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82" r:id="rId4"/>
    <p:sldId id="283" r:id="rId5"/>
    <p:sldId id="285" r:id="rId6"/>
    <p:sldId id="286" r:id="rId7"/>
    <p:sldId id="258" r:id="rId8"/>
    <p:sldId id="259" r:id="rId9"/>
    <p:sldId id="261" r:id="rId10"/>
    <p:sldId id="263" r:id="rId11"/>
    <p:sldId id="262" r:id="rId12"/>
    <p:sldId id="264" r:id="rId13"/>
    <p:sldId id="265" r:id="rId14"/>
    <p:sldId id="266" r:id="rId15"/>
    <p:sldId id="267"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114" d="100"/>
          <a:sy n="114" d="100"/>
        </p:scale>
        <p:origin x="18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itsofs06.itap.purdue.edu\ag_econ\Users\jringelb\Current%20Research\Fall%202015\res\Excel%20Docs\Multiple-Type-Transaction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Percentile of Transactions</a:t>
            </a:r>
            <a:r>
              <a:rPr lang="en-US" baseline="0" dirty="0"/>
              <a:t> Over Deal Value 0-5000</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1"/>
          <c:order val="1"/>
          <c:tx>
            <c:strRef>
              <c:f>TransactionDetails!$AE$18</c:f>
              <c:strCache>
                <c:ptCount val="1"/>
                <c:pt idx="0">
                  <c:v>Percent</c:v>
                </c:pt>
              </c:strCache>
            </c:strRef>
          </c:tx>
          <c:spPr>
            <a:ln w="19050" cap="rnd">
              <a:noFill/>
              <a:round/>
            </a:ln>
            <a:effectLst/>
          </c:spPr>
          <c:marker>
            <c:symbol val="circle"/>
            <c:size val="5"/>
            <c:spPr>
              <a:solidFill>
                <a:schemeClr val="accent2"/>
              </a:solidFill>
              <a:ln w="9525">
                <a:solidFill>
                  <a:schemeClr val="accent2"/>
                </a:solidFill>
              </a:ln>
              <a:effectLst/>
            </c:spPr>
          </c:marker>
          <c:xVal>
            <c:numRef>
              <c:f>TransactionDetails!$AC$19:$AC$208</c:f>
              <c:numCache>
                <c:formatCode>General</c:formatCode>
                <c:ptCount val="190"/>
                <c:pt idx="0">
                  <c:v>25052.414000000001</c:v>
                </c:pt>
                <c:pt idx="1">
                  <c:v>19274.546999999999</c:v>
                </c:pt>
                <c:pt idx="2">
                  <c:v>14391.716</c:v>
                </c:pt>
                <c:pt idx="3">
                  <c:v>11864.608</c:v>
                </c:pt>
                <c:pt idx="4">
                  <c:v>11065.463</c:v>
                </c:pt>
                <c:pt idx="5">
                  <c:v>8310.2279999999992</c:v>
                </c:pt>
                <c:pt idx="6">
                  <c:v>7726.8459999999995</c:v>
                </c:pt>
                <c:pt idx="7">
                  <c:v>4981.2920000000004</c:v>
                </c:pt>
                <c:pt idx="8">
                  <c:v>4900</c:v>
                </c:pt>
                <c:pt idx="9">
                  <c:v>4652.232</c:v>
                </c:pt>
                <c:pt idx="10">
                  <c:v>4232.6170000000002</c:v>
                </c:pt>
                <c:pt idx="11">
                  <c:v>3712.9940000000001</c:v>
                </c:pt>
                <c:pt idx="12">
                  <c:v>3035.7260000000001</c:v>
                </c:pt>
                <c:pt idx="13">
                  <c:v>2905.884</c:v>
                </c:pt>
                <c:pt idx="14">
                  <c:v>2582.5</c:v>
                </c:pt>
                <c:pt idx="15">
                  <c:v>2543.5369999999998</c:v>
                </c:pt>
                <c:pt idx="16">
                  <c:v>2455.4589999999998</c:v>
                </c:pt>
                <c:pt idx="17">
                  <c:v>2345.5169999999998</c:v>
                </c:pt>
                <c:pt idx="18">
                  <c:v>2251.5549999999998</c:v>
                </c:pt>
                <c:pt idx="19">
                  <c:v>2060.375</c:v>
                </c:pt>
                <c:pt idx="20">
                  <c:v>2060.375</c:v>
                </c:pt>
                <c:pt idx="21">
                  <c:v>2018.01</c:v>
                </c:pt>
                <c:pt idx="22">
                  <c:v>1931.6020000000001</c:v>
                </c:pt>
                <c:pt idx="23">
                  <c:v>1854.45</c:v>
                </c:pt>
                <c:pt idx="24">
                  <c:v>1787.3209999999999</c:v>
                </c:pt>
                <c:pt idx="25">
                  <c:v>1703.377</c:v>
                </c:pt>
                <c:pt idx="26">
                  <c:v>1702.671</c:v>
                </c:pt>
                <c:pt idx="27">
                  <c:v>1576.598</c:v>
                </c:pt>
                <c:pt idx="28">
                  <c:v>1435.9380000000001</c:v>
                </c:pt>
                <c:pt idx="29">
                  <c:v>1429</c:v>
                </c:pt>
                <c:pt idx="30">
                  <c:v>1371.6</c:v>
                </c:pt>
                <c:pt idx="31">
                  <c:v>1226.991</c:v>
                </c:pt>
                <c:pt idx="32">
                  <c:v>1215.7729999999999</c:v>
                </c:pt>
                <c:pt idx="33">
                  <c:v>1164.9380000000001</c:v>
                </c:pt>
                <c:pt idx="34">
                  <c:v>1162.527</c:v>
                </c:pt>
                <c:pt idx="35">
                  <c:v>1150</c:v>
                </c:pt>
                <c:pt idx="36">
                  <c:v>1084.3</c:v>
                </c:pt>
                <c:pt idx="37">
                  <c:v>1029.4459999999999</c:v>
                </c:pt>
                <c:pt idx="38">
                  <c:v>983.02700000000004</c:v>
                </c:pt>
                <c:pt idx="39">
                  <c:v>971.95699999999999</c:v>
                </c:pt>
                <c:pt idx="40">
                  <c:v>964.18600000000004</c:v>
                </c:pt>
                <c:pt idx="41">
                  <c:v>947.76900000000001</c:v>
                </c:pt>
                <c:pt idx="42">
                  <c:v>830.34100000000001</c:v>
                </c:pt>
                <c:pt idx="43">
                  <c:v>816.04600000000005</c:v>
                </c:pt>
                <c:pt idx="44">
                  <c:v>793.01499999999999</c:v>
                </c:pt>
                <c:pt idx="45">
                  <c:v>687.721</c:v>
                </c:pt>
                <c:pt idx="46">
                  <c:v>657.48</c:v>
                </c:pt>
                <c:pt idx="47">
                  <c:v>648.42999999999995</c:v>
                </c:pt>
                <c:pt idx="48">
                  <c:v>642.79999999999995</c:v>
                </c:pt>
                <c:pt idx="49">
                  <c:v>617.54700000000003</c:v>
                </c:pt>
                <c:pt idx="50">
                  <c:v>596.91800000000001</c:v>
                </c:pt>
                <c:pt idx="51">
                  <c:v>586.75199999999995</c:v>
                </c:pt>
                <c:pt idx="52">
                  <c:v>582.87400000000002</c:v>
                </c:pt>
                <c:pt idx="53">
                  <c:v>507.03899999999999</c:v>
                </c:pt>
                <c:pt idx="54">
                  <c:v>500.5</c:v>
                </c:pt>
                <c:pt idx="55">
                  <c:v>465.11700000000002</c:v>
                </c:pt>
                <c:pt idx="56">
                  <c:v>465.11700000000002</c:v>
                </c:pt>
                <c:pt idx="57">
                  <c:v>464.5</c:v>
                </c:pt>
                <c:pt idx="58">
                  <c:v>412.32</c:v>
                </c:pt>
                <c:pt idx="59">
                  <c:v>386.88</c:v>
                </c:pt>
                <c:pt idx="60">
                  <c:v>386.70400000000001</c:v>
                </c:pt>
                <c:pt idx="61">
                  <c:v>365.5</c:v>
                </c:pt>
                <c:pt idx="62">
                  <c:v>361</c:v>
                </c:pt>
                <c:pt idx="63">
                  <c:v>347.13</c:v>
                </c:pt>
                <c:pt idx="64">
                  <c:v>341</c:v>
                </c:pt>
                <c:pt idx="65">
                  <c:v>334.5</c:v>
                </c:pt>
                <c:pt idx="66">
                  <c:v>331.851</c:v>
                </c:pt>
                <c:pt idx="67">
                  <c:v>317.63299999999998</c:v>
                </c:pt>
                <c:pt idx="68">
                  <c:v>317.25</c:v>
                </c:pt>
                <c:pt idx="69">
                  <c:v>309.06099999999998</c:v>
                </c:pt>
                <c:pt idx="70">
                  <c:v>307.5</c:v>
                </c:pt>
                <c:pt idx="71">
                  <c:v>296</c:v>
                </c:pt>
                <c:pt idx="72">
                  <c:v>290.04700000000003</c:v>
                </c:pt>
                <c:pt idx="73">
                  <c:v>279.85000000000002</c:v>
                </c:pt>
                <c:pt idx="74">
                  <c:v>272.565</c:v>
                </c:pt>
                <c:pt idx="75">
                  <c:v>265.89999999999998</c:v>
                </c:pt>
                <c:pt idx="76">
                  <c:v>264.20999999999998</c:v>
                </c:pt>
                <c:pt idx="77">
                  <c:v>259.44</c:v>
                </c:pt>
                <c:pt idx="78">
                  <c:v>250.54599999999999</c:v>
                </c:pt>
                <c:pt idx="79">
                  <c:v>242.58</c:v>
                </c:pt>
                <c:pt idx="80">
                  <c:v>242.47800000000001</c:v>
                </c:pt>
                <c:pt idx="81">
                  <c:v>242.39500000000001</c:v>
                </c:pt>
                <c:pt idx="82">
                  <c:v>241.6</c:v>
                </c:pt>
                <c:pt idx="83">
                  <c:v>227.95500000000001</c:v>
                </c:pt>
                <c:pt idx="84">
                  <c:v>227.3</c:v>
                </c:pt>
                <c:pt idx="85">
                  <c:v>217.8</c:v>
                </c:pt>
                <c:pt idx="86">
                  <c:v>210.6</c:v>
                </c:pt>
                <c:pt idx="87">
                  <c:v>207.136</c:v>
                </c:pt>
                <c:pt idx="88">
                  <c:v>200</c:v>
                </c:pt>
                <c:pt idx="89">
                  <c:v>184.40600000000001</c:v>
                </c:pt>
                <c:pt idx="90">
                  <c:v>180.69300000000001</c:v>
                </c:pt>
                <c:pt idx="91">
                  <c:v>180</c:v>
                </c:pt>
                <c:pt idx="92">
                  <c:v>178.255</c:v>
                </c:pt>
                <c:pt idx="93">
                  <c:v>174.02</c:v>
                </c:pt>
                <c:pt idx="94">
                  <c:v>164.6</c:v>
                </c:pt>
                <c:pt idx="95">
                  <c:v>164.154</c:v>
                </c:pt>
                <c:pt idx="96">
                  <c:v>162.47999999999999</c:v>
                </c:pt>
                <c:pt idx="97">
                  <c:v>160.1</c:v>
                </c:pt>
                <c:pt idx="98">
                  <c:v>157.148</c:v>
                </c:pt>
                <c:pt idx="99">
                  <c:v>152.62700000000001</c:v>
                </c:pt>
                <c:pt idx="100">
                  <c:v>152.35</c:v>
                </c:pt>
                <c:pt idx="101">
                  <c:v>142.5</c:v>
                </c:pt>
                <c:pt idx="102">
                  <c:v>139.24600000000001</c:v>
                </c:pt>
                <c:pt idx="103">
                  <c:v>130.77699999999999</c:v>
                </c:pt>
                <c:pt idx="104">
                  <c:v>130</c:v>
                </c:pt>
                <c:pt idx="105">
                  <c:v>123</c:v>
                </c:pt>
                <c:pt idx="106">
                  <c:v>122</c:v>
                </c:pt>
                <c:pt idx="107">
                  <c:v>120</c:v>
                </c:pt>
                <c:pt idx="108">
                  <c:v>111.7</c:v>
                </c:pt>
                <c:pt idx="109">
                  <c:v>110.279</c:v>
                </c:pt>
                <c:pt idx="110">
                  <c:v>110.23</c:v>
                </c:pt>
                <c:pt idx="111">
                  <c:v>108.032</c:v>
                </c:pt>
                <c:pt idx="112">
                  <c:v>107.5</c:v>
                </c:pt>
                <c:pt idx="113">
                  <c:v>82.864000000000004</c:v>
                </c:pt>
                <c:pt idx="114">
                  <c:v>79.25</c:v>
                </c:pt>
                <c:pt idx="115">
                  <c:v>78.995999999999995</c:v>
                </c:pt>
                <c:pt idx="116">
                  <c:v>75.599999999999994</c:v>
                </c:pt>
                <c:pt idx="117">
                  <c:v>74.084000000000003</c:v>
                </c:pt>
                <c:pt idx="118">
                  <c:v>73.456999999999994</c:v>
                </c:pt>
                <c:pt idx="119">
                  <c:v>72.387</c:v>
                </c:pt>
                <c:pt idx="120">
                  <c:v>70.769000000000005</c:v>
                </c:pt>
                <c:pt idx="121">
                  <c:v>70.2</c:v>
                </c:pt>
                <c:pt idx="122">
                  <c:v>68.05</c:v>
                </c:pt>
                <c:pt idx="123">
                  <c:v>62.5</c:v>
                </c:pt>
                <c:pt idx="124">
                  <c:v>61.5</c:v>
                </c:pt>
                <c:pt idx="125">
                  <c:v>61.091999999999999</c:v>
                </c:pt>
                <c:pt idx="126">
                  <c:v>57.1</c:v>
                </c:pt>
                <c:pt idx="127">
                  <c:v>53</c:v>
                </c:pt>
                <c:pt idx="128">
                  <c:v>50.13</c:v>
                </c:pt>
                <c:pt idx="129">
                  <c:v>50</c:v>
                </c:pt>
                <c:pt idx="130">
                  <c:v>48.494</c:v>
                </c:pt>
                <c:pt idx="131">
                  <c:v>48.1</c:v>
                </c:pt>
                <c:pt idx="132">
                  <c:v>47</c:v>
                </c:pt>
                <c:pt idx="133">
                  <c:v>46.249000000000002</c:v>
                </c:pt>
                <c:pt idx="134">
                  <c:v>43.9</c:v>
                </c:pt>
                <c:pt idx="135">
                  <c:v>43.9</c:v>
                </c:pt>
                <c:pt idx="136">
                  <c:v>43.389000000000003</c:v>
                </c:pt>
                <c:pt idx="137">
                  <c:v>43</c:v>
                </c:pt>
                <c:pt idx="138">
                  <c:v>41.8</c:v>
                </c:pt>
                <c:pt idx="139">
                  <c:v>41.33</c:v>
                </c:pt>
                <c:pt idx="140">
                  <c:v>41.012</c:v>
                </c:pt>
                <c:pt idx="141">
                  <c:v>39.700000000000003</c:v>
                </c:pt>
                <c:pt idx="142">
                  <c:v>39.39</c:v>
                </c:pt>
                <c:pt idx="143">
                  <c:v>35.82</c:v>
                </c:pt>
                <c:pt idx="144">
                  <c:v>34.247999999999998</c:v>
                </c:pt>
                <c:pt idx="145">
                  <c:v>33.92</c:v>
                </c:pt>
                <c:pt idx="146">
                  <c:v>32.9</c:v>
                </c:pt>
                <c:pt idx="147">
                  <c:v>32.5</c:v>
                </c:pt>
                <c:pt idx="148">
                  <c:v>31.673999999999999</c:v>
                </c:pt>
                <c:pt idx="149">
                  <c:v>30.808</c:v>
                </c:pt>
                <c:pt idx="150">
                  <c:v>30.35</c:v>
                </c:pt>
                <c:pt idx="151">
                  <c:v>27.25</c:v>
                </c:pt>
                <c:pt idx="152">
                  <c:v>25.818999999999999</c:v>
                </c:pt>
                <c:pt idx="153">
                  <c:v>25.738</c:v>
                </c:pt>
                <c:pt idx="154">
                  <c:v>25.414999999999999</c:v>
                </c:pt>
                <c:pt idx="155">
                  <c:v>23.204999999999998</c:v>
                </c:pt>
                <c:pt idx="156">
                  <c:v>22.959</c:v>
                </c:pt>
                <c:pt idx="157">
                  <c:v>21.571000000000002</c:v>
                </c:pt>
                <c:pt idx="158">
                  <c:v>20.420000000000002</c:v>
                </c:pt>
                <c:pt idx="159">
                  <c:v>19.3</c:v>
                </c:pt>
                <c:pt idx="160">
                  <c:v>18.928999999999998</c:v>
                </c:pt>
                <c:pt idx="161">
                  <c:v>18.824999999999999</c:v>
                </c:pt>
                <c:pt idx="162">
                  <c:v>18.399999999999999</c:v>
                </c:pt>
                <c:pt idx="163">
                  <c:v>17.625</c:v>
                </c:pt>
                <c:pt idx="164">
                  <c:v>17.254000000000001</c:v>
                </c:pt>
                <c:pt idx="165">
                  <c:v>16.643000000000001</c:v>
                </c:pt>
                <c:pt idx="166">
                  <c:v>14.853999999999999</c:v>
                </c:pt>
                <c:pt idx="167">
                  <c:v>11.81</c:v>
                </c:pt>
                <c:pt idx="168">
                  <c:v>11.4</c:v>
                </c:pt>
                <c:pt idx="169">
                  <c:v>10</c:v>
                </c:pt>
                <c:pt idx="170">
                  <c:v>9.6549999999999994</c:v>
                </c:pt>
                <c:pt idx="171">
                  <c:v>9.39</c:v>
                </c:pt>
                <c:pt idx="172">
                  <c:v>8</c:v>
                </c:pt>
                <c:pt idx="173">
                  <c:v>7.6</c:v>
                </c:pt>
                <c:pt idx="174">
                  <c:v>7.3449999999999998</c:v>
                </c:pt>
                <c:pt idx="175">
                  <c:v>7.2</c:v>
                </c:pt>
                <c:pt idx="176">
                  <c:v>6</c:v>
                </c:pt>
                <c:pt idx="177">
                  <c:v>5.05</c:v>
                </c:pt>
                <c:pt idx="178">
                  <c:v>5</c:v>
                </c:pt>
                <c:pt idx="179">
                  <c:v>4.87</c:v>
                </c:pt>
                <c:pt idx="180">
                  <c:v>4.32</c:v>
                </c:pt>
                <c:pt idx="181">
                  <c:v>4.2060000000000004</c:v>
                </c:pt>
                <c:pt idx="182">
                  <c:v>4.0999999999999996</c:v>
                </c:pt>
                <c:pt idx="183">
                  <c:v>3.5</c:v>
                </c:pt>
                <c:pt idx="184">
                  <c:v>3.36</c:v>
                </c:pt>
                <c:pt idx="185">
                  <c:v>3.198</c:v>
                </c:pt>
                <c:pt idx="186">
                  <c:v>2.415</c:v>
                </c:pt>
                <c:pt idx="187">
                  <c:v>1.381</c:v>
                </c:pt>
                <c:pt idx="188">
                  <c:v>1.3</c:v>
                </c:pt>
                <c:pt idx="189">
                  <c:v>1.258</c:v>
                </c:pt>
              </c:numCache>
            </c:numRef>
          </c:xVal>
          <c:yVal>
            <c:numRef>
              <c:f>TransactionDetails!$AE$19:$AE$208</c:f>
              <c:numCache>
                <c:formatCode>0.00%</c:formatCode>
                <c:ptCount val="190"/>
                <c:pt idx="0">
                  <c:v>1</c:v>
                </c:pt>
                <c:pt idx="1">
                  <c:v>0.99399999999999999</c:v>
                </c:pt>
                <c:pt idx="2">
                  <c:v>0.98899999999999999</c:v>
                </c:pt>
                <c:pt idx="3">
                  <c:v>0.98399999999999999</c:v>
                </c:pt>
                <c:pt idx="4">
                  <c:v>0.97799999999999998</c:v>
                </c:pt>
                <c:pt idx="5">
                  <c:v>0.97299999999999998</c:v>
                </c:pt>
                <c:pt idx="6">
                  <c:v>0.96799999999999997</c:v>
                </c:pt>
                <c:pt idx="7">
                  <c:v>0.96199999999999997</c:v>
                </c:pt>
                <c:pt idx="8">
                  <c:v>0.95699999999999996</c:v>
                </c:pt>
                <c:pt idx="9">
                  <c:v>0.95199999999999996</c:v>
                </c:pt>
                <c:pt idx="10">
                  <c:v>0.94699999999999995</c:v>
                </c:pt>
                <c:pt idx="11">
                  <c:v>0.94099999999999995</c:v>
                </c:pt>
                <c:pt idx="12">
                  <c:v>0.93600000000000005</c:v>
                </c:pt>
                <c:pt idx="13">
                  <c:v>0.93100000000000005</c:v>
                </c:pt>
                <c:pt idx="14">
                  <c:v>0.92500000000000004</c:v>
                </c:pt>
                <c:pt idx="15">
                  <c:v>0.92</c:v>
                </c:pt>
                <c:pt idx="16">
                  <c:v>0.91500000000000004</c:v>
                </c:pt>
                <c:pt idx="17">
                  <c:v>0.91</c:v>
                </c:pt>
                <c:pt idx="18">
                  <c:v>0.90400000000000003</c:v>
                </c:pt>
                <c:pt idx="19">
                  <c:v>0.89400000000000002</c:v>
                </c:pt>
                <c:pt idx="20">
                  <c:v>0.89400000000000002</c:v>
                </c:pt>
                <c:pt idx="21">
                  <c:v>0.88800000000000001</c:v>
                </c:pt>
                <c:pt idx="22">
                  <c:v>0.88300000000000001</c:v>
                </c:pt>
                <c:pt idx="23">
                  <c:v>0.878</c:v>
                </c:pt>
                <c:pt idx="24">
                  <c:v>0.873</c:v>
                </c:pt>
                <c:pt idx="25">
                  <c:v>0.86699999999999999</c:v>
                </c:pt>
                <c:pt idx="26">
                  <c:v>0.86199999999999999</c:v>
                </c:pt>
                <c:pt idx="27">
                  <c:v>0.85699999999999998</c:v>
                </c:pt>
                <c:pt idx="28">
                  <c:v>0.85099999999999998</c:v>
                </c:pt>
                <c:pt idx="29">
                  <c:v>0.84599999999999997</c:v>
                </c:pt>
                <c:pt idx="30">
                  <c:v>0.84099999999999997</c:v>
                </c:pt>
                <c:pt idx="31">
                  <c:v>0.83499999999999996</c:v>
                </c:pt>
                <c:pt idx="32">
                  <c:v>0.83</c:v>
                </c:pt>
                <c:pt idx="33">
                  <c:v>0.82499999999999996</c:v>
                </c:pt>
                <c:pt idx="34">
                  <c:v>0.82</c:v>
                </c:pt>
                <c:pt idx="35">
                  <c:v>0.81399999999999995</c:v>
                </c:pt>
                <c:pt idx="36">
                  <c:v>0.80900000000000005</c:v>
                </c:pt>
                <c:pt idx="37">
                  <c:v>0.80400000000000005</c:v>
                </c:pt>
                <c:pt idx="38">
                  <c:v>0.79800000000000004</c:v>
                </c:pt>
                <c:pt idx="39">
                  <c:v>0.79300000000000004</c:v>
                </c:pt>
                <c:pt idx="40">
                  <c:v>0.78800000000000003</c:v>
                </c:pt>
                <c:pt idx="41">
                  <c:v>0.78300000000000003</c:v>
                </c:pt>
                <c:pt idx="42">
                  <c:v>0.77700000000000002</c:v>
                </c:pt>
                <c:pt idx="43">
                  <c:v>0.77200000000000002</c:v>
                </c:pt>
                <c:pt idx="44">
                  <c:v>0.76700000000000002</c:v>
                </c:pt>
                <c:pt idx="45">
                  <c:v>0.76100000000000001</c:v>
                </c:pt>
                <c:pt idx="46">
                  <c:v>0.75600000000000001</c:v>
                </c:pt>
                <c:pt idx="47">
                  <c:v>0.751</c:v>
                </c:pt>
                <c:pt idx="48">
                  <c:v>0.746</c:v>
                </c:pt>
                <c:pt idx="49">
                  <c:v>0.74</c:v>
                </c:pt>
                <c:pt idx="50">
                  <c:v>0.73499999999999999</c:v>
                </c:pt>
                <c:pt idx="51">
                  <c:v>0.73</c:v>
                </c:pt>
                <c:pt idx="52">
                  <c:v>0.72399999999999998</c:v>
                </c:pt>
                <c:pt idx="53">
                  <c:v>0.71899999999999997</c:v>
                </c:pt>
                <c:pt idx="54">
                  <c:v>0.71399999999999997</c:v>
                </c:pt>
                <c:pt idx="55">
                  <c:v>0.70299999999999996</c:v>
                </c:pt>
                <c:pt idx="56">
                  <c:v>0.70299999999999996</c:v>
                </c:pt>
                <c:pt idx="57">
                  <c:v>0.69799999999999995</c:v>
                </c:pt>
                <c:pt idx="58">
                  <c:v>0.69299999999999995</c:v>
                </c:pt>
                <c:pt idx="59">
                  <c:v>0.68700000000000006</c:v>
                </c:pt>
                <c:pt idx="60">
                  <c:v>0.68200000000000005</c:v>
                </c:pt>
                <c:pt idx="61">
                  <c:v>0.67700000000000005</c:v>
                </c:pt>
                <c:pt idx="62">
                  <c:v>0.67100000000000004</c:v>
                </c:pt>
                <c:pt idx="63">
                  <c:v>0.66600000000000004</c:v>
                </c:pt>
                <c:pt idx="64">
                  <c:v>0.66100000000000003</c:v>
                </c:pt>
                <c:pt idx="65">
                  <c:v>0.65600000000000003</c:v>
                </c:pt>
                <c:pt idx="66">
                  <c:v>0.65</c:v>
                </c:pt>
                <c:pt idx="67">
                  <c:v>0.64500000000000002</c:v>
                </c:pt>
                <c:pt idx="68">
                  <c:v>0.64</c:v>
                </c:pt>
                <c:pt idx="69">
                  <c:v>0.63400000000000001</c:v>
                </c:pt>
                <c:pt idx="70">
                  <c:v>0.629</c:v>
                </c:pt>
                <c:pt idx="71">
                  <c:v>0.624</c:v>
                </c:pt>
                <c:pt idx="72">
                  <c:v>0.61899999999999999</c:v>
                </c:pt>
                <c:pt idx="73">
                  <c:v>0.61299999999999999</c:v>
                </c:pt>
                <c:pt idx="74">
                  <c:v>0.60799999999999998</c:v>
                </c:pt>
                <c:pt idx="75">
                  <c:v>0.60299999999999998</c:v>
                </c:pt>
                <c:pt idx="76">
                  <c:v>0.59699999999999998</c:v>
                </c:pt>
                <c:pt idx="77">
                  <c:v>0.59199999999999997</c:v>
                </c:pt>
                <c:pt idx="78">
                  <c:v>0.58699999999999997</c:v>
                </c:pt>
                <c:pt idx="79">
                  <c:v>0.58199999999999996</c:v>
                </c:pt>
                <c:pt idx="80">
                  <c:v>0.57599999999999996</c:v>
                </c:pt>
                <c:pt idx="81">
                  <c:v>0.57099999999999995</c:v>
                </c:pt>
                <c:pt idx="82">
                  <c:v>0.56599999999999995</c:v>
                </c:pt>
                <c:pt idx="83">
                  <c:v>0.56000000000000005</c:v>
                </c:pt>
                <c:pt idx="84">
                  <c:v>0.55500000000000005</c:v>
                </c:pt>
                <c:pt idx="85">
                  <c:v>0.55000000000000004</c:v>
                </c:pt>
                <c:pt idx="86">
                  <c:v>0.54400000000000004</c:v>
                </c:pt>
                <c:pt idx="87">
                  <c:v>0.53900000000000003</c:v>
                </c:pt>
                <c:pt idx="88">
                  <c:v>0.53400000000000003</c:v>
                </c:pt>
                <c:pt idx="89">
                  <c:v>0.52900000000000003</c:v>
                </c:pt>
                <c:pt idx="90">
                  <c:v>0.52300000000000002</c:v>
                </c:pt>
                <c:pt idx="91">
                  <c:v>0.51800000000000002</c:v>
                </c:pt>
                <c:pt idx="92">
                  <c:v>0.51300000000000001</c:v>
                </c:pt>
                <c:pt idx="93">
                  <c:v>0.50700000000000001</c:v>
                </c:pt>
                <c:pt idx="94">
                  <c:v>0.502</c:v>
                </c:pt>
                <c:pt idx="95">
                  <c:v>0.497</c:v>
                </c:pt>
                <c:pt idx="96">
                  <c:v>0.49199999999999999</c:v>
                </c:pt>
                <c:pt idx="97">
                  <c:v>0.48599999999999999</c:v>
                </c:pt>
                <c:pt idx="98">
                  <c:v>0.48099999999999998</c:v>
                </c:pt>
                <c:pt idx="99">
                  <c:v>0.47599999999999998</c:v>
                </c:pt>
                <c:pt idx="100">
                  <c:v>0.47</c:v>
                </c:pt>
                <c:pt idx="101">
                  <c:v>0.46500000000000002</c:v>
                </c:pt>
                <c:pt idx="102">
                  <c:v>0.46</c:v>
                </c:pt>
                <c:pt idx="103">
                  <c:v>0.45500000000000002</c:v>
                </c:pt>
                <c:pt idx="104">
                  <c:v>0.44900000000000001</c:v>
                </c:pt>
                <c:pt idx="105">
                  <c:v>0.44400000000000001</c:v>
                </c:pt>
                <c:pt idx="106">
                  <c:v>0.439</c:v>
                </c:pt>
                <c:pt idx="107">
                  <c:v>0.433</c:v>
                </c:pt>
                <c:pt idx="108">
                  <c:v>0.42799999999999999</c:v>
                </c:pt>
                <c:pt idx="109">
                  <c:v>0.42299999999999999</c:v>
                </c:pt>
                <c:pt idx="110">
                  <c:v>0.41699999999999998</c:v>
                </c:pt>
                <c:pt idx="111">
                  <c:v>0.41199999999999998</c:v>
                </c:pt>
                <c:pt idx="112">
                  <c:v>0.40699999999999997</c:v>
                </c:pt>
                <c:pt idx="113">
                  <c:v>0.40200000000000002</c:v>
                </c:pt>
                <c:pt idx="114">
                  <c:v>0.39600000000000002</c:v>
                </c:pt>
                <c:pt idx="115">
                  <c:v>0.39100000000000001</c:v>
                </c:pt>
                <c:pt idx="116">
                  <c:v>0.38600000000000001</c:v>
                </c:pt>
                <c:pt idx="117">
                  <c:v>0.38</c:v>
                </c:pt>
                <c:pt idx="118">
                  <c:v>0.375</c:v>
                </c:pt>
                <c:pt idx="119">
                  <c:v>0.37</c:v>
                </c:pt>
                <c:pt idx="120">
                  <c:v>0.36499999999999999</c:v>
                </c:pt>
                <c:pt idx="121">
                  <c:v>0.35899999999999999</c:v>
                </c:pt>
                <c:pt idx="122">
                  <c:v>0.35399999999999998</c:v>
                </c:pt>
                <c:pt idx="123">
                  <c:v>0.34899999999999998</c:v>
                </c:pt>
                <c:pt idx="124">
                  <c:v>0.34300000000000003</c:v>
                </c:pt>
                <c:pt idx="125">
                  <c:v>0.33800000000000002</c:v>
                </c:pt>
                <c:pt idx="126">
                  <c:v>0.33300000000000002</c:v>
                </c:pt>
                <c:pt idx="127">
                  <c:v>0.32800000000000001</c:v>
                </c:pt>
                <c:pt idx="128">
                  <c:v>0.32200000000000001</c:v>
                </c:pt>
                <c:pt idx="129">
                  <c:v>0.317</c:v>
                </c:pt>
                <c:pt idx="130">
                  <c:v>0.312</c:v>
                </c:pt>
                <c:pt idx="131">
                  <c:v>0.30599999999999999</c:v>
                </c:pt>
                <c:pt idx="132">
                  <c:v>0.30099999999999999</c:v>
                </c:pt>
                <c:pt idx="133">
                  <c:v>0.29599999999999999</c:v>
                </c:pt>
                <c:pt idx="134">
                  <c:v>0.28499999999999998</c:v>
                </c:pt>
                <c:pt idx="135">
                  <c:v>0.28499999999999998</c:v>
                </c:pt>
                <c:pt idx="136">
                  <c:v>0.28000000000000003</c:v>
                </c:pt>
                <c:pt idx="137">
                  <c:v>0.27500000000000002</c:v>
                </c:pt>
                <c:pt idx="138">
                  <c:v>0.26900000000000002</c:v>
                </c:pt>
                <c:pt idx="139">
                  <c:v>0.26400000000000001</c:v>
                </c:pt>
                <c:pt idx="140">
                  <c:v>0.25900000000000001</c:v>
                </c:pt>
                <c:pt idx="141">
                  <c:v>0.253</c:v>
                </c:pt>
                <c:pt idx="142">
                  <c:v>0.248</c:v>
                </c:pt>
                <c:pt idx="143">
                  <c:v>0.24299999999999999</c:v>
                </c:pt>
                <c:pt idx="144">
                  <c:v>0.23799999999999999</c:v>
                </c:pt>
                <c:pt idx="145">
                  <c:v>0.23200000000000001</c:v>
                </c:pt>
                <c:pt idx="146">
                  <c:v>0.22700000000000001</c:v>
                </c:pt>
                <c:pt idx="147">
                  <c:v>0.222</c:v>
                </c:pt>
                <c:pt idx="148">
                  <c:v>0.216</c:v>
                </c:pt>
                <c:pt idx="149">
                  <c:v>0.21099999999999999</c:v>
                </c:pt>
                <c:pt idx="150">
                  <c:v>0.20599999999999999</c:v>
                </c:pt>
                <c:pt idx="151">
                  <c:v>0.20100000000000001</c:v>
                </c:pt>
                <c:pt idx="152">
                  <c:v>0.19500000000000001</c:v>
                </c:pt>
                <c:pt idx="153">
                  <c:v>0.19</c:v>
                </c:pt>
                <c:pt idx="154">
                  <c:v>0.185</c:v>
                </c:pt>
                <c:pt idx="155">
                  <c:v>0.17899999999999999</c:v>
                </c:pt>
                <c:pt idx="156">
                  <c:v>0.17399999999999999</c:v>
                </c:pt>
                <c:pt idx="157">
                  <c:v>0.16900000000000001</c:v>
                </c:pt>
                <c:pt idx="158">
                  <c:v>0.16400000000000001</c:v>
                </c:pt>
                <c:pt idx="159">
                  <c:v>0.158</c:v>
                </c:pt>
                <c:pt idx="160">
                  <c:v>0.153</c:v>
                </c:pt>
                <c:pt idx="161">
                  <c:v>0.14799999999999999</c:v>
                </c:pt>
                <c:pt idx="162">
                  <c:v>0.14199999999999999</c:v>
                </c:pt>
                <c:pt idx="163">
                  <c:v>0.13700000000000001</c:v>
                </c:pt>
                <c:pt idx="164">
                  <c:v>0.13200000000000001</c:v>
                </c:pt>
                <c:pt idx="165">
                  <c:v>0.126</c:v>
                </c:pt>
                <c:pt idx="166">
                  <c:v>0.121</c:v>
                </c:pt>
                <c:pt idx="167">
                  <c:v>0.11600000000000001</c:v>
                </c:pt>
                <c:pt idx="168">
                  <c:v>0.111</c:v>
                </c:pt>
                <c:pt idx="169">
                  <c:v>0.105</c:v>
                </c:pt>
                <c:pt idx="170">
                  <c:v>0.1</c:v>
                </c:pt>
                <c:pt idx="171">
                  <c:v>9.5000000000000001E-2</c:v>
                </c:pt>
                <c:pt idx="172">
                  <c:v>8.8999999999999996E-2</c:v>
                </c:pt>
                <c:pt idx="173">
                  <c:v>8.4000000000000005E-2</c:v>
                </c:pt>
                <c:pt idx="174">
                  <c:v>7.9000000000000001E-2</c:v>
                </c:pt>
                <c:pt idx="175">
                  <c:v>7.3999999999999996E-2</c:v>
                </c:pt>
                <c:pt idx="176">
                  <c:v>6.8000000000000005E-2</c:v>
                </c:pt>
                <c:pt idx="177">
                  <c:v>6.3E-2</c:v>
                </c:pt>
                <c:pt idx="178">
                  <c:v>5.8000000000000003E-2</c:v>
                </c:pt>
                <c:pt idx="179">
                  <c:v>5.1999999999999998E-2</c:v>
                </c:pt>
                <c:pt idx="180">
                  <c:v>4.7E-2</c:v>
                </c:pt>
                <c:pt idx="181">
                  <c:v>4.2000000000000003E-2</c:v>
                </c:pt>
                <c:pt idx="182">
                  <c:v>3.6999999999999998E-2</c:v>
                </c:pt>
                <c:pt idx="183">
                  <c:v>3.1E-2</c:v>
                </c:pt>
                <c:pt idx="184">
                  <c:v>2.5999999999999999E-2</c:v>
                </c:pt>
                <c:pt idx="185">
                  <c:v>2.1000000000000001E-2</c:v>
                </c:pt>
                <c:pt idx="186">
                  <c:v>1.4999999999999999E-2</c:v>
                </c:pt>
                <c:pt idx="187">
                  <c:v>0.01</c:v>
                </c:pt>
                <c:pt idx="188">
                  <c:v>5.0000000000000001E-3</c:v>
                </c:pt>
                <c:pt idx="189">
                  <c:v>0</c:v>
                </c:pt>
              </c:numCache>
            </c:numRef>
          </c:yVal>
          <c:smooth val="0"/>
          <c:extLst>
            <c:ext xmlns:c16="http://schemas.microsoft.com/office/drawing/2014/chart" uri="{C3380CC4-5D6E-409C-BE32-E72D297353CC}">
              <c16:uniqueId val="{00000000-3F96-4983-9FC1-E977C28029CF}"/>
            </c:ext>
          </c:extLst>
        </c:ser>
        <c:dLbls>
          <c:showLegendKey val="0"/>
          <c:showVal val="0"/>
          <c:showCatName val="0"/>
          <c:showSerName val="0"/>
          <c:showPercent val="0"/>
          <c:showBubbleSize val="0"/>
        </c:dLbls>
        <c:axId val="171047448"/>
        <c:axId val="169530040"/>
        <c:extLst>
          <c:ext xmlns:c15="http://schemas.microsoft.com/office/drawing/2012/chart" uri="{02D57815-91ED-43cb-92C2-25804820EDAC}">
            <c15:filteredScatterSeries>
              <c15:ser>
                <c:idx val="0"/>
                <c:order val="0"/>
                <c:tx>
                  <c:strRef>
                    <c:extLst>
                      <c:ext uri="{02D57815-91ED-43cb-92C2-25804820EDAC}">
                        <c15:formulaRef>
                          <c15:sqref>TransactionDetails!$AD$18</c15:sqref>
                        </c15:formulaRef>
                      </c:ext>
                    </c:extLst>
                    <c:strCache>
                      <c:ptCount val="1"/>
                      <c:pt idx="0">
                        <c:v>Rank</c:v>
                      </c:pt>
                    </c:strCache>
                  </c:strRef>
                </c:tx>
                <c:spPr>
                  <a:ln w="25400" cap="rnd">
                    <a:noFill/>
                    <a:round/>
                  </a:ln>
                  <a:effectLst/>
                </c:spPr>
                <c:marker>
                  <c:symbol val="circle"/>
                  <c:size val="5"/>
                  <c:spPr>
                    <a:solidFill>
                      <a:schemeClr val="accent1"/>
                    </a:solidFill>
                    <a:ln w="9525">
                      <a:solidFill>
                        <a:schemeClr val="accent1"/>
                      </a:solidFill>
                    </a:ln>
                    <a:effectLst/>
                  </c:spPr>
                </c:marker>
                <c:xVal>
                  <c:numRef>
                    <c:extLst>
                      <c:ext uri="{02D57815-91ED-43cb-92C2-25804820EDAC}">
                        <c15:formulaRef>
                          <c15:sqref>TransactionDetails!$AC$19:$AC$208</c15:sqref>
                        </c15:formulaRef>
                      </c:ext>
                    </c:extLst>
                    <c:numCache>
                      <c:formatCode>General</c:formatCode>
                      <c:ptCount val="190"/>
                      <c:pt idx="0">
                        <c:v>25052.414000000001</c:v>
                      </c:pt>
                      <c:pt idx="1">
                        <c:v>19274.546999999999</c:v>
                      </c:pt>
                      <c:pt idx="2">
                        <c:v>14391.716</c:v>
                      </c:pt>
                      <c:pt idx="3">
                        <c:v>11864.608</c:v>
                      </c:pt>
                      <c:pt idx="4">
                        <c:v>11065.463</c:v>
                      </c:pt>
                      <c:pt idx="5">
                        <c:v>8310.2279999999992</c:v>
                      </c:pt>
                      <c:pt idx="6">
                        <c:v>7726.8459999999995</c:v>
                      </c:pt>
                      <c:pt idx="7">
                        <c:v>4981.2920000000004</c:v>
                      </c:pt>
                      <c:pt idx="8">
                        <c:v>4900</c:v>
                      </c:pt>
                      <c:pt idx="9">
                        <c:v>4652.232</c:v>
                      </c:pt>
                      <c:pt idx="10">
                        <c:v>4232.6170000000002</c:v>
                      </c:pt>
                      <c:pt idx="11">
                        <c:v>3712.9940000000001</c:v>
                      </c:pt>
                      <c:pt idx="12">
                        <c:v>3035.7260000000001</c:v>
                      </c:pt>
                      <c:pt idx="13">
                        <c:v>2905.884</c:v>
                      </c:pt>
                      <c:pt idx="14">
                        <c:v>2582.5</c:v>
                      </c:pt>
                      <c:pt idx="15">
                        <c:v>2543.5369999999998</c:v>
                      </c:pt>
                      <c:pt idx="16">
                        <c:v>2455.4589999999998</c:v>
                      </c:pt>
                      <c:pt idx="17">
                        <c:v>2345.5169999999998</c:v>
                      </c:pt>
                      <c:pt idx="18">
                        <c:v>2251.5549999999998</c:v>
                      </c:pt>
                      <c:pt idx="19">
                        <c:v>2060.375</c:v>
                      </c:pt>
                      <c:pt idx="20">
                        <c:v>2060.375</c:v>
                      </c:pt>
                      <c:pt idx="21">
                        <c:v>2018.01</c:v>
                      </c:pt>
                      <c:pt idx="22">
                        <c:v>1931.6020000000001</c:v>
                      </c:pt>
                      <c:pt idx="23">
                        <c:v>1854.45</c:v>
                      </c:pt>
                      <c:pt idx="24">
                        <c:v>1787.3209999999999</c:v>
                      </c:pt>
                      <c:pt idx="25">
                        <c:v>1703.377</c:v>
                      </c:pt>
                      <c:pt idx="26">
                        <c:v>1702.671</c:v>
                      </c:pt>
                      <c:pt idx="27">
                        <c:v>1576.598</c:v>
                      </c:pt>
                      <c:pt idx="28">
                        <c:v>1435.9380000000001</c:v>
                      </c:pt>
                      <c:pt idx="29">
                        <c:v>1429</c:v>
                      </c:pt>
                      <c:pt idx="30">
                        <c:v>1371.6</c:v>
                      </c:pt>
                      <c:pt idx="31">
                        <c:v>1226.991</c:v>
                      </c:pt>
                      <c:pt idx="32">
                        <c:v>1215.7729999999999</c:v>
                      </c:pt>
                      <c:pt idx="33">
                        <c:v>1164.9380000000001</c:v>
                      </c:pt>
                      <c:pt idx="34">
                        <c:v>1162.527</c:v>
                      </c:pt>
                      <c:pt idx="35">
                        <c:v>1150</c:v>
                      </c:pt>
                      <c:pt idx="36">
                        <c:v>1084.3</c:v>
                      </c:pt>
                      <c:pt idx="37">
                        <c:v>1029.4459999999999</c:v>
                      </c:pt>
                      <c:pt idx="38">
                        <c:v>983.02700000000004</c:v>
                      </c:pt>
                      <c:pt idx="39">
                        <c:v>971.95699999999999</c:v>
                      </c:pt>
                      <c:pt idx="40">
                        <c:v>964.18600000000004</c:v>
                      </c:pt>
                      <c:pt idx="41">
                        <c:v>947.76900000000001</c:v>
                      </c:pt>
                      <c:pt idx="42">
                        <c:v>830.34100000000001</c:v>
                      </c:pt>
                      <c:pt idx="43">
                        <c:v>816.04600000000005</c:v>
                      </c:pt>
                      <c:pt idx="44">
                        <c:v>793.01499999999999</c:v>
                      </c:pt>
                      <c:pt idx="45">
                        <c:v>687.721</c:v>
                      </c:pt>
                      <c:pt idx="46">
                        <c:v>657.48</c:v>
                      </c:pt>
                      <c:pt idx="47">
                        <c:v>648.42999999999995</c:v>
                      </c:pt>
                      <c:pt idx="48">
                        <c:v>642.79999999999995</c:v>
                      </c:pt>
                      <c:pt idx="49">
                        <c:v>617.54700000000003</c:v>
                      </c:pt>
                      <c:pt idx="50">
                        <c:v>596.91800000000001</c:v>
                      </c:pt>
                      <c:pt idx="51">
                        <c:v>586.75199999999995</c:v>
                      </c:pt>
                      <c:pt idx="52">
                        <c:v>582.87400000000002</c:v>
                      </c:pt>
                      <c:pt idx="53">
                        <c:v>507.03899999999999</c:v>
                      </c:pt>
                      <c:pt idx="54">
                        <c:v>500.5</c:v>
                      </c:pt>
                      <c:pt idx="55">
                        <c:v>465.11700000000002</c:v>
                      </c:pt>
                      <c:pt idx="56">
                        <c:v>465.11700000000002</c:v>
                      </c:pt>
                      <c:pt idx="57">
                        <c:v>464.5</c:v>
                      </c:pt>
                      <c:pt idx="58">
                        <c:v>412.32</c:v>
                      </c:pt>
                      <c:pt idx="59">
                        <c:v>386.88</c:v>
                      </c:pt>
                      <c:pt idx="60">
                        <c:v>386.70400000000001</c:v>
                      </c:pt>
                      <c:pt idx="61">
                        <c:v>365.5</c:v>
                      </c:pt>
                      <c:pt idx="62">
                        <c:v>361</c:v>
                      </c:pt>
                      <c:pt idx="63">
                        <c:v>347.13</c:v>
                      </c:pt>
                      <c:pt idx="64">
                        <c:v>341</c:v>
                      </c:pt>
                      <c:pt idx="65">
                        <c:v>334.5</c:v>
                      </c:pt>
                      <c:pt idx="66">
                        <c:v>331.851</c:v>
                      </c:pt>
                      <c:pt idx="67">
                        <c:v>317.63299999999998</c:v>
                      </c:pt>
                      <c:pt idx="68">
                        <c:v>317.25</c:v>
                      </c:pt>
                      <c:pt idx="69">
                        <c:v>309.06099999999998</c:v>
                      </c:pt>
                      <c:pt idx="70">
                        <c:v>307.5</c:v>
                      </c:pt>
                      <c:pt idx="71">
                        <c:v>296</c:v>
                      </c:pt>
                      <c:pt idx="72">
                        <c:v>290.04700000000003</c:v>
                      </c:pt>
                      <c:pt idx="73">
                        <c:v>279.85000000000002</c:v>
                      </c:pt>
                      <c:pt idx="74">
                        <c:v>272.565</c:v>
                      </c:pt>
                      <c:pt idx="75">
                        <c:v>265.89999999999998</c:v>
                      </c:pt>
                      <c:pt idx="76">
                        <c:v>264.20999999999998</c:v>
                      </c:pt>
                      <c:pt idx="77">
                        <c:v>259.44</c:v>
                      </c:pt>
                      <c:pt idx="78">
                        <c:v>250.54599999999999</c:v>
                      </c:pt>
                      <c:pt idx="79">
                        <c:v>242.58</c:v>
                      </c:pt>
                      <c:pt idx="80">
                        <c:v>242.47800000000001</c:v>
                      </c:pt>
                      <c:pt idx="81">
                        <c:v>242.39500000000001</c:v>
                      </c:pt>
                      <c:pt idx="82">
                        <c:v>241.6</c:v>
                      </c:pt>
                      <c:pt idx="83">
                        <c:v>227.95500000000001</c:v>
                      </c:pt>
                      <c:pt idx="84">
                        <c:v>227.3</c:v>
                      </c:pt>
                      <c:pt idx="85">
                        <c:v>217.8</c:v>
                      </c:pt>
                      <c:pt idx="86">
                        <c:v>210.6</c:v>
                      </c:pt>
                      <c:pt idx="87">
                        <c:v>207.136</c:v>
                      </c:pt>
                      <c:pt idx="88">
                        <c:v>200</c:v>
                      </c:pt>
                      <c:pt idx="89">
                        <c:v>184.40600000000001</c:v>
                      </c:pt>
                      <c:pt idx="90">
                        <c:v>180.69300000000001</c:v>
                      </c:pt>
                      <c:pt idx="91">
                        <c:v>180</c:v>
                      </c:pt>
                      <c:pt idx="92">
                        <c:v>178.255</c:v>
                      </c:pt>
                      <c:pt idx="93">
                        <c:v>174.02</c:v>
                      </c:pt>
                      <c:pt idx="94">
                        <c:v>164.6</c:v>
                      </c:pt>
                      <c:pt idx="95">
                        <c:v>164.154</c:v>
                      </c:pt>
                      <c:pt idx="96">
                        <c:v>162.47999999999999</c:v>
                      </c:pt>
                      <c:pt idx="97">
                        <c:v>160.1</c:v>
                      </c:pt>
                      <c:pt idx="98">
                        <c:v>157.148</c:v>
                      </c:pt>
                      <c:pt idx="99">
                        <c:v>152.62700000000001</c:v>
                      </c:pt>
                      <c:pt idx="100">
                        <c:v>152.35</c:v>
                      </c:pt>
                      <c:pt idx="101">
                        <c:v>142.5</c:v>
                      </c:pt>
                      <c:pt idx="102">
                        <c:v>139.24600000000001</c:v>
                      </c:pt>
                      <c:pt idx="103">
                        <c:v>130.77699999999999</c:v>
                      </c:pt>
                      <c:pt idx="104">
                        <c:v>130</c:v>
                      </c:pt>
                      <c:pt idx="105">
                        <c:v>123</c:v>
                      </c:pt>
                      <c:pt idx="106">
                        <c:v>122</c:v>
                      </c:pt>
                      <c:pt idx="107">
                        <c:v>120</c:v>
                      </c:pt>
                      <c:pt idx="108">
                        <c:v>111.7</c:v>
                      </c:pt>
                      <c:pt idx="109">
                        <c:v>110.279</c:v>
                      </c:pt>
                      <c:pt idx="110">
                        <c:v>110.23</c:v>
                      </c:pt>
                      <c:pt idx="111">
                        <c:v>108.032</c:v>
                      </c:pt>
                      <c:pt idx="112">
                        <c:v>107.5</c:v>
                      </c:pt>
                      <c:pt idx="113">
                        <c:v>82.864000000000004</c:v>
                      </c:pt>
                      <c:pt idx="114">
                        <c:v>79.25</c:v>
                      </c:pt>
                      <c:pt idx="115">
                        <c:v>78.995999999999995</c:v>
                      </c:pt>
                      <c:pt idx="116">
                        <c:v>75.599999999999994</c:v>
                      </c:pt>
                      <c:pt idx="117">
                        <c:v>74.084000000000003</c:v>
                      </c:pt>
                      <c:pt idx="118">
                        <c:v>73.456999999999994</c:v>
                      </c:pt>
                      <c:pt idx="119">
                        <c:v>72.387</c:v>
                      </c:pt>
                      <c:pt idx="120">
                        <c:v>70.769000000000005</c:v>
                      </c:pt>
                      <c:pt idx="121">
                        <c:v>70.2</c:v>
                      </c:pt>
                      <c:pt idx="122">
                        <c:v>68.05</c:v>
                      </c:pt>
                      <c:pt idx="123">
                        <c:v>62.5</c:v>
                      </c:pt>
                      <c:pt idx="124">
                        <c:v>61.5</c:v>
                      </c:pt>
                      <c:pt idx="125">
                        <c:v>61.091999999999999</c:v>
                      </c:pt>
                      <c:pt idx="126">
                        <c:v>57.1</c:v>
                      </c:pt>
                      <c:pt idx="127">
                        <c:v>53</c:v>
                      </c:pt>
                      <c:pt idx="128">
                        <c:v>50.13</c:v>
                      </c:pt>
                      <c:pt idx="129">
                        <c:v>50</c:v>
                      </c:pt>
                      <c:pt idx="130">
                        <c:v>48.494</c:v>
                      </c:pt>
                      <c:pt idx="131">
                        <c:v>48.1</c:v>
                      </c:pt>
                      <c:pt idx="132">
                        <c:v>47</c:v>
                      </c:pt>
                      <c:pt idx="133">
                        <c:v>46.249000000000002</c:v>
                      </c:pt>
                      <c:pt idx="134">
                        <c:v>43.9</c:v>
                      </c:pt>
                      <c:pt idx="135">
                        <c:v>43.9</c:v>
                      </c:pt>
                      <c:pt idx="136">
                        <c:v>43.389000000000003</c:v>
                      </c:pt>
                      <c:pt idx="137">
                        <c:v>43</c:v>
                      </c:pt>
                      <c:pt idx="138">
                        <c:v>41.8</c:v>
                      </c:pt>
                      <c:pt idx="139">
                        <c:v>41.33</c:v>
                      </c:pt>
                      <c:pt idx="140">
                        <c:v>41.012</c:v>
                      </c:pt>
                      <c:pt idx="141">
                        <c:v>39.700000000000003</c:v>
                      </c:pt>
                      <c:pt idx="142">
                        <c:v>39.39</c:v>
                      </c:pt>
                      <c:pt idx="143">
                        <c:v>35.82</c:v>
                      </c:pt>
                      <c:pt idx="144">
                        <c:v>34.247999999999998</c:v>
                      </c:pt>
                      <c:pt idx="145">
                        <c:v>33.92</c:v>
                      </c:pt>
                      <c:pt idx="146">
                        <c:v>32.9</c:v>
                      </c:pt>
                      <c:pt idx="147">
                        <c:v>32.5</c:v>
                      </c:pt>
                      <c:pt idx="148">
                        <c:v>31.673999999999999</c:v>
                      </c:pt>
                      <c:pt idx="149">
                        <c:v>30.808</c:v>
                      </c:pt>
                      <c:pt idx="150">
                        <c:v>30.35</c:v>
                      </c:pt>
                      <c:pt idx="151">
                        <c:v>27.25</c:v>
                      </c:pt>
                      <c:pt idx="152">
                        <c:v>25.818999999999999</c:v>
                      </c:pt>
                      <c:pt idx="153">
                        <c:v>25.738</c:v>
                      </c:pt>
                      <c:pt idx="154">
                        <c:v>25.414999999999999</c:v>
                      </c:pt>
                      <c:pt idx="155">
                        <c:v>23.204999999999998</c:v>
                      </c:pt>
                      <c:pt idx="156">
                        <c:v>22.959</c:v>
                      </c:pt>
                      <c:pt idx="157">
                        <c:v>21.571000000000002</c:v>
                      </c:pt>
                      <c:pt idx="158">
                        <c:v>20.420000000000002</c:v>
                      </c:pt>
                      <c:pt idx="159">
                        <c:v>19.3</c:v>
                      </c:pt>
                      <c:pt idx="160">
                        <c:v>18.928999999999998</c:v>
                      </c:pt>
                      <c:pt idx="161">
                        <c:v>18.824999999999999</c:v>
                      </c:pt>
                      <c:pt idx="162">
                        <c:v>18.399999999999999</c:v>
                      </c:pt>
                      <c:pt idx="163">
                        <c:v>17.625</c:v>
                      </c:pt>
                      <c:pt idx="164">
                        <c:v>17.254000000000001</c:v>
                      </c:pt>
                      <c:pt idx="165">
                        <c:v>16.643000000000001</c:v>
                      </c:pt>
                      <c:pt idx="166">
                        <c:v>14.853999999999999</c:v>
                      </c:pt>
                      <c:pt idx="167">
                        <c:v>11.81</c:v>
                      </c:pt>
                      <c:pt idx="168">
                        <c:v>11.4</c:v>
                      </c:pt>
                      <c:pt idx="169">
                        <c:v>10</c:v>
                      </c:pt>
                      <c:pt idx="170">
                        <c:v>9.6549999999999994</c:v>
                      </c:pt>
                      <c:pt idx="171">
                        <c:v>9.39</c:v>
                      </c:pt>
                      <c:pt idx="172">
                        <c:v>8</c:v>
                      </c:pt>
                      <c:pt idx="173">
                        <c:v>7.6</c:v>
                      </c:pt>
                      <c:pt idx="174">
                        <c:v>7.3449999999999998</c:v>
                      </c:pt>
                      <c:pt idx="175">
                        <c:v>7.2</c:v>
                      </c:pt>
                      <c:pt idx="176">
                        <c:v>6</c:v>
                      </c:pt>
                      <c:pt idx="177">
                        <c:v>5.05</c:v>
                      </c:pt>
                      <c:pt idx="178">
                        <c:v>5</c:v>
                      </c:pt>
                      <c:pt idx="179">
                        <c:v>4.87</c:v>
                      </c:pt>
                      <c:pt idx="180">
                        <c:v>4.32</c:v>
                      </c:pt>
                      <c:pt idx="181">
                        <c:v>4.2060000000000004</c:v>
                      </c:pt>
                      <c:pt idx="182">
                        <c:v>4.0999999999999996</c:v>
                      </c:pt>
                      <c:pt idx="183">
                        <c:v>3.5</c:v>
                      </c:pt>
                      <c:pt idx="184">
                        <c:v>3.36</c:v>
                      </c:pt>
                      <c:pt idx="185">
                        <c:v>3.198</c:v>
                      </c:pt>
                      <c:pt idx="186">
                        <c:v>2.415</c:v>
                      </c:pt>
                      <c:pt idx="187">
                        <c:v>1.381</c:v>
                      </c:pt>
                      <c:pt idx="188">
                        <c:v>1.3</c:v>
                      </c:pt>
                      <c:pt idx="189">
                        <c:v>1.258</c:v>
                      </c:pt>
                    </c:numCache>
                  </c:numRef>
                </c:xVal>
                <c:yVal>
                  <c:numRef>
                    <c:extLst>
                      <c:ext uri="{02D57815-91ED-43cb-92C2-25804820EDAC}">
                        <c15:formulaRef>
                          <c15:sqref>TransactionDetails!$AE$19:$AE$208</c15:sqref>
                        </c15:formulaRef>
                      </c:ext>
                    </c:extLst>
                    <c:numCache>
                      <c:formatCode>0.00%</c:formatCode>
                      <c:ptCount val="190"/>
                      <c:pt idx="0">
                        <c:v>1</c:v>
                      </c:pt>
                      <c:pt idx="1">
                        <c:v>0.99399999999999999</c:v>
                      </c:pt>
                      <c:pt idx="2">
                        <c:v>0.98899999999999999</c:v>
                      </c:pt>
                      <c:pt idx="3">
                        <c:v>0.98399999999999999</c:v>
                      </c:pt>
                      <c:pt idx="4">
                        <c:v>0.97799999999999998</c:v>
                      </c:pt>
                      <c:pt idx="5">
                        <c:v>0.97299999999999998</c:v>
                      </c:pt>
                      <c:pt idx="6">
                        <c:v>0.96799999999999997</c:v>
                      </c:pt>
                      <c:pt idx="7">
                        <c:v>0.96199999999999997</c:v>
                      </c:pt>
                      <c:pt idx="8">
                        <c:v>0.95699999999999996</c:v>
                      </c:pt>
                      <c:pt idx="9">
                        <c:v>0.95199999999999996</c:v>
                      </c:pt>
                      <c:pt idx="10">
                        <c:v>0.94699999999999995</c:v>
                      </c:pt>
                      <c:pt idx="11">
                        <c:v>0.94099999999999995</c:v>
                      </c:pt>
                      <c:pt idx="12">
                        <c:v>0.93600000000000005</c:v>
                      </c:pt>
                      <c:pt idx="13">
                        <c:v>0.93100000000000005</c:v>
                      </c:pt>
                      <c:pt idx="14">
                        <c:v>0.92500000000000004</c:v>
                      </c:pt>
                      <c:pt idx="15">
                        <c:v>0.92</c:v>
                      </c:pt>
                      <c:pt idx="16">
                        <c:v>0.91500000000000004</c:v>
                      </c:pt>
                      <c:pt idx="17">
                        <c:v>0.91</c:v>
                      </c:pt>
                      <c:pt idx="18">
                        <c:v>0.90400000000000003</c:v>
                      </c:pt>
                      <c:pt idx="19">
                        <c:v>0.89400000000000002</c:v>
                      </c:pt>
                      <c:pt idx="20">
                        <c:v>0.89400000000000002</c:v>
                      </c:pt>
                      <c:pt idx="21">
                        <c:v>0.88800000000000001</c:v>
                      </c:pt>
                      <c:pt idx="22">
                        <c:v>0.88300000000000001</c:v>
                      </c:pt>
                      <c:pt idx="23">
                        <c:v>0.878</c:v>
                      </c:pt>
                      <c:pt idx="24">
                        <c:v>0.873</c:v>
                      </c:pt>
                      <c:pt idx="25">
                        <c:v>0.86699999999999999</c:v>
                      </c:pt>
                      <c:pt idx="26">
                        <c:v>0.86199999999999999</c:v>
                      </c:pt>
                      <c:pt idx="27">
                        <c:v>0.85699999999999998</c:v>
                      </c:pt>
                      <c:pt idx="28">
                        <c:v>0.85099999999999998</c:v>
                      </c:pt>
                      <c:pt idx="29">
                        <c:v>0.84599999999999997</c:v>
                      </c:pt>
                      <c:pt idx="30">
                        <c:v>0.84099999999999997</c:v>
                      </c:pt>
                      <c:pt idx="31">
                        <c:v>0.83499999999999996</c:v>
                      </c:pt>
                      <c:pt idx="32">
                        <c:v>0.83</c:v>
                      </c:pt>
                      <c:pt idx="33">
                        <c:v>0.82499999999999996</c:v>
                      </c:pt>
                      <c:pt idx="34">
                        <c:v>0.82</c:v>
                      </c:pt>
                      <c:pt idx="35">
                        <c:v>0.81399999999999995</c:v>
                      </c:pt>
                      <c:pt idx="36">
                        <c:v>0.80900000000000005</c:v>
                      </c:pt>
                      <c:pt idx="37">
                        <c:v>0.80400000000000005</c:v>
                      </c:pt>
                      <c:pt idx="38">
                        <c:v>0.79800000000000004</c:v>
                      </c:pt>
                      <c:pt idx="39">
                        <c:v>0.79300000000000004</c:v>
                      </c:pt>
                      <c:pt idx="40">
                        <c:v>0.78800000000000003</c:v>
                      </c:pt>
                      <c:pt idx="41">
                        <c:v>0.78300000000000003</c:v>
                      </c:pt>
                      <c:pt idx="42">
                        <c:v>0.77700000000000002</c:v>
                      </c:pt>
                      <c:pt idx="43">
                        <c:v>0.77200000000000002</c:v>
                      </c:pt>
                      <c:pt idx="44">
                        <c:v>0.76700000000000002</c:v>
                      </c:pt>
                      <c:pt idx="45">
                        <c:v>0.76100000000000001</c:v>
                      </c:pt>
                      <c:pt idx="46">
                        <c:v>0.75600000000000001</c:v>
                      </c:pt>
                      <c:pt idx="47">
                        <c:v>0.751</c:v>
                      </c:pt>
                      <c:pt idx="48">
                        <c:v>0.746</c:v>
                      </c:pt>
                      <c:pt idx="49">
                        <c:v>0.74</c:v>
                      </c:pt>
                      <c:pt idx="50">
                        <c:v>0.73499999999999999</c:v>
                      </c:pt>
                      <c:pt idx="51">
                        <c:v>0.73</c:v>
                      </c:pt>
                      <c:pt idx="52">
                        <c:v>0.72399999999999998</c:v>
                      </c:pt>
                      <c:pt idx="53">
                        <c:v>0.71899999999999997</c:v>
                      </c:pt>
                      <c:pt idx="54">
                        <c:v>0.71399999999999997</c:v>
                      </c:pt>
                      <c:pt idx="55">
                        <c:v>0.70299999999999996</c:v>
                      </c:pt>
                      <c:pt idx="56">
                        <c:v>0.70299999999999996</c:v>
                      </c:pt>
                      <c:pt idx="57">
                        <c:v>0.69799999999999995</c:v>
                      </c:pt>
                      <c:pt idx="58">
                        <c:v>0.69299999999999995</c:v>
                      </c:pt>
                      <c:pt idx="59">
                        <c:v>0.68700000000000006</c:v>
                      </c:pt>
                      <c:pt idx="60">
                        <c:v>0.68200000000000005</c:v>
                      </c:pt>
                      <c:pt idx="61">
                        <c:v>0.67700000000000005</c:v>
                      </c:pt>
                      <c:pt idx="62">
                        <c:v>0.67100000000000004</c:v>
                      </c:pt>
                      <c:pt idx="63">
                        <c:v>0.66600000000000004</c:v>
                      </c:pt>
                      <c:pt idx="64">
                        <c:v>0.66100000000000003</c:v>
                      </c:pt>
                      <c:pt idx="65">
                        <c:v>0.65600000000000003</c:v>
                      </c:pt>
                      <c:pt idx="66">
                        <c:v>0.65</c:v>
                      </c:pt>
                      <c:pt idx="67">
                        <c:v>0.64500000000000002</c:v>
                      </c:pt>
                      <c:pt idx="68">
                        <c:v>0.64</c:v>
                      </c:pt>
                      <c:pt idx="69">
                        <c:v>0.63400000000000001</c:v>
                      </c:pt>
                      <c:pt idx="70">
                        <c:v>0.629</c:v>
                      </c:pt>
                      <c:pt idx="71">
                        <c:v>0.624</c:v>
                      </c:pt>
                      <c:pt idx="72">
                        <c:v>0.61899999999999999</c:v>
                      </c:pt>
                      <c:pt idx="73">
                        <c:v>0.61299999999999999</c:v>
                      </c:pt>
                      <c:pt idx="74">
                        <c:v>0.60799999999999998</c:v>
                      </c:pt>
                      <c:pt idx="75">
                        <c:v>0.60299999999999998</c:v>
                      </c:pt>
                      <c:pt idx="76">
                        <c:v>0.59699999999999998</c:v>
                      </c:pt>
                      <c:pt idx="77">
                        <c:v>0.59199999999999997</c:v>
                      </c:pt>
                      <c:pt idx="78">
                        <c:v>0.58699999999999997</c:v>
                      </c:pt>
                      <c:pt idx="79">
                        <c:v>0.58199999999999996</c:v>
                      </c:pt>
                      <c:pt idx="80">
                        <c:v>0.57599999999999996</c:v>
                      </c:pt>
                      <c:pt idx="81">
                        <c:v>0.57099999999999995</c:v>
                      </c:pt>
                      <c:pt idx="82">
                        <c:v>0.56599999999999995</c:v>
                      </c:pt>
                      <c:pt idx="83">
                        <c:v>0.56000000000000005</c:v>
                      </c:pt>
                      <c:pt idx="84">
                        <c:v>0.55500000000000005</c:v>
                      </c:pt>
                      <c:pt idx="85">
                        <c:v>0.55000000000000004</c:v>
                      </c:pt>
                      <c:pt idx="86">
                        <c:v>0.54400000000000004</c:v>
                      </c:pt>
                      <c:pt idx="87">
                        <c:v>0.53900000000000003</c:v>
                      </c:pt>
                      <c:pt idx="88">
                        <c:v>0.53400000000000003</c:v>
                      </c:pt>
                      <c:pt idx="89">
                        <c:v>0.52900000000000003</c:v>
                      </c:pt>
                      <c:pt idx="90">
                        <c:v>0.52300000000000002</c:v>
                      </c:pt>
                      <c:pt idx="91">
                        <c:v>0.51800000000000002</c:v>
                      </c:pt>
                      <c:pt idx="92">
                        <c:v>0.51300000000000001</c:v>
                      </c:pt>
                      <c:pt idx="93">
                        <c:v>0.50700000000000001</c:v>
                      </c:pt>
                      <c:pt idx="94">
                        <c:v>0.502</c:v>
                      </c:pt>
                      <c:pt idx="95">
                        <c:v>0.497</c:v>
                      </c:pt>
                      <c:pt idx="96">
                        <c:v>0.49199999999999999</c:v>
                      </c:pt>
                      <c:pt idx="97">
                        <c:v>0.48599999999999999</c:v>
                      </c:pt>
                      <c:pt idx="98">
                        <c:v>0.48099999999999998</c:v>
                      </c:pt>
                      <c:pt idx="99">
                        <c:v>0.47599999999999998</c:v>
                      </c:pt>
                      <c:pt idx="100">
                        <c:v>0.47</c:v>
                      </c:pt>
                      <c:pt idx="101">
                        <c:v>0.46500000000000002</c:v>
                      </c:pt>
                      <c:pt idx="102">
                        <c:v>0.46</c:v>
                      </c:pt>
                      <c:pt idx="103">
                        <c:v>0.45500000000000002</c:v>
                      </c:pt>
                      <c:pt idx="104">
                        <c:v>0.44900000000000001</c:v>
                      </c:pt>
                      <c:pt idx="105">
                        <c:v>0.44400000000000001</c:v>
                      </c:pt>
                      <c:pt idx="106">
                        <c:v>0.439</c:v>
                      </c:pt>
                      <c:pt idx="107">
                        <c:v>0.433</c:v>
                      </c:pt>
                      <c:pt idx="108">
                        <c:v>0.42799999999999999</c:v>
                      </c:pt>
                      <c:pt idx="109">
                        <c:v>0.42299999999999999</c:v>
                      </c:pt>
                      <c:pt idx="110">
                        <c:v>0.41699999999999998</c:v>
                      </c:pt>
                      <c:pt idx="111">
                        <c:v>0.41199999999999998</c:v>
                      </c:pt>
                      <c:pt idx="112">
                        <c:v>0.40699999999999997</c:v>
                      </c:pt>
                      <c:pt idx="113">
                        <c:v>0.40200000000000002</c:v>
                      </c:pt>
                      <c:pt idx="114">
                        <c:v>0.39600000000000002</c:v>
                      </c:pt>
                      <c:pt idx="115">
                        <c:v>0.39100000000000001</c:v>
                      </c:pt>
                      <c:pt idx="116">
                        <c:v>0.38600000000000001</c:v>
                      </c:pt>
                      <c:pt idx="117">
                        <c:v>0.38</c:v>
                      </c:pt>
                      <c:pt idx="118">
                        <c:v>0.375</c:v>
                      </c:pt>
                      <c:pt idx="119">
                        <c:v>0.37</c:v>
                      </c:pt>
                      <c:pt idx="120">
                        <c:v>0.36499999999999999</c:v>
                      </c:pt>
                      <c:pt idx="121">
                        <c:v>0.35899999999999999</c:v>
                      </c:pt>
                      <c:pt idx="122">
                        <c:v>0.35399999999999998</c:v>
                      </c:pt>
                      <c:pt idx="123">
                        <c:v>0.34899999999999998</c:v>
                      </c:pt>
                      <c:pt idx="124">
                        <c:v>0.34300000000000003</c:v>
                      </c:pt>
                      <c:pt idx="125">
                        <c:v>0.33800000000000002</c:v>
                      </c:pt>
                      <c:pt idx="126">
                        <c:v>0.33300000000000002</c:v>
                      </c:pt>
                      <c:pt idx="127">
                        <c:v>0.32800000000000001</c:v>
                      </c:pt>
                      <c:pt idx="128">
                        <c:v>0.32200000000000001</c:v>
                      </c:pt>
                      <c:pt idx="129">
                        <c:v>0.317</c:v>
                      </c:pt>
                      <c:pt idx="130">
                        <c:v>0.312</c:v>
                      </c:pt>
                      <c:pt idx="131">
                        <c:v>0.30599999999999999</c:v>
                      </c:pt>
                      <c:pt idx="132">
                        <c:v>0.30099999999999999</c:v>
                      </c:pt>
                      <c:pt idx="133">
                        <c:v>0.29599999999999999</c:v>
                      </c:pt>
                      <c:pt idx="134">
                        <c:v>0.28499999999999998</c:v>
                      </c:pt>
                      <c:pt idx="135">
                        <c:v>0.28499999999999998</c:v>
                      </c:pt>
                      <c:pt idx="136">
                        <c:v>0.28000000000000003</c:v>
                      </c:pt>
                      <c:pt idx="137">
                        <c:v>0.27500000000000002</c:v>
                      </c:pt>
                      <c:pt idx="138">
                        <c:v>0.26900000000000002</c:v>
                      </c:pt>
                      <c:pt idx="139">
                        <c:v>0.26400000000000001</c:v>
                      </c:pt>
                      <c:pt idx="140">
                        <c:v>0.25900000000000001</c:v>
                      </c:pt>
                      <c:pt idx="141">
                        <c:v>0.253</c:v>
                      </c:pt>
                      <c:pt idx="142">
                        <c:v>0.248</c:v>
                      </c:pt>
                      <c:pt idx="143">
                        <c:v>0.24299999999999999</c:v>
                      </c:pt>
                      <c:pt idx="144">
                        <c:v>0.23799999999999999</c:v>
                      </c:pt>
                      <c:pt idx="145">
                        <c:v>0.23200000000000001</c:v>
                      </c:pt>
                      <c:pt idx="146">
                        <c:v>0.22700000000000001</c:v>
                      </c:pt>
                      <c:pt idx="147">
                        <c:v>0.222</c:v>
                      </c:pt>
                      <c:pt idx="148">
                        <c:v>0.216</c:v>
                      </c:pt>
                      <c:pt idx="149">
                        <c:v>0.21099999999999999</c:v>
                      </c:pt>
                      <c:pt idx="150">
                        <c:v>0.20599999999999999</c:v>
                      </c:pt>
                      <c:pt idx="151">
                        <c:v>0.20100000000000001</c:v>
                      </c:pt>
                      <c:pt idx="152">
                        <c:v>0.19500000000000001</c:v>
                      </c:pt>
                      <c:pt idx="153">
                        <c:v>0.19</c:v>
                      </c:pt>
                      <c:pt idx="154">
                        <c:v>0.185</c:v>
                      </c:pt>
                      <c:pt idx="155">
                        <c:v>0.17899999999999999</c:v>
                      </c:pt>
                      <c:pt idx="156">
                        <c:v>0.17399999999999999</c:v>
                      </c:pt>
                      <c:pt idx="157">
                        <c:v>0.16900000000000001</c:v>
                      </c:pt>
                      <c:pt idx="158">
                        <c:v>0.16400000000000001</c:v>
                      </c:pt>
                      <c:pt idx="159">
                        <c:v>0.158</c:v>
                      </c:pt>
                      <c:pt idx="160">
                        <c:v>0.153</c:v>
                      </c:pt>
                      <c:pt idx="161">
                        <c:v>0.14799999999999999</c:v>
                      </c:pt>
                      <c:pt idx="162">
                        <c:v>0.14199999999999999</c:v>
                      </c:pt>
                      <c:pt idx="163">
                        <c:v>0.13700000000000001</c:v>
                      </c:pt>
                      <c:pt idx="164">
                        <c:v>0.13200000000000001</c:v>
                      </c:pt>
                      <c:pt idx="165">
                        <c:v>0.126</c:v>
                      </c:pt>
                      <c:pt idx="166">
                        <c:v>0.121</c:v>
                      </c:pt>
                      <c:pt idx="167">
                        <c:v>0.11600000000000001</c:v>
                      </c:pt>
                      <c:pt idx="168">
                        <c:v>0.111</c:v>
                      </c:pt>
                      <c:pt idx="169">
                        <c:v>0.105</c:v>
                      </c:pt>
                      <c:pt idx="170">
                        <c:v>0.1</c:v>
                      </c:pt>
                      <c:pt idx="171">
                        <c:v>9.5000000000000001E-2</c:v>
                      </c:pt>
                      <c:pt idx="172">
                        <c:v>8.8999999999999996E-2</c:v>
                      </c:pt>
                      <c:pt idx="173">
                        <c:v>8.4000000000000005E-2</c:v>
                      </c:pt>
                      <c:pt idx="174">
                        <c:v>7.9000000000000001E-2</c:v>
                      </c:pt>
                      <c:pt idx="175">
                        <c:v>7.3999999999999996E-2</c:v>
                      </c:pt>
                      <c:pt idx="176">
                        <c:v>6.8000000000000005E-2</c:v>
                      </c:pt>
                      <c:pt idx="177">
                        <c:v>6.3E-2</c:v>
                      </c:pt>
                      <c:pt idx="178">
                        <c:v>5.8000000000000003E-2</c:v>
                      </c:pt>
                      <c:pt idx="179">
                        <c:v>5.1999999999999998E-2</c:v>
                      </c:pt>
                      <c:pt idx="180">
                        <c:v>4.7E-2</c:v>
                      </c:pt>
                      <c:pt idx="181">
                        <c:v>4.2000000000000003E-2</c:v>
                      </c:pt>
                      <c:pt idx="182">
                        <c:v>3.6999999999999998E-2</c:v>
                      </c:pt>
                      <c:pt idx="183">
                        <c:v>3.1E-2</c:v>
                      </c:pt>
                      <c:pt idx="184">
                        <c:v>2.5999999999999999E-2</c:v>
                      </c:pt>
                      <c:pt idx="185">
                        <c:v>2.1000000000000001E-2</c:v>
                      </c:pt>
                      <c:pt idx="186">
                        <c:v>1.4999999999999999E-2</c:v>
                      </c:pt>
                      <c:pt idx="187">
                        <c:v>0.01</c:v>
                      </c:pt>
                      <c:pt idx="188">
                        <c:v>5.0000000000000001E-3</c:v>
                      </c:pt>
                      <c:pt idx="189">
                        <c:v>0</c:v>
                      </c:pt>
                    </c:numCache>
                  </c:numRef>
                </c:yVal>
                <c:smooth val="0"/>
                <c:extLst>
                  <c:ext xmlns:c16="http://schemas.microsoft.com/office/drawing/2014/chart" uri="{C3380CC4-5D6E-409C-BE32-E72D297353CC}">
                    <c16:uniqueId val="{00000001-3F96-4983-9FC1-E977C28029CF}"/>
                  </c:ext>
                </c:extLst>
              </c15:ser>
            </c15:filteredScatterSeries>
          </c:ext>
        </c:extLst>
      </c:scatterChart>
      <c:valAx>
        <c:axId val="171047448"/>
        <c:scaling>
          <c:orientation val="minMax"/>
          <c:max val="50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Value of Transactions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9530040"/>
        <c:crosses val="autoZero"/>
        <c:crossBetween val="midCat"/>
      </c:valAx>
      <c:valAx>
        <c:axId val="1695300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Transaction</a:t>
                </a:r>
                <a:r>
                  <a:rPr lang="en-US" baseline="0"/>
                  <a:t> Percentile</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1047448"/>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Percentile of Transaction</a:t>
            </a:r>
            <a:r>
              <a:rPr lang="en-US" baseline="0" dirty="0"/>
              <a:t> Over Deal Value 0-1000</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6834162546899223"/>
          <c:y val="0.19986328089291916"/>
          <c:w val="0.78365566333703784"/>
          <c:h val="0.55605454823847744"/>
        </c:manualLayout>
      </c:layout>
      <c:scatterChart>
        <c:scatterStyle val="lineMarker"/>
        <c:varyColors val="0"/>
        <c:ser>
          <c:idx val="1"/>
          <c:order val="1"/>
          <c:tx>
            <c:strRef>
              <c:f>TransactionDetails!$AE$18</c:f>
              <c:strCache>
                <c:ptCount val="1"/>
                <c:pt idx="0">
                  <c:v>Percent</c:v>
                </c:pt>
              </c:strCache>
            </c:strRef>
          </c:tx>
          <c:spPr>
            <a:ln w="19050" cap="rnd">
              <a:noFill/>
              <a:round/>
            </a:ln>
            <a:effectLst/>
          </c:spPr>
          <c:marker>
            <c:symbol val="circle"/>
            <c:size val="5"/>
            <c:spPr>
              <a:solidFill>
                <a:schemeClr val="accent2"/>
              </a:solidFill>
              <a:ln w="9525">
                <a:solidFill>
                  <a:schemeClr val="accent2"/>
                </a:solidFill>
              </a:ln>
              <a:effectLst/>
            </c:spPr>
          </c:marker>
          <c:xVal>
            <c:numRef>
              <c:f>TransactionDetails!$AC$19:$AC$208</c:f>
              <c:numCache>
                <c:formatCode>General</c:formatCode>
                <c:ptCount val="190"/>
                <c:pt idx="0">
                  <c:v>25052.414000000001</c:v>
                </c:pt>
                <c:pt idx="1">
                  <c:v>19274.546999999999</c:v>
                </c:pt>
                <c:pt idx="2">
                  <c:v>14391.716</c:v>
                </c:pt>
                <c:pt idx="3">
                  <c:v>11864.608</c:v>
                </c:pt>
                <c:pt idx="4">
                  <c:v>11065.463</c:v>
                </c:pt>
                <c:pt idx="5">
                  <c:v>8310.2279999999992</c:v>
                </c:pt>
                <c:pt idx="6">
                  <c:v>7726.8459999999995</c:v>
                </c:pt>
                <c:pt idx="7">
                  <c:v>4981.2920000000004</c:v>
                </c:pt>
                <c:pt idx="8">
                  <c:v>4900</c:v>
                </c:pt>
                <c:pt idx="9">
                  <c:v>4652.232</c:v>
                </c:pt>
                <c:pt idx="10">
                  <c:v>4232.6170000000002</c:v>
                </c:pt>
                <c:pt idx="11">
                  <c:v>3712.9940000000001</c:v>
                </c:pt>
                <c:pt idx="12">
                  <c:v>3035.7260000000001</c:v>
                </c:pt>
                <c:pt idx="13">
                  <c:v>2905.884</c:v>
                </c:pt>
                <c:pt idx="14">
                  <c:v>2582.5</c:v>
                </c:pt>
                <c:pt idx="15">
                  <c:v>2543.5369999999998</c:v>
                </c:pt>
                <c:pt idx="16">
                  <c:v>2455.4589999999998</c:v>
                </c:pt>
                <c:pt idx="17">
                  <c:v>2345.5169999999998</c:v>
                </c:pt>
                <c:pt idx="18">
                  <c:v>2251.5549999999998</c:v>
                </c:pt>
                <c:pt idx="19">
                  <c:v>2060.375</c:v>
                </c:pt>
                <c:pt idx="20">
                  <c:v>2060.375</c:v>
                </c:pt>
                <c:pt idx="21">
                  <c:v>2018.01</c:v>
                </c:pt>
                <c:pt idx="22">
                  <c:v>1931.6020000000001</c:v>
                </c:pt>
                <c:pt idx="23">
                  <c:v>1854.45</c:v>
                </c:pt>
                <c:pt idx="24">
                  <c:v>1787.3209999999999</c:v>
                </c:pt>
                <c:pt idx="25">
                  <c:v>1703.377</c:v>
                </c:pt>
                <c:pt idx="26">
                  <c:v>1702.671</c:v>
                </c:pt>
                <c:pt idx="27">
                  <c:v>1576.598</c:v>
                </c:pt>
                <c:pt idx="28">
                  <c:v>1435.9380000000001</c:v>
                </c:pt>
                <c:pt idx="29">
                  <c:v>1429</c:v>
                </c:pt>
                <c:pt idx="30">
                  <c:v>1371.6</c:v>
                </c:pt>
                <c:pt idx="31">
                  <c:v>1226.991</c:v>
                </c:pt>
                <c:pt idx="32">
                  <c:v>1215.7729999999999</c:v>
                </c:pt>
                <c:pt idx="33">
                  <c:v>1164.9380000000001</c:v>
                </c:pt>
                <c:pt idx="34">
                  <c:v>1162.527</c:v>
                </c:pt>
                <c:pt idx="35">
                  <c:v>1150</c:v>
                </c:pt>
                <c:pt idx="36">
                  <c:v>1084.3</c:v>
                </c:pt>
                <c:pt idx="37">
                  <c:v>1029.4459999999999</c:v>
                </c:pt>
                <c:pt idx="38">
                  <c:v>983.02700000000004</c:v>
                </c:pt>
                <c:pt idx="39">
                  <c:v>971.95699999999999</c:v>
                </c:pt>
                <c:pt idx="40">
                  <c:v>964.18600000000004</c:v>
                </c:pt>
                <c:pt idx="41">
                  <c:v>947.76900000000001</c:v>
                </c:pt>
                <c:pt idx="42">
                  <c:v>830.34100000000001</c:v>
                </c:pt>
                <c:pt idx="43">
                  <c:v>816.04600000000005</c:v>
                </c:pt>
                <c:pt idx="44">
                  <c:v>793.01499999999999</c:v>
                </c:pt>
                <c:pt idx="45">
                  <c:v>687.721</c:v>
                </c:pt>
                <c:pt idx="46">
                  <c:v>657.48</c:v>
                </c:pt>
                <c:pt idx="47">
                  <c:v>648.42999999999995</c:v>
                </c:pt>
                <c:pt idx="48">
                  <c:v>642.79999999999995</c:v>
                </c:pt>
                <c:pt idx="49">
                  <c:v>617.54700000000003</c:v>
                </c:pt>
                <c:pt idx="50">
                  <c:v>596.91800000000001</c:v>
                </c:pt>
                <c:pt idx="51">
                  <c:v>586.75199999999995</c:v>
                </c:pt>
                <c:pt idx="52">
                  <c:v>582.87400000000002</c:v>
                </c:pt>
                <c:pt idx="53">
                  <c:v>507.03899999999999</c:v>
                </c:pt>
                <c:pt idx="54">
                  <c:v>500.5</c:v>
                </c:pt>
                <c:pt idx="55">
                  <c:v>465.11700000000002</c:v>
                </c:pt>
                <c:pt idx="56">
                  <c:v>465.11700000000002</c:v>
                </c:pt>
                <c:pt idx="57">
                  <c:v>464.5</c:v>
                </c:pt>
                <c:pt idx="58">
                  <c:v>412.32</c:v>
                </c:pt>
                <c:pt idx="59">
                  <c:v>386.88</c:v>
                </c:pt>
                <c:pt idx="60">
                  <c:v>386.70400000000001</c:v>
                </c:pt>
                <c:pt idx="61">
                  <c:v>365.5</c:v>
                </c:pt>
                <c:pt idx="62">
                  <c:v>361</c:v>
                </c:pt>
                <c:pt idx="63">
                  <c:v>347.13</c:v>
                </c:pt>
                <c:pt idx="64">
                  <c:v>341</c:v>
                </c:pt>
                <c:pt idx="65">
                  <c:v>334.5</c:v>
                </c:pt>
                <c:pt idx="66">
                  <c:v>331.851</c:v>
                </c:pt>
                <c:pt idx="67">
                  <c:v>317.63299999999998</c:v>
                </c:pt>
                <c:pt idx="68">
                  <c:v>317.25</c:v>
                </c:pt>
                <c:pt idx="69">
                  <c:v>309.06099999999998</c:v>
                </c:pt>
                <c:pt idx="70">
                  <c:v>307.5</c:v>
                </c:pt>
                <c:pt idx="71">
                  <c:v>296</c:v>
                </c:pt>
                <c:pt idx="72">
                  <c:v>290.04700000000003</c:v>
                </c:pt>
                <c:pt idx="73">
                  <c:v>279.85000000000002</c:v>
                </c:pt>
                <c:pt idx="74">
                  <c:v>272.565</c:v>
                </c:pt>
                <c:pt idx="75">
                  <c:v>265.89999999999998</c:v>
                </c:pt>
                <c:pt idx="76">
                  <c:v>264.20999999999998</c:v>
                </c:pt>
                <c:pt idx="77">
                  <c:v>259.44</c:v>
                </c:pt>
                <c:pt idx="78">
                  <c:v>250.54599999999999</c:v>
                </c:pt>
                <c:pt idx="79">
                  <c:v>242.58</c:v>
                </c:pt>
                <c:pt idx="80">
                  <c:v>242.47800000000001</c:v>
                </c:pt>
                <c:pt idx="81">
                  <c:v>242.39500000000001</c:v>
                </c:pt>
                <c:pt idx="82">
                  <c:v>241.6</c:v>
                </c:pt>
                <c:pt idx="83">
                  <c:v>227.95500000000001</c:v>
                </c:pt>
                <c:pt idx="84">
                  <c:v>227.3</c:v>
                </c:pt>
                <c:pt idx="85">
                  <c:v>217.8</c:v>
                </c:pt>
                <c:pt idx="86">
                  <c:v>210.6</c:v>
                </c:pt>
                <c:pt idx="87">
                  <c:v>207.136</c:v>
                </c:pt>
                <c:pt idx="88">
                  <c:v>200</c:v>
                </c:pt>
                <c:pt idx="89">
                  <c:v>184.40600000000001</c:v>
                </c:pt>
                <c:pt idx="90">
                  <c:v>180.69300000000001</c:v>
                </c:pt>
                <c:pt idx="91">
                  <c:v>180</c:v>
                </c:pt>
                <c:pt idx="92">
                  <c:v>178.255</c:v>
                </c:pt>
                <c:pt idx="93">
                  <c:v>174.02</c:v>
                </c:pt>
                <c:pt idx="94">
                  <c:v>164.6</c:v>
                </c:pt>
                <c:pt idx="95">
                  <c:v>164.154</c:v>
                </c:pt>
                <c:pt idx="96">
                  <c:v>162.47999999999999</c:v>
                </c:pt>
                <c:pt idx="97">
                  <c:v>160.1</c:v>
                </c:pt>
                <c:pt idx="98">
                  <c:v>157.148</c:v>
                </c:pt>
                <c:pt idx="99">
                  <c:v>152.62700000000001</c:v>
                </c:pt>
                <c:pt idx="100">
                  <c:v>152.35</c:v>
                </c:pt>
                <c:pt idx="101">
                  <c:v>142.5</c:v>
                </c:pt>
                <c:pt idx="102">
                  <c:v>139.24600000000001</c:v>
                </c:pt>
                <c:pt idx="103">
                  <c:v>130.77699999999999</c:v>
                </c:pt>
                <c:pt idx="104">
                  <c:v>130</c:v>
                </c:pt>
                <c:pt idx="105">
                  <c:v>123</c:v>
                </c:pt>
                <c:pt idx="106">
                  <c:v>122</c:v>
                </c:pt>
                <c:pt idx="107">
                  <c:v>120</c:v>
                </c:pt>
                <c:pt idx="108">
                  <c:v>111.7</c:v>
                </c:pt>
                <c:pt idx="109">
                  <c:v>110.279</c:v>
                </c:pt>
                <c:pt idx="110">
                  <c:v>110.23</c:v>
                </c:pt>
                <c:pt idx="111">
                  <c:v>108.032</c:v>
                </c:pt>
                <c:pt idx="112">
                  <c:v>107.5</c:v>
                </c:pt>
                <c:pt idx="113">
                  <c:v>82.864000000000004</c:v>
                </c:pt>
                <c:pt idx="114">
                  <c:v>79.25</c:v>
                </c:pt>
                <c:pt idx="115">
                  <c:v>78.995999999999995</c:v>
                </c:pt>
                <c:pt idx="116">
                  <c:v>75.599999999999994</c:v>
                </c:pt>
                <c:pt idx="117">
                  <c:v>74.084000000000003</c:v>
                </c:pt>
                <c:pt idx="118">
                  <c:v>73.456999999999994</c:v>
                </c:pt>
                <c:pt idx="119">
                  <c:v>72.387</c:v>
                </c:pt>
                <c:pt idx="120">
                  <c:v>70.769000000000005</c:v>
                </c:pt>
                <c:pt idx="121">
                  <c:v>70.2</c:v>
                </c:pt>
                <c:pt idx="122">
                  <c:v>68.05</c:v>
                </c:pt>
                <c:pt idx="123">
                  <c:v>62.5</c:v>
                </c:pt>
                <c:pt idx="124">
                  <c:v>61.5</c:v>
                </c:pt>
                <c:pt idx="125">
                  <c:v>61.091999999999999</c:v>
                </c:pt>
                <c:pt idx="126">
                  <c:v>57.1</c:v>
                </c:pt>
                <c:pt idx="127">
                  <c:v>53</c:v>
                </c:pt>
                <c:pt idx="128">
                  <c:v>50.13</c:v>
                </c:pt>
                <c:pt idx="129">
                  <c:v>50</c:v>
                </c:pt>
                <c:pt idx="130">
                  <c:v>48.494</c:v>
                </c:pt>
                <c:pt idx="131">
                  <c:v>48.1</c:v>
                </c:pt>
                <c:pt idx="132">
                  <c:v>47</c:v>
                </c:pt>
                <c:pt idx="133">
                  <c:v>46.249000000000002</c:v>
                </c:pt>
                <c:pt idx="134">
                  <c:v>43.9</c:v>
                </c:pt>
                <c:pt idx="135">
                  <c:v>43.9</c:v>
                </c:pt>
                <c:pt idx="136">
                  <c:v>43.389000000000003</c:v>
                </c:pt>
                <c:pt idx="137">
                  <c:v>43</c:v>
                </c:pt>
                <c:pt idx="138">
                  <c:v>41.8</c:v>
                </c:pt>
                <c:pt idx="139">
                  <c:v>41.33</c:v>
                </c:pt>
                <c:pt idx="140">
                  <c:v>41.012</c:v>
                </c:pt>
                <c:pt idx="141">
                  <c:v>39.700000000000003</c:v>
                </c:pt>
                <c:pt idx="142">
                  <c:v>39.39</c:v>
                </c:pt>
                <c:pt idx="143">
                  <c:v>35.82</c:v>
                </c:pt>
                <c:pt idx="144">
                  <c:v>34.247999999999998</c:v>
                </c:pt>
                <c:pt idx="145">
                  <c:v>33.92</c:v>
                </c:pt>
                <c:pt idx="146">
                  <c:v>32.9</c:v>
                </c:pt>
                <c:pt idx="147">
                  <c:v>32.5</c:v>
                </c:pt>
                <c:pt idx="148">
                  <c:v>31.673999999999999</c:v>
                </c:pt>
                <c:pt idx="149">
                  <c:v>30.808</c:v>
                </c:pt>
                <c:pt idx="150">
                  <c:v>30.35</c:v>
                </c:pt>
                <c:pt idx="151">
                  <c:v>27.25</c:v>
                </c:pt>
                <c:pt idx="152">
                  <c:v>25.818999999999999</c:v>
                </c:pt>
                <c:pt idx="153">
                  <c:v>25.738</c:v>
                </c:pt>
                <c:pt idx="154">
                  <c:v>25.414999999999999</c:v>
                </c:pt>
                <c:pt idx="155">
                  <c:v>23.204999999999998</c:v>
                </c:pt>
                <c:pt idx="156">
                  <c:v>22.959</c:v>
                </c:pt>
                <c:pt idx="157">
                  <c:v>21.571000000000002</c:v>
                </c:pt>
                <c:pt idx="158">
                  <c:v>20.420000000000002</c:v>
                </c:pt>
                <c:pt idx="159">
                  <c:v>19.3</c:v>
                </c:pt>
                <c:pt idx="160">
                  <c:v>18.928999999999998</c:v>
                </c:pt>
                <c:pt idx="161">
                  <c:v>18.824999999999999</c:v>
                </c:pt>
                <c:pt idx="162">
                  <c:v>18.399999999999999</c:v>
                </c:pt>
                <c:pt idx="163">
                  <c:v>17.625</c:v>
                </c:pt>
                <c:pt idx="164">
                  <c:v>17.254000000000001</c:v>
                </c:pt>
                <c:pt idx="165">
                  <c:v>16.643000000000001</c:v>
                </c:pt>
                <c:pt idx="166">
                  <c:v>14.853999999999999</c:v>
                </c:pt>
                <c:pt idx="167">
                  <c:v>11.81</c:v>
                </c:pt>
                <c:pt idx="168">
                  <c:v>11.4</c:v>
                </c:pt>
                <c:pt idx="169">
                  <c:v>10</c:v>
                </c:pt>
                <c:pt idx="170">
                  <c:v>9.6549999999999994</c:v>
                </c:pt>
                <c:pt idx="171">
                  <c:v>9.39</c:v>
                </c:pt>
                <c:pt idx="172">
                  <c:v>8</c:v>
                </c:pt>
                <c:pt idx="173">
                  <c:v>7.6</c:v>
                </c:pt>
                <c:pt idx="174">
                  <c:v>7.3449999999999998</c:v>
                </c:pt>
                <c:pt idx="175">
                  <c:v>7.2</c:v>
                </c:pt>
                <c:pt idx="176">
                  <c:v>6</c:v>
                </c:pt>
                <c:pt idx="177">
                  <c:v>5.05</c:v>
                </c:pt>
                <c:pt idx="178">
                  <c:v>5</c:v>
                </c:pt>
                <c:pt idx="179">
                  <c:v>4.87</c:v>
                </c:pt>
                <c:pt idx="180">
                  <c:v>4.32</c:v>
                </c:pt>
                <c:pt idx="181">
                  <c:v>4.2060000000000004</c:v>
                </c:pt>
                <c:pt idx="182">
                  <c:v>4.0999999999999996</c:v>
                </c:pt>
                <c:pt idx="183">
                  <c:v>3.5</c:v>
                </c:pt>
                <c:pt idx="184">
                  <c:v>3.36</c:v>
                </c:pt>
                <c:pt idx="185">
                  <c:v>3.198</c:v>
                </c:pt>
                <c:pt idx="186">
                  <c:v>2.415</c:v>
                </c:pt>
                <c:pt idx="187">
                  <c:v>1.381</c:v>
                </c:pt>
                <c:pt idx="188">
                  <c:v>1.3</c:v>
                </c:pt>
                <c:pt idx="189">
                  <c:v>1.258</c:v>
                </c:pt>
              </c:numCache>
            </c:numRef>
          </c:xVal>
          <c:yVal>
            <c:numRef>
              <c:f>TransactionDetails!$AE$19:$AE$208</c:f>
              <c:numCache>
                <c:formatCode>0.00%</c:formatCode>
                <c:ptCount val="190"/>
                <c:pt idx="0">
                  <c:v>1</c:v>
                </c:pt>
                <c:pt idx="1">
                  <c:v>0.99399999999999999</c:v>
                </c:pt>
                <c:pt idx="2">
                  <c:v>0.98899999999999999</c:v>
                </c:pt>
                <c:pt idx="3">
                  <c:v>0.98399999999999999</c:v>
                </c:pt>
                <c:pt idx="4">
                  <c:v>0.97799999999999998</c:v>
                </c:pt>
                <c:pt idx="5">
                  <c:v>0.97299999999999998</c:v>
                </c:pt>
                <c:pt idx="6">
                  <c:v>0.96799999999999997</c:v>
                </c:pt>
                <c:pt idx="7">
                  <c:v>0.96199999999999997</c:v>
                </c:pt>
                <c:pt idx="8">
                  <c:v>0.95699999999999996</c:v>
                </c:pt>
                <c:pt idx="9">
                  <c:v>0.95199999999999996</c:v>
                </c:pt>
                <c:pt idx="10">
                  <c:v>0.94699999999999995</c:v>
                </c:pt>
                <c:pt idx="11">
                  <c:v>0.94099999999999995</c:v>
                </c:pt>
                <c:pt idx="12">
                  <c:v>0.93600000000000005</c:v>
                </c:pt>
                <c:pt idx="13">
                  <c:v>0.93100000000000005</c:v>
                </c:pt>
                <c:pt idx="14">
                  <c:v>0.92500000000000004</c:v>
                </c:pt>
                <c:pt idx="15">
                  <c:v>0.92</c:v>
                </c:pt>
                <c:pt idx="16">
                  <c:v>0.91500000000000004</c:v>
                </c:pt>
                <c:pt idx="17">
                  <c:v>0.91</c:v>
                </c:pt>
                <c:pt idx="18">
                  <c:v>0.90400000000000003</c:v>
                </c:pt>
                <c:pt idx="19">
                  <c:v>0.89400000000000002</c:v>
                </c:pt>
                <c:pt idx="20">
                  <c:v>0.89400000000000002</c:v>
                </c:pt>
                <c:pt idx="21">
                  <c:v>0.88800000000000001</c:v>
                </c:pt>
                <c:pt idx="22">
                  <c:v>0.88300000000000001</c:v>
                </c:pt>
                <c:pt idx="23">
                  <c:v>0.878</c:v>
                </c:pt>
                <c:pt idx="24">
                  <c:v>0.873</c:v>
                </c:pt>
                <c:pt idx="25">
                  <c:v>0.86699999999999999</c:v>
                </c:pt>
                <c:pt idx="26">
                  <c:v>0.86199999999999999</c:v>
                </c:pt>
                <c:pt idx="27">
                  <c:v>0.85699999999999998</c:v>
                </c:pt>
                <c:pt idx="28">
                  <c:v>0.85099999999999998</c:v>
                </c:pt>
                <c:pt idx="29">
                  <c:v>0.84599999999999997</c:v>
                </c:pt>
                <c:pt idx="30">
                  <c:v>0.84099999999999997</c:v>
                </c:pt>
                <c:pt idx="31">
                  <c:v>0.83499999999999996</c:v>
                </c:pt>
                <c:pt idx="32">
                  <c:v>0.83</c:v>
                </c:pt>
                <c:pt idx="33">
                  <c:v>0.82499999999999996</c:v>
                </c:pt>
                <c:pt idx="34">
                  <c:v>0.82</c:v>
                </c:pt>
                <c:pt idx="35">
                  <c:v>0.81399999999999995</c:v>
                </c:pt>
                <c:pt idx="36">
                  <c:v>0.80900000000000005</c:v>
                </c:pt>
                <c:pt idx="37">
                  <c:v>0.80400000000000005</c:v>
                </c:pt>
                <c:pt idx="38">
                  <c:v>0.79800000000000004</c:v>
                </c:pt>
                <c:pt idx="39">
                  <c:v>0.79300000000000004</c:v>
                </c:pt>
                <c:pt idx="40">
                  <c:v>0.78800000000000003</c:v>
                </c:pt>
                <c:pt idx="41">
                  <c:v>0.78300000000000003</c:v>
                </c:pt>
                <c:pt idx="42">
                  <c:v>0.77700000000000002</c:v>
                </c:pt>
                <c:pt idx="43">
                  <c:v>0.77200000000000002</c:v>
                </c:pt>
                <c:pt idx="44">
                  <c:v>0.76700000000000002</c:v>
                </c:pt>
                <c:pt idx="45">
                  <c:v>0.76100000000000001</c:v>
                </c:pt>
                <c:pt idx="46">
                  <c:v>0.75600000000000001</c:v>
                </c:pt>
                <c:pt idx="47">
                  <c:v>0.751</c:v>
                </c:pt>
                <c:pt idx="48">
                  <c:v>0.746</c:v>
                </c:pt>
                <c:pt idx="49">
                  <c:v>0.74</c:v>
                </c:pt>
                <c:pt idx="50">
                  <c:v>0.73499999999999999</c:v>
                </c:pt>
                <c:pt idx="51">
                  <c:v>0.73</c:v>
                </c:pt>
                <c:pt idx="52">
                  <c:v>0.72399999999999998</c:v>
                </c:pt>
                <c:pt idx="53">
                  <c:v>0.71899999999999997</c:v>
                </c:pt>
                <c:pt idx="54">
                  <c:v>0.71399999999999997</c:v>
                </c:pt>
                <c:pt idx="55">
                  <c:v>0.70299999999999996</c:v>
                </c:pt>
                <c:pt idx="56">
                  <c:v>0.70299999999999996</c:v>
                </c:pt>
                <c:pt idx="57">
                  <c:v>0.69799999999999995</c:v>
                </c:pt>
                <c:pt idx="58">
                  <c:v>0.69299999999999995</c:v>
                </c:pt>
                <c:pt idx="59">
                  <c:v>0.68700000000000006</c:v>
                </c:pt>
                <c:pt idx="60">
                  <c:v>0.68200000000000005</c:v>
                </c:pt>
                <c:pt idx="61">
                  <c:v>0.67700000000000005</c:v>
                </c:pt>
                <c:pt idx="62">
                  <c:v>0.67100000000000004</c:v>
                </c:pt>
                <c:pt idx="63">
                  <c:v>0.66600000000000004</c:v>
                </c:pt>
                <c:pt idx="64">
                  <c:v>0.66100000000000003</c:v>
                </c:pt>
                <c:pt idx="65">
                  <c:v>0.65600000000000003</c:v>
                </c:pt>
                <c:pt idx="66">
                  <c:v>0.65</c:v>
                </c:pt>
                <c:pt idx="67">
                  <c:v>0.64500000000000002</c:v>
                </c:pt>
                <c:pt idx="68">
                  <c:v>0.64</c:v>
                </c:pt>
                <c:pt idx="69">
                  <c:v>0.63400000000000001</c:v>
                </c:pt>
                <c:pt idx="70">
                  <c:v>0.629</c:v>
                </c:pt>
                <c:pt idx="71">
                  <c:v>0.624</c:v>
                </c:pt>
                <c:pt idx="72">
                  <c:v>0.61899999999999999</c:v>
                </c:pt>
                <c:pt idx="73">
                  <c:v>0.61299999999999999</c:v>
                </c:pt>
                <c:pt idx="74">
                  <c:v>0.60799999999999998</c:v>
                </c:pt>
                <c:pt idx="75">
                  <c:v>0.60299999999999998</c:v>
                </c:pt>
                <c:pt idx="76">
                  <c:v>0.59699999999999998</c:v>
                </c:pt>
                <c:pt idx="77">
                  <c:v>0.59199999999999997</c:v>
                </c:pt>
                <c:pt idx="78">
                  <c:v>0.58699999999999997</c:v>
                </c:pt>
                <c:pt idx="79">
                  <c:v>0.58199999999999996</c:v>
                </c:pt>
                <c:pt idx="80">
                  <c:v>0.57599999999999996</c:v>
                </c:pt>
                <c:pt idx="81">
                  <c:v>0.57099999999999995</c:v>
                </c:pt>
                <c:pt idx="82">
                  <c:v>0.56599999999999995</c:v>
                </c:pt>
                <c:pt idx="83">
                  <c:v>0.56000000000000005</c:v>
                </c:pt>
                <c:pt idx="84">
                  <c:v>0.55500000000000005</c:v>
                </c:pt>
                <c:pt idx="85">
                  <c:v>0.55000000000000004</c:v>
                </c:pt>
                <c:pt idx="86">
                  <c:v>0.54400000000000004</c:v>
                </c:pt>
                <c:pt idx="87">
                  <c:v>0.53900000000000003</c:v>
                </c:pt>
                <c:pt idx="88">
                  <c:v>0.53400000000000003</c:v>
                </c:pt>
                <c:pt idx="89">
                  <c:v>0.52900000000000003</c:v>
                </c:pt>
                <c:pt idx="90">
                  <c:v>0.52300000000000002</c:v>
                </c:pt>
                <c:pt idx="91">
                  <c:v>0.51800000000000002</c:v>
                </c:pt>
                <c:pt idx="92">
                  <c:v>0.51300000000000001</c:v>
                </c:pt>
                <c:pt idx="93">
                  <c:v>0.50700000000000001</c:v>
                </c:pt>
                <c:pt idx="94">
                  <c:v>0.502</c:v>
                </c:pt>
                <c:pt idx="95">
                  <c:v>0.497</c:v>
                </c:pt>
                <c:pt idx="96">
                  <c:v>0.49199999999999999</c:v>
                </c:pt>
                <c:pt idx="97">
                  <c:v>0.48599999999999999</c:v>
                </c:pt>
                <c:pt idx="98">
                  <c:v>0.48099999999999998</c:v>
                </c:pt>
                <c:pt idx="99">
                  <c:v>0.47599999999999998</c:v>
                </c:pt>
                <c:pt idx="100">
                  <c:v>0.47</c:v>
                </c:pt>
                <c:pt idx="101">
                  <c:v>0.46500000000000002</c:v>
                </c:pt>
                <c:pt idx="102">
                  <c:v>0.46</c:v>
                </c:pt>
                <c:pt idx="103">
                  <c:v>0.45500000000000002</c:v>
                </c:pt>
                <c:pt idx="104">
                  <c:v>0.44900000000000001</c:v>
                </c:pt>
                <c:pt idx="105">
                  <c:v>0.44400000000000001</c:v>
                </c:pt>
                <c:pt idx="106">
                  <c:v>0.439</c:v>
                </c:pt>
                <c:pt idx="107">
                  <c:v>0.433</c:v>
                </c:pt>
                <c:pt idx="108">
                  <c:v>0.42799999999999999</c:v>
                </c:pt>
                <c:pt idx="109">
                  <c:v>0.42299999999999999</c:v>
                </c:pt>
                <c:pt idx="110">
                  <c:v>0.41699999999999998</c:v>
                </c:pt>
                <c:pt idx="111">
                  <c:v>0.41199999999999998</c:v>
                </c:pt>
                <c:pt idx="112">
                  <c:v>0.40699999999999997</c:v>
                </c:pt>
                <c:pt idx="113">
                  <c:v>0.40200000000000002</c:v>
                </c:pt>
                <c:pt idx="114">
                  <c:v>0.39600000000000002</c:v>
                </c:pt>
                <c:pt idx="115">
                  <c:v>0.39100000000000001</c:v>
                </c:pt>
                <c:pt idx="116">
                  <c:v>0.38600000000000001</c:v>
                </c:pt>
                <c:pt idx="117">
                  <c:v>0.38</c:v>
                </c:pt>
                <c:pt idx="118">
                  <c:v>0.375</c:v>
                </c:pt>
                <c:pt idx="119">
                  <c:v>0.37</c:v>
                </c:pt>
                <c:pt idx="120">
                  <c:v>0.36499999999999999</c:v>
                </c:pt>
                <c:pt idx="121">
                  <c:v>0.35899999999999999</c:v>
                </c:pt>
                <c:pt idx="122">
                  <c:v>0.35399999999999998</c:v>
                </c:pt>
                <c:pt idx="123">
                  <c:v>0.34899999999999998</c:v>
                </c:pt>
                <c:pt idx="124">
                  <c:v>0.34300000000000003</c:v>
                </c:pt>
                <c:pt idx="125">
                  <c:v>0.33800000000000002</c:v>
                </c:pt>
                <c:pt idx="126">
                  <c:v>0.33300000000000002</c:v>
                </c:pt>
                <c:pt idx="127">
                  <c:v>0.32800000000000001</c:v>
                </c:pt>
                <c:pt idx="128">
                  <c:v>0.32200000000000001</c:v>
                </c:pt>
                <c:pt idx="129">
                  <c:v>0.317</c:v>
                </c:pt>
                <c:pt idx="130">
                  <c:v>0.312</c:v>
                </c:pt>
                <c:pt idx="131">
                  <c:v>0.30599999999999999</c:v>
                </c:pt>
                <c:pt idx="132">
                  <c:v>0.30099999999999999</c:v>
                </c:pt>
                <c:pt idx="133">
                  <c:v>0.29599999999999999</c:v>
                </c:pt>
                <c:pt idx="134">
                  <c:v>0.28499999999999998</c:v>
                </c:pt>
                <c:pt idx="135">
                  <c:v>0.28499999999999998</c:v>
                </c:pt>
                <c:pt idx="136">
                  <c:v>0.28000000000000003</c:v>
                </c:pt>
                <c:pt idx="137">
                  <c:v>0.27500000000000002</c:v>
                </c:pt>
                <c:pt idx="138">
                  <c:v>0.26900000000000002</c:v>
                </c:pt>
                <c:pt idx="139">
                  <c:v>0.26400000000000001</c:v>
                </c:pt>
                <c:pt idx="140">
                  <c:v>0.25900000000000001</c:v>
                </c:pt>
                <c:pt idx="141">
                  <c:v>0.253</c:v>
                </c:pt>
                <c:pt idx="142">
                  <c:v>0.248</c:v>
                </c:pt>
                <c:pt idx="143">
                  <c:v>0.24299999999999999</c:v>
                </c:pt>
                <c:pt idx="144">
                  <c:v>0.23799999999999999</c:v>
                </c:pt>
                <c:pt idx="145">
                  <c:v>0.23200000000000001</c:v>
                </c:pt>
                <c:pt idx="146">
                  <c:v>0.22700000000000001</c:v>
                </c:pt>
                <c:pt idx="147">
                  <c:v>0.222</c:v>
                </c:pt>
                <c:pt idx="148">
                  <c:v>0.216</c:v>
                </c:pt>
                <c:pt idx="149">
                  <c:v>0.21099999999999999</c:v>
                </c:pt>
                <c:pt idx="150">
                  <c:v>0.20599999999999999</c:v>
                </c:pt>
                <c:pt idx="151">
                  <c:v>0.20100000000000001</c:v>
                </c:pt>
                <c:pt idx="152">
                  <c:v>0.19500000000000001</c:v>
                </c:pt>
                <c:pt idx="153">
                  <c:v>0.19</c:v>
                </c:pt>
                <c:pt idx="154">
                  <c:v>0.185</c:v>
                </c:pt>
                <c:pt idx="155">
                  <c:v>0.17899999999999999</c:v>
                </c:pt>
                <c:pt idx="156">
                  <c:v>0.17399999999999999</c:v>
                </c:pt>
                <c:pt idx="157">
                  <c:v>0.16900000000000001</c:v>
                </c:pt>
                <c:pt idx="158">
                  <c:v>0.16400000000000001</c:v>
                </c:pt>
                <c:pt idx="159">
                  <c:v>0.158</c:v>
                </c:pt>
                <c:pt idx="160">
                  <c:v>0.153</c:v>
                </c:pt>
                <c:pt idx="161">
                  <c:v>0.14799999999999999</c:v>
                </c:pt>
                <c:pt idx="162">
                  <c:v>0.14199999999999999</c:v>
                </c:pt>
                <c:pt idx="163">
                  <c:v>0.13700000000000001</c:v>
                </c:pt>
                <c:pt idx="164">
                  <c:v>0.13200000000000001</c:v>
                </c:pt>
                <c:pt idx="165">
                  <c:v>0.126</c:v>
                </c:pt>
                <c:pt idx="166">
                  <c:v>0.121</c:v>
                </c:pt>
                <c:pt idx="167">
                  <c:v>0.11600000000000001</c:v>
                </c:pt>
                <c:pt idx="168">
                  <c:v>0.111</c:v>
                </c:pt>
                <c:pt idx="169">
                  <c:v>0.105</c:v>
                </c:pt>
                <c:pt idx="170">
                  <c:v>0.1</c:v>
                </c:pt>
                <c:pt idx="171">
                  <c:v>9.5000000000000001E-2</c:v>
                </c:pt>
                <c:pt idx="172">
                  <c:v>8.8999999999999996E-2</c:v>
                </c:pt>
                <c:pt idx="173">
                  <c:v>8.4000000000000005E-2</c:v>
                </c:pt>
                <c:pt idx="174">
                  <c:v>7.9000000000000001E-2</c:v>
                </c:pt>
                <c:pt idx="175">
                  <c:v>7.3999999999999996E-2</c:v>
                </c:pt>
                <c:pt idx="176">
                  <c:v>6.8000000000000005E-2</c:v>
                </c:pt>
                <c:pt idx="177">
                  <c:v>6.3E-2</c:v>
                </c:pt>
                <c:pt idx="178">
                  <c:v>5.8000000000000003E-2</c:v>
                </c:pt>
                <c:pt idx="179">
                  <c:v>5.1999999999999998E-2</c:v>
                </c:pt>
                <c:pt idx="180">
                  <c:v>4.7E-2</c:v>
                </c:pt>
                <c:pt idx="181">
                  <c:v>4.2000000000000003E-2</c:v>
                </c:pt>
                <c:pt idx="182">
                  <c:v>3.6999999999999998E-2</c:v>
                </c:pt>
                <c:pt idx="183">
                  <c:v>3.1E-2</c:v>
                </c:pt>
                <c:pt idx="184">
                  <c:v>2.5999999999999999E-2</c:v>
                </c:pt>
                <c:pt idx="185">
                  <c:v>2.1000000000000001E-2</c:v>
                </c:pt>
                <c:pt idx="186">
                  <c:v>1.4999999999999999E-2</c:v>
                </c:pt>
                <c:pt idx="187">
                  <c:v>0.01</c:v>
                </c:pt>
                <c:pt idx="188">
                  <c:v>5.0000000000000001E-3</c:v>
                </c:pt>
                <c:pt idx="189">
                  <c:v>0</c:v>
                </c:pt>
              </c:numCache>
            </c:numRef>
          </c:yVal>
          <c:smooth val="0"/>
          <c:extLst>
            <c:ext xmlns:c16="http://schemas.microsoft.com/office/drawing/2014/chart" uri="{C3380CC4-5D6E-409C-BE32-E72D297353CC}">
              <c16:uniqueId val="{00000000-7A33-4D88-9077-2886DA99A636}"/>
            </c:ext>
          </c:extLst>
        </c:ser>
        <c:dLbls>
          <c:showLegendKey val="0"/>
          <c:showVal val="0"/>
          <c:showCatName val="0"/>
          <c:showSerName val="0"/>
          <c:showPercent val="0"/>
          <c:showBubbleSize val="0"/>
        </c:dLbls>
        <c:axId val="171047840"/>
        <c:axId val="171048232"/>
        <c:extLst>
          <c:ext xmlns:c15="http://schemas.microsoft.com/office/drawing/2012/chart" uri="{02D57815-91ED-43cb-92C2-25804820EDAC}">
            <c15:filteredScatterSeries>
              <c15:ser>
                <c:idx val="0"/>
                <c:order val="0"/>
                <c:tx>
                  <c:strRef>
                    <c:extLst>
                      <c:ext uri="{02D57815-91ED-43cb-92C2-25804820EDAC}">
                        <c15:formulaRef>
                          <c15:sqref>TransactionDetails!$AD$18</c15:sqref>
                        </c15:formulaRef>
                      </c:ext>
                    </c:extLst>
                    <c:strCache>
                      <c:ptCount val="1"/>
                      <c:pt idx="0">
                        <c:v>Rank</c:v>
                      </c:pt>
                    </c:strCache>
                  </c:strRef>
                </c:tx>
                <c:spPr>
                  <a:ln w="25400" cap="rnd">
                    <a:noFill/>
                    <a:round/>
                  </a:ln>
                  <a:effectLst/>
                </c:spPr>
                <c:marker>
                  <c:symbol val="circle"/>
                  <c:size val="5"/>
                  <c:spPr>
                    <a:solidFill>
                      <a:schemeClr val="accent1"/>
                    </a:solidFill>
                    <a:ln w="9525">
                      <a:solidFill>
                        <a:schemeClr val="accent1"/>
                      </a:solidFill>
                    </a:ln>
                    <a:effectLst/>
                  </c:spPr>
                </c:marker>
                <c:xVal>
                  <c:numRef>
                    <c:extLst>
                      <c:ext uri="{02D57815-91ED-43cb-92C2-25804820EDAC}">
                        <c15:formulaRef>
                          <c15:sqref>TransactionDetails!$AC$35:$AC$208</c15:sqref>
                        </c15:formulaRef>
                      </c:ext>
                    </c:extLst>
                    <c:numCache>
                      <c:formatCode>General</c:formatCode>
                      <c:ptCount val="174"/>
                      <c:pt idx="0">
                        <c:v>2455.4589999999998</c:v>
                      </c:pt>
                      <c:pt idx="1">
                        <c:v>2345.5169999999998</c:v>
                      </c:pt>
                      <c:pt idx="2">
                        <c:v>2251.5549999999998</c:v>
                      </c:pt>
                      <c:pt idx="3">
                        <c:v>2060.375</c:v>
                      </c:pt>
                      <c:pt idx="4">
                        <c:v>2060.375</c:v>
                      </c:pt>
                      <c:pt idx="5">
                        <c:v>2018.01</c:v>
                      </c:pt>
                      <c:pt idx="6">
                        <c:v>1931.6020000000001</c:v>
                      </c:pt>
                      <c:pt idx="7">
                        <c:v>1854.45</c:v>
                      </c:pt>
                      <c:pt idx="8">
                        <c:v>1787.3209999999999</c:v>
                      </c:pt>
                      <c:pt idx="9">
                        <c:v>1703.377</c:v>
                      </c:pt>
                      <c:pt idx="10">
                        <c:v>1702.671</c:v>
                      </c:pt>
                      <c:pt idx="11">
                        <c:v>1576.598</c:v>
                      </c:pt>
                      <c:pt idx="12">
                        <c:v>1435.9380000000001</c:v>
                      </c:pt>
                      <c:pt idx="13">
                        <c:v>1429</c:v>
                      </c:pt>
                      <c:pt idx="14">
                        <c:v>1371.6</c:v>
                      </c:pt>
                      <c:pt idx="15">
                        <c:v>1226.991</c:v>
                      </c:pt>
                      <c:pt idx="16">
                        <c:v>1215.7729999999999</c:v>
                      </c:pt>
                      <c:pt idx="17">
                        <c:v>1164.9380000000001</c:v>
                      </c:pt>
                      <c:pt idx="18">
                        <c:v>1162.527</c:v>
                      </c:pt>
                      <c:pt idx="19">
                        <c:v>1150</c:v>
                      </c:pt>
                      <c:pt idx="20">
                        <c:v>1084.3</c:v>
                      </c:pt>
                      <c:pt idx="21">
                        <c:v>1029.4459999999999</c:v>
                      </c:pt>
                      <c:pt idx="22">
                        <c:v>983.02700000000004</c:v>
                      </c:pt>
                      <c:pt idx="23">
                        <c:v>971.95699999999999</c:v>
                      </c:pt>
                      <c:pt idx="24">
                        <c:v>964.18600000000004</c:v>
                      </c:pt>
                      <c:pt idx="25">
                        <c:v>947.76900000000001</c:v>
                      </c:pt>
                      <c:pt idx="26">
                        <c:v>830.34100000000001</c:v>
                      </c:pt>
                      <c:pt idx="27">
                        <c:v>816.04600000000005</c:v>
                      </c:pt>
                      <c:pt idx="28">
                        <c:v>793.01499999999999</c:v>
                      </c:pt>
                      <c:pt idx="29">
                        <c:v>687.721</c:v>
                      </c:pt>
                      <c:pt idx="30">
                        <c:v>657.48</c:v>
                      </c:pt>
                      <c:pt idx="31">
                        <c:v>648.42999999999995</c:v>
                      </c:pt>
                      <c:pt idx="32">
                        <c:v>642.79999999999995</c:v>
                      </c:pt>
                      <c:pt idx="33">
                        <c:v>617.54700000000003</c:v>
                      </c:pt>
                      <c:pt idx="34">
                        <c:v>596.91800000000001</c:v>
                      </c:pt>
                      <c:pt idx="35">
                        <c:v>586.75199999999995</c:v>
                      </c:pt>
                      <c:pt idx="36">
                        <c:v>582.87400000000002</c:v>
                      </c:pt>
                      <c:pt idx="37">
                        <c:v>507.03899999999999</c:v>
                      </c:pt>
                      <c:pt idx="38">
                        <c:v>500.5</c:v>
                      </c:pt>
                      <c:pt idx="39">
                        <c:v>465.11700000000002</c:v>
                      </c:pt>
                      <c:pt idx="40">
                        <c:v>465.11700000000002</c:v>
                      </c:pt>
                      <c:pt idx="41">
                        <c:v>464.5</c:v>
                      </c:pt>
                      <c:pt idx="42">
                        <c:v>412.32</c:v>
                      </c:pt>
                      <c:pt idx="43">
                        <c:v>386.88</c:v>
                      </c:pt>
                      <c:pt idx="44">
                        <c:v>386.70400000000001</c:v>
                      </c:pt>
                      <c:pt idx="45">
                        <c:v>365.5</c:v>
                      </c:pt>
                      <c:pt idx="46">
                        <c:v>361</c:v>
                      </c:pt>
                      <c:pt idx="47">
                        <c:v>347.13</c:v>
                      </c:pt>
                      <c:pt idx="48">
                        <c:v>341</c:v>
                      </c:pt>
                      <c:pt idx="49">
                        <c:v>334.5</c:v>
                      </c:pt>
                      <c:pt idx="50">
                        <c:v>331.851</c:v>
                      </c:pt>
                      <c:pt idx="51">
                        <c:v>317.63299999999998</c:v>
                      </c:pt>
                      <c:pt idx="52">
                        <c:v>317.25</c:v>
                      </c:pt>
                      <c:pt idx="53">
                        <c:v>309.06099999999998</c:v>
                      </c:pt>
                      <c:pt idx="54">
                        <c:v>307.5</c:v>
                      </c:pt>
                      <c:pt idx="55">
                        <c:v>296</c:v>
                      </c:pt>
                      <c:pt idx="56">
                        <c:v>290.04700000000003</c:v>
                      </c:pt>
                      <c:pt idx="57">
                        <c:v>279.85000000000002</c:v>
                      </c:pt>
                      <c:pt idx="58">
                        <c:v>272.565</c:v>
                      </c:pt>
                      <c:pt idx="59">
                        <c:v>265.89999999999998</c:v>
                      </c:pt>
                      <c:pt idx="60">
                        <c:v>264.20999999999998</c:v>
                      </c:pt>
                      <c:pt idx="61">
                        <c:v>259.44</c:v>
                      </c:pt>
                      <c:pt idx="62">
                        <c:v>250.54599999999999</c:v>
                      </c:pt>
                      <c:pt idx="63">
                        <c:v>242.58</c:v>
                      </c:pt>
                      <c:pt idx="64">
                        <c:v>242.47800000000001</c:v>
                      </c:pt>
                      <c:pt idx="65">
                        <c:v>242.39500000000001</c:v>
                      </c:pt>
                      <c:pt idx="66">
                        <c:v>241.6</c:v>
                      </c:pt>
                      <c:pt idx="67">
                        <c:v>227.95500000000001</c:v>
                      </c:pt>
                      <c:pt idx="68">
                        <c:v>227.3</c:v>
                      </c:pt>
                      <c:pt idx="69">
                        <c:v>217.8</c:v>
                      </c:pt>
                      <c:pt idx="70">
                        <c:v>210.6</c:v>
                      </c:pt>
                      <c:pt idx="71">
                        <c:v>207.136</c:v>
                      </c:pt>
                      <c:pt idx="72">
                        <c:v>200</c:v>
                      </c:pt>
                      <c:pt idx="73">
                        <c:v>184.40600000000001</c:v>
                      </c:pt>
                      <c:pt idx="74">
                        <c:v>180.69300000000001</c:v>
                      </c:pt>
                      <c:pt idx="75">
                        <c:v>180</c:v>
                      </c:pt>
                      <c:pt idx="76">
                        <c:v>178.255</c:v>
                      </c:pt>
                      <c:pt idx="77">
                        <c:v>174.02</c:v>
                      </c:pt>
                      <c:pt idx="78">
                        <c:v>164.6</c:v>
                      </c:pt>
                      <c:pt idx="79">
                        <c:v>164.154</c:v>
                      </c:pt>
                      <c:pt idx="80">
                        <c:v>162.47999999999999</c:v>
                      </c:pt>
                      <c:pt idx="81">
                        <c:v>160.1</c:v>
                      </c:pt>
                      <c:pt idx="82">
                        <c:v>157.148</c:v>
                      </c:pt>
                      <c:pt idx="83">
                        <c:v>152.62700000000001</c:v>
                      </c:pt>
                      <c:pt idx="84">
                        <c:v>152.35</c:v>
                      </c:pt>
                      <c:pt idx="85">
                        <c:v>142.5</c:v>
                      </c:pt>
                      <c:pt idx="86">
                        <c:v>139.24600000000001</c:v>
                      </c:pt>
                      <c:pt idx="87">
                        <c:v>130.77699999999999</c:v>
                      </c:pt>
                      <c:pt idx="88">
                        <c:v>130</c:v>
                      </c:pt>
                      <c:pt idx="89">
                        <c:v>123</c:v>
                      </c:pt>
                      <c:pt idx="90">
                        <c:v>122</c:v>
                      </c:pt>
                      <c:pt idx="91">
                        <c:v>120</c:v>
                      </c:pt>
                      <c:pt idx="92">
                        <c:v>111.7</c:v>
                      </c:pt>
                      <c:pt idx="93">
                        <c:v>110.279</c:v>
                      </c:pt>
                      <c:pt idx="94">
                        <c:v>110.23</c:v>
                      </c:pt>
                      <c:pt idx="95">
                        <c:v>108.032</c:v>
                      </c:pt>
                      <c:pt idx="96">
                        <c:v>107.5</c:v>
                      </c:pt>
                      <c:pt idx="97">
                        <c:v>82.864000000000004</c:v>
                      </c:pt>
                      <c:pt idx="98">
                        <c:v>79.25</c:v>
                      </c:pt>
                      <c:pt idx="99">
                        <c:v>78.995999999999995</c:v>
                      </c:pt>
                      <c:pt idx="100">
                        <c:v>75.599999999999994</c:v>
                      </c:pt>
                      <c:pt idx="101">
                        <c:v>74.084000000000003</c:v>
                      </c:pt>
                      <c:pt idx="102">
                        <c:v>73.456999999999994</c:v>
                      </c:pt>
                      <c:pt idx="103">
                        <c:v>72.387</c:v>
                      </c:pt>
                      <c:pt idx="104">
                        <c:v>70.769000000000005</c:v>
                      </c:pt>
                      <c:pt idx="105">
                        <c:v>70.2</c:v>
                      </c:pt>
                      <c:pt idx="106">
                        <c:v>68.05</c:v>
                      </c:pt>
                      <c:pt idx="107">
                        <c:v>62.5</c:v>
                      </c:pt>
                      <c:pt idx="108">
                        <c:v>61.5</c:v>
                      </c:pt>
                      <c:pt idx="109">
                        <c:v>61.091999999999999</c:v>
                      </c:pt>
                      <c:pt idx="110">
                        <c:v>57.1</c:v>
                      </c:pt>
                      <c:pt idx="111">
                        <c:v>53</c:v>
                      </c:pt>
                      <c:pt idx="112">
                        <c:v>50.13</c:v>
                      </c:pt>
                      <c:pt idx="113">
                        <c:v>50</c:v>
                      </c:pt>
                      <c:pt idx="114">
                        <c:v>48.494</c:v>
                      </c:pt>
                      <c:pt idx="115">
                        <c:v>48.1</c:v>
                      </c:pt>
                      <c:pt idx="116">
                        <c:v>47</c:v>
                      </c:pt>
                      <c:pt idx="117">
                        <c:v>46.249000000000002</c:v>
                      </c:pt>
                      <c:pt idx="118">
                        <c:v>43.9</c:v>
                      </c:pt>
                      <c:pt idx="119">
                        <c:v>43.9</c:v>
                      </c:pt>
                      <c:pt idx="120">
                        <c:v>43.389000000000003</c:v>
                      </c:pt>
                      <c:pt idx="121">
                        <c:v>43</c:v>
                      </c:pt>
                      <c:pt idx="122">
                        <c:v>41.8</c:v>
                      </c:pt>
                      <c:pt idx="123">
                        <c:v>41.33</c:v>
                      </c:pt>
                      <c:pt idx="124">
                        <c:v>41.012</c:v>
                      </c:pt>
                      <c:pt idx="125">
                        <c:v>39.700000000000003</c:v>
                      </c:pt>
                      <c:pt idx="126">
                        <c:v>39.39</c:v>
                      </c:pt>
                      <c:pt idx="127">
                        <c:v>35.82</c:v>
                      </c:pt>
                      <c:pt idx="128">
                        <c:v>34.247999999999998</c:v>
                      </c:pt>
                      <c:pt idx="129">
                        <c:v>33.92</c:v>
                      </c:pt>
                      <c:pt idx="130">
                        <c:v>32.9</c:v>
                      </c:pt>
                      <c:pt idx="131">
                        <c:v>32.5</c:v>
                      </c:pt>
                      <c:pt idx="132">
                        <c:v>31.673999999999999</c:v>
                      </c:pt>
                      <c:pt idx="133">
                        <c:v>30.808</c:v>
                      </c:pt>
                      <c:pt idx="134">
                        <c:v>30.35</c:v>
                      </c:pt>
                      <c:pt idx="135">
                        <c:v>27.25</c:v>
                      </c:pt>
                      <c:pt idx="136">
                        <c:v>25.818999999999999</c:v>
                      </c:pt>
                      <c:pt idx="137">
                        <c:v>25.738</c:v>
                      </c:pt>
                      <c:pt idx="138">
                        <c:v>25.414999999999999</c:v>
                      </c:pt>
                      <c:pt idx="139">
                        <c:v>23.204999999999998</c:v>
                      </c:pt>
                      <c:pt idx="140">
                        <c:v>22.959</c:v>
                      </c:pt>
                      <c:pt idx="141">
                        <c:v>21.571000000000002</c:v>
                      </c:pt>
                      <c:pt idx="142">
                        <c:v>20.420000000000002</c:v>
                      </c:pt>
                      <c:pt idx="143">
                        <c:v>19.3</c:v>
                      </c:pt>
                      <c:pt idx="144">
                        <c:v>18.928999999999998</c:v>
                      </c:pt>
                      <c:pt idx="145">
                        <c:v>18.824999999999999</c:v>
                      </c:pt>
                      <c:pt idx="146">
                        <c:v>18.399999999999999</c:v>
                      </c:pt>
                      <c:pt idx="147">
                        <c:v>17.625</c:v>
                      </c:pt>
                      <c:pt idx="148">
                        <c:v>17.254000000000001</c:v>
                      </c:pt>
                      <c:pt idx="149">
                        <c:v>16.643000000000001</c:v>
                      </c:pt>
                      <c:pt idx="150">
                        <c:v>14.853999999999999</c:v>
                      </c:pt>
                      <c:pt idx="151">
                        <c:v>11.81</c:v>
                      </c:pt>
                      <c:pt idx="152">
                        <c:v>11.4</c:v>
                      </c:pt>
                      <c:pt idx="153">
                        <c:v>10</c:v>
                      </c:pt>
                      <c:pt idx="154">
                        <c:v>9.6549999999999994</c:v>
                      </c:pt>
                      <c:pt idx="155">
                        <c:v>9.39</c:v>
                      </c:pt>
                      <c:pt idx="156">
                        <c:v>8</c:v>
                      </c:pt>
                      <c:pt idx="157">
                        <c:v>7.6</c:v>
                      </c:pt>
                      <c:pt idx="158">
                        <c:v>7.3449999999999998</c:v>
                      </c:pt>
                      <c:pt idx="159">
                        <c:v>7.2</c:v>
                      </c:pt>
                      <c:pt idx="160">
                        <c:v>6</c:v>
                      </c:pt>
                      <c:pt idx="161">
                        <c:v>5.05</c:v>
                      </c:pt>
                      <c:pt idx="162">
                        <c:v>5</c:v>
                      </c:pt>
                      <c:pt idx="163">
                        <c:v>4.87</c:v>
                      </c:pt>
                      <c:pt idx="164">
                        <c:v>4.32</c:v>
                      </c:pt>
                      <c:pt idx="165">
                        <c:v>4.2060000000000004</c:v>
                      </c:pt>
                      <c:pt idx="166">
                        <c:v>4.0999999999999996</c:v>
                      </c:pt>
                      <c:pt idx="167">
                        <c:v>3.5</c:v>
                      </c:pt>
                      <c:pt idx="168">
                        <c:v>3.36</c:v>
                      </c:pt>
                      <c:pt idx="169">
                        <c:v>3.198</c:v>
                      </c:pt>
                      <c:pt idx="170">
                        <c:v>2.415</c:v>
                      </c:pt>
                      <c:pt idx="171">
                        <c:v>1.381</c:v>
                      </c:pt>
                      <c:pt idx="172">
                        <c:v>1.3</c:v>
                      </c:pt>
                      <c:pt idx="173">
                        <c:v>1.258</c:v>
                      </c:pt>
                    </c:numCache>
                  </c:numRef>
                </c:xVal>
                <c:yVal>
                  <c:numRef>
                    <c:extLst>
                      <c:ext uri="{02D57815-91ED-43cb-92C2-25804820EDAC}">
                        <c15:formulaRef>
                          <c15:sqref>TransactionDetails!$AE$35:$AE$208</c15:sqref>
                        </c15:formulaRef>
                      </c:ext>
                    </c:extLst>
                    <c:numCache>
                      <c:formatCode>0.00%</c:formatCode>
                      <c:ptCount val="174"/>
                      <c:pt idx="0">
                        <c:v>0.91500000000000004</c:v>
                      </c:pt>
                      <c:pt idx="1">
                        <c:v>0.91</c:v>
                      </c:pt>
                      <c:pt idx="2">
                        <c:v>0.90400000000000003</c:v>
                      </c:pt>
                      <c:pt idx="3">
                        <c:v>0.89400000000000002</c:v>
                      </c:pt>
                      <c:pt idx="4">
                        <c:v>0.89400000000000002</c:v>
                      </c:pt>
                      <c:pt idx="5">
                        <c:v>0.88800000000000001</c:v>
                      </c:pt>
                      <c:pt idx="6">
                        <c:v>0.88300000000000001</c:v>
                      </c:pt>
                      <c:pt idx="7">
                        <c:v>0.878</c:v>
                      </c:pt>
                      <c:pt idx="8">
                        <c:v>0.873</c:v>
                      </c:pt>
                      <c:pt idx="9">
                        <c:v>0.86699999999999999</c:v>
                      </c:pt>
                      <c:pt idx="10">
                        <c:v>0.86199999999999999</c:v>
                      </c:pt>
                      <c:pt idx="11">
                        <c:v>0.85699999999999998</c:v>
                      </c:pt>
                      <c:pt idx="12">
                        <c:v>0.85099999999999998</c:v>
                      </c:pt>
                      <c:pt idx="13">
                        <c:v>0.84599999999999997</c:v>
                      </c:pt>
                      <c:pt idx="14">
                        <c:v>0.84099999999999997</c:v>
                      </c:pt>
                      <c:pt idx="15">
                        <c:v>0.83499999999999996</c:v>
                      </c:pt>
                      <c:pt idx="16">
                        <c:v>0.83</c:v>
                      </c:pt>
                      <c:pt idx="17">
                        <c:v>0.82499999999999996</c:v>
                      </c:pt>
                      <c:pt idx="18">
                        <c:v>0.82</c:v>
                      </c:pt>
                      <c:pt idx="19">
                        <c:v>0.81399999999999995</c:v>
                      </c:pt>
                      <c:pt idx="20">
                        <c:v>0.80900000000000005</c:v>
                      </c:pt>
                      <c:pt idx="21">
                        <c:v>0.80400000000000005</c:v>
                      </c:pt>
                      <c:pt idx="22">
                        <c:v>0.79800000000000004</c:v>
                      </c:pt>
                      <c:pt idx="23">
                        <c:v>0.79300000000000004</c:v>
                      </c:pt>
                      <c:pt idx="24">
                        <c:v>0.78800000000000003</c:v>
                      </c:pt>
                      <c:pt idx="25">
                        <c:v>0.78300000000000003</c:v>
                      </c:pt>
                      <c:pt idx="26">
                        <c:v>0.77700000000000002</c:v>
                      </c:pt>
                      <c:pt idx="27">
                        <c:v>0.77200000000000002</c:v>
                      </c:pt>
                      <c:pt idx="28">
                        <c:v>0.76700000000000002</c:v>
                      </c:pt>
                      <c:pt idx="29">
                        <c:v>0.76100000000000001</c:v>
                      </c:pt>
                      <c:pt idx="30">
                        <c:v>0.75600000000000001</c:v>
                      </c:pt>
                      <c:pt idx="31">
                        <c:v>0.751</c:v>
                      </c:pt>
                      <c:pt idx="32">
                        <c:v>0.746</c:v>
                      </c:pt>
                      <c:pt idx="33">
                        <c:v>0.74</c:v>
                      </c:pt>
                      <c:pt idx="34">
                        <c:v>0.73499999999999999</c:v>
                      </c:pt>
                      <c:pt idx="35">
                        <c:v>0.73</c:v>
                      </c:pt>
                      <c:pt idx="36">
                        <c:v>0.72399999999999998</c:v>
                      </c:pt>
                      <c:pt idx="37">
                        <c:v>0.71899999999999997</c:v>
                      </c:pt>
                      <c:pt idx="38">
                        <c:v>0.71399999999999997</c:v>
                      </c:pt>
                      <c:pt idx="39">
                        <c:v>0.70299999999999996</c:v>
                      </c:pt>
                      <c:pt idx="40">
                        <c:v>0.70299999999999996</c:v>
                      </c:pt>
                      <c:pt idx="41">
                        <c:v>0.69799999999999995</c:v>
                      </c:pt>
                      <c:pt idx="42">
                        <c:v>0.69299999999999995</c:v>
                      </c:pt>
                      <c:pt idx="43">
                        <c:v>0.68700000000000006</c:v>
                      </c:pt>
                      <c:pt idx="44">
                        <c:v>0.68200000000000005</c:v>
                      </c:pt>
                      <c:pt idx="45">
                        <c:v>0.67700000000000005</c:v>
                      </c:pt>
                      <c:pt idx="46">
                        <c:v>0.67100000000000004</c:v>
                      </c:pt>
                      <c:pt idx="47">
                        <c:v>0.66600000000000004</c:v>
                      </c:pt>
                      <c:pt idx="48">
                        <c:v>0.66100000000000003</c:v>
                      </c:pt>
                      <c:pt idx="49">
                        <c:v>0.65600000000000003</c:v>
                      </c:pt>
                      <c:pt idx="50">
                        <c:v>0.65</c:v>
                      </c:pt>
                      <c:pt idx="51">
                        <c:v>0.64500000000000002</c:v>
                      </c:pt>
                      <c:pt idx="52">
                        <c:v>0.64</c:v>
                      </c:pt>
                      <c:pt idx="53">
                        <c:v>0.63400000000000001</c:v>
                      </c:pt>
                      <c:pt idx="54">
                        <c:v>0.629</c:v>
                      </c:pt>
                      <c:pt idx="55">
                        <c:v>0.624</c:v>
                      </c:pt>
                      <c:pt idx="56">
                        <c:v>0.61899999999999999</c:v>
                      </c:pt>
                      <c:pt idx="57">
                        <c:v>0.61299999999999999</c:v>
                      </c:pt>
                      <c:pt idx="58">
                        <c:v>0.60799999999999998</c:v>
                      </c:pt>
                      <c:pt idx="59">
                        <c:v>0.60299999999999998</c:v>
                      </c:pt>
                      <c:pt idx="60">
                        <c:v>0.59699999999999998</c:v>
                      </c:pt>
                      <c:pt idx="61">
                        <c:v>0.59199999999999997</c:v>
                      </c:pt>
                      <c:pt idx="62">
                        <c:v>0.58699999999999997</c:v>
                      </c:pt>
                      <c:pt idx="63">
                        <c:v>0.58199999999999996</c:v>
                      </c:pt>
                      <c:pt idx="64">
                        <c:v>0.57599999999999996</c:v>
                      </c:pt>
                      <c:pt idx="65">
                        <c:v>0.57099999999999995</c:v>
                      </c:pt>
                      <c:pt idx="66">
                        <c:v>0.56599999999999995</c:v>
                      </c:pt>
                      <c:pt idx="67">
                        <c:v>0.56000000000000005</c:v>
                      </c:pt>
                      <c:pt idx="68">
                        <c:v>0.55500000000000005</c:v>
                      </c:pt>
                      <c:pt idx="69">
                        <c:v>0.55000000000000004</c:v>
                      </c:pt>
                      <c:pt idx="70">
                        <c:v>0.54400000000000004</c:v>
                      </c:pt>
                      <c:pt idx="71">
                        <c:v>0.53900000000000003</c:v>
                      </c:pt>
                      <c:pt idx="72">
                        <c:v>0.53400000000000003</c:v>
                      </c:pt>
                      <c:pt idx="73">
                        <c:v>0.52900000000000003</c:v>
                      </c:pt>
                      <c:pt idx="74">
                        <c:v>0.52300000000000002</c:v>
                      </c:pt>
                      <c:pt idx="75">
                        <c:v>0.51800000000000002</c:v>
                      </c:pt>
                      <c:pt idx="76">
                        <c:v>0.51300000000000001</c:v>
                      </c:pt>
                      <c:pt idx="77">
                        <c:v>0.50700000000000001</c:v>
                      </c:pt>
                      <c:pt idx="78">
                        <c:v>0.502</c:v>
                      </c:pt>
                      <c:pt idx="79">
                        <c:v>0.497</c:v>
                      </c:pt>
                      <c:pt idx="80">
                        <c:v>0.49199999999999999</c:v>
                      </c:pt>
                      <c:pt idx="81">
                        <c:v>0.48599999999999999</c:v>
                      </c:pt>
                      <c:pt idx="82">
                        <c:v>0.48099999999999998</c:v>
                      </c:pt>
                      <c:pt idx="83">
                        <c:v>0.47599999999999998</c:v>
                      </c:pt>
                      <c:pt idx="84">
                        <c:v>0.47</c:v>
                      </c:pt>
                      <c:pt idx="85">
                        <c:v>0.46500000000000002</c:v>
                      </c:pt>
                      <c:pt idx="86">
                        <c:v>0.46</c:v>
                      </c:pt>
                      <c:pt idx="87">
                        <c:v>0.45500000000000002</c:v>
                      </c:pt>
                      <c:pt idx="88">
                        <c:v>0.44900000000000001</c:v>
                      </c:pt>
                      <c:pt idx="89">
                        <c:v>0.44400000000000001</c:v>
                      </c:pt>
                      <c:pt idx="90">
                        <c:v>0.439</c:v>
                      </c:pt>
                      <c:pt idx="91">
                        <c:v>0.433</c:v>
                      </c:pt>
                      <c:pt idx="92">
                        <c:v>0.42799999999999999</c:v>
                      </c:pt>
                      <c:pt idx="93">
                        <c:v>0.42299999999999999</c:v>
                      </c:pt>
                      <c:pt idx="94">
                        <c:v>0.41699999999999998</c:v>
                      </c:pt>
                      <c:pt idx="95">
                        <c:v>0.41199999999999998</c:v>
                      </c:pt>
                      <c:pt idx="96">
                        <c:v>0.40699999999999997</c:v>
                      </c:pt>
                      <c:pt idx="97">
                        <c:v>0.40200000000000002</c:v>
                      </c:pt>
                      <c:pt idx="98">
                        <c:v>0.39600000000000002</c:v>
                      </c:pt>
                      <c:pt idx="99">
                        <c:v>0.39100000000000001</c:v>
                      </c:pt>
                      <c:pt idx="100">
                        <c:v>0.38600000000000001</c:v>
                      </c:pt>
                      <c:pt idx="101">
                        <c:v>0.38</c:v>
                      </c:pt>
                      <c:pt idx="102">
                        <c:v>0.375</c:v>
                      </c:pt>
                      <c:pt idx="103">
                        <c:v>0.37</c:v>
                      </c:pt>
                      <c:pt idx="104">
                        <c:v>0.36499999999999999</c:v>
                      </c:pt>
                      <c:pt idx="105">
                        <c:v>0.35899999999999999</c:v>
                      </c:pt>
                      <c:pt idx="106">
                        <c:v>0.35399999999999998</c:v>
                      </c:pt>
                      <c:pt idx="107">
                        <c:v>0.34899999999999998</c:v>
                      </c:pt>
                      <c:pt idx="108">
                        <c:v>0.34300000000000003</c:v>
                      </c:pt>
                      <c:pt idx="109">
                        <c:v>0.33800000000000002</c:v>
                      </c:pt>
                      <c:pt idx="110">
                        <c:v>0.33300000000000002</c:v>
                      </c:pt>
                      <c:pt idx="111">
                        <c:v>0.32800000000000001</c:v>
                      </c:pt>
                      <c:pt idx="112">
                        <c:v>0.32200000000000001</c:v>
                      </c:pt>
                      <c:pt idx="113">
                        <c:v>0.317</c:v>
                      </c:pt>
                      <c:pt idx="114">
                        <c:v>0.312</c:v>
                      </c:pt>
                      <c:pt idx="115">
                        <c:v>0.30599999999999999</c:v>
                      </c:pt>
                      <c:pt idx="116">
                        <c:v>0.30099999999999999</c:v>
                      </c:pt>
                      <c:pt idx="117">
                        <c:v>0.29599999999999999</c:v>
                      </c:pt>
                      <c:pt idx="118">
                        <c:v>0.28499999999999998</c:v>
                      </c:pt>
                      <c:pt idx="119">
                        <c:v>0.28499999999999998</c:v>
                      </c:pt>
                      <c:pt idx="120">
                        <c:v>0.28000000000000003</c:v>
                      </c:pt>
                      <c:pt idx="121">
                        <c:v>0.27500000000000002</c:v>
                      </c:pt>
                      <c:pt idx="122">
                        <c:v>0.26900000000000002</c:v>
                      </c:pt>
                      <c:pt idx="123">
                        <c:v>0.26400000000000001</c:v>
                      </c:pt>
                      <c:pt idx="124">
                        <c:v>0.25900000000000001</c:v>
                      </c:pt>
                      <c:pt idx="125">
                        <c:v>0.253</c:v>
                      </c:pt>
                      <c:pt idx="126">
                        <c:v>0.248</c:v>
                      </c:pt>
                      <c:pt idx="127">
                        <c:v>0.24299999999999999</c:v>
                      </c:pt>
                      <c:pt idx="128">
                        <c:v>0.23799999999999999</c:v>
                      </c:pt>
                      <c:pt idx="129">
                        <c:v>0.23200000000000001</c:v>
                      </c:pt>
                      <c:pt idx="130">
                        <c:v>0.22700000000000001</c:v>
                      </c:pt>
                      <c:pt idx="131">
                        <c:v>0.222</c:v>
                      </c:pt>
                      <c:pt idx="132">
                        <c:v>0.216</c:v>
                      </c:pt>
                      <c:pt idx="133">
                        <c:v>0.21099999999999999</c:v>
                      </c:pt>
                      <c:pt idx="134">
                        <c:v>0.20599999999999999</c:v>
                      </c:pt>
                      <c:pt idx="135">
                        <c:v>0.20100000000000001</c:v>
                      </c:pt>
                      <c:pt idx="136">
                        <c:v>0.19500000000000001</c:v>
                      </c:pt>
                      <c:pt idx="137">
                        <c:v>0.19</c:v>
                      </c:pt>
                      <c:pt idx="138">
                        <c:v>0.185</c:v>
                      </c:pt>
                      <c:pt idx="139">
                        <c:v>0.17899999999999999</c:v>
                      </c:pt>
                      <c:pt idx="140">
                        <c:v>0.17399999999999999</c:v>
                      </c:pt>
                      <c:pt idx="141">
                        <c:v>0.16900000000000001</c:v>
                      </c:pt>
                      <c:pt idx="142">
                        <c:v>0.16400000000000001</c:v>
                      </c:pt>
                      <c:pt idx="143">
                        <c:v>0.158</c:v>
                      </c:pt>
                      <c:pt idx="144">
                        <c:v>0.153</c:v>
                      </c:pt>
                      <c:pt idx="145">
                        <c:v>0.14799999999999999</c:v>
                      </c:pt>
                      <c:pt idx="146">
                        <c:v>0.14199999999999999</c:v>
                      </c:pt>
                      <c:pt idx="147">
                        <c:v>0.13700000000000001</c:v>
                      </c:pt>
                      <c:pt idx="148">
                        <c:v>0.13200000000000001</c:v>
                      </c:pt>
                      <c:pt idx="149">
                        <c:v>0.126</c:v>
                      </c:pt>
                      <c:pt idx="150">
                        <c:v>0.121</c:v>
                      </c:pt>
                      <c:pt idx="151">
                        <c:v>0.11600000000000001</c:v>
                      </c:pt>
                      <c:pt idx="152">
                        <c:v>0.111</c:v>
                      </c:pt>
                      <c:pt idx="153">
                        <c:v>0.105</c:v>
                      </c:pt>
                      <c:pt idx="154">
                        <c:v>0.1</c:v>
                      </c:pt>
                      <c:pt idx="155">
                        <c:v>9.5000000000000001E-2</c:v>
                      </c:pt>
                      <c:pt idx="156">
                        <c:v>8.8999999999999996E-2</c:v>
                      </c:pt>
                      <c:pt idx="157">
                        <c:v>8.4000000000000005E-2</c:v>
                      </c:pt>
                      <c:pt idx="158">
                        <c:v>7.9000000000000001E-2</c:v>
                      </c:pt>
                      <c:pt idx="159">
                        <c:v>7.3999999999999996E-2</c:v>
                      </c:pt>
                      <c:pt idx="160">
                        <c:v>6.8000000000000005E-2</c:v>
                      </c:pt>
                      <c:pt idx="161">
                        <c:v>6.3E-2</c:v>
                      </c:pt>
                      <c:pt idx="162">
                        <c:v>5.8000000000000003E-2</c:v>
                      </c:pt>
                      <c:pt idx="163">
                        <c:v>5.1999999999999998E-2</c:v>
                      </c:pt>
                      <c:pt idx="164">
                        <c:v>4.7E-2</c:v>
                      </c:pt>
                      <c:pt idx="165">
                        <c:v>4.2000000000000003E-2</c:v>
                      </c:pt>
                      <c:pt idx="166">
                        <c:v>3.6999999999999998E-2</c:v>
                      </c:pt>
                      <c:pt idx="167">
                        <c:v>3.1E-2</c:v>
                      </c:pt>
                      <c:pt idx="168">
                        <c:v>2.5999999999999999E-2</c:v>
                      </c:pt>
                      <c:pt idx="169">
                        <c:v>2.1000000000000001E-2</c:v>
                      </c:pt>
                      <c:pt idx="170">
                        <c:v>1.4999999999999999E-2</c:v>
                      </c:pt>
                      <c:pt idx="171">
                        <c:v>0.01</c:v>
                      </c:pt>
                      <c:pt idx="172">
                        <c:v>5.0000000000000001E-3</c:v>
                      </c:pt>
                      <c:pt idx="173">
                        <c:v>0</c:v>
                      </c:pt>
                    </c:numCache>
                  </c:numRef>
                </c:yVal>
                <c:smooth val="0"/>
                <c:extLst>
                  <c:ext xmlns:c16="http://schemas.microsoft.com/office/drawing/2014/chart" uri="{C3380CC4-5D6E-409C-BE32-E72D297353CC}">
                    <c16:uniqueId val="{00000001-7A33-4D88-9077-2886DA99A636}"/>
                  </c:ext>
                </c:extLst>
              </c15:ser>
            </c15:filteredScatterSeries>
          </c:ext>
        </c:extLst>
      </c:scatterChart>
      <c:valAx>
        <c:axId val="171047840"/>
        <c:scaling>
          <c:orientation val="minMax"/>
          <c:max val="10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Value of Transaction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1048232"/>
        <c:crosses val="autoZero"/>
        <c:crossBetween val="midCat"/>
      </c:valAx>
      <c:valAx>
        <c:axId val="1710482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Transaction</a:t>
                </a:r>
                <a:r>
                  <a:rPr lang="en-US" baseline="0"/>
                  <a:t> Percentile</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104784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Relative Size Distribution over Percentile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Relative Size Distribution</c:v>
          </c:tx>
          <c:spPr>
            <a:ln w="25400" cap="rnd">
              <a:noFill/>
              <a:round/>
            </a:ln>
            <a:effectLst/>
          </c:spPr>
          <c:marker>
            <c:symbol val="circle"/>
            <c:size val="5"/>
            <c:spPr>
              <a:solidFill>
                <a:schemeClr val="accent1"/>
              </a:solidFill>
              <a:ln w="9525">
                <a:solidFill>
                  <a:schemeClr val="accent1"/>
                </a:solidFill>
              </a:ln>
              <a:effectLst/>
            </c:spPr>
          </c:marker>
          <c:xVal>
            <c:numRef>
              <c:f>TransactionDetails!$F$231:$F$361</c:f>
              <c:numCache>
                <c:formatCode>0%</c:formatCode>
                <c:ptCount val="131"/>
                <c:pt idx="0">
                  <c:v>6.6225165562913907E-3</c:v>
                </c:pt>
                <c:pt idx="1">
                  <c:v>1.3245033112582781E-2</c:v>
                </c:pt>
                <c:pt idx="2">
                  <c:v>1.9867549668874173E-2</c:v>
                </c:pt>
                <c:pt idx="3">
                  <c:v>2.6490066225165563E-2</c:v>
                </c:pt>
                <c:pt idx="4">
                  <c:v>3.3112582781456956E-2</c:v>
                </c:pt>
                <c:pt idx="5">
                  <c:v>3.9735099337748346E-2</c:v>
                </c:pt>
                <c:pt idx="6">
                  <c:v>4.6357615894039736E-2</c:v>
                </c:pt>
                <c:pt idx="7">
                  <c:v>5.2980132450331126E-2</c:v>
                </c:pt>
                <c:pt idx="8">
                  <c:v>5.9602649006622516E-2</c:v>
                </c:pt>
                <c:pt idx="9">
                  <c:v>6.6225165562913912E-2</c:v>
                </c:pt>
                <c:pt idx="10">
                  <c:v>7.2847682119205295E-2</c:v>
                </c:pt>
                <c:pt idx="11">
                  <c:v>7.9470198675496692E-2</c:v>
                </c:pt>
                <c:pt idx="12">
                  <c:v>8.6092715231788075E-2</c:v>
                </c:pt>
                <c:pt idx="13">
                  <c:v>9.2715231788079472E-2</c:v>
                </c:pt>
                <c:pt idx="14">
                  <c:v>9.9337748344370855E-2</c:v>
                </c:pt>
                <c:pt idx="15">
                  <c:v>0.10596026490066225</c:v>
                </c:pt>
                <c:pt idx="16">
                  <c:v>0.11258278145695365</c:v>
                </c:pt>
                <c:pt idx="17">
                  <c:v>0.11920529801324503</c:v>
                </c:pt>
                <c:pt idx="18">
                  <c:v>0.12582781456953643</c:v>
                </c:pt>
                <c:pt idx="19">
                  <c:v>0.13245033112582782</c:v>
                </c:pt>
                <c:pt idx="20">
                  <c:v>0.13907284768211919</c:v>
                </c:pt>
                <c:pt idx="21">
                  <c:v>0.14569536423841059</c:v>
                </c:pt>
                <c:pt idx="22">
                  <c:v>0.15231788079470199</c:v>
                </c:pt>
                <c:pt idx="23">
                  <c:v>0.15894039735099338</c:v>
                </c:pt>
                <c:pt idx="24">
                  <c:v>0.16556291390728478</c:v>
                </c:pt>
                <c:pt idx="25">
                  <c:v>0.17218543046357615</c:v>
                </c:pt>
                <c:pt idx="26">
                  <c:v>0.17880794701986755</c:v>
                </c:pt>
                <c:pt idx="27">
                  <c:v>0.18543046357615894</c:v>
                </c:pt>
                <c:pt idx="28">
                  <c:v>0.19205298013245034</c:v>
                </c:pt>
                <c:pt idx="29">
                  <c:v>0.19867549668874171</c:v>
                </c:pt>
                <c:pt idx="30">
                  <c:v>0.20529801324503311</c:v>
                </c:pt>
                <c:pt idx="31">
                  <c:v>0.2119205298013245</c:v>
                </c:pt>
                <c:pt idx="32">
                  <c:v>0.2185430463576159</c:v>
                </c:pt>
                <c:pt idx="33">
                  <c:v>0.2251655629139073</c:v>
                </c:pt>
                <c:pt idx="34">
                  <c:v>0.23178807947019867</c:v>
                </c:pt>
                <c:pt idx="35">
                  <c:v>0.23841059602649006</c:v>
                </c:pt>
                <c:pt idx="36">
                  <c:v>0.24503311258278146</c:v>
                </c:pt>
                <c:pt idx="37">
                  <c:v>0.25165562913907286</c:v>
                </c:pt>
                <c:pt idx="38">
                  <c:v>0.25827814569536423</c:v>
                </c:pt>
                <c:pt idx="39">
                  <c:v>0.26490066225165565</c:v>
                </c:pt>
                <c:pt idx="40">
                  <c:v>0.27152317880794702</c:v>
                </c:pt>
                <c:pt idx="41">
                  <c:v>0.27814569536423839</c:v>
                </c:pt>
                <c:pt idx="42">
                  <c:v>0.28476821192052981</c:v>
                </c:pt>
                <c:pt idx="43">
                  <c:v>0.29139072847682118</c:v>
                </c:pt>
                <c:pt idx="44">
                  <c:v>0.29801324503311261</c:v>
                </c:pt>
                <c:pt idx="45">
                  <c:v>0.30463576158940397</c:v>
                </c:pt>
                <c:pt idx="46">
                  <c:v>0.31125827814569534</c:v>
                </c:pt>
                <c:pt idx="47">
                  <c:v>0.31788079470198677</c:v>
                </c:pt>
                <c:pt idx="48">
                  <c:v>0.32450331125827814</c:v>
                </c:pt>
                <c:pt idx="49">
                  <c:v>0.33112582781456956</c:v>
                </c:pt>
                <c:pt idx="50">
                  <c:v>0.33774834437086093</c:v>
                </c:pt>
                <c:pt idx="51">
                  <c:v>0.3443708609271523</c:v>
                </c:pt>
                <c:pt idx="52">
                  <c:v>0.35099337748344372</c:v>
                </c:pt>
                <c:pt idx="53">
                  <c:v>0.35761589403973509</c:v>
                </c:pt>
                <c:pt idx="54">
                  <c:v>0.36423841059602646</c:v>
                </c:pt>
                <c:pt idx="55">
                  <c:v>0.37086092715231789</c:v>
                </c:pt>
                <c:pt idx="56">
                  <c:v>0.37748344370860926</c:v>
                </c:pt>
                <c:pt idx="57">
                  <c:v>0.38410596026490068</c:v>
                </c:pt>
                <c:pt idx="58">
                  <c:v>0.39072847682119205</c:v>
                </c:pt>
                <c:pt idx="59">
                  <c:v>0.39735099337748342</c:v>
                </c:pt>
                <c:pt idx="60">
                  <c:v>0.40397350993377484</c:v>
                </c:pt>
                <c:pt idx="61">
                  <c:v>0.41059602649006621</c:v>
                </c:pt>
                <c:pt idx="62">
                  <c:v>0.41721854304635764</c:v>
                </c:pt>
                <c:pt idx="63">
                  <c:v>0.42384105960264901</c:v>
                </c:pt>
                <c:pt idx="64">
                  <c:v>0.43046357615894038</c:v>
                </c:pt>
                <c:pt idx="65">
                  <c:v>0.4370860927152318</c:v>
                </c:pt>
                <c:pt idx="66">
                  <c:v>0.44370860927152317</c:v>
                </c:pt>
                <c:pt idx="67">
                  <c:v>0.45033112582781459</c:v>
                </c:pt>
                <c:pt idx="68">
                  <c:v>0.45695364238410596</c:v>
                </c:pt>
                <c:pt idx="69">
                  <c:v>0.46357615894039733</c:v>
                </c:pt>
                <c:pt idx="70">
                  <c:v>0.47019867549668876</c:v>
                </c:pt>
                <c:pt idx="71">
                  <c:v>0.47682119205298013</c:v>
                </c:pt>
                <c:pt idx="72">
                  <c:v>0.48344370860927155</c:v>
                </c:pt>
                <c:pt idx="73">
                  <c:v>0.49006622516556292</c:v>
                </c:pt>
                <c:pt idx="74">
                  <c:v>0.49668874172185429</c:v>
                </c:pt>
                <c:pt idx="75">
                  <c:v>0.50331125827814571</c:v>
                </c:pt>
                <c:pt idx="76">
                  <c:v>0.50993377483443714</c:v>
                </c:pt>
                <c:pt idx="77">
                  <c:v>0.51655629139072845</c:v>
                </c:pt>
                <c:pt idx="78">
                  <c:v>0.52317880794701987</c:v>
                </c:pt>
                <c:pt idx="79">
                  <c:v>0.5298013245033113</c:v>
                </c:pt>
                <c:pt idx="80">
                  <c:v>0.53642384105960261</c:v>
                </c:pt>
                <c:pt idx="81">
                  <c:v>0.54304635761589404</c:v>
                </c:pt>
                <c:pt idx="82">
                  <c:v>0.54966887417218546</c:v>
                </c:pt>
                <c:pt idx="83">
                  <c:v>0.55629139072847678</c:v>
                </c:pt>
                <c:pt idx="84">
                  <c:v>0.5629139072847682</c:v>
                </c:pt>
                <c:pt idx="85">
                  <c:v>0.56953642384105962</c:v>
                </c:pt>
                <c:pt idx="86">
                  <c:v>0.57615894039735094</c:v>
                </c:pt>
                <c:pt idx="87">
                  <c:v>0.58278145695364236</c:v>
                </c:pt>
                <c:pt idx="88">
                  <c:v>0.58940397350993379</c:v>
                </c:pt>
                <c:pt idx="89">
                  <c:v>0.59602649006622521</c:v>
                </c:pt>
                <c:pt idx="90">
                  <c:v>0.60264900662251653</c:v>
                </c:pt>
                <c:pt idx="91">
                  <c:v>0.60927152317880795</c:v>
                </c:pt>
                <c:pt idx="92">
                  <c:v>0.61589403973509937</c:v>
                </c:pt>
                <c:pt idx="93">
                  <c:v>0.62251655629139069</c:v>
                </c:pt>
                <c:pt idx="94">
                  <c:v>0.62913907284768211</c:v>
                </c:pt>
                <c:pt idx="95">
                  <c:v>0.63576158940397354</c:v>
                </c:pt>
                <c:pt idx="96">
                  <c:v>0.64238410596026485</c:v>
                </c:pt>
                <c:pt idx="97">
                  <c:v>0.64900662251655628</c:v>
                </c:pt>
                <c:pt idx="98">
                  <c:v>0.6556291390728477</c:v>
                </c:pt>
                <c:pt idx="99">
                  <c:v>0.66225165562913912</c:v>
                </c:pt>
                <c:pt idx="100">
                  <c:v>0.66887417218543044</c:v>
                </c:pt>
                <c:pt idx="101">
                  <c:v>0.67549668874172186</c:v>
                </c:pt>
                <c:pt idx="102">
                  <c:v>0.68211920529801329</c:v>
                </c:pt>
                <c:pt idx="103">
                  <c:v>0.6887417218543046</c:v>
                </c:pt>
                <c:pt idx="104">
                  <c:v>0.69536423841059603</c:v>
                </c:pt>
                <c:pt idx="105">
                  <c:v>0.70198675496688745</c:v>
                </c:pt>
                <c:pt idx="106">
                  <c:v>0.70860927152317876</c:v>
                </c:pt>
                <c:pt idx="107">
                  <c:v>0.71523178807947019</c:v>
                </c:pt>
                <c:pt idx="108">
                  <c:v>0.72185430463576161</c:v>
                </c:pt>
                <c:pt idx="109">
                  <c:v>0.72847682119205293</c:v>
                </c:pt>
                <c:pt idx="110">
                  <c:v>0.73509933774834435</c:v>
                </c:pt>
                <c:pt idx="111">
                  <c:v>0.74172185430463577</c:v>
                </c:pt>
                <c:pt idx="112">
                  <c:v>0.7483443708609272</c:v>
                </c:pt>
                <c:pt idx="113">
                  <c:v>0.75496688741721851</c:v>
                </c:pt>
                <c:pt idx="114">
                  <c:v>0.76158940397350994</c:v>
                </c:pt>
                <c:pt idx="115">
                  <c:v>0.76821192052980136</c:v>
                </c:pt>
                <c:pt idx="116">
                  <c:v>0.77483443708609268</c:v>
                </c:pt>
                <c:pt idx="117">
                  <c:v>0.7814569536423841</c:v>
                </c:pt>
                <c:pt idx="118">
                  <c:v>0.78807947019867552</c:v>
                </c:pt>
                <c:pt idx="119">
                  <c:v>0.79470198675496684</c:v>
                </c:pt>
                <c:pt idx="120">
                  <c:v>0.80132450331125826</c:v>
                </c:pt>
                <c:pt idx="121">
                  <c:v>0.80794701986754969</c:v>
                </c:pt>
                <c:pt idx="122">
                  <c:v>0.81456953642384111</c:v>
                </c:pt>
                <c:pt idx="123">
                  <c:v>0.82119205298013243</c:v>
                </c:pt>
                <c:pt idx="124">
                  <c:v>0.82781456953642385</c:v>
                </c:pt>
                <c:pt idx="125">
                  <c:v>0.83443708609271527</c:v>
                </c:pt>
                <c:pt idx="126">
                  <c:v>0.84105960264900659</c:v>
                </c:pt>
                <c:pt idx="127">
                  <c:v>0.84768211920529801</c:v>
                </c:pt>
                <c:pt idx="128">
                  <c:v>0.85430463576158944</c:v>
                </c:pt>
                <c:pt idx="129">
                  <c:v>0.86092715231788075</c:v>
                </c:pt>
                <c:pt idx="130">
                  <c:v>0.86754966887417218</c:v>
                </c:pt>
              </c:numCache>
            </c:numRef>
          </c:xVal>
          <c:yVal>
            <c:numRef>
              <c:f>TransactionDetails!$D$231:$D$361</c:f>
              <c:numCache>
                <c:formatCode>0%</c:formatCode>
                <c:ptCount val="131"/>
                <c:pt idx="0">
                  <c:v>5.5753454906029055E-4</c:v>
                </c:pt>
                <c:pt idx="1">
                  <c:v>1.6208914903196757E-3</c:v>
                </c:pt>
                <c:pt idx="2">
                  <c:v>2.304276343666842E-3</c:v>
                </c:pt>
                <c:pt idx="3">
                  <c:v>3.4560054579085013E-3</c:v>
                </c:pt>
                <c:pt idx="4">
                  <c:v>3.4859422492401217E-3</c:v>
                </c:pt>
                <c:pt idx="5">
                  <c:v>5.3454249031995114E-3</c:v>
                </c:pt>
                <c:pt idx="6">
                  <c:v>5.3600368141131826E-3</c:v>
                </c:pt>
                <c:pt idx="7">
                  <c:v>6.3919888401753689E-3</c:v>
                </c:pt>
                <c:pt idx="8">
                  <c:v>6.754640213082779E-3</c:v>
                </c:pt>
                <c:pt idx="9">
                  <c:v>7.7844533827755883E-3</c:v>
                </c:pt>
                <c:pt idx="10">
                  <c:v>8.3969515585647463E-3</c:v>
                </c:pt>
                <c:pt idx="11">
                  <c:v>8.5747431536080526E-3</c:v>
                </c:pt>
                <c:pt idx="12">
                  <c:v>1.0681988252901477E-2</c:v>
                </c:pt>
                <c:pt idx="13">
                  <c:v>1.1446091791126132E-2</c:v>
                </c:pt>
                <c:pt idx="14">
                  <c:v>1.1446091791126132E-2</c:v>
                </c:pt>
                <c:pt idx="15">
                  <c:v>1.145676974753226E-2</c:v>
                </c:pt>
                <c:pt idx="16">
                  <c:v>1.170218979741987E-2</c:v>
                </c:pt>
                <c:pt idx="17">
                  <c:v>1.413671320592798E-2</c:v>
                </c:pt>
                <c:pt idx="18">
                  <c:v>1.4608457876430293E-2</c:v>
                </c:pt>
                <c:pt idx="19">
                  <c:v>1.5154265162088468E-2</c:v>
                </c:pt>
                <c:pt idx="20">
                  <c:v>1.5177788638670626E-2</c:v>
                </c:pt>
                <c:pt idx="21">
                  <c:v>1.9904986692110681E-2</c:v>
                </c:pt>
                <c:pt idx="22">
                  <c:v>2.0771312379390828E-2</c:v>
                </c:pt>
                <c:pt idx="23">
                  <c:v>2.226463197722884E-2</c:v>
                </c:pt>
                <c:pt idx="24">
                  <c:v>2.2314291597080822E-2</c:v>
                </c:pt>
                <c:pt idx="25">
                  <c:v>2.2713918262360674E-2</c:v>
                </c:pt>
                <c:pt idx="26">
                  <c:v>2.2911682372711108E-2</c:v>
                </c:pt>
                <c:pt idx="27">
                  <c:v>2.6208825910210908E-2</c:v>
                </c:pt>
                <c:pt idx="28">
                  <c:v>2.6951490047165218E-2</c:v>
                </c:pt>
                <c:pt idx="29">
                  <c:v>3.7504169602463382E-2</c:v>
                </c:pt>
                <c:pt idx="30">
                  <c:v>3.919002314219594E-2</c:v>
                </c:pt>
                <c:pt idx="31">
                  <c:v>4.684176107255917E-2</c:v>
                </c:pt>
                <c:pt idx="32">
                  <c:v>4.7670630007469635E-2</c:v>
                </c:pt>
                <c:pt idx="33">
                  <c:v>5.0086253431778624E-2</c:v>
                </c:pt>
                <c:pt idx="34">
                  <c:v>5.0512336155687024E-2</c:v>
                </c:pt>
                <c:pt idx="35">
                  <c:v>5.0619068738334667E-2</c:v>
                </c:pt>
                <c:pt idx="36">
                  <c:v>5.6789886115795447E-2</c:v>
                </c:pt>
                <c:pt idx="37">
                  <c:v>6.0508864265927984E-2</c:v>
                </c:pt>
                <c:pt idx="38">
                  <c:v>6.6394050877818356E-2</c:v>
                </c:pt>
                <c:pt idx="39">
                  <c:v>6.975715230260443E-2</c:v>
                </c:pt>
                <c:pt idx="40">
                  <c:v>7.2988486988733489E-2</c:v>
                </c:pt>
                <c:pt idx="41">
                  <c:v>7.6541704747288372E-2</c:v>
                </c:pt>
                <c:pt idx="42">
                  <c:v>7.845573229960344E-2</c:v>
                </c:pt>
                <c:pt idx="43">
                  <c:v>8.2624261405027113E-2</c:v>
                </c:pt>
                <c:pt idx="44">
                  <c:v>8.391253082825377E-2</c:v>
                </c:pt>
                <c:pt idx="45">
                  <c:v>8.5063630274614874E-2</c:v>
                </c:pt>
                <c:pt idx="46">
                  <c:v>8.6331256056535549E-2</c:v>
                </c:pt>
                <c:pt idx="47">
                  <c:v>8.8490666980794067E-2</c:v>
                </c:pt>
                <c:pt idx="48">
                  <c:v>8.9589662317134625E-2</c:v>
                </c:pt>
                <c:pt idx="49">
                  <c:v>0.10607902735562311</c:v>
                </c:pt>
                <c:pt idx="50">
                  <c:v>0.107876493162872</c:v>
                </c:pt>
                <c:pt idx="51">
                  <c:v>0.1124754833286635</c:v>
                </c:pt>
                <c:pt idx="52">
                  <c:v>0.1124754833286635</c:v>
                </c:pt>
                <c:pt idx="53">
                  <c:v>0.11265414639665121</c:v>
                </c:pt>
                <c:pt idx="54">
                  <c:v>0.11496673160230923</c:v>
                </c:pt>
                <c:pt idx="55">
                  <c:v>0.11715633921074728</c:v>
                </c:pt>
                <c:pt idx="56">
                  <c:v>0.12260585754073383</c:v>
                </c:pt>
                <c:pt idx="57">
                  <c:v>0.12387916060278861</c:v>
                </c:pt>
                <c:pt idx="58">
                  <c:v>0.12558574691835861</c:v>
                </c:pt>
                <c:pt idx="59">
                  <c:v>0.13022224783620093</c:v>
                </c:pt>
                <c:pt idx="60">
                  <c:v>0.13347554106847542</c:v>
                </c:pt>
                <c:pt idx="61">
                  <c:v>0.13616078595049283</c:v>
                </c:pt>
                <c:pt idx="62">
                  <c:v>0.14614301008621175</c:v>
                </c:pt>
                <c:pt idx="63">
                  <c:v>0.1498388449708955</c:v>
                </c:pt>
                <c:pt idx="64">
                  <c:v>0.15702430924864486</c:v>
                </c:pt>
                <c:pt idx="65">
                  <c:v>0.16601412529844845</c:v>
                </c:pt>
                <c:pt idx="66">
                  <c:v>0.16721768333189899</c:v>
                </c:pt>
                <c:pt idx="67">
                  <c:v>0.17378096315855651</c:v>
                </c:pt>
                <c:pt idx="68">
                  <c:v>0.19208185034645209</c:v>
                </c:pt>
                <c:pt idx="69">
                  <c:v>0.20357780915804327</c:v>
                </c:pt>
                <c:pt idx="70">
                  <c:v>0.21359106262976849</c:v>
                </c:pt>
                <c:pt idx="71">
                  <c:v>0.21461692152015235</c:v>
                </c:pt>
                <c:pt idx="72">
                  <c:v>0.21619216293643831</c:v>
                </c:pt>
                <c:pt idx="73">
                  <c:v>0.21794515865236616</c:v>
                </c:pt>
                <c:pt idx="74">
                  <c:v>0.22302199783627838</c:v>
                </c:pt>
                <c:pt idx="75">
                  <c:v>0.22779124625936545</c:v>
                </c:pt>
                <c:pt idx="76">
                  <c:v>0.24138815283357554</c:v>
                </c:pt>
                <c:pt idx="77">
                  <c:v>0.24271215252893499</c:v>
                </c:pt>
                <c:pt idx="78">
                  <c:v>0.2478681325292145</c:v>
                </c:pt>
                <c:pt idx="79">
                  <c:v>0.25340978282930787</c:v>
                </c:pt>
                <c:pt idx="80">
                  <c:v>0.2626410002980813</c:v>
                </c:pt>
                <c:pt idx="81">
                  <c:v>0.26678510030204466</c:v>
                </c:pt>
                <c:pt idx="82">
                  <c:v>0.28088446256026517</c:v>
                </c:pt>
                <c:pt idx="83">
                  <c:v>0.28328995713410898</c:v>
                </c:pt>
                <c:pt idx="84">
                  <c:v>0.28785170599360138</c:v>
                </c:pt>
                <c:pt idx="85">
                  <c:v>0.29112310691258064</c:v>
                </c:pt>
                <c:pt idx="86">
                  <c:v>0.29583091684937646</c:v>
                </c:pt>
                <c:pt idx="87">
                  <c:v>0.30923616404939774</c:v>
                </c:pt>
                <c:pt idx="88">
                  <c:v>0.31227061237464959</c:v>
                </c:pt>
                <c:pt idx="89">
                  <c:v>0.31327630078753238</c:v>
                </c:pt>
                <c:pt idx="90">
                  <c:v>0.31940336081565862</c:v>
                </c:pt>
                <c:pt idx="91">
                  <c:v>0.3243639631739042</c:v>
                </c:pt>
                <c:pt idx="92">
                  <c:v>0.34134032178950424</c:v>
                </c:pt>
                <c:pt idx="93">
                  <c:v>0.34345517643971096</c:v>
                </c:pt>
                <c:pt idx="94">
                  <c:v>0.35301011183285341</c:v>
                </c:pt>
                <c:pt idx="95">
                  <c:v>0.36720987473579225</c:v>
                </c:pt>
                <c:pt idx="96">
                  <c:v>0.38493043168034252</c:v>
                </c:pt>
                <c:pt idx="97">
                  <c:v>0.3997994347896523</c:v>
                </c:pt>
                <c:pt idx="98">
                  <c:v>0.40633131285735158</c:v>
                </c:pt>
                <c:pt idx="99">
                  <c:v>0.41325582375640429</c:v>
                </c:pt>
                <c:pt idx="100">
                  <c:v>0.43894150394367265</c:v>
                </c:pt>
                <c:pt idx="101">
                  <c:v>0.48518717426192309</c:v>
                </c:pt>
                <c:pt idx="102">
                  <c:v>0.48936697450361066</c:v>
                </c:pt>
                <c:pt idx="103">
                  <c:v>0.50334338132908985</c:v>
                </c:pt>
                <c:pt idx="104">
                  <c:v>0.54147436554875616</c:v>
                </c:pt>
                <c:pt idx="105">
                  <c:v>0.54577207699443431</c:v>
                </c:pt>
                <c:pt idx="106">
                  <c:v>0.55007437082283872</c:v>
                </c:pt>
                <c:pt idx="107">
                  <c:v>0.56746626686656676</c:v>
                </c:pt>
                <c:pt idx="108">
                  <c:v>0.56827711187152441</c:v>
                </c:pt>
                <c:pt idx="109">
                  <c:v>0.5721853158618303</c:v>
                </c:pt>
                <c:pt idx="110">
                  <c:v>0.59226523865468161</c:v>
                </c:pt>
                <c:pt idx="111">
                  <c:v>0.59238558257866702</c:v>
                </c:pt>
                <c:pt idx="112">
                  <c:v>0.60359759507525723</c:v>
                </c:pt>
                <c:pt idx="113">
                  <c:v>0.60524724942570429</c:v>
                </c:pt>
                <c:pt idx="114">
                  <c:v>0.61000728685936356</c:v>
                </c:pt>
                <c:pt idx="115">
                  <c:v>0.62227937468482097</c:v>
                </c:pt>
                <c:pt idx="116">
                  <c:v>0.6335126306620209</c:v>
                </c:pt>
                <c:pt idx="117">
                  <c:v>0.63917305887826981</c:v>
                </c:pt>
                <c:pt idx="118">
                  <c:v>0.73187522551989082</c:v>
                </c:pt>
                <c:pt idx="119">
                  <c:v>0.75694737731227291</c:v>
                </c:pt>
                <c:pt idx="120">
                  <c:v>0.76624001614493176</c:v>
                </c:pt>
                <c:pt idx="121">
                  <c:v>0.77586923891207105</c:v>
                </c:pt>
                <c:pt idx="122">
                  <c:v>0.81779737184652568</c:v>
                </c:pt>
                <c:pt idx="123">
                  <c:v>0.81891693292830936</c:v>
                </c:pt>
                <c:pt idx="124">
                  <c:v>0.8343361697582512</c:v>
                </c:pt>
                <c:pt idx="125">
                  <c:v>0.89101064159323673</c:v>
                </c:pt>
                <c:pt idx="126">
                  <c:v>0.99481154088999912</c:v>
                </c:pt>
                <c:pt idx="127">
                  <c:v>1</c:v>
                </c:pt>
                <c:pt idx="128">
                  <c:v>1.0141300852884274</c:v>
                </c:pt>
                <c:pt idx="129">
                  <c:v>1.1104672958663553</c:v>
                </c:pt>
                <c:pt idx="130">
                  <c:v>1.1209197832694595</c:v>
                </c:pt>
              </c:numCache>
            </c:numRef>
          </c:yVal>
          <c:smooth val="0"/>
          <c:extLst>
            <c:ext xmlns:c16="http://schemas.microsoft.com/office/drawing/2014/chart" uri="{C3380CC4-5D6E-409C-BE32-E72D297353CC}">
              <c16:uniqueId val="{00000000-5E10-4B0D-B064-A59C4D521B4D}"/>
            </c:ext>
          </c:extLst>
        </c:ser>
        <c:dLbls>
          <c:showLegendKey val="0"/>
          <c:showVal val="0"/>
          <c:showCatName val="0"/>
          <c:showSerName val="0"/>
          <c:showPercent val="0"/>
          <c:showBubbleSize val="0"/>
        </c:dLbls>
        <c:axId val="217399592"/>
        <c:axId val="217399984"/>
      </c:scatterChart>
      <c:valAx>
        <c:axId val="217399592"/>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7399984"/>
        <c:crosses val="autoZero"/>
        <c:crossBetween val="midCat"/>
      </c:valAx>
      <c:valAx>
        <c:axId val="21739998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739959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1228306-3E5F-468D-B534-05A60A6EC4CA}" type="datetimeFigureOut">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D9BE14-C783-4EC8-9E0D-FCCA1D7C0947}" type="slidenum">
              <a:rPr lang="en-US" smtClean="0"/>
              <a:t>‹#›</a:t>
            </a:fld>
            <a:endParaRPr lang="en-US"/>
          </a:p>
        </p:txBody>
      </p:sp>
    </p:spTree>
    <p:extLst>
      <p:ext uri="{BB962C8B-B14F-4D97-AF65-F5344CB8AC3E}">
        <p14:creationId xmlns:p14="http://schemas.microsoft.com/office/powerpoint/2010/main" val="3152745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228306-3E5F-468D-B534-05A60A6EC4CA}" type="datetimeFigureOut">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D9BE14-C783-4EC8-9E0D-FCCA1D7C0947}" type="slidenum">
              <a:rPr lang="en-US" smtClean="0"/>
              <a:t>‹#›</a:t>
            </a:fld>
            <a:endParaRPr lang="en-US"/>
          </a:p>
        </p:txBody>
      </p:sp>
    </p:spTree>
    <p:extLst>
      <p:ext uri="{BB962C8B-B14F-4D97-AF65-F5344CB8AC3E}">
        <p14:creationId xmlns:p14="http://schemas.microsoft.com/office/powerpoint/2010/main" val="1119307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228306-3E5F-468D-B534-05A60A6EC4CA}" type="datetimeFigureOut">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D9BE14-C783-4EC8-9E0D-FCCA1D7C0947}" type="slidenum">
              <a:rPr lang="en-US" smtClean="0"/>
              <a:t>‹#›</a:t>
            </a:fld>
            <a:endParaRPr lang="en-US"/>
          </a:p>
        </p:txBody>
      </p:sp>
    </p:spTree>
    <p:extLst>
      <p:ext uri="{BB962C8B-B14F-4D97-AF65-F5344CB8AC3E}">
        <p14:creationId xmlns:p14="http://schemas.microsoft.com/office/powerpoint/2010/main" val="726962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228306-3E5F-468D-B534-05A60A6EC4CA}" type="datetimeFigureOut">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D9BE14-C783-4EC8-9E0D-FCCA1D7C0947}" type="slidenum">
              <a:rPr lang="en-US" smtClean="0"/>
              <a:t>‹#›</a:t>
            </a:fld>
            <a:endParaRPr lang="en-US"/>
          </a:p>
        </p:txBody>
      </p:sp>
    </p:spTree>
    <p:extLst>
      <p:ext uri="{BB962C8B-B14F-4D97-AF65-F5344CB8AC3E}">
        <p14:creationId xmlns:p14="http://schemas.microsoft.com/office/powerpoint/2010/main" val="1314922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228306-3E5F-468D-B534-05A60A6EC4CA}" type="datetimeFigureOut">
              <a:rPr lang="en-US" smtClean="0"/>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D9BE14-C783-4EC8-9E0D-FCCA1D7C0947}" type="slidenum">
              <a:rPr lang="en-US" smtClean="0"/>
              <a:t>‹#›</a:t>
            </a:fld>
            <a:endParaRPr lang="en-US"/>
          </a:p>
        </p:txBody>
      </p:sp>
    </p:spTree>
    <p:extLst>
      <p:ext uri="{BB962C8B-B14F-4D97-AF65-F5344CB8AC3E}">
        <p14:creationId xmlns:p14="http://schemas.microsoft.com/office/powerpoint/2010/main" val="911242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1228306-3E5F-468D-B534-05A60A6EC4CA}" type="datetimeFigureOut">
              <a:rPr lang="en-US" smtClean="0"/>
              <a:t>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D9BE14-C783-4EC8-9E0D-FCCA1D7C0947}" type="slidenum">
              <a:rPr lang="en-US" smtClean="0"/>
              <a:t>‹#›</a:t>
            </a:fld>
            <a:endParaRPr lang="en-US"/>
          </a:p>
        </p:txBody>
      </p:sp>
    </p:spTree>
    <p:extLst>
      <p:ext uri="{BB962C8B-B14F-4D97-AF65-F5344CB8AC3E}">
        <p14:creationId xmlns:p14="http://schemas.microsoft.com/office/powerpoint/2010/main" val="2414215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1228306-3E5F-468D-B534-05A60A6EC4CA}" type="datetimeFigureOut">
              <a:rPr lang="en-US" smtClean="0"/>
              <a:t>12/6/2020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D9BE14-C783-4EC8-9E0D-FCCA1D7C0947}" type="slidenum">
              <a:rPr lang="en-US" smtClean="0"/>
              <a:t>‹#›</a:t>
            </a:fld>
            <a:endParaRPr lang="en-US"/>
          </a:p>
        </p:txBody>
      </p:sp>
    </p:spTree>
    <p:extLst>
      <p:ext uri="{BB962C8B-B14F-4D97-AF65-F5344CB8AC3E}">
        <p14:creationId xmlns:p14="http://schemas.microsoft.com/office/powerpoint/2010/main" val="928787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1228306-3E5F-468D-B534-05A60A6EC4CA}" type="datetimeFigureOut">
              <a:rPr lang="en-US" smtClean="0"/>
              <a:t>12/6/2020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D9BE14-C783-4EC8-9E0D-FCCA1D7C0947}" type="slidenum">
              <a:rPr lang="en-US" smtClean="0"/>
              <a:t>‹#›</a:t>
            </a:fld>
            <a:endParaRPr lang="en-US"/>
          </a:p>
        </p:txBody>
      </p:sp>
    </p:spTree>
    <p:extLst>
      <p:ext uri="{BB962C8B-B14F-4D97-AF65-F5344CB8AC3E}">
        <p14:creationId xmlns:p14="http://schemas.microsoft.com/office/powerpoint/2010/main" val="3765302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228306-3E5F-468D-B534-05A60A6EC4CA}" type="datetimeFigureOut">
              <a:rPr lang="en-US" smtClean="0"/>
              <a:t>12/6/2020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D9BE14-C783-4EC8-9E0D-FCCA1D7C0947}" type="slidenum">
              <a:rPr lang="en-US" smtClean="0"/>
              <a:t>‹#›</a:t>
            </a:fld>
            <a:endParaRPr lang="en-US"/>
          </a:p>
        </p:txBody>
      </p:sp>
    </p:spTree>
    <p:extLst>
      <p:ext uri="{BB962C8B-B14F-4D97-AF65-F5344CB8AC3E}">
        <p14:creationId xmlns:p14="http://schemas.microsoft.com/office/powerpoint/2010/main" val="3685840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228306-3E5F-468D-B534-05A60A6EC4CA}" type="datetimeFigureOut">
              <a:rPr lang="en-US" smtClean="0"/>
              <a:t>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D9BE14-C783-4EC8-9E0D-FCCA1D7C0947}" type="slidenum">
              <a:rPr lang="en-US" smtClean="0"/>
              <a:t>‹#›</a:t>
            </a:fld>
            <a:endParaRPr lang="en-US"/>
          </a:p>
        </p:txBody>
      </p:sp>
    </p:spTree>
    <p:extLst>
      <p:ext uri="{BB962C8B-B14F-4D97-AF65-F5344CB8AC3E}">
        <p14:creationId xmlns:p14="http://schemas.microsoft.com/office/powerpoint/2010/main" val="2872959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228306-3E5F-468D-B534-05A60A6EC4CA}" type="datetimeFigureOut">
              <a:rPr lang="en-US" smtClean="0"/>
              <a:t>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D9BE14-C783-4EC8-9E0D-FCCA1D7C0947}" type="slidenum">
              <a:rPr lang="en-US" smtClean="0"/>
              <a:t>‹#›</a:t>
            </a:fld>
            <a:endParaRPr lang="en-US"/>
          </a:p>
        </p:txBody>
      </p:sp>
    </p:spTree>
    <p:extLst>
      <p:ext uri="{BB962C8B-B14F-4D97-AF65-F5344CB8AC3E}">
        <p14:creationId xmlns:p14="http://schemas.microsoft.com/office/powerpoint/2010/main" val="3719129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228306-3E5F-468D-B534-05A60A6EC4CA}" type="datetimeFigureOut">
              <a:rPr lang="en-US" smtClean="0"/>
              <a:t>12/6/2020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D9BE14-C783-4EC8-9E0D-FCCA1D7C0947}" type="slidenum">
              <a:rPr lang="en-US" smtClean="0"/>
              <a:t>‹#›</a:t>
            </a:fld>
            <a:endParaRPr lang="en-US"/>
          </a:p>
        </p:txBody>
      </p:sp>
    </p:spTree>
    <p:extLst>
      <p:ext uri="{BB962C8B-B14F-4D97-AF65-F5344CB8AC3E}">
        <p14:creationId xmlns:p14="http://schemas.microsoft.com/office/powerpoint/2010/main" val="39141295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slide" Target="slide5.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1.wmf"/><Relationship Id="rId5" Type="http://schemas.openxmlformats.org/officeDocument/2006/relationships/oleObject" Target="../embeddings/oleObject2.bin"/><Relationship Id="rId4" Type="http://schemas.openxmlformats.org/officeDocument/2006/relationships/image" Target="../media/image10.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slide" Target="slide5.xml"/><Relationship Id="rId4" Type="http://schemas.openxmlformats.org/officeDocument/2006/relationships/image" Target="../media/image12.wmf"/></Relationships>
</file>

<file path=ppt/slides/_rels/slide19.xml.rels><?xml version="1.0" encoding="UTF-8" standalone="yes"?>
<Relationships xmlns="http://schemas.openxmlformats.org/package/2006/relationships"><Relationship Id="rId2" Type="http://schemas.openxmlformats.org/officeDocument/2006/relationships/slide" Target="slide2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slide" Target="slide21.xml"/></Relationships>
</file>

<file path=ppt/slides/_rels/slide21.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slide" Target="slide2.xml"/></Relationships>
</file>

<file path=ppt/slides/_rels/slide4.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slide" Target="slide7.xml"/><Relationship Id="rId7" Type="http://schemas.openxmlformats.org/officeDocument/2006/relationships/slide" Target="slide5.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slide" Target="slide14.xml"/><Relationship Id="rId5" Type="http://schemas.openxmlformats.org/officeDocument/2006/relationships/slide" Target="slide12.xml"/><Relationship Id="rId4" Type="http://schemas.openxmlformats.org/officeDocument/2006/relationships/slide" Target="slide10.xml"/></Relationships>
</file>

<file path=ppt/slides/_rels/slide5.xml.rels><?xml version="1.0" encoding="UTF-8" standalone="yes"?>
<Relationships xmlns="http://schemas.openxmlformats.org/package/2006/relationships"><Relationship Id="rId8" Type="http://schemas.openxmlformats.org/officeDocument/2006/relationships/slide" Target="slide19.xml"/><Relationship Id="rId3" Type="http://schemas.openxmlformats.org/officeDocument/2006/relationships/slide" Target="slide15.xml"/><Relationship Id="rId7" Type="http://schemas.openxmlformats.org/officeDocument/2006/relationships/image" Target="../media/image3.png"/><Relationship Id="rId12" Type="http://schemas.openxmlformats.org/officeDocument/2006/relationships/slide" Target="slide4.xml"/><Relationship Id="rId2" Type="http://schemas.openxmlformats.org/officeDocument/2006/relationships/slide" Target="slide7.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6.xml"/><Relationship Id="rId5" Type="http://schemas.openxmlformats.org/officeDocument/2006/relationships/slide" Target="slide17.xml"/><Relationship Id="rId10" Type="http://schemas.openxmlformats.org/officeDocument/2006/relationships/slide" Target="slide25.xml"/><Relationship Id="rId4" Type="http://schemas.openxmlformats.org/officeDocument/2006/relationships/slide" Target="slide16.xml"/><Relationship Id="rId9" Type="http://schemas.openxmlformats.org/officeDocument/2006/relationships/slide" Target="slide22.xml"/></Relationships>
</file>

<file path=ppt/slides/_rels/slide6.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slide" Target="slide24.xml"/><Relationship Id="rId1" Type="http://schemas.openxmlformats.org/officeDocument/2006/relationships/slideLayout" Target="../slideLayouts/slideLayout2.xml"/><Relationship Id="rId6" Type="http://schemas.openxmlformats.org/officeDocument/2006/relationships/slide" Target="slide5.xml"/><Relationship Id="rId5" Type="http://schemas.openxmlformats.org/officeDocument/2006/relationships/image" Target="../media/image4.png"/><Relationship Id="rId4" Type="http://schemas.openxmlformats.org/officeDocument/2006/relationships/slide" Target="slide28.xml"/></Relationships>
</file>

<file path=ppt/slides/_rels/slide7.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Clarifications and Communication</a:t>
            </a:r>
          </a:p>
        </p:txBody>
      </p:sp>
      <p:sp>
        <p:nvSpPr>
          <p:cNvPr id="5" name="Right Arrow 4"/>
          <p:cNvSpPr/>
          <p:nvPr/>
        </p:nvSpPr>
        <p:spPr>
          <a:xfrm>
            <a:off x="10335986" y="5997612"/>
            <a:ext cx="1856014" cy="8603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hlinkClick r:id="rId2" action="ppaction://hlinksldjump"/>
              </a:rPr>
              <a:t>Hypotheses</a:t>
            </a:r>
            <a:endParaRPr lang="en-US" dirty="0"/>
          </a:p>
        </p:txBody>
      </p:sp>
    </p:spTree>
    <p:extLst>
      <p:ext uri="{BB962C8B-B14F-4D97-AF65-F5344CB8AC3E}">
        <p14:creationId xmlns:p14="http://schemas.microsoft.com/office/powerpoint/2010/main" val="4151502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Deal Data: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05050861"/>
              </p:ext>
            </p:extLst>
          </p:nvPr>
        </p:nvGraphicFramePr>
        <p:xfrm>
          <a:off x="952500" y="1879601"/>
          <a:ext cx="9690100" cy="4495800"/>
        </p:xfrm>
        <a:graphic>
          <a:graphicData uri="http://schemas.openxmlformats.org/drawingml/2006/table">
            <a:tbl>
              <a:tblPr firstRow="1" firstCol="1" bandRow="1">
                <a:tableStyleId>{5C22544A-7EE6-4342-B048-85BDC9FD1C3A}</a:tableStyleId>
              </a:tblPr>
              <a:tblGrid>
                <a:gridCol w="3072850">
                  <a:extLst>
                    <a:ext uri="{9D8B030D-6E8A-4147-A177-3AD203B41FA5}">
                      <a16:colId xmlns:a16="http://schemas.microsoft.com/office/drawing/2014/main" val="20000"/>
                    </a:ext>
                  </a:extLst>
                </a:gridCol>
                <a:gridCol w="6617250">
                  <a:extLst>
                    <a:ext uri="{9D8B030D-6E8A-4147-A177-3AD203B41FA5}">
                      <a16:colId xmlns:a16="http://schemas.microsoft.com/office/drawing/2014/main" val="20001"/>
                    </a:ext>
                  </a:extLst>
                </a:gridCol>
              </a:tblGrid>
              <a:tr h="295165">
                <a:tc>
                  <a:txBody>
                    <a:bodyPr/>
                    <a:lstStyle/>
                    <a:p>
                      <a:pPr marL="0" marR="0">
                        <a:lnSpc>
                          <a:spcPct val="107000"/>
                        </a:lnSpc>
                        <a:spcBef>
                          <a:spcPts val="0"/>
                        </a:spcBef>
                        <a:spcAft>
                          <a:spcPts val="0"/>
                        </a:spcAft>
                      </a:pPr>
                      <a:r>
                        <a:rPr lang="en-US" sz="1800" dirty="0">
                          <a:effectLst/>
                        </a:rPr>
                        <a:t>Variable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Definition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95165">
                <a:tc>
                  <a:txBody>
                    <a:bodyPr/>
                    <a:lstStyle/>
                    <a:p>
                      <a:pPr marL="0" marR="0">
                        <a:lnSpc>
                          <a:spcPct val="107000"/>
                        </a:lnSpc>
                        <a:spcBef>
                          <a:spcPts val="0"/>
                        </a:spcBef>
                        <a:spcAft>
                          <a:spcPts val="0"/>
                        </a:spcAft>
                      </a:pPr>
                      <a:r>
                        <a:rPr lang="en-US" sz="1800">
                          <a:effectLst/>
                        </a:rPr>
                        <a:t>Value of Transaction ($mil)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The value of the transaction in millions of dollars.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95165">
                <a:tc>
                  <a:txBody>
                    <a:bodyPr/>
                    <a:lstStyle/>
                    <a:p>
                      <a:pPr marL="0" marR="0">
                        <a:lnSpc>
                          <a:spcPct val="107000"/>
                        </a:lnSpc>
                        <a:spcBef>
                          <a:spcPts val="0"/>
                        </a:spcBef>
                        <a:spcAft>
                          <a:spcPts val="0"/>
                        </a:spcAft>
                      </a:pPr>
                      <a:r>
                        <a:rPr lang="en-US" sz="1800" dirty="0">
                          <a:effectLst/>
                        </a:rPr>
                        <a:t>Relative Size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A transaction size proxy using Target Sales LTM / Acquirer Sales LTM.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295165">
                <a:tc>
                  <a:txBody>
                    <a:bodyPr/>
                    <a:lstStyle/>
                    <a:p>
                      <a:pPr marL="0" marR="0">
                        <a:lnSpc>
                          <a:spcPct val="107000"/>
                        </a:lnSpc>
                        <a:spcBef>
                          <a:spcPts val="0"/>
                        </a:spcBef>
                        <a:spcAft>
                          <a:spcPts val="0"/>
                        </a:spcAft>
                      </a:pPr>
                      <a:r>
                        <a:rPr lang="en-US" sz="1800">
                          <a:effectLst/>
                        </a:rPr>
                        <a:t>Acquirer ROA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Acquirer Net Income / Acquirer Total Assets.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295165">
                <a:tc>
                  <a:txBody>
                    <a:bodyPr/>
                    <a:lstStyle/>
                    <a:p>
                      <a:pPr marL="0" marR="0">
                        <a:lnSpc>
                          <a:spcPct val="107000"/>
                        </a:lnSpc>
                        <a:spcBef>
                          <a:spcPts val="0"/>
                        </a:spcBef>
                        <a:spcAft>
                          <a:spcPts val="0"/>
                        </a:spcAft>
                      </a:pPr>
                      <a:r>
                        <a:rPr lang="en-US" sz="1800">
                          <a:effectLst/>
                        </a:rPr>
                        <a:t>Target ROA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Target Net Income / Target Total Assets.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603995">
                <a:tc>
                  <a:txBody>
                    <a:bodyPr/>
                    <a:lstStyle/>
                    <a:p>
                      <a:pPr marL="0" marR="0">
                        <a:lnSpc>
                          <a:spcPct val="107000"/>
                        </a:lnSpc>
                        <a:spcBef>
                          <a:spcPts val="0"/>
                        </a:spcBef>
                        <a:spcAft>
                          <a:spcPts val="0"/>
                        </a:spcAft>
                      </a:pPr>
                      <a:r>
                        <a:rPr lang="en-US" sz="1800">
                          <a:effectLst/>
                        </a:rPr>
                        <a:t>Industry Dummy (x3)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A binary variable dependent on the targets industry (Ag, Food &amp; Bev, Food &amp; Bev Retailing).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603995">
                <a:tc>
                  <a:txBody>
                    <a:bodyPr/>
                    <a:lstStyle/>
                    <a:p>
                      <a:pPr marL="0" marR="0">
                        <a:lnSpc>
                          <a:spcPct val="107000"/>
                        </a:lnSpc>
                        <a:spcBef>
                          <a:spcPts val="0"/>
                        </a:spcBef>
                        <a:spcAft>
                          <a:spcPts val="0"/>
                        </a:spcAft>
                      </a:pPr>
                      <a:r>
                        <a:rPr lang="en-US" sz="1800">
                          <a:effectLst/>
                        </a:rPr>
                        <a:t>Payment Dummy (x3)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A binary variable dependent on the deal’s payment structure of stock, cash, stock-cash mix, or other financing structure.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603995">
                <a:tc>
                  <a:txBody>
                    <a:bodyPr/>
                    <a:lstStyle/>
                    <a:p>
                      <a:pPr marL="0" marR="0">
                        <a:lnSpc>
                          <a:spcPct val="107000"/>
                        </a:lnSpc>
                        <a:spcBef>
                          <a:spcPts val="0"/>
                        </a:spcBef>
                        <a:spcAft>
                          <a:spcPts val="0"/>
                        </a:spcAft>
                      </a:pPr>
                      <a:r>
                        <a:rPr lang="en-US" sz="1800">
                          <a:effectLst/>
                        </a:rPr>
                        <a:t>Friendly Transaction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A binary variable denoting whether the transaction was friendly or hostile.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r h="603995">
                <a:tc>
                  <a:txBody>
                    <a:bodyPr/>
                    <a:lstStyle/>
                    <a:p>
                      <a:pPr marL="0" marR="0">
                        <a:lnSpc>
                          <a:spcPct val="107000"/>
                        </a:lnSpc>
                        <a:spcBef>
                          <a:spcPts val="0"/>
                        </a:spcBef>
                        <a:spcAft>
                          <a:spcPts val="0"/>
                        </a:spcAft>
                      </a:pPr>
                      <a:r>
                        <a:rPr lang="en-US" sz="1800">
                          <a:effectLst/>
                        </a:rPr>
                        <a:t>Multiple Considerations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A binary variable denoting whether there were three or more bidders for a target company.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8"/>
                  </a:ext>
                </a:extLst>
              </a:tr>
              <a:tr h="603995">
                <a:tc>
                  <a:txBody>
                    <a:bodyPr/>
                    <a:lstStyle/>
                    <a:p>
                      <a:pPr marL="0" marR="0">
                        <a:lnSpc>
                          <a:spcPct val="107000"/>
                        </a:lnSpc>
                        <a:spcBef>
                          <a:spcPts val="0"/>
                        </a:spcBef>
                        <a:spcAft>
                          <a:spcPts val="0"/>
                        </a:spcAft>
                      </a:pPr>
                      <a:r>
                        <a:rPr lang="en-US" sz="1800">
                          <a:effectLst/>
                        </a:rPr>
                        <a:t>Related Industry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A binary variable denoting whether the acquiring and target company where listed in the same Thompson One industry category.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9"/>
                  </a:ext>
                </a:extLst>
              </a:tr>
            </a:tbl>
          </a:graphicData>
        </a:graphic>
      </p:graphicFrame>
      <p:sp>
        <p:nvSpPr>
          <p:cNvPr id="5" name="Oval 4"/>
          <p:cNvSpPr/>
          <p:nvPr/>
        </p:nvSpPr>
        <p:spPr>
          <a:xfrm>
            <a:off x="10866500" y="97179"/>
            <a:ext cx="1061357" cy="930728"/>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2.</a:t>
            </a:r>
          </a:p>
        </p:txBody>
      </p:sp>
      <p:sp>
        <p:nvSpPr>
          <p:cNvPr id="6" name="Right Arrow 5"/>
          <p:cNvSpPr/>
          <p:nvPr/>
        </p:nvSpPr>
        <p:spPr>
          <a:xfrm>
            <a:off x="10335986" y="5997612"/>
            <a:ext cx="1856014" cy="8603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hlinkClick r:id="rId2" action="ppaction://hlinksldjump"/>
              </a:rPr>
              <a:t>Next Slide</a:t>
            </a:r>
            <a:endParaRPr lang="en-US" dirty="0"/>
          </a:p>
        </p:txBody>
      </p:sp>
    </p:spTree>
    <p:extLst>
      <p:ext uri="{BB962C8B-B14F-4D97-AF65-F5344CB8AC3E}">
        <p14:creationId xmlns:p14="http://schemas.microsoft.com/office/powerpoint/2010/main" val="3095474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Deal Data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93875343"/>
              </p:ext>
            </p:extLst>
          </p:nvPr>
        </p:nvGraphicFramePr>
        <p:xfrm>
          <a:off x="838200" y="1874036"/>
          <a:ext cx="5727700" cy="3738690"/>
        </p:xfrm>
        <a:graphic>
          <a:graphicData uri="http://schemas.openxmlformats.org/drawingml/2006/table">
            <a:tbl>
              <a:tblPr>
                <a:tableStyleId>{5C22544A-7EE6-4342-B048-85BDC9FD1C3A}</a:tableStyleId>
              </a:tblPr>
              <a:tblGrid>
                <a:gridCol w="1129972">
                  <a:extLst>
                    <a:ext uri="{9D8B030D-6E8A-4147-A177-3AD203B41FA5}">
                      <a16:colId xmlns:a16="http://schemas.microsoft.com/office/drawing/2014/main" val="20000"/>
                    </a:ext>
                  </a:extLst>
                </a:gridCol>
                <a:gridCol w="1081971">
                  <a:extLst>
                    <a:ext uri="{9D8B030D-6E8A-4147-A177-3AD203B41FA5}">
                      <a16:colId xmlns:a16="http://schemas.microsoft.com/office/drawing/2014/main" val="20001"/>
                    </a:ext>
                  </a:extLst>
                </a:gridCol>
                <a:gridCol w="875696">
                  <a:extLst>
                    <a:ext uri="{9D8B030D-6E8A-4147-A177-3AD203B41FA5}">
                      <a16:colId xmlns:a16="http://schemas.microsoft.com/office/drawing/2014/main" val="20002"/>
                    </a:ext>
                  </a:extLst>
                </a:gridCol>
                <a:gridCol w="992455">
                  <a:extLst>
                    <a:ext uri="{9D8B030D-6E8A-4147-A177-3AD203B41FA5}">
                      <a16:colId xmlns:a16="http://schemas.microsoft.com/office/drawing/2014/main" val="20003"/>
                    </a:ext>
                  </a:extLst>
                </a:gridCol>
                <a:gridCol w="985320">
                  <a:extLst>
                    <a:ext uri="{9D8B030D-6E8A-4147-A177-3AD203B41FA5}">
                      <a16:colId xmlns:a16="http://schemas.microsoft.com/office/drawing/2014/main" val="20004"/>
                    </a:ext>
                  </a:extLst>
                </a:gridCol>
                <a:gridCol w="662286">
                  <a:extLst>
                    <a:ext uri="{9D8B030D-6E8A-4147-A177-3AD203B41FA5}">
                      <a16:colId xmlns:a16="http://schemas.microsoft.com/office/drawing/2014/main" val="20005"/>
                    </a:ext>
                  </a:extLst>
                </a:gridCol>
              </a:tblGrid>
              <a:tr h="890411">
                <a:tc>
                  <a:txBody>
                    <a:bodyPr/>
                    <a:lstStyle/>
                    <a:p>
                      <a:pPr>
                        <a:lnSpc>
                          <a:spcPct val="107000"/>
                        </a:lnSpc>
                      </a:pPr>
                      <a:endParaRPr lang="en-US" sz="1400" dirty="0">
                        <a:effectLst/>
                        <a:latin typeface="+mn-lt"/>
                      </a:endParaRPr>
                    </a:p>
                  </a:txBody>
                  <a:tcPr marL="8890" marR="8890" marT="8890" marB="0" anchor="b"/>
                </a:tc>
                <a:tc>
                  <a:txBody>
                    <a:bodyPr/>
                    <a:lstStyle/>
                    <a:p>
                      <a:pPr marL="0" marR="0">
                        <a:lnSpc>
                          <a:spcPct val="107000"/>
                        </a:lnSpc>
                        <a:spcBef>
                          <a:spcPts val="0"/>
                        </a:spcBef>
                        <a:spcAft>
                          <a:spcPts val="800"/>
                        </a:spcAft>
                      </a:pPr>
                      <a:r>
                        <a:rPr lang="en-US" sz="1400">
                          <a:effectLst/>
                          <a:latin typeface="+mn-lt"/>
                        </a:rPr>
                        <a:t>Value of</a:t>
                      </a:r>
                      <a:br>
                        <a:rPr lang="en-US" sz="1400">
                          <a:effectLst/>
                          <a:latin typeface="+mn-lt"/>
                        </a:rPr>
                      </a:br>
                      <a:r>
                        <a:rPr lang="en-US" sz="1400">
                          <a:effectLst/>
                          <a:latin typeface="+mn-lt"/>
                        </a:rPr>
                        <a:t>Transaction</a:t>
                      </a:r>
                      <a:br>
                        <a:rPr lang="en-US" sz="1400">
                          <a:effectLst/>
                          <a:latin typeface="+mn-lt"/>
                        </a:rPr>
                      </a:br>
                      <a:r>
                        <a:rPr lang="en-US" sz="1400">
                          <a:effectLst/>
                          <a:latin typeface="+mn-lt"/>
                        </a:rPr>
                        <a:t>($mil)</a:t>
                      </a:r>
                      <a:endParaRPr lang="en-US" sz="1400">
                        <a:effectLst/>
                        <a:latin typeface="+mn-lt"/>
                        <a:ea typeface="Calibri" panose="020F0502020204030204" pitchFamily="34" charset="0"/>
                        <a:cs typeface="Times New Roman" panose="02020603050405020304" pitchFamily="18" charset="0"/>
                      </a:endParaRPr>
                    </a:p>
                  </a:txBody>
                  <a:tcPr marL="8890" marR="8890" marT="8890" marB="0" anchor="b"/>
                </a:tc>
                <a:tc>
                  <a:txBody>
                    <a:bodyPr/>
                    <a:lstStyle/>
                    <a:p>
                      <a:pPr marL="0" marR="0">
                        <a:lnSpc>
                          <a:spcPct val="107000"/>
                        </a:lnSpc>
                        <a:spcBef>
                          <a:spcPts val="0"/>
                        </a:spcBef>
                        <a:spcAft>
                          <a:spcPts val="800"/>
                        </a:spcAft>
                      </a:pPr>
                      <a:r>
                        <a:rPr lang="en-US" sz="1400">
                          <a:effectLst/>
                          <a:latin typeface="+mn-lt"/>
                        </a:rPr>
                        <a:t>Relative Size</a:t>
                      </a:r>
                      <a:endParaRPr lang="en-US" sz="1400">
                        <a:effectLst/>
                        <a:latin typeface="+mn-lt"/>
                        <a:ea typeface="Calibri" panose="020F0502020204030204" pitchFamily="34" charset="0"/>
                        <a:cs typeface="Times New Roman" panose="02020603050405020304" pitchFamily="18" charset="0"/>
                      </a:endParaRPr>
                    </a:p>
                  </a:txBody>
                  <a:tcPr marL="8890" marR="8890" marT="8890" marB="0" anchor="b"/>
                </a:tc>
                <a:tc>
                  <a:txBody>
                    <a:bodyPr/>
                    <a:lstStyle/>
                    <a:p>
                      <a:pPr marL="0" marR="0">
                        <a:lnSpc>
                          <a:spcPct val="107000"/>
                        </a:lnSpc>
                        <a:spcBef>
                          <a:spcPts val="0"/>
                        </a:spcBef>
                        <a:spcAft>
                          <a:spcPts val="800"/>
                        </a:spcAft>
                      </a:pPr>
                      <a:r>
                        <a:rPr lang="en-US" sz="1400">
                          <a:effectLst/>
                          <a:latin typeface="+mn-lt"/>
                        </a:rPr>
                        <a:t>Target ROA</a:t>
                      </a:r>
                      <a:endParaRPr lang="en-US" sz="1400">
                        <a:effectLst/>
                        <a:latin typeface="+mn-lt"/>
                        <a:ea typeface="Calibri" panose="020F0502020204030204" pitchFamily="34" charset="0"/>
                        <a:cs typeface="Times New Roman" panose="02020603050405020304" pitchFamily="18" charset="0"/>
                      </a:endParaRPr>
                    </a:p>
                  </a:txBody>
                  <a:tcPr marL="8890" marR="8890" marT="8890" marB="0" anchor="b"/>
                </a:tc>
                <a:tc>
                  <a:txBody>
                    <a:bodyPr/>
                    <a:lstStyle/>
                    <a:p>
                      <a:pPr marL="0" marR="0">
                        <a:lnSpc>
                          <a:spcPct val="107000"/>
                        </a:lnSpc>
                        <a:spcBef>
                          <a:spcPts val="0"/>
                        </a:spcBef>
                        <a:spcAft>
                          <a:spcPts val="800"/>
                        </a:spcAft>
                      </a:pPr>
                      <a:r>
                        <a:rPr lang="en-US" sz="1400">
                          <a:effectLst/>
                          <a:latin typeface="+mn-lt"/>
                        </a:rPr>
                        <a:t>Acquirer ROA</a:t>
                      </a:r>
                      <a:endParaRPr lang="en-US" sz="1400">
                        <a:effectLst/>
                        <a:latin typeface="+mn-lt"/>
                        <a:ea typeface="Calibri" panose="020F0502020204030204" pitchFamily="34" charset="0"/>
                        <a:cs typeface="Times New Roman" panose="02020603050405020304" pitchFamily="18" charset="0"/>
                      </a:endParaRPr>
                    </a:p>
                  </a:txBody>
                  <a:tcPr marL="8890" marR="8890" marT="8890" marB="0" anchor="b"/>
                </a:tc>
                <a:tc>
                  <a:txBody>
                    <a:bodyPr/>
                    <a:lstStyle/>
                    <a:p>
                      <a:pPr marL="0" marR="0">
                        <a:lnSpc>
                          <a:spcPct val="107000"/>
                        </a:lnSpc>
                        <a:spcBef>
                          <a:spcPts val="0"/>
                        </a:spcBef>
                        <a:spcAft>
                          <a:spcPts val="800"/>
                        </a:spcAft>
                      </a:pPr>
                      <a:r>
                        <a:rPr lang="en-US" sz="1400">
                          <a:effectLst/>
                          <a:latin typeface="+mn-lt"/>
                        </a:rPr>
                        <a:t>Target Roe</a:t>
                      </a:r>
                      <a:endParaRPr lang="en-US" sz="1400">
                        <a:effectLst/>
                        <a:latin typeface="+mn-lt"/>
                        <a:ea typeface="Calibri" panose="020F0502020204030204" pitchFamily="34" charset="0"/>
                        <a:cs typeface="Times New Roman" panose="02020603050405020304" pitchFamily="18" charset="0"/>
                      </a:endParaRPr>
                    </a:p>
                  </a:txBody>
                  <a:tcPr marL="8890" marR="8890" marT="8890" marB="0" anchor="b"/>
                </a:tc>
                <a:extLst>
                  <a:ext uri="{0D108BD9-81ED-4DB2-BD59-A6C34878D82A}">
                    <a16:rowId xmlns:a16="http://schemas.microsoft.com/office/drawing/2014/main" val="10000"/>
                  </a:ext>
                </a:extLst>
              </a:tr>
              <a:tr h="297853">
                <a:tc>
                  <a:txBody>
                    <a:bodyPr/>
                    <a:lstStyle/>
                    <a:p>
                      <a:pPr marL="0" marR="0">
                        <a:lnSpc>
                          <a:spcPct val="107000"/>
                        </a:lnSpc>
                        <a:spcBef>
                          <a:spcPts val="0"/>
                        </a:spcBef>
                        <a:spcAft>
                          <a:spcPts val="800"/>
                        </a:spcAft>
                      </a:pPr>
                      <a:r>
                        <a:rPr lang="en-US" sz="1400">
                          <a:effectLst/>
                          <a:latin typeface="+mn-lt"/>
                        </a:rPr>
                        <a:t>Mean</a:t>
                      </a:r>
                      <a:endParaRPr lang="en-US" sz="1400">
                        <a:effectLst/>
                        <a:latin typeface="+mn-lt"/>
                        <a:ea typeface="Calibri" panose="020F0502020204030204" pitchFamily="34" charset="0"/>
                        <a:cs typeface="Times New Roman" panose="02020603050405020304" pitchFamily="18" charset="0"/>
                      </a:endParaRPr>
                    </a:p>
                  </a:txBody>
                  <a:tcPr marL="8890" marR="8890" marT="8890" marB="0" anchor="b"/>
                </a:tc>
                <a:tc>
                  <a:txBody>
                    <a:bodyPr/>
                    <a:lstStyle/>
                    <a:p>
                      <a:pPr marL="0" marR="0">
                        <a:lnSpc>
                          <a:spcPct val="107000"/>
                        </a:lnSpc>
                        <a:spcBef>
                          <a:spcPts val="0"/>
                        </a:spcBef>
                        <a:spcAft>
                          <a:spcPts val="800"/>
                        </a:spcAft>
                      </a:pPr>
                      <a:r>
                        <a:rPr lang="en-US" sz="1400">
                          <a:effectLst/>
                          <a:latin typeface="+mn-lt"/>
                        </a:rPr>
                        <a:t>1030.73</a:t>
                      </a:r>
                      <a:endParaRPr lang="en-US" sz="1400">
                        <a:effectLst/>
                        <a:latin typeface="+mn-lt"/>
                        <a:ea typeface="Calibri" panose="020F0502020204030204" pitchFamily="34" charset="0"/>
                        <a:cs typeface="Times New Roman" panose="02020603050405020304" pitchFamily="18" charset="0"/>
                      </a:endParaRPr>
                    </a:p>
                  </a:txBody>
                  <a:tcPr marL="8890" marR="8890" marT="8890" marB="0" anchor="b"/>
                </a:tc>
                <a:tc>
                  <a:txBody>
                    <a:bodyPr/>
                    <a:lstStyle/>
                    <a:p>
                      <a:pPr marL="0" marR="0">
                        <a:lnSpc>
                          <a:spcPct val="107000"/>
                        </a:lnSpc>
                        <a:spcBef>
                          <a:spcPts val="0"/>
                        </a:spcBef>
                        <a:spcAft>
                          <a:spcPts val="800"/>
                        </a:spcAft>
                      </a:pPr>
                      <a:r>
                        <a:rPr lang="en-US" sz="1400">
                          <a:effectLst/>
                          <a:latin typeface="+mn-lt"/>
                        </a:rPr>
                        <a:t>1.25</a:t>
                      </a:r>
                      <a:endParaRPr lang="en-US" sz="1400">
                        <a:effectLst/>
                        <a:latin typeface="+mn-lt"/>
                        <a:ea typeface="Calibri" panose="020F0502020204030204" pitchFamily="34" charset="0"/>
                        <a:cs typeface="Times New Roman" panose="02020603050405020304" pitchFamily="18" charset="0"/>
                      </a:endParaRPr>
                    </a:p>
                  </a:txBody>
                  <a:tcPr marL="8890" marR="8890" marT="8890" marB="0" anchor="b"/>
                </a:tc>
                <a:tc>
                  <a:txBody>
                    <a:bodyPr/>
                    <a:lstStyle/>
                    <a:p>
                      <a:pPr marL="0" marR="0">
                        <a:lnSpc>
                          <a:spcPct val="107000"/>
                        </a:lnSpc>
                        <a:spcBef>
                          <a:spcPts val="0"/>
                        </a:spcBef>
                        <a:spcAft>
                          <a:spcPts val="800"/>
                        </a:spcAft>
                      </a:pPr>
                      <a:r>
                        <a:rPr lang="en-US" sz="1400">
                          <a:effectLst/>
                          <a:latin typeface="+mn-lt"/>
                        </a:rPr>
                        <a:t>0.01</a:t>
                      </a:r>
                      <a:endParaRPr lang="en-US" sz="1400">
                        <a:effectLst/>
                        <a:latin typeface="+mn-lt"/>
                        <a:ea typeface="Calibri" panose="020F0502020204030204" pitchFamily="34" charset="0"/>
                        <a:cs typeface="Times New Roman" panose="02020603050405020304" pitchFamily="18" charset="0"/>
                      </a:endParaRPr>
                    </a:p>
                  </a:txBody>
                  <a:tcPr marL="8890" marR="8890" marT="8890" marB="0" anchor="b"/>
                </a:tc>
                <a:tc>
                  <a:txBody>
                    <a:bodyPr/>
                    <a:lstStyle/>
                    <a:p>
                      <a:pPr marL="0" marR="0">
                        <a:lnSpc>
                          <a:spcPct val="107000"/>
                        </a:lnSpc>
                        <a:spcBef>
                          <a:spcPts val="0"/>
                        </a:spcBef>
                        <a:spcAft>
                          <a:spcPts val="800"/>
                        </a:spcAft>
                      </a:pPr>
                      <a:r>
                        <a:rPr lang="en-US" sz="1400">
                          <a:effectLst/>
                          <a:latin typeface="+mn-lt"/>
                        </a:rPr>
                        <a:t>0.05</a:t>
                      </a:r>
                      <a:endParaRPr lang="en-US" sz="1400">
                        <a:effectLst/>
                        <a:latin typeface="+mn-lt"/>
                        <a:ea typeface="Calibri" panose="020F0502020204030204" pitchFamily="34" charset="0"/>
                        <a:cs typeface="Times New Roman" panose="02020603050405020304" pitchFamily="18" charset="0"/>
                      </a:endParaRPr>
                    </a:p>
                  </a:txBody>
                  <a:tcPr marL="8890" marR="8890" marT="8890" marB="0" anchor="b"/>
                </a:tc>
                <a:tc>
                  <a:txBody>
                    <a:bodyPr/>
                    <a:lstStyle/>
                    <a:p>
                      <a:pPr marL="0" marR="0">
                        <a:lnSpc>
                          <a:spcPct val="107000"/>
                        </a:lnSpc>
                        <a:spcBef>
                          <a:spcPts val="0"/>
                        </a:spcBef>
                        <a:spcAft>
                          <a:spcPts val="800"/>
                        </a:spcAft>
                      </a:pPr>
                      <a:r>
                        <a:rPr lang="en-US" sz="1400">
                          <a:effectLst/>
                          <a:latin typeface="+mn-lt"/>
                        </a:rPr>
                        <a:t>-0.01</a:t>
                      </a:r>
                      <a:endParaRPr lang="en-US" sz="1400">
                        <a:effectLst/>
                        <a:latin typeface="+mn-lt"/>
                        <a:ea typeface="Calibri" panose="020F0502020204030204" pitchFamily="34" charset="0"/>
                        <a:cs typeface="Times New Roman" panose="02020603050405020304" pitchFamily="18" charset="0"/>
                      </a:endParaRPr>
                    </a:p>
                  </a:txBody>
                  <a:tcPr marL="8890" marR="8890" marT="8890" marB="0" anchor="b"/>
                </a:tc>
                <a:extLst>
                  <a:ext uri="{0D108BD9-81ED-4DB2-BD59-A6C34878D82A}">
                    <a16:rowId xmlns:a16="http://schemas.microsoft.com/office/drawing/2014/main" val="10001"/>
                  </a:ext>
                </a:extLst>
              </a:tr>
              <a:tr h="297853">
                <a:tc>
                  <a:txBody>
                    <a:bodyPr/>
                    <a:lstStyle/>
                    <a:p>
                      <a:pPr marL="0" marR="0">
                        <a:lnSpc>
                          <a:spcPct val="107000"/>
                        </a:lnSpc>
                        <a:spcBef>
                          <a:spcPts val="0"/>
                        </a:spcBef>
                        <a:spcAft>
                          <a:spcPts val="800"/>
                        </a:spcAft>
                      </a:pPr>
                      <a:r>
                        <a:rPr lang="en-US" sz="1400">
                          <a:effectLst/>
                          <a:latin typeface="+mn-lt"/>
                        </a:rPr>
                        <a:t>Standard Error</a:t>
                      </a:r>
                      <a:endParaRPr lang="en-US" sz="1400">
                        <a:effectLst/>
                        <a:latin typeface="+mn-lt"/>
                        <a:ea typeface="Calibri" panose="020F0502020204030204" pitchFamily="34" charset="0"/>
                        <a:cs typeface="Times New Roman" panose="02020603050405020304" pitchFamily="18" charset="0"/>
                      </a:endParaRPr>
                    </a:p>
                  </a:txBody>
                  <a:tcPr marL="8890" marR="8890" marT="8890" marB="0" anchor="b"/>
                </a:tc>
                <a:tc>
                  <a:txBody>
                    <a:bodyPr/>
                    <a:lstStyle/>
                    <a:p>
                      <a:pPr marL="0" marR="0">
                        <a:lnSpc>
                          <a:spcPct val="107000"/>
                        </a:lnSpc>
                        <a:spcBef>
                          <a:spcPts val="0"/>
                        </a:spcBef>
                        <a:spcAft>
                          <a:spcPts val="800"/>
                        </a:spcAft>
                      </a:pPr>
                      <a:r>
                        <a:rPr lang="en-US" sz="1400">
                          <a:effectLst/>
                          <a:latin typeface="+mn-lt"/>
                        </a:rPr>
                        <a:t>211.46</a:t>
                      </a:r>
                      <a:endParaRPr lang="en-US" sz="1400">
                        <a:effectLst/>
                        <a:latin typeface="+mn-lt"/>
                        <a:ea typeface="Calibri" panose="020F0502020204030204" pitchFamily="34" charset="0"/>
                        <a:cs typeface="Times New Roman" panose="02020603050405020304" pitchFamily="18" charset="0"/>
                      </a:endParaRPr>
                    </a:p>
                  </a:txBody>
                  <a:tcPr marL="8890" marR="8890" marT="8890" marB="0" anchor="b"/>
                </a:tc>
                <a:tc>
                  <a:txBody>
                    <a:bodyPr/>
                    <a:lstStyle/>
                    <a:p>
                      <a:pPr marL="0" marR="0">
                        <a:lnSpc>
                          <a:spcPct val="107000"/>
                        </a:lnSpc>
                        <a:spcBef>
                          <a:spcPts val="0"/>
                        </a:spcBef>
                        <a:spcAft>
                          <a:spcPts val="800"/>
                        </a:spcAft>
                      </a:pPr>
                      <a:r>
                        <a:rPr lang="en-US" sz="1400">
                          <a:effectLst/>
                          <a:latin typeface="+mn-lt"/>
                        </a:rPr>
                        <a:t>0.48</a:t>
                      </a:r>
                      <a:endParaRPr lang="en-US" sz="1400">
                        <a:effectLst/>
                        <a:latin typeface="+mn-lt"/>
                        <a:ea typeface="Calibri" panose="020F0502020204030204" pitchFamily="34" charset="0"/>
                        <a:cs typeface="Times New Roman" panose="02020603050405020304" pitchFamily="18" charset="0"/>
                      </a:endParaRPr>
                    </a:p>
                  </a:txBody>
                  <a:tcPr marL="8890" marR="8890" marT="8890" marB="0" anchor="b"/>
                </a:tc>
                <a:tc>
                  <a:txBody>
                    <a:bodyPr/>
                    <a:lstStyle/>
                    <a:p>
                      <a:pPr marL="0" marR="0">
                        <a:lnSpc>
                          <a:spcPct val="107000"/>
                        </a:lnSpc>
                        <a:spcBef>
                          <a:spcPts val="0"/>
                        </a:spcBef>
                        <a:spcAft>
                          <a:spcPts val="800"/>
                        </a:spcAft>
                      </a:pPr>
                      <a:r>
                        <a:rPr lang="en-US" sz="1400">
                          <a:effectLst/>
                          <a:latin typeface="+mn-lt"/>
                        </a:rPr>
                        <a:t>0.01</a:t>
                      </a:r>
                      <a:endParaRPr lang="en-US" sz="1400">
                        <a:effectLst/>
                        <a:latin typeface="+mn-lt"/>
                        <a:ea typeface="Calibri" panose="020F0502020204030204" pitchFamily="34" charset="0"/>
                        <a:cs typeface="Times New Roman" panose="02020603050405020304" pitchFamily="18" charset="0"/>
                      </a:endParaRPr>
                    </a:p>
                  </a:txBody>
                  <a:tcPr marL="8890" marR="8890" marT="8890" marB="0" anchor="b"/>
                </a:tc>
                <a:tc>
                  <a:txBody>
                    <a:bodyPr/>
                    <a:lstStyle/>
                    <a:p>
                      <a:pPr marL="0" marR="0">
                        <a:lnSpc>
                          <a:spcPct val="107000"/>
                        </a:lnSpc>
                        <a:spcBef>
                          <a:spcPts val="0"/>
                        </a:spcBef>
                        <a:spcAft>
                          <a:spcPts val="800"/>
                        </a:spcAft>
                      </a:pPr>
                      <a:r>
                        <a:rPr lang="en-US" sz="1400" dirty="0">
                          <a:effectLst/>
                          <a:latin typeface="+mn-lt"/>
                        </a:rPr>
                        <a:t>0.00</a:t>
                      </a:r>
                      <a:endParaRPr lang="en-US" sz="1400" dirty="0">
                        <a:effectLst/>
                        <a:latin typeface="+mn-lt"/>
                        <a:ea typeface="Calibri" panose="020F0502020204030204" pitchFamily="34" charset="0"/>
                        <a:cs typeface="Times New Roman" panose="02020603050405020304" pitchFamily="18" charset="0"/>
                      </a:endParaRPr>
                    </a:p>
                  </a:txBody>
                  <a:tcPr marL="8890" marR="8890" marT="8890" marB="0" anchor="b"/>
                </a:tc>
                <a:tc>
                  <a:txBody>
                    <a:bodyPr/>
                    <a:lstStyle/>
                    <a:p>
                      <a:pPr marL="0" marR="0">
                        <a:lnSpc>
                          <a:spcPct val="107000"/>
                        </a:lnSpc>
                        <a:spcBef>
                          <a:spcPts val="0"/>
                        </a:spcBef>
                        <a:spcAft>
                          <a:spcPts val="800"/>
                        </a:spcAft>
                      </a:pPr>
                      <a:r>
                        <a:rPr lang="en-US" sz="1400">
                          <a:effectLst/>
                          <a:latin typeface="+mn-lt"/>
                        </a:rPr>
                        <a:t>0.03</a:t>
                      </a:r>
                      <a:endParaRPr lang="en-US" sz="1400">
                        <a:effectLst/>
                        <a:latin typeface="+mn-lt"/>
                        <a:ea typeface="Calibri" panose="020F0502020204030204" pitchFamily="34" charset="0"/>
                        <a:cs typeface="Times New Roman" panose="02020603050405020304" pitchFamily="18" charset="0"/>
                      </a:endParaRPr>
                    </a:p>
                  </a:txBody>
                  <a:tcPr marL="8890" marR="8890" marT="8890" marB="0" anchor="b"/>
                </a:tc>
                <a:extLst>
                  <a:ext uri="{0D108BD9-81ED-4DB2-BD59-A6C34878D82A}">
                    <a16:rowId xmlns:a16="http://schemas.microsoft.com/office/drawing/2014/main" val="10002"/>
                  </a:ext>
                </a:extLst>
              </a:tr>
              <a:tr h="297853">
                <a:tc>
                  <a:txBody>
                    <a:bodyPr/>
                    <a:lstStyle/>
                    <a:p>
                      <a:pPr marL="0" marR="0">
                        <a:lnSpc>
                          <a:spcPct val="107000"/>
                        </a:lnSpc>
                        <a:spcBef>
                          <a:spcPts val="0"/>
                        </a:spcBef>
                        <a:spcAft>
                          <a:spcPts val="800"/>
                        </a:spcAft>
                      </a:pPr>
                      <a:r>
                        <a:rPr lang="en-US" sz="1400">
                          <a:effectLst/>
                          <a:latin typeface="+mn-lt"/>
                        </a:rPr>
                        <a:t>Median</a:t>
                      </a:r>
                      <a:endParaRPr lang="en-US" sz="1400">
                        <a:effectLst/>
                        <a:latin typeface="+mn-lt"/>
                        <a:ea typeface="Calibri" panose="020F0502020204030204" pitchFamily="34" charset="0"/>
                        <a:cs typeface="Times New Roman" panose="02020603050405020304" pitchFamily="18" charset="0"/>
                      </a:endParaRPr>
                    </a:p>
                  </a:txBody>
                  <a:tcPr marL="8890" marR="8890" marT="8890" marB="0" anchor="b"/>
                </a:tc>
                <a:tc>
                  <a:txBody>
                    <a:bodyPr/>
                    <a:lstStyle/>
                    <a:p>
                      <a:pPr marL="0" marR="0">
                        <a:lnSpc>
                          <a:spcPct val="107000"/>
                        </a:lnSpc>
                        <a:spcBef>
                          <a:spcPts val="0"/>
                        </a:spcBef>
                        <a:spcAft>
                          <a:spcPts val="800"/>
                        </a:spcAft>
                      </a:pPr>
                      <a:r>
                        <a:rPr lang="en-US" sz="1400">
                          <a:effectLst/>
                          <a:latin typeface="+mn-lt"/>
                        </a:rPr>
                        <a:t>164.38</a:t>
                      </a:r>
                      <a:endParaRPr lang="en-US" sz="1400">
                        <a:effectLst/>
                        <a:latin typeface="+mn-lt"/>
                        <a:ea typeface="Calibri" panose="020F0502020204030204" pitchFamily="34" charset="0"/>
                        <a:cs typeface="Times New Roman" panose="02020603050405020304" pitchFamily="18" charset="0"/>
                      </a:endParaRPr>
                    </a:p>
                  </a:txBody>
                  <a:tcPr marL="8890" marR="8890" marT="8890" marB="0" anchor="b"/>
                </a:tc>
                <a:tc>
                  <a:txBody>
                    <a:bodyPr/>
                    <a:lstStyle/>
                    <a:p>
                      <a:pPr marL="0" marR="0">
                        <a:lnSpc>
                          <a:spcPct val="107000"/>
                        </a:lnSpc>
                        <a:spcBef>
                          <a:spcPts val="0"/>
                        </a:spcBef>
                        <a:spcAft>
                          <a:spcPts val="800"/>
                        </a:spcAft>
                      </a:pPr>
                      <a:r>
                        <a:rPr lang="en-US" sz="1400">
                          <a:effectLst/>
                          <a:latin typeface="+mn-lt"/>
                        </a:rPr>
                        <a:t>0.23</a:t>
                      </a:r>
                      <a:endParaRPr lang="en-US" sz="1400">
                        <a:effectLst/>
                        <a:latin typeface="+mn-lt"/>
                        <a:ea typeface="Calibri" panose="020F0502020204030204" pitchFamily="34" charset="0"/>
                        <a:cs typeface="Times New Roman" panose="02020603050405020304" pitchFamily="18" charset="0"/>
                      </a:endParaRPr>
                    </a:p>
                  </a:txBody>
                  <a:tcPr marL="8890" marR="8890" marT="8890" marB="0" anchor="b"/>
                </a:tc>
                <a:tc>
                  <a:txBody>
                    <a:bodyPr/>
                    <a:lstStyle/>
                    <a:p>
                      <a:pPr marL="0" marR="0">
                        <a:lnSpc>
                          <a:spcPct val="107000"/>
                        </a:lnSpc>
                        <a:spcBef>
                          <a:spcPts val="0"/>
                        </a:spcBef>
                        <a:spcAft>
                          <a:spcPts val="800"/>
                        </a:spcAft>
                      </a:pPr>
                      <a:r>
                        <a:rPr lang="en-US" sz="1400">
                          <a:effectLst/>
                          <a:latin typeface="+mn-lt"/>
                        </a:rPr>
                        <a:t>0.04</a:t>
                      </a:r>
                      <a:endParaRPr lang="en-US" sz="1400">
                        <a:effectLst/>
                        <a:latin typeface="+mn-lt"/>
                        <a:ea typeface="Calibri" panose="020F0502020204030204" pitchFamily="34" charset="0"/>
                        <a:cs typeface="Times New Roman" panose="02020603050405020304" pitchFamily="18" charset="0"/>
                      </a:endParaRPr>
                    </a:p>
                  </a:txBody>
                  <a:tcPr marL="8890" marR="8890" marT="8890" marB="0" anchor="b"/>
                </a:tc>
                <a:tc>
                  <a:txBody>
                    <a:bodyPr/>
                    <a:lstStyle/>
                    <a:p>
                      <a:pPr marL="0" marR="0">
                        <a:lnSpc>
                          <a:spcPct val="107000"/>
                        </a:lnSpc>
                        <a:spcBef>
                          <a:spcPts val="0"/>
                        </a:spcBef>
                        <a:spcAft>
                          <a:spcPts val="800"/>
                        </a:spcAft>
                      </a:pPr>
                      <a:r>
                        <a:rPr lang="en-US" sz="1400">
                          <a:effectLst/>
                          <a:latin typeface="+mn-lt"/>
                        </a:rPr>
                        <a:t>0.05</a:t>
                      </a:r>
                      <a:endParaRPr lang="en-US" sz="1400">
                        <a:effectLst/>
                        <a:latin typeface="+mn-lt"/>
                        <a:ea typeface="Calibri" panose="020F0502020204030204" pitchFamily="34" charset="0"/>
                        <a:cs typeface="Times New Roman" panose="02020603050405020304" pitchFamily="18" charset="0"/>
                      </a:endParaRPr>
                    </a:p>
                  </a:txBody>
                  <a:tcPr marL="8890" marR="8890" marT="8890" marB="0" anchor="b"/>
                </a:tc>
                <a:tc>
                  <a:txBody>
                    <a:bodyPr/>
                    <a:lstStyle/>
                    <a:p>
                      <a:pPr marL="0" marR="0">
                        <a:lnSpc>
                          <a:spcPct val="107000"/>
                        </a:lnSpc>
                        <a:spcBef>
                          <a:spcPts val="0"/>
                        </a:spcBef>
                        <a:spcAft>
                          <a:spcPts val="800"/>
                        </a:spcAft>
                      </a:pPr>
                      <a:r>
                        <a:rPr lang="en-US" sz="1400">
                          <a:effectLst/>
                          <a:latin typeface="+mn-lt"/>
                        </a:rPr>
                        <a:t>0.03</a:t>
                      </a:r>
                      <a:endParaRPr lang="en-US" sz="1400">
                        <a:effectLst/>
                        <a:latin typeface="+mn-lt"/>
                        <a:ea typeface="Calibri" panose="020F0502020204030204" pitchFamily="34" charset="0"/>
                        <a:cs typeface="Times New Roman" panose="02020603050405020304" pitchFamily="18" charset="0"/>
                      </a:endParaRPr>
                    </a:p>
                  </a:txBody>
                  <a:tcPr marL="8890" marR="8890" marT="8890" marB="0" anchor="b"/>
                </a:tc>
                <a:extLst>
                  <a:ext uri="{0D108BD9-81ED-4DB2-BD59-A6C34878D82A}">
                    <a16:rowId xmlns:a16="http://schemas.microsoft.com/office/drawing/2014/main" val="10003"/>
                  </a:ext>
                </a:extLst>
              </a:tr>
              <a:tr h="297853">
                <a:tc>
                  <a:txBody>
                    <a:bodyPr/>
                    <a:lstStyle/>
                    <a:p>
                      <a:pPr marL="0" marR="0">
                        <a:lnSpc>
                          <a:spcPct val="107000"/>
                        </a:lnSpc>
                        <a:spcBef>
                          <a:spcPts val="0"/>
                        </a:spcBef>
                        <a:spcAft>
                          <a:spcPts val="800"/>
                        </a:spcAft>
                      </a:pPr>
                      <a:r>
                        <a:rPr lang="en-US" sz="1400">
                          <a:effectLst/>
                          <a:latin typeface="+mn-lt"/>
                        </a:rPr>
                        <a:t>Standard Deviation</a:t>
                      </a:r>
                      <a:endParaRPr lang="en-US" sz="1400">
                        <a:effectLst/>
                        <a:latin typeface="+mn-lt"/>
                        <a:ea typeface="Calibri" panose="020F0502020204030204" pitchFamily="34" charset="0"/>
                        <a:cs typeface="Times New Roman" panose="02020603050405020304" pitchFamily="18" charset="0"/>
                      </a:endParaRPr>
                    </a:p>
                  </a:txBody>
                  <a:tcPr marL="8890" marR="8890" marT="8890" marB="0" anchor="b"/>
                </a:tc>
                <a:tc>
                  <a:txBody>
                    <a:bodyPr/>
                    <a:lstStyle/>
                    <a:p>
                      <a:pPr marL="0" marR="0">
                        <a:lnSpc>
                          <a:spcPct val="107000"/>
                        </a:lnSpc>
                        <a:spcBef>
                          <a:spcPts val="0"/>
                        </a:spcBef>
                        <a:spcAft>
                          <a:spcPts val="800"/>
                        </a:spcAft>
                      </a:pPr>
                      <a:r>
                        <a:rPr lang="en-US" sz="1400">
                          <a:effectLst/>
                          <a:latin typeface="+mn-lt"/>
                        </a:rPr>
                        <a:t>2914.80</a:t>
                      </a:r>
                      <a:endParaRPr lang="en-US" sz="1400">
                        <a:effectLst/>
                        <a:latin typeface="+mn-lt"/>
                        <a:ea typeface="Calibri" panose="020F0502020204030204" pitchFamily="34" charset="0"/>
                        <a:cs typeface="Times New Roman" panose="02020603050405020304" pitchFamily="18" charset="0"/>
                      </a:endParaRPr>
                    </a:p>
                  </a:txBody>
                  <a:tcPr marL="8890" marR="8890" marT="8890" marB="0" anchor="b"/>
                </a:tc>
                <a:tc>
                  <a:txBody>
                    <a:bodyPr/>
                    <a:lstStyle/>
                    <a:p>
                      <a:pPr marL="0" marR="0">
                        <a:lnSpc>
                          <a:spcPct val="107000"/>
                        </a:lnSpc>
                        <a:spcBef>
                          <a:spcPts val="0"/>
                        </a:spcBef>
                        <a:spcAft>
                          <a:spcPts val="800"/>
                        </a:spcAft>
                      </a:pPr>
                      <a:r>
                        <a:rPr lang="en-US" sz="1400">
                          <a:effectLst/>
                          <a:latin typeface="+mn-lt"/>
                        </a:rPr>
                        <a:t>5.91</a:t>
                      </a:r>
                      <a:endParaRPr lang="en-US" sz="1400">
                        <a:effectLst/>
                        <a:latin typeface="+mn-lt"/>
                        <a:ea typeface="Calibri" panose="020F0502020204030204" pitchFamily="34" charset="0"/>
                        <a:cs typeface="Times New Roman" panose="02020603050405020304" pitchFamily="18" charset="0"/>
                      </a:endParaRPr>
                    </a:p>
                  </a:txBody>
                  <a:tcPr marL="8890" marR="8890" marT="8890" marB="0" anchor="b"/>
                </a:tc>
                <a:tc>
                  <a:txBody>
                    <a:bodyPr/>
                    <a:lstStyle/>
                    <a:p>
                      <a:pPr marL="0" marR="0">
                        <a:lnSpc>
                          <a:spcPct val="107000"/>
                        </a:lnSpc>
                        <a:spcBef>
                          <a:spcPts val="0"/>
                        </a:spcBef>
                        <a:spcAft>
                          <a:spcPts val="800"/>
                        </a:spcAft>
                      </a:pPr>
                      <a:r>
                        <a:rPr lang="en-US" sz="1400">
                          <a:effectLst/>
                          <a:latin typeface="+mn-lt"/>
                        </a:rPr>
                        <a:t>0.18</a:t>
                      </a:r>
                      <a:endParaRPr lang="en-US" sz="1400">
                        <a:effectLst/>
                        <a:latin typeface="+mn-lt"/>
                        <a:ea typeface="Calibri" panose="020F0502020204030204" pitchFamily="34" charset="0"/>
                        <a:cs typeface="Times New Roman" panose="02020603050405020304" pitchFamily="18" charset="0"/>
                      </a:endParaRPr>
                    </a:p>
                  </a:txBody>
                  <a:tcPr marL="8890" marR="8890" marT="8890" marB="0" anchor="b"/>
                </a:tc>
                <a:tc>
                  <a:txBody>
                    <a:bodyPr/>
                    <a:lstStyle/>
                    <a:p>
                      <a:pPr marL="0" marR="0">
                        <a:lnSpc>
                          <a:spcPct val="107000"/>
                        </a:lnSpc>
                        <a:spcBef>
                          <a:spcPts val="0"/>
                        </a:spcBef>
                        <a:spcAft>
                          <a:spcPts val="800"/>
                        </a:spcAft>
                      </a:pPr>
                      <a:r>
                        <a:rPr lang="en-US" sz="1400">
                          <a:effectLst/>
                          <a:latin typeface="+mn-lt"/>
                        </a:rPr>
                        <a:t>0.06</a:t>
                      </a:r>
                      <a:endParaRPr lang="en-US" sz="1400">
                        <a:effectLst/>
                        <a:latin typeface="+mn-lt"/>
                        <a:ea typeface="Calibri" panose="020F0502020204030204" pitchFamily="34" charset="0"/>
                        <a:cs typeface="Times New Roman" panose="02020603050405020304" pitchFamily="18" charset="0"/>
                      </a:endParaRPr>
                    </a:p>
                  </a:txBody>
                  <a:tcPr marL="8890" marR="8890" marT="8890" marB="0" anchor="b"/>
                </a:tc>
                <a:tc>
                  <a:txBody>
                    <a:bodyPr/>
                    <a:lstStyle/>
                    <a:p>
                      <a:pPr marL="0" marR="0">
                        <a:lnSpc>
                          <a:spcPct val="107000"/>
                        </a:lnSpc>
                        <a:spcBef>
                          <a:spcPts val="0"/>
                        </a:spcBef>
                        <a:spcAft>
                          <a:spcPts val="800"/>
                        </a:spcAft>
                      </a:pPr>
                      <a:r>
                        <a:rPr lang="en-US" sz="1400">
                          <a:effectLst/>
                          <a:latin typeface="+mn-lt"/>
                        </a:rPr>
                        <a:t>0.39</a:t>
                      </a:r>
                      <a:endParaRPr lang="en-US" sz="1400">
                        <a:effectLst/>
                        <a:latin typeface="+mn-lt"/>
                        <a:ea typeface="Calibri" panose="020F0502020204030204" pitchFamily="34" charset="0"/>
                        <a:cs typeface="Times New Roman" panose="02020603050405020304" pitchFamily="18" charset="0"/>
                      </a:endParaRPr>
                    </a:p>
                  </a:txBody>
                  <a:tcPr marL="8890" marR="8890" marT="8890" marB="0" anchor="b"/>
                </a:tc>
                <a:extLst>
                  <a:ext uri="{0D108BD9-81ED-4DB2-BD59-A6C34878D82A}">
                    <a16:rowId xmlns:a16="http://schemas.microsoft.com/office/drawing/2014/main" val="10004"/>
                  </a:ext>
                </a:extLst>
              </a:tr>
              <a:tr h="297853">
                <a:tc>
                  <a:txBody>
                    <a:bodyPr/>
                    <a:lstStyle/>
                    <a:p>
                      <a:pPr marL="0" marR="0">
                        <a:lnSpc>
                          <a:spcPct val="107000"/>
                        </a:lnSpc>
                        <a:spcBef>
                          <a:spcPts val="0"/>
                        </a:spcBef>
                        <a:spcAft>
                          <a:spcPts val="800"/>
                        </a:spcAft>
                      </a:pPr>
                      <a:r>
                        <a:rPr lang="en-US" sz="1400">
                          <a:effectLst/>
                          <a:latin typeface="+mn-lt"/>
                        </a:rPr>
                        <a:t>Skewness</a:t>
                      </a:r>
                      <a:endParaRPr lang="en-US" sz="1400">
                        <a:effectLst/>
                        <a:latin typeface="+mn-lt"/>
                        <a:ea typeface="Calibri" panose="020F0502020204030204" pitchFamily="34" charset="0"/>
                        <a:cs typeface="Times New Roman" panose="02020603050405020304" pitchFamily="18" charset="0"/>
                      </a:endParaRPr>
                    </a:p>
                  </a:txBody>
                  <a:tcPr marL="8890" marR="8890" marT="8890" marB="0" anchor="b"/>
                </a:tc>
                <a:tc>
                  <a:txBody>
                    <a:bodyPr/>
                    <a:lstStyle/>
                    <a:p>
                      <a:pPr marL="0" marR="0">
                        <a:lnSpc>
                          <a:spcPct val="107000"/>
                        </a:lnSpc>
                        <a:spcBef>
                          <a:spcPts val="0"/>
                        </a:spcBef>
                        <a:spcAft>
                          <a:spcPts val="800"/>
                        </a:spcAft>
                      </a:pPr>
                      <a:r>
                        <a:rPr lang="en-US" sz="1400">
                          <a:effectLst/>
                          <a:latin typeface="+mn-lt"/>
                        </a:rPr>
                        <a:t>5.49</a:t>
                      </a:r>
                      <a:endParaRPr lang="en-US" sz="1400">
                        <a:effectLst/>
                        <a:latin typeface="+mn-lt"/>
                        <a:ea typeface="Calibri" panose="020F0502020204030204" pitchFamily="34" charset="0"/>
                        <a:cs typeface="Times New Roman" panose="02020603050405020304" pitchFamily="18" charset="0"/>
                      </a:endParaRPr>
                    </a:p>
                  </a:txBody>
                  <a:tcPr marL="8890" marR="8890" marT="8890" marB="0" anchor="b"/>
                </a:tc>
                <a:tc>
                  <a:txBody>
                    <a:bodyPr/>
                    <a:lstStyle/>
                    <a:p>
                      <a:pPr marL="0" marR="0">
                        <a:lnSpc>
                          <a:spcPct val="107000"/>
                        </a:lnSpc>
                        <a:spcBef>
                          <a:spcPts val="0"/>
                        </a:spcBef>
                        <a:spcAft>
                          <a:spcPts val="800"/>
                        </a:spcAft>
                      </a:pPr>
                      <a:r>
                        <a:rPr lang="en-US" sz="1400">
                          <a:effectLst/>
                          <a:latin typeface="+mn-lt"/>
                        </a:rPr>
                        <a:t>10.02</a:t>
                      </a:r>
                      <a:endParaRPr lang="en-US" sz="1400">
                        <a:effectLst/>
                        <a:latin typeface="+mn-lt"/>
                        <a:ea typeface="Calibri" panose="020F0502020204030204" pitchFamily="34" charset="0"/>
                        <a:cs typeface="Times New Roman" panose="02020603050405020304" pitchFamily="18" charset="0"/>
                      </a:endParaRPr>
                    </a:p>
                  </a:txBody>
                  <a:tcPr marL="8890" marR="8890" marT="8890" marB="0" anchor="b"/>
                </a:tc>
                <a:tc>
                  <a:txBody>
                    <a:bodyPr/>
                    <a:lstStyle/>
                    <a:p>
                      <a:pPr marL="0" marR="0">
                        <a:lnSpc>
                          <a:spcPct val="107000"/>
                        </a:lnSpc>
                        <a:spcBef>
                          <a:spcPts val="0"/>
                        </a:spcBef>
                        <a:spcAft>
                          <a:spcPts val="800"/>
                        </a:spcAft>
                      </a:pPr>
                      <a:r>
                        <a:rPr lang="en-US" sz="1400">
                          <a:effectLst/>
                          <a:latin typeface="+mn-lt"/>
                        </a:rPr>
                        <a:t>-2.44</a:t>
                      </a:r>
                      <a:endParaRPr lang="en-US" sz="1400">
                        <a:effectLst/>
                        <a:latin typeface="+mn-lt"/>
                        <a:ea typeface="Calibri" panose="020F0502020204030204" pitchFamily="34" charset="0"/>
                        <a:cs typeface="Times New Roman" panose="02020603050405020304" pitchFamily="18" charset="0"/>
                      </a:endParaRPr>
                    </a:p>
                  </a:txBody>
                  <a:tcPr marL="8890" marR="8890" marT="8890" marB="0" anchor="b"/>
                </a:tc>
                <a:tc>
                  <a:txBody>
                    <a:bodyPr/>
                    <a:lstStyle/>
                    <a:p>
                      <a:pPr marL="0" marR="0">
                        <a:lnSpc>
                          <a:spcPct val="107000"/>
                        </a:lnSpc>
                        <a:spcBef>
                          <a:spcPts val="0"/>
                        </a:spcBef>
                        <a:spcAft>
                          <a:spcPts val="800"/>
                        </a:spcAft>
                      </a:pPr>
                      <a:r>
                        <a:rPr lang="en-US" sz="1400">
                          <a:effectLst/>
                          <a:latin typeface="+mn-lt"/>
                        </a:rPr>
                        <a:t>-1.53</a:t>
                      </a:r>
                      <a:endParaRPr lang="en-US" sz="1400">
                        <a:effectLst/>
                        <a:latin typeface="+mn-lt"/>
                        <a:ea typeface="Calibri" panose="020F0502020204030204" pitchFamily="34" charset="0"/>
                        <a:cs typeface="Times New Roman" panose="02020603050405020304" pitchFamily="18" charset="0"/>
                      </a:endParaRPr>
                    </a:p>
                  </a:txBody>
                  <a:tcPr marL="8890" marR="8890" marT="8890" marB="0" anchor="b"/>
                </a:tc>
                <a:tc>
                  <a:txBody>
                    <a:bodyPr/>
                    <a:lstStyle/>
                    <a:p>
                      <a:pPr marL="0" marR="0">
                        <a:lnSpc>
                          <a:spcPct val="107000"/>
                        </a:lnSpc>
                        <a:spcBef>
                          <a:spcPts val="0"/>
                        </a:spcBef>
                        <a:spcAft>
                          <a:spcPts val="800"/>
                        </a:spcAft>
                      </a:pPr>
                      <a:r>
                        <a:rPr lang="en-US" sz="1400">
                          <a:effectLst/>
                          <a:latin typeface="+mn-lt"/>
                        </a:rPr>
                        <a:t>0.50</a:t>
                      </a:r>
                      <a:endParaRPr lang="en-US" sz="1400">
                        <a:effectLst/>
                        <a:latin typeface="+mn-lt"/>
                        <a:ea typeface="Calibri" panose="020F0502020204030204" pitchFamily="34" charset="0"/>
                        <a:cs typeface="Times New Roman" panose="02020603050405020304" pitchFamily="18" charset="0"/>
                      </a:endParaRPr>
                    </a:p>
                  </a:txBody>
                  <a:tcPr marL="8890" marR="8890" marT="8890" marB="0" anchor="b"/>
                </a:tc>
                <a:extLst>
                  <a:ext uri="{0D108BD9-81ED-4DB2-BD59-A6C34878D82A}">
                    <a16:rowId xmlns:a16="http://schemas.microsoft.com/office/drawing/2014/main" val="10005"/>
                  </a:ext>
                </a:extLst>
              </a:tr>
              <a:tr h="297853">
                <a:tc>
                  <a:txBody>
                    <a:bodyPr/>
                    <a:lstStyle/>
                    <a:p>
                      <a:pPr marL="0" marR="0">
                        <a:lnSpc>
                          <a:spcPct val="107000"/>
                        </a:lnSpc>
                        <a:spcBef>
                          <a:spcPts val="0"/>
                        </a:spcBef>
                        <a:spcAft>
                          <a:spcPts val="800"/>
                        </a:spcAft>
                      </a:pPr>
                      <a:r>
                        <a:rPr lang="en-US" sz="1400">
                          <a:effectLst/>
                          <a:latin typeface="+mn-lt"/>
                        </a:rPr>
                        <a:t>Range</a:t>
                      </a:r>
                      <a:endParaRPr lang="en-US" sz="1400">
                        <a:effectLst/>
                        <a:latin typeface="+mn-lt"/>
                        <a:ea typeface="Calibri" panose="020F0502020204030204" pitchFamily="34" charset="0"/>
                        <a:cs typeface="Times New Roman" panose="02020603050405020304" pitchFamily="18" charset="0"/>
                      </a:endParaRPr>
                    </a:p>
                  </a:txBody>
                  <a:tcPr marL="8890" marR="8890" marT="8890" marB="0" anchor="b"/>
                </a:tc>
                <a:tc>
                  <a:txBody>
                    <a:bodyPr/>
                    <a:lstStyle/>
                    <a:p>
                      <a:pPr marL="0" marR="0">
                        <a:lnSpc>
                          <a:spcPct val="107000"/>
                        </a:lnSpc>
                        <a:spcBef>
                          <a:spcPts val="0"/>
                        </a:spcBef>
                        <a:spcAft>
                          <a:spcPts val="800"/>
                        </a:spcAft>
                      </a:pPr>
                      <a:r>
                        <a:rPr lang="en-US" sz="1400">
                          <a:effectLst/>
                          <a:latin typeface="+mn-lt"/>
                        </a:rPr>
                        <a:t>25051.16</a:t>
                      </a:r>
                      <a:endParaRPr lang="en-US" sz="1400">
                        <a:effectLst/>
                        <a:latin typeface="+mn-lt"/>
                        <a:ea typeface="Calibri" panose="020F0502020204030204" pitchFamily="34" charset="0"/>
                        <a:cs typeface="Times New Roman" panose="02020603050405020304" pitchFamily="18" charset="0"/>
                      </a:endParaRPr>
                    </a:p>
                  </a:txBody>
                  <a:tcPr marL="8890" marR="8890" marT="8890" marB="0" anchor="b"/>
                </a:tc>
                <a:tc>
                  <a:txBody>
                    <a:bodyPr/>
                    <a:lstStyle/>
                    <a:p>
                      <a:pPr marL="0" marR="0">
                        <a:lnSpc>
                          <a:spcPct val="107000"/>
                        </a:lnSpc>
                        <a:spcBef>
                          <a:spcPts val="0"/>
                        </a:spcBef>
                        <a:spcAft>
                          <a:spcPts val="800"/>
                        </a:spcAft>
                      </a:pPr>
                      <a:r>
                        <a:rPr lang="en-US" sz="1400">
                          <a:effectLst/>
                          <a:latin typeface="+mn-lt"/>
                        </a:rPr>
                        <a:t>67.69</a:t>
                      </a:r>
                      <a:endParaRPr lang="en-US" sz="1400">
                        <a:effectLst/>
                        <a:latin typeface="+mn-lt"/>
                        <a:ea typeface="Calibri" panose="020F0502020204030204" pitchFamily="34" charset="0"/>
                        <a:cs typeface="Times New Roman" panose="02020603050405020304" pitchFamily="18" charset="0"/>
                      </a:endParaRPr>
                    </a:p>
                  </a:txBody>
                  <a:tcPr marL="8890" marR="8890" marT="8890" marB="0" anchor="b"/>
                </a:tc>
                <a:tc>
                  <a:txBody>
                    <a:bodyPr/>
                    <a:lstStyle/>
                    <a:p>
                      <a:pPr marL="0" marR="0">
                        <a:lnSpc>
                          <a:spcPct val="107000"/>
                        </a:lnSpc>
                        <a:spcBef>
                          <a:spcPts val="0"/>
                        </a:spcBef>
                        <a:spcAft>
                          <a:spcPts val="800"/>
                        </a:spcAft>
                      </a:pPr>
                      <a:r>
                        <a:rPr lang="en-US" sz="1400">
                          <a:effectLst/>
                          <a:latin typeface="+mn-lt"/>
                        </a:rPr>
                        <a:t>1.75</a:t>
                      </a:r>
                      <a:endParaRPr lang="en-US" sz="1400">
                        <a:effectLst/>
                        <a:latin typeface="+mn-lt"/>
                        <a:ea typeface="Calibri" panose="020F0502020204030204" pitchFamily="34" charset="0"/>
                        <a:cs typeface="Times New Roman" panose="02020603050405020304" pitchFamily="18" charset="0"/>
                      </a:endParaRPr>
                    </a:p>
                  </a:txBody>
                  <a:tcPr marL="8890" marR="8890" marT="8890" marB="0" anchor="b"/>
                </a:tc>
                <a:tc>
                  <a:txBody>
                    <a:bodyPr/>
                    <a:lstStyle/>
                    <a:p>
                      <a:pPr marL="0" marR="0">
                        <a:lnSpc>
                          <a:spcPct val="107000"/>
                        </a:lnSpc>
                        <a:spcBef>
                          <a:spcPts val="0"/>
                        </a:spcBef>
                        <a:spcAft>
                          <a:spcPts val="800"/>
                        </a:spcAft>
                      </a:pPr>
                      <a:r>
                        <a:rPr lang="en-US" sz="1400">
                          <a:effectLst/>
                          <a:latin typeface="+mn-lt"/>
                        </a:rPr>
                        <a:t>0.44</a:t>
                      </a:r>
                      <a:endParaRPr lang="en-US" sz="1400">
                        <a:effectLst/>
                        <a:latin typeface="+mn-lt"/>
                        <a:ea typeface="Calibri" panose="020F0502020204030204" pitchFamily="34" charset="0"/>
                        <a:cs typeface="Times New Roman" panose="02020603050405020304" pitchFamily="18" charset="0"/>
                      </a:endParaRPr>
                    </a:p>
                  </a:txBody>
                  <a:tcPr marL="8890" marR="8890" marT="8890" marB="0" anchor="b"/>
                </a:tc>
                <a:tc>
                  <a:txBody>
                    <a:bodyPr/>
                    <a:lstStyle/>
                    <a:p>
                      <a:pPr marL="0" marR="0">
                        <a:lnSpc>
                          <a:spcPct val="107000"/>
                        </a:lnSpc>
                        <a:spcBef>
                          <a:spcPts val="0"/>
                        </a:spcBef>
                        <a:spcAft>
                          <a:spcPts val="800"/>
                        </a:spcAft>
                      </a:pPr>
                      <a:r>
                        <a:rPr lang="en-US" sz="1400">
                          <a:effectLst/>
                          <a:latin typeface="+mn-lt"/>
                        </a:rPr>
                        <a:t>4.45</a:t>
                      </a:r>
                      <a:endParaRPr lang="en-US" sz="1400">
                        <a:effectLst/>
                        <a:latin typeface="+mn-lt"/>
                        <a:ea typeface="Calibri" panose="020F0502020204030204" pitchFamily="34" charset="0"/>
                        <a:cs typeface="Times New Roman" panose="02020603050405020304" pitchFamily="18" charset="0"/>
                      </a:endParaRPr>
                    </a:p>
                  </a:txBody>
                  <a:tcPr marL="8890" marR="8890" marT="8890" marB="0" anchor="b"/>
                </a:tc>
                <a:extLst>
                  <a:ext uri="{0D108BD9-81ED-4DB2-BD59-A6C34878D82A}">
                    <a16:rowId xmlns:a16="http://schemas.microsoft.com/office/drawing/2014/main" val="10006"/>
                  </a:ext>
                </a:extLst>
              </a:tr>
              <a:tr h="297853">
                <a:tc>
                  <a:txBody>
                    <a:bodyPr/>
                    <a:lstStyle/>
                    <a:p>
                      <a:pPr marL="0" marR="0">
                        <a:lnSpc>
                          <a:spcPct val="107000"/>
                        </a:lnSpc>
                        <a:spcBef>
                          <a:spcPts val="0"/>
                        </a:spcBef>
                        <a:spcAft>
                          <a:spcPts val="800"/>
                        </a:spcAft>
                      </a:pPr>
                      <a:r>
                        <a:rPr lang="en-US" sz="1400">
                          <a:effectLst/>
                          <a:latin typeface="+mn-lt"/>
                        </a:rPr>
                        <a:t>Minimum</a:t>
                      </a:r>
                      <a:endParaRPr lang="en-US" sz="1400">
                        <a:effectLst/>
                        <a:latin typeface="+mn-lt"/>
                        <a:ea typeface="Calibri" panose="020F0502020204030204" pitchFamily="34" charset="0"/>
                        <a:cs typeface="Times New Roman" panose="02020603050405020304" pitchFamily="18" charset="0"/>
                      </a:endParaRPr>
                    </a:p>
                  </a:txBody>
                  <a:tcPr marL="8890" marR="8890" marT="8890" marB="0" anchor="b"/>
                </a:tc>
                <a:tc>
                  <a:txBody>
                    <a:bodyPr/>
                    <a:lstStyle/>
                    <a:p>
                      <a:pPr marL="0" marR="0">
                        <a:lnSpc>
                          <a:spcPct val="107000"/>
                        </a:lnSpc>
                        <a:spcBef>
                          <a:spcPts val="0"/>
                        </a:spcBef>
                        <a:spcAft>
                          <a:spcPts val="800"/>
                        </a:spcAft>
                      </a:pPr>
                      <a:r>
                        <a:rPr lang="en-US" sz="1400">
                          <a:effectLst/>
                          <a:latin typeface="+mn-lt"/>
                        </a:rPr>
                        <a:t>1.26</a:t>
                      </a:r>
                      <a:endParaRPr lang="en-US" sz="1400">
                        <a:effectLst/>
                        <a:latin typeface="+mn-lt"/>
                        <a:ea typeface="Calibri" panose="020F0502020204030204" pitchFamily="34" charset="0"/>
                        <a:cs typeface="Times New Roman" panose="02020603050405020304" pitchFamily="18" charset="0"/>
                      </a:endParaRPr>
                    </a:p>
                  </a:txBody>
                  <a:tcPr marL="8890" marR="8890" marT="8890" marB="0" anchor="b"/>
                </a:tc>
                <a:tc>
                  <a:txBody>
                    <a:bodyPr/>
                    <a:lstStyle/>
                    <a:p>
                      <a:pPr marL="0" marR="0">
                        <a:lnSpc>
                          <a:spcPct val="107000"/>
                        </a:lnSpc>
                        <a:spcBef>
                          <a:spcPts val="0"/>
                        </a:spcBef>
                        <a:spcAft>
                          <a:spcPts val="800"/>
                        </a:spcAft>
                      </a:pPr>
                      <a:r>
                        <a:rPr lang="en-US" sz="1400">
                          <a:effectLst/>
                          <a:latin typeface="+mn-lt"/>
                        </a:rPr>
                        <a:t>0.00</a:t>
                      </a:r>
                      <a:endParaRPr lang="en-US" sz="1400">
                        <a:effectLst/>
                        <a:latin typeface="+mn-lt"/>
                        <a:ea typeface="Calibri" panose="020F0502020204030204" pitchFamily="34" charset="0"/>
                        <a:cs typeface="Times New Roman" panose="02020603050405020304" pitchFamily="18" charset="0"/>
                      </a:endParaRPr>
                    </a:p>
                  </a:txBody>
                  <a:tcPr marL="8890" marR="8890" marT="8890" marB="0" anchor="b"/>
                </a:tc>
                <a:tc>
                  <a:txBody>
                    <a:bodyPr/>
                    <a:lstStyle/>
                    <a:p>
                      <a:pPr marL="0" marR="0">
                        <a:lnSpc>
                          <a:spcPct val="107000"/>
                        </a:lnSpc>
                        <a:spcBef>
                          <a:spcPts val="0"/>
                        </a:spcBef>
                        <a:spcAft>
                          <a:spcPts val="800"/>
                        </a:spcAft>
                      </a:pPr>
                      <a:r>
                        <a:rPr lang="en-US" sz="1400">
                          <a:effectLst/>
                          <a:latin typeface="+mn-lt"/>
                        </a:rPr>
                        <a:t>-1.07</a:t>
                      </a:r>
                      <a:endParaRPr lang="en-US" sz="1400">
                        <a:effectLst/>
                        <a:latin typeface="+mn-lt"/>
                        <a:ea typeface="Calibri" panose="020F0502020204030204" pitchFamily="34" charset="0"/>
                        <a:cs typeface="Times New Roman" panose="02020603050405020304" pitchFamily="18" charset="0"/>
                      </a:endParaRPr>
                    </a:p>
                  </a:txBody>
                  <a:tcPr marL="8890" marR="8890" marT="8890" marB="0" anchor="b"/>
                </a:tc>
                <a:tc>
                  <a:txBody>
                    <a:bodyPr/>
                    <a:lstStyle/>
                    <a:p>
                      <a:pPr marL="0" marR="0">
                        <a:lnSpc>
                          <a:spcPct val="107000"/>
                        </a:lnSpc>
                        <a:spcBef>
                          <a:spcPts val="0"/>
                        </a:spcBef>
                        <a:spcAft>
                          <a:spcPts val="800"/>
                        </a:spcAft>
                      </a:pPr>
                      <a:r>
                        <a:rPr lang="en-US" sz="1400">
                          <a:effectLst/>
                          <a:latin typeface="+mn-lt"/>
                        </a:rPr>
                        <a:t>-0.24</a:t>
                      </a:r>
                      <a:endParaRPr lang="en-US" sz="1400">
                        <a:effectLst/>
                        <a:latin typeface="+mn-lt"/>
                        <a:ea typeface="Calibri" panose="020F0502020204030204" pitchFamily="34" charset="0"/>
                        <a:cs typeface="Times New Roman" panose="02020603050405020304" pitchFamily="18" charset="0"/>
                      </a:endParaRPr>
                    </a:p>
                  </a:txBody>
                  <a:tcPr marL="8890" marR="8890" marT="8890" marB="0" anchor="b"/>
                </a:tc>
                <a:tc>
                  <a:txBody>
                    <a:bodyPr/>
                    <a:lstStyle/>
                    <a:p>
                      <a:pPr marL="0" marR="0">
                        <a:lnSpc>
                          <a:spcPct val="107000"/>
                        </a:lnSpc>
                        <a:spcBef>
                          <a:spcPts val="0"/>
                        </a:spcBef>
                        <a:spcAft>
                          <a:spcPts val="800"/>
                        </a:spcAft>
                      </a:pPr>
                      <a:r>
                        <a:rPr lang="en-US" sz="1400">
                          <a:effectLst/>
                          <a:latin typeface="+mn-lt"/>
                        </a:rPr>
                        <a:t>-1.84</a:t>
                      </a:r>
                      <a:endParaRPr lang="en-US" sz="1400">
                        <a:effectLst/>
                        <a:latin typeface="+mn-lt"/>
                        <a:ea typeface="Calibri" panose="020F0502020204030204" pitchFamily="34" charset="0"/>
                        <a:cs typeface="Times New Roman" panose="02020603050405020304" pitchFamily="18" charset="0"/>
                      </a:endParaRPr>
                    </a:p>
                  </a:txBody>
                  <a:tcPr marL="8890" marR="8890" marT="8890" marB="0" anchor="b"/>
                </a:tc>
                <a:extLst>
                  <a:ext uri="{0D108BD9-81ED-4DB2-BD59-A6C34878D82A}">
                    <a16:rowId xmlns:a16="http://schemas.microsoft.com/office/drawing/2014/main" val="10007"/>
                  </a:ext>
                </a:extLst>
              </a:tr>
              <a:tr h="297853">
                <a:tc>
                  <a:txBody>
                    <a:bodyPr/>
                    <a:lstStyle/>
                    <a:p>
                      <a:pPr marL="0" marR="0">
                        <a:lnSpc>
                          <a:spcPct val="107000"/>
                        </a:lnSpc>
                        <a:spcBef>
                          <a:spcPts val="0"/>
                        </a:spcBef>
                        <a:spcAft>
                          <a:spcPts val="800"/>
                        </a:spcAft>
                      </a:pPr>
                      <a:r>
                        <a:rPr lang="en-US" sz="1400">
                          <a:effectLst/>
                          <a:latin typeface="+mn-lt"/>
                        </a:rPr>
                        <a:t>Maximum</a:t>
                      </a:r>
                      <a:endParaRPr lang="en-US" sz="1400">
                        <a:effectLst/>
                        <a:latin typeface="+mn-lt"/>
                        <a:ea typeface="Calibri" panose="020F0502020204030204" pitchFamily="34" charset="0"/>
                        <a:cs typeface="Times New Roman" panose="02020603050405020304" pitchFamily="18" charset="0"/>
                      </a:endParaRPr>
                    </a:p>
                  </a:txBody>
                  <a:tcPr marL="8890" marR="8890" marT="8890" marB="0" anchor="b"/>
                </a:tc>
                <a:tc>
                  <a:txBody>
                    <a:bodyPr/>
                    <a:lstStyle/>
                    <a:p>
                      <a:pPr marL="0" marR="0">
                        <a:lnSpc>
                          <a:spcPct val="107000"/>
                        </a:lnSpc>
                        <a:spcBef>
                          <a:spcPts val="0"/>
                        </a:spcBef>
                        <a:spcAft>
                          <a:spcPts val="800"/>
                        </a:spcAft>
                      </a:pPr>
                      <a:r>
                        <a:rPr lang="en-US" sz="1400">
                          <a:effectLst/>
                          <a:latin typeface="+mn-lt"/>
                        </a:rPr>
                        <a:t>25052.41</a:t>
                      </a:r>
                      <a:endParaRPr lang="en-US" sz="1400">
                        <a:effectLst/>
                        <a:latin typeface="+mn-lt"/>
                        <a:ea typeface="Calibri" panose="020F0502020204030204" pitchFamily="34" charset="0"/>
                        <a:cs typeface="Times New Roman" panose="02020603050405020304" pitchFamily="18" charset="0"/>
                      </a:endParaRPr>
                    </a:p>
                  </a:txBody>
                  <a:tcPr marL="8890" marR="8890" marT="8890" marB="0" anchor="b"/>
                </a:tc>
                <a:tc>
                  <a:txBody>
                    <a:bodyPr/>
                    <a:lstStyle/>
                    <a:p>
                      <a:pPr marL="0" marR="0">
                        <a:lnSpc>
                          <a:spcPct val="107000"/>
                        </a:lnSpc>
                        <a:spcBef>
                          <a:spcPts val="0"/>
                        </a:spcBef>
                        <a:spcAft>
                          <a:spcPts val="800"/>
                        </a:spcAft>
                      </a:pPr>
                      <a:r>
                        <a:rPr lang="en-US" sz="1400">
                          <a:effectLst/>
                          <a:latin typeface="+mn-lt"/>
                        </a:rPr>
                        <a:t>67.70</a:t>
                      </a:r>
                      <a:endParaRPr lang="en-US" sz="1400">
                        <a:effectLst/>
                        <a:latin typeface="+mn-lt"/>
                        <a:ea typeface="Calibri" panose="020F0502020204030204" pitchFamily="34" charset="0"/>
                        <a:cs typeface="Times New Roman" panose="02020603050405020304" pitchFamily="18" charset="0"/>
                      </a:endParaRPr>
                    </a:p>
                  </a:txBody>
                  <a:tcPr marL="8890" marR="8890" marT="8890" marB="0" anchor="b"/>
                </a:tc>
                <a:tc>
                  <a:txBody>
                    <a:bodyPr/>
                    <a:lstStyle/>
                    <a:p>
                      <a:pPr marL="0" marR="0">
                        <a:lnSpc>
                          <a:spcPct val="107000"/>
                        </a:lnSpc>
                        <a:spcBef>
                          <a:spcPts val="0"/>
                        </a:spcBef>
                        <a:spcAft>
                          <a:spcPts val="800"/>
                        </a:spcAft>
                      </a:pPr>
                      <a:r>
                        <a:rPr lang="en-US" sz="1400">
                          <a:effectLst/>
                          <a:latin typeface="+mn-lt"/>
                        </a:rPr>
                        <a:t>0.67</a:t>
                      </a:r>
                      <a:endParaRPr lang="en-US" sz="1400">
                        <a:effectLst/>
                        <a:latin typeface="+mn-lt"/>
                        <a:ea typeface="Calibri" panose="020F0502020204030204" pitchFamily="34" charset="0"/>
                        <a:cs typeface="Times New Roman" panose="02020603050405020304" pitchFamily="18" charset="0"/>
                      </a:endParaRPr>
                    </a:p>
                  </a:txBody>
                  <a:tcPr marL="8890" marR="8890" marT="8890" marB="0" anchor="b"/>
                </a:tc>
                <a:tc>
                  <a:txBody>
                    <a:bodyPr/>
                    <a:lstStyle/>
                    <a:p>
                      <a:pPr marL="0" marR="0">
                        <a:lnSpc>
                          <a:spcPct val="107000"/>
                        </a:lnSpc>
                        <a:spcBef>
                          <a:spcPts val="0"/>
                        </a:spcBef>
                        <a:spcAft>
                          <a:spcPts val="800"/>
                        </a:spcAft>
                      </a:pPr>
                      <a:r>
                        <a:rPr lang="en-US" sz="1400">
                          <a:effectLst/>
                          <a:latin typeface="+mn-lt"/>
                        </a:rPr>
                        <a:t>0.20</a:t>
                      </a:r>
                      <a:endParaRPr lang="en-US" sz="1400">
                        <a:effectLst/>
                        <a:latin typeface="+mn-lt"/>
                        <a:ea typeface="Calibri" panose="020F0502020204030204" pitchFamily="34" charset="0"/>
                        <a:cs typeface="Times New Roman" panose="02020603050405020304" pitchFamily="18" charset="0"/>
                      </a:endParaRPr>
                    </a:p>
                  </a:txBody>
                  <a:tcPr marL="8890" marR="8890" marT="8890" marB="0" anchor="b"/>
                </a:tc>
                <a:tc>
                  <a:txBody>
                    <a:bodyPr/>
                    <a:lstStyle/>
                    <a:p>
                      <a:pPr marL="0" marR="0">
                        <a:lnSpc>
                          <a:spcPct val="107000"/>
                        </a:lnSpc>
                        <a:spcBef>
                          <a:spcPts val="0"/>
                        </a:spcBef>
                        <a:spcAft>
                          <a:spcPts val="800"/>
                        </a:spcAft>
                      </a:pPr>
                      <a:r>
                        <a:rPr lang="en-US" sz="1400">
                          <a:effectLst/>
                          <a:latin typeface="+mn-lt"/>
                        </a:rPr>
                        <a:t>2.61</a:t>
                      </a:r>
                      <a:endParaRPr lang="en-US" sz="1400">
                        <a:effectLst/>
                        <a:latin typeface="+mn-lt"/>
                        <a:ea typeface="Calibri" panose="020F0502020204030204" pitchFamily="34" charset="0"/>
                        <a:cs typeface="Times New Roman" panose="02020603050405020304" pitchFamily="18" charset="0"/>
                      </a:endParaRPr>
                    </a:p>
                  </a:txBody>
                  <a:tcPr marL="8890" marR="8890" marT="8890" marB="0" anchor="b"/>
                </a:tc>
                <a:extLst>
                  <a:ext uri="{0D108BD9-81ED-4DB2-BD59-A6C34878D82A}">
                    <a16:rowId xmlns:a16="http://schemas.microsoft.com/office/drawing/2014/main" val="10008"/>
                  </a:ext>
                </a:extLst>
              </a:tr>
              <a:tr h="297853">
                <a:tc>
                  <a:txBody>
                    <a:bodyPr/>
                    <a:lstStyle/>
                    <a:p>
                      <a:pPr marL="0" marR="0">
                        <a:lnSpc>
                          <a:spcPct val="107000"/>
                        </a:lnSpc>
                        <a:spcBef>
                          <a:spcPts val="0"/>
                        </a:spcBef>
                        <a:spcAft>
                          <a:spcPts val="800"/>
                        </a:spcAft>
                      </a:pPr>
                      <a:r>
                        <a:rPr lang="en-US" sz="1400">
                          <a:effectLst/>
                          <a:latin typeface="+mn-lt"/>
                        </a:rPr>
                        <a:t>Count</a:t>
                      </a:r>
                      <a:endParaRPr lang="en-US" sz="1400">
                        <a:effectLst/>
                        <a:latin typeface="+mn-lt"/>
                        <a:ea typeface="Calibri" panose="020F0502020204030204" pitchFamily="34" charset="0"/>
                        <a:cs typeface="Times New Roman" panose="02020603050405020304" pitchFamily="18" charset="0"/>
                      </a:endParaRPr>
                    </a:p>
                  </a:txBody>
                  <a:tcPr marL="8890" marR="8890" marT="8890" marB="0" anchor="b"/>
                </a:tc>
                <a:tc>
                  <a:txBody>
                    <a:bodyPr/>
                    <a:lstStyle/>
                    <a:p>
                      <a:pPr marL="0" marR="0">
                        <a:lnSpc>
                          <a:spcPct val="107000"/>
                        </a:lnSpc>
                        <a:spcBef>
                          <a:spcPts val="0"/>
                        </a:spcBef>
                        <a:spcAft>
                          <a:spcPts val="800"/>
                        </a:spcAft>
                      </a:pPr>
                      <a:r>
                        <a:rPr lang="en-US" sz="1400">
                          <a:effectLst/>
                          <a:latin typeface="+mn-lt"/>
                        </a:rPr>
                        <a:t>190.00</a:t>
                      </a:r>
                      <a:endParaRPr lang="en-US" sz="1400">
                        <a:effectLst/>
                        <a:latin typeface="+mn-lt"/>
                        <a:ea typeface="Calibri" panose="020F0502020204030204" pitchFamily="34" charset="0"/>
                        <a:cs typeface="Times New Roman" panose="02020603050405020304" pitchFamily="18" charset="0"/>
                      </a:endParaRPr>
                    </a:p>
                  </a:txBody>
                  <a:tcPr marL="8890" marR="8890" marT="8890" marB="0" anchor="b"/>
                </a:tc>
                <a:tc>
                  <a:txBody>
                    <a:bodyPr/>
                    <a:lstStyle/>
                    <a:p>
                      <a:pPr marL="0" marR="0">
                        <a:lnSpc>
                          <a:spcPct val="107000"/>
                        </a:lnSpc>
                        <a:spcBef>
                          <a:spcPts val="0"/>
                        </a:spcBef>
                        <a:spcAft>
                          <a:spcPts val="800"/>
                        </a:spcAft>
                      </a:pPr>
                      <a:r>
                        <a:rPr lang="en-US" sz="1400">
                          <a:effectLst/>
                          <a:latin typeface="+mn-lt"/>
                        </a:rPr>
                        <a:t>151.00</a:t>
                      </a:r>
                      <a:endParaRPr lang="en-US" sz="1400">
                        <a:effectLst/>
                        <a:latin typeface="+mn-lt"/>
                        <a:ea typeface="Calibri" panose="020F0502020204030204" pitchFamily="34" charset="0"/>
                        <a:cs typeface="Times New Roman" panose="02020603050405020304" pitchFamily="18" charset="0"/>
                      </a:endParaRPr>
                    </a:p>
                  </a:txBody>
                  <a:tcPr marL="8890" marR="8890" marT="8890" marB="0" anchor="b"/>
                </a:tc>
                <a:tc>
                  <a:txBody>
                    <a:bodyPr/>
                    <a:lstStyle/>
                    <a:p>
                      <a:pPr marL="0" marR="0">
                        <a:lnSpc>
                          <a:spcPct val="107000"/>
                        </a:lnSpc>
                        <a:spcBef>
                          <a:spcPts val="0"/>
                        </a:spcBef>
                        <a:spcAft>
                          <a:spcPts val="800"/>
                        </a:spcAft>
                      </a:pPr>
                      <a:r>
                        <a:rPr lang="en-US" sz="1400">
                          <a:effectLst/>
                          <a:latin typeface="+mn-lt"/>
                        </a:rPr>
                        <a:t>171.00</a:t>
                      </a:r>
                      <a:endParaRPr lang="en-US" sz="1400">
                        <a:effectLst/>
                        <a:latin typeface="+mn-lt"/>
                        <a:ea typeface="Calibri" panose="020F0502020204030204" pitchFamily="34" charset="0"/>
                        <a:cs typeface="Times New Roman" panose="02020603050405020304" pitchFamily="18" charset="0"/>
                      </a:endParaRPr>
                    </a:p>
                  </a:txBody>
                  <a:tcPr marL="8890" marR="8890" marT="8890" marB="0" anchor="b"/>
                </a:tc>
                <a:tc>
                  <a:txBody>
                    <a:bodyPr/>
                    <a:lstStyle/>
                    <a:p>
                      <a:pPr marL="0" marR="0">
                        <a:lnSpc>
                          <a:spcPct val="107000"/>
                        </a:lnSpc>
                        <a:spcBef>
                          <a:spcPts val="0"/>
                        </a:spcBef>
                        <a:spcAft>
                          <a:spcPts val="800"/>
                        </a:spcAft>
                      </a:pPr>
                      <a:r>
                        <a:rPr lang="en-US" sz="1400">
                          <a:effectLst/>
                          <a:latin typeface="+mn-lt"/>
                        </a:rPr>
                        <a:t>156.00</a:t>
                      </a:r>
                      <a:endParaRPr lang="en-US" sz="1400">
                        <a:effectLst/>
                        <a:latin typeface="+mn-lt"/>
                        <a:ea typeface="Calibri" panose="020F0502020204030204" pitchFamily="34" charset="0"/>
                        <a:cs typeface="Times New Roman" panose="02020603050405020304" pitchFamily="18" charset="0"/>
                      </a:endParaRPr>
                    </a:p>
                  </a:txBody>
                  <a:tcPr marL="8890" marR="8890" marT="8890" marB="0" anchor="b"/>
                </a:tc>
                <a:tc>
                  <a:txBody>
                    <a:bodyPr/>
                    <a:lstStyle/>
                    <a:p>
                      <a:pPr marL="0" marR="0">
                        <a:lnSpc>
                          <a:spcPct val="107000"/>
                        </a:lnSpc>
                        <a:spcBef>
                          <a:spcPts val="0"/>
                        </a:spcBef>
                        <a:spcAft>
                          <a:spcPts val="800"/>
                        </a:spcAft>
                      </a:pPr>
                      <a:r>
                        <a:rPr lang="en-US" sz="1400" dirty="0">
                          <a:effectLst/>
                          <a:latin typeface="+mn-lt"/>
                        </a:rPr>
                        <a:t>172.00</a:t>
                      </a:r>
                      <a:endParaRPr lang="en-US" sz="1400" dirty="0">
                        <a:effectLst/>
                        <a:latin typeface="+mn-lt"/>
                        <a:ea typeface="Calibri" panose="020F0502020204030204" pitchFamily="34" charset="0"/>
                        <a:cs typeface="Times New Roman" panose="02020603050405020304" pitchFamily="18" charset="0"/>
                      </a:endParaRPr>
                    </a:p>
                  </a:txBody>
                  <a:tcPr marL="8890" marR="8890" marT="8890" marB="0" anchor="b"/>
                </a:tc>
                <a:extLst>
                  <a:ext uri="{0D108BD9-81ED-4DB2-BD59-A6C34878D82A}">
                    <a16:rowId xmlns:a16="http://schemas.microsoft.com/office/drawing/2014/main" val="1000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07004651"/>
              </p:ext>
            </p:extLst>
          </p:nvPr>
        </p:nvGraphicFramePr>
        <p:xfrm>
          <a:off x="838200" y="5628472"/>
          <a:ext cx="5727700" cy="1026160"/>
        </p:xfrm>
        <a:graphic>
          <a:graphicData uri="http://schemas.openxmlformats.org/drawingml/2006/table">
            <a:tbl>
              <a:tblPr>
                <a:tableStyleId>{5C22544A-7EE6-4342-B048-85BDC9FD1C3A}</a:tableStyleId>
              </a:tblPr>
              <a:tblGrid>
                <a:gridCol w="1870857">
                  <a:extLst>
                    <a:ext uri="{9D8B030D-6E8A-4147-A177-3AD203B41FA5}">
                      <a16:colId xmlns:a16="http://schemas.microsoft.com/office/drawing/2014/main" val="20000"/>
                    </a:ext>
                  </a:extLst>
                </a:gridCol>
                <a:gridCol w="327132">
                  <a:extLst>
                    <a:ext uri="{9D8B030D-6E8A-4147-A177-3AD203B41FA5}">
                      <a16:colId xmlns:a16="http://schemas.microsoft.com/office/drawing/2014/main" val="20001"/>
                    </a:ext>
                  </a:extLst>
                </a:gridCol>
                <a:gridCol w="1586898">
                  <a:extLst>
                    <a:ext uri="{9D8B030D-6E8A-4147-A177-3AD203B41FA5}">
                      <a16:colId xmlns:a16="http://schemas.microsoft.com/office/drawing/2014/main" val="20002"/>
                    </a:ext>
                  </a:extLst>
                </a:gridCol>
                <a:gridCol w="391292">
                  <a:extLst>
                    <a:ext uri="{9D8B030D-6E8A-4147-A177-3AD203B41FA5}">
                      <a16:colId xmlns:a16="http://schemas.microsoft.com/office/drawing/2014/main" val="20003"/>
                    </a:ext>
                  </a:extLst>
                </a:gridCol>
                <a:gridCol w="1249305">
                  <a:extLst>
                    <a:ext uri="{9D8B030D-6E8A-4147-A177-3AD203B41FA5}">
                      <a16:colId xmlns:a16="http://schemas.microsoft.com/office/drawing/2014/main" val="20004"/>
                    </a:ext>
                  </a:extLst>
                </a:gridCol>
                <a:gridCol w="302216">
                  <a:extLst>
                    <a:ext uri="{9D8B030D-6E8A-4147-A177-3AD203B41FA5}">
                      <a16:colId xmlns:a16="http://schemas.microsoft.com/office/drawing/2014/main" val="20005"/>
                    </a:ext>
                  </a:extLst>
                </a:gridCol>
              </a:tblGrid>
              <a:tr h="190500">
                <a:tc gridSpan="6">
                  <a:txBody>
                    <a:bodyPr/>
                    <a:lstStyle/>
                    <a:p>
                      <a:pPr marL="0" marR="0">
                        <a:lnSpc>
                          <a:spcPct val="107000"/>
                        </a:lnSpc>
                        <a:spcBef>
                          <a:spcPts val="0"/>
                        </a:spcBef>
                        <a:spcAft>
                          <a:spcPts val="800"/>
                        </a:spcAft>
                      </a:pPr>
                      <a:r>
                        <a:rPr lang="en-US" sz="1200" u="sng" dirty="0">
                          <a:effectLst/>
                        </a:rPr>
                        <a:t>Dummy Variable Counts</a:t>
                      </a:r>
                      <a:endParaRPr lang="en-US" sz="1200" u="sng"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90500">
                <a:tc>
                  <a:txBody>
                    <a:bodyPr/>
                    <a:lstStyle/>
                    <a:p>
                      <a:pPr marL="0" marR="0">
                        <a:lnSpc>
                          <a:spcPct val="107000"/>
                        </a:lnSpc>
                        <a:spcBef>
                          <a:spcPts val="0"/>
                        </a:spcBef>
                        <a:spcAft>
                          <a:spcPts val="800"/>
                        </a:spcAft>
                      </a:pPr>
                      <a:r>
                        <a:rPr lang="en-US" sz="1200" u="sng" dirty="0">
                          <a:effectLst/>
                        </a:rPr>
                        <a:t>Industry </a:t>
                      </a:r>
                      <a:endParaRPr lang="en-US" sz="1200" u="sng"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nSpc>
                          <a:spcPct val="107000"/>
                        </a:lnSpc>
                        <a:spcBef>
                          <a:spcPts val="0"/>
                        </a:spcBef>
                        <a:spcAft>
                          <a:spcPts val="800"/>
                        </a:spcAft>
                      </a:pPr>
                      <a:r>
                        <a:rPr lang="en-US" sz="1200" u="sng" dirty="0">
                          <a:effectLst/>
                        </a:rPr>
                        <a:t>Obs.</a:t>
                      </a:r>
                      <a:endParaRPr lang="en-US" sz="1200" u="sng"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nSpc>
                          <a:spcPct val="107000"/>
                        </a:lnSpc>
                        <a:spcBef>
                          <a:spcPts val="0"/>
                        </a:spcBef>
                        <a:spcAft>
                          <a:spcPts val="800"/>
                        </a:spcAft>
                      </a:pPr>
                      <a:r>
                        <a:rPr lang="en-US" sz="1200" u="sng">
                          <a:effectLst/>
                        </a:rPr>
                        <a:t>Payment Consideration</a:t>
                      </a:r>
                      <a:endParaRPr lang="en-US" sz="1200" u="sng">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nSpc>
                          <a:spcPct val="107000"/>
                        </a:lnSpc>
                        <a:spcBef>
                          <a:spcPts val="0"/>
                        </a:spcBef>
                        <a:spcAft>
                          <a:spcPts val="800"/>
                        </a:spcAft>
                      </a:pPr>
                      <a:r>
                        <a:rPr lang="en-US" sz="1200" u="sng" dirty="0">
                          <a:effectLst/>
                        </a:rPr>
                        <a:t>Obs.</a:t>
                      </a:r>
                      <a:endParaRPr lang="en-US" sz="1200" u="sng"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nSpc>
                          <a:spcPct val="107000"/>
                        </a:lnSpc>
                        <a:spcBef>
                          <a:spcPts val="0"/>
                        </a:spcBef>
                        <a:spcAft>
                          <a:spcPts val="800"/>
                        </a:spcAft>
                      </a:pPr>
                      <a:r>
                        <a:rPr lang="en-US" sz="1200" u="sng">
                          <a:effectLst/>
                        </a:rPr>
                        <a:t>Deal Characteristics</a:t>
                      </a:r>
                      <a:endParaRPr lang="en-US" sz="1200" u="sng">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nSpc>
                          <a:spcPct val="107000"/>
                        </a:lnSpc>
                        <a:spcBef>
                          <a:spcPts val="0"/>
                        </a:spcBef>
                        <a:spcAft>
                          <a:spcPts val="800"/>
                        </a:spcAft>
                      </a:pPr>
                      <a:r>
                        <a:rPr lang="en-US" sz="1200" u="sng" dirty="0">
                          <a:effectLst/>
                        </a:rPr>
                        <a:t>Obs.</a:t>
                      </a:r>
                      <a:endParaRPr lang="en-US" sz="1200" u="sng"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b"/>
                </a:tc>
                <a:extLst>
                  <a:ext uri="{0D108BD9-81ED-4DB2-BD59-A6C34878D82A}">
                    <a16:rowId xmlns:a16="http://schemas.microsoft.com/office/drawing/2014/main" val="10001"/>
                  </a:ext>
                </a:extLst>
              </a:tr>
              <a:tr h="190500">
                <a:tc>
                  <a:txBody>
                    <a:bodyPr/>
                    <a:lstStyle/>
                    <a:p>
                      <a:pPr marL="0" marR="0">
                        <a:lnSpc>
                          <a:spcPct val="107000"/>
                        </a:lnSpc>
                        <a:spcBef>
                          <a:spcPts val="0"/>
                        </a:spcBef>
                        <a:spcAft>
                          <a:spcPts val="800"/>
                        </a:spcAft>
                      </a:pPr>
                      <a:r>
                        <a:rPr lang="en-US" sz="1200" dirty="0">
                          <a:effectLst/>
                        </a:rPr>
                        <a:t>Agriculture &amp; Livestock</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nSpc>
                          <a:spcPct val="107000"/>
                        </a:lnSpc>
                        <a:spcBef>
                          <a:spcPts val="0"/>
                        </a:spcBef>
                        <a:spcAft>
                          <a:spcPts val="800"/>
                        </a:spcAft>
                      </a:pPr>
                      <a:r>
                        <a:rPr lang="en-US" sz="1200" dirty="0">
                          <a:effectLst/>
                        </a:rPr>
                        <a:t>17</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nSpc>
                          <a:spcPct val="107000"/>
                        </a:lnSpc>
                        <a:spcBef>
                          <a:spcPts val="0"/>
                        </a:spcBef>
                        <a:spcAft>
                          <a:spcPts val="800"/>
                        </a:spcAft>
                      </a:pPr>
                      <a:r>
                        <a:rPr lang="en-US" sz="1200">
                          <a:effectLst/>
                        </a:rPr>
                        <a:t>100% Cash</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nSpc>
                          <a:spcPct val="107000"/>
                        </a:lnSpc>
                        <a:spcBef>
                          <a:spcPts val="0"/>
                        </a:spcBef>
                        <a:spcAft>
                          <a:spcPts val="800"/>
                        </a:spcAft>
                      </a:pPr>
                      <a:r>
                        <a:rPr lang="en-US" sz="1200" dirty="0">
                          <a:effectLst/>
                        </a:rPr>
                        <a:t>76</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nSpc>
                          <a:spcPct val="107000"/>
                        </a:lnSpc>
                        <a:spcBef>
                          <a:spcPts val="0"/>
                        </a:spcBef>
                        <a:spcAft>
                          <a:spcPts val="800"/>
                        </a:spcAft>
                      </a:pPr>
                      <a:r>
                        <a:rPr lang="en-US" sz="1200">
                          <a:effectLst/>
                        </a:rPr>
                        <a:t>Friendly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nSpc>
                          <a:spcPct val="107000"/>
                        </a:lnSpc>
                        <a:spcBef>
                          <a:spcPts val="0"/>
                        </a:spcBef>
                        <a:spcAft>
                          <a:spcPts val="800"/>
                        </a:spcAft>
                      </a:pPr>
                      <a:r>
                        <a:rPr lang="en-US" sz="1200">
                          <a:effectLst/>
                        </a:rPr>
                        <a:t>180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b"/>
                </a:tc>
                <a:extLst>
                  <a:ext uri="{0D108BD9-81ED-4DB2-BD59-A6C34878D82A}">
                    <a16:rowId xmlns:a16="http://schemas.microsoft.com/office/drawing/2014/main" val="10002"/>
                  </a:ext>
                </a:extLst>
              </a:tr>
              <a:tr h="190500">
                <a:tc>
                  <a:txBody>
                    <a:bodyPr/>
                    <a:lstStyle/>
                    <a:p>
                      <a:pPr marL="0" marR="0">
                        <a:lnSpc>
                          <a:spcPct val="107000"/>
                        </a:lnSpc>
                        <a:spcBef>
                          <a:spcPts val="0"/>
                        </a:spcBef>
                        <a:spcAft>
                          <a:spcPts val="800"/>
                        </a:spcAft>
                      </a:pPr>
                      <a:r>
                        <a:rPr lang="en-US" sz="1200" dirty="0">
                          <a:effectLst/>
                        </a:rPr>
                        <a:t>Food &amp; Beverage Retailing</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nSpc>
                          <a:spcPct val="107000"/>
                        </a:lnSpc>
                        <a:spcBef>
                          <a:spcPts val="0"/>
                        </a:spcBef>
                        <a:spcAft>
                          <a:spcPts val="800"/>
                        </a:spcAft>
                      </a:pPr>
                      <a:r>
                        <a:rPr lang="en-US" sz="1200" dirty="0">
                          <a:effectLst/>
                        </a:rPr>
                        <a:t>91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nSpc>
                          <a:spcPct val="107000"/>
                        </a:lnSpc>
                        <a:spcBef>
                          <a:spcPts val="0"/>
                        </a:spcBef>
                        <a:spcAft>
                          <a:spcPts val="800"/>
                        </a:spcAft>
                      </a:pPr>
                      <a:r>
                        <a:rPr lang="en-US" sz="1200">
                          <a:effectLst/>
                        </a:rPr>
                        <a:t>100% Stock</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nSpc>
                          <a:spcPct val="107000"/>
                        </a:lnSpc>
                        <a:spcBef>
                          <a:spcPts val="0"/>
                        </a:spcBef>
                        <a:spcAft>
                          <a:spcPts val="800"/>
                        </a:spcAft>
                      </a:pPr>
                      <a:r>
                        <a:rPr lang="en-US" sz="1200" dirty="0">
                          <a:effectLst/>
                        </a:rPr>
                        <a:t>42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nSpc>
                          <a:spcPct val="107000"/>
                        </a:lnSpc>
                        <a:spcBef>
                          <a:spcPts val="0"/>
                        </a:spcBef>
                        <a:spcAft>
                          <a:spcPts val="800"/>
                        </a:spcAft>
                      </a:pPr>
                      <a:r>
                        <a:rPr lang="en-US" sz="1200">
                          <a:effectLst/>
                        </a:rPr>
                        <a:t>Considerations &gt; 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nSpc>
                          <a:spcPct val="107000"/>
                        </a:lnSpc>
                        <a:spcBef>
                          <a:spcPts val="0"/>
                        </a:spcBef>
                        <a:spcAft>
                          <a:spcPts val="800"/>
                        </a:spcAft>
                      </a:pPr>
                      <a:r>
                        <a:rPr lang="en-US" sz="1200">
                          <a:effectLst/>
                        </a:rPr>
                        <a:t>43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b"/>
                </a:tc>
                <a:extLst>
                  <a:ext uri="{0D108BD9-81ED-4DB2-BD59-A6C34878D82A}">
                    <a16:rowId xmlns:a16="http://schemas.microsoft.com/office/drawing/2014/main" val="10003"/>
                  </a:ext>
                </a:extLst>
              </a:tr>
              <a:tr h="190500">
                <a:tc>
                  <a:txBody>
                    <a:bodyPr/>
                    <a:lstStyle/>
                    <a:p>
                      <a:pPr marL="0" marR="0">
                        <a:lnSpc>
                          <a:spcPct val="107000"/>
                        </a:lnSpc>
                        <a:spcBef>
                          <a:spcPts val="0"/>
                        </a:spcBef>
                        <a:spcAft>
                          <a:spcPts val="800"/>
                        </a:spcAft>
                      </a:pPr>
                      <a:r>
                        <a:rPr lang="en-US" sz="1200" dirty="0">
                          <a:effectLst/>
                        </a:rPr>
                        <a:t>Food and Beverage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nSpc>
                          <a:spcPct val="107000"/>
                        </a:lnSpc>
                        <a:spcBef>
                          <a:spcPts val="0"/>
                        </a:spcBef>
                        <a:spcAft>
                          <a:spcPts val="800"/>
                        </a:spcAft>
                      </a:pPr>
                      <a:r>
                        <a:rPr lang="en-US" sz="1200" dirty="0">
                          <a:effectLst/>
                        </a:rPr>
                        <a:t>63</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nSpc>
                          <a:spcPct val="107000"/>
                        </a:lnSpc>
                        <a:spcBef>
                          <a:spcPts val="0"/>
                        </a:spcBef>
                        <a:spcAft>
                          <a:spcPts val="800"/>
                        </a:spcAft>
                      </a:pPr>
                      <a:r>
                        <a:rPr lang="en-US" sz="1200">
                          <a:effectLst/>
                        </a:rPr>
                        <a:t>Combination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nSpc>
                          <a:spcPct val="107000"/>
                        </a:lnSpc>
                        <a:spcBef>
                          <a:spcPts val="0"/>
                        </a:spcBef>
                        <a:spcAft>
                          <a:spcPts val="800"/>
                        </a:spcAft>
                      </a:pPr>
                      <a:r>
                        <a:rPr lang="en-US" sz="1200" dirty="0">
                          <a:effectLst/>
                        </a:rPr>
                        <a:t>33</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nSpc>
                          <a:spcPct val="107000"/>
                        </a:lnSpc>
                        <a:spcBef>
                          <a:spcPts val="0"/>
                        </a:spcBef>
                        <a:spcAft>
                          <a:spcPts val="800"/>
                        </a:spcAft>
                      </a:pPr>
                      <a:r>
                        <a:rPr lang="en-US" sz="1200">
                          <a:effectLst/>
                        </a:rPr>
                        <a:t>Related Industry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b"/>
                </a:tc>
                <a:tc>
                  <a:txBody>
                    <a:bodyPr/>
                    <a:lstStyle/>
                    <a:p>
                      <a:pPr marL="0" marR="0">
                        <a:lnSpc>
                          <a:spcPct val="107000"/>
                        </a:lnSpc>
                        <a:spcBef>
                          <a:spcPts val="0"/>
                        </a:spcBef>
                        <a:spcAft>
                          <a:spcPts val="800"/>
                        </a:spcAft>
                      </a:pPr>
                      <a:r>
                        <a:rPr lang="en-US" sz="1200" dirty="0">
                          <a:effectLst/>
                        </a:rPr>
                        <a:t>125</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b"/>
                </a:tc>
                <a:extLst>
                  <a:ext uri="{0D108BD9-81ED-4DB2-BD59-A6C34878D82A}">
                    <a16:rowId xmlns:a16="http://schemas.microsoft.com/office/drawing/2014/main" val="10004"/>
                  </a:ext>
                </a:extLst>
              </a:tr>
            </a:tbl>
          </a:graphicData>
        </a:graphic>
      </p:graphicFrame>
      <p:sp>
        <p:nvSpPr>
          <p:cNvPr id="6" name="TextBox 5"/>
          <p:cNvSpPr txBox="1"/>
          <p:nvPr/>
        </p:nvSpPr>
        <p:spPr>
          <a:xfrm>
            <a:off x="6946900" y="2006600"/>
            <a:ext cx="4889501" cy="4247317"/>
          </a:xfrm>
          <a:prstGeom prst="rect">
            <a:avLst/>
          </a:prstGeom>
          <a:noFill/>
        </p:spPr>
        <p:txBody>
          <a:bodyPr wrap="square" rtlCol="0">
            <a:spAutoFit/>
          </a:bodyPr>
          <a:lstStyle/>
          <a:p>
            <a:r>
              <a:rPr lang="en-US" dirty="0"/>
              <a:t>The tables to the left display the variables collected from Thompson One. The financial variables are as one might expect. Target ROE ranges between two extremes suggesting transactions can be driven by high and low company performance. Target ROA is also not surprising. It is more volatile than Acquirer ROA with a similar median but lower mean performance. Relative size is subject to some confusing results (see maximum). This is driven by acquisitions across product markets. Relative size is calculated as target sales over acquirer sales. High volume low margin targets can cause issues because their gross sales are not reflective of company size.</a:t>
            </a:r>
          </a:p>
        </p:txBody>
      </p:sp>
      <p:sp>
        <p:nvSpPr>
          <p:cNvPr id="7" name="Oval 6"/>
          <p:cNvSpPr/>
          <p:nvPr/>
        </p:nvSpPr>
        <p:spPr>
          <a:xfrm>
            <a:off x="10866500" y="97179"/>
            <a:ext cx="1061357" cy="930728"/>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2.</a:t>
            </a:r>
          </a:p>
        </p:txBody>
      </p:sp>
      <p:sp>
        <p:nvSpPr>
          <p:cNvPr id="8" name="Right Arrow 7"/>
          <p:cNvSpPr/>
          <p:nvPr/>
        </p:nvSpPr>
        <p:spPr>
          <a:xfrm>
            <a:off x="10335986" y="5997612"/>
            <a:ext cx="1856014" cy="8603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hlinkClick r:id="rId2" action="ppaction://hlinksldjump"/>
              </a:rPr>
              <a:t>Return</a:t>
            </a:r>
            <a:endParaRPr lang="en-US" dirty="0"/>
          </a:p>
        </p:txBody>
      </p:sp>
    </p:spTree>
    <p:extLst>
      <p:ext uri="{BB962C8B-B14F-4D97-AF65-F5344CB8AC3E}">
        <p14:creationId xmlns:p14="http://schemas.microsoft.com/office/powerpoint/2010/main" val="1668750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CRSP Database/</a:t>
            </a:r>
            <a:r>
              <a:rPr lang="en-US" dirty="0" err="1"/>
              <a:t>Eventus</a:t>
            </a:r>
            <a:endParaRPr lang="en-US" dirty="0"/>
          </a:p>
        </p:txBody>
      </p:sp>
      <p:sp>
        <p:nvSpPr>
          <p:cNvPr id="3" name="Content Placeholder 2"/>
          <p:cNvSpPr>
            <a:spLocks noGrp="1"/>
          </p:cNvSpPr>
          <p:nvPr>
            <p:ph idx="1"/>
          </p:nvPr>
        </p:nvSpPr>
        <p:spPr/>
        <p:txBody>
          <a:bodyPr/>
          <a:lstStyle/>
          <a:p>
            <a:r>
              <a:rPr lang="en-US" dirty="0"/>
              <a:t>The CRSP database is where all our stock market data is collected.</a:t>
            </a:r>
          </a:p>
          <a:p>
            <a:r>
              <a:rPr lang="en-US" dirty="0" err="1"/>
              <a:t>Eventus</a:t>
            </a:r>
            <a:r>
              <a:rPr lang="en-US" dirty="0"/>
              <a:t> is a program that allows a user to easily perform event studies using the CRSP database.</a:t>
            </a:r>
          </a:p>
          <a:p>
            <a:r>
              <a:rPr lang="en-US" dirty="0"/>
              <a:t>The market return used by </a:t>
            </a:r>
            <a:r>
              <a:rPr lang="en-US" dirty="0" err="1"/>
              <a:t>Eventus</a:t>
            </a:r>
            <a:r>
              <a:rPr lang="en-US" dirty="0"/>
              <a:t> is calculated using the AMEX, Nasdaq, and NYSE stock markets. </a:t>
            </a:r>
          </a:p>
          <a:p>
            <a:r>
              <a:rPr lang="en-US" dirty="0"/>
              <a:t>Multiple market returns are calculable, but I’ve selected the CRSP equally weighted market index option.</a:t>
            </a:r>
          </a:p>
          <a:p>
            <a:r>
              <a:rPr lang="en-US" dirty="0"/>
              <a:t>Pivotal to </a:t>
            </a:r>
            <a:r>
              <a:rPr lang="en-US" dirty="0" err="1"/>
              <a:t>Eventus</a:t>
            </a:r>
            <a:r>
              <a:rPr lang="en-US" dirty="0"/>
              <a:t> is the selection of proper estimation window, event window, and normal returns model.</a:t>
            </a:r>
          </a:p>
        </p:txBody>
      </p:sp>
      <p:sp>
        <p:nvSpPr>
          <p:cNvPr id="4" name="Right Arrow 3"/>
          <p:cNvSpPr/>
          <p:nvPr/>
        </p:nvSpPr>
        <p:spPr>
          <a:xfrm>
            <a:off x="10335986" y="5997612"/>
            <a:ext cx="1856014" cy="8603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hlinkClick r:id="rId2" action="ppaction://hlinksldjump"/>
              </a:rPr>
              <a:t>Next Slide</a:t>
            </a:r>
            <a:endParaRPr lang="en-US" dirty="0"/>
          </a:p>
        </p:txBody>
      </p:sp>
      <p:sp>
        <p:nvSpPr>
          <p:cNvPr id="5" name="Oval 4"/>
          <p:cNvSpPr/>
          <p:nvPr/>
        </p:nvSpPr>
        <p:spPr>
          <a:xfrm>
            <a:off x="10866500" y="97179"/>
            <a:ext cx="1061357" cy="930728"/>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3.</a:t>
            </a:r>
          </a:p>
        </p:txBody>
      </p:sp>
    </p:spTree>
    <p:extLst>
      <p:ext uri="{BB962C8B-B14F-4D97-AF65-F5344CB8AC3E}">
        <p14:creationId xmlns:p14="http://schemas.microsoft.com/office/powerpoint/2010/main" val="1636800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Eventus</a:t>
            </a:r>
            <a:r>
              <a:rPr lang="en-US" dirty="0"/>
              <a:t> </a:t>
            </a:r>
          </a:p>
        </p:txBody>
      </p:sp>
      <p:pic>
        <p:nvPicPr>
          <p:cNvPr id="4" name="Content Placeholder 3"/>
          <p:cNvPicPr>
            <a:picLocks noGrp="1" noChangeAspect="1"/>
          </p:cNvPicPr>
          <p:nvPr>
            <p:ph idx="1"/>
          </p:nvPr>
        </p:nvPicPr>
        <p:blipFill>
          <a:blip r:embed="rId2"/>
          <a:stretch>
            <a:fillRect/>
          </a:stretch>
        </p:blipFill>
        <p:spPr>
          <a:xfrm>
            <a:off x="954087" y="1690688"/>
            <a:ext cx="9801225" cy="2857500"/>
          </a:xfrm>
          <a:prstGeom prst="rect">
            <a:avLst/>
          </a:prstGeom>
        </p:spPr>
      </p:pic>
      <p:sp>
        <p:nvSpPr>
          <p:cNvPr id="5" name="TextBox 4"/>
          <p:cNvSpPr txBox="1"/>
          <p:nvPr/>
        </p:nvSpPr>
        <p:spPr>
          <a:xfrm>
            <a:off x="1054100" y="4965700"/>
            <a:ext cx="9701212" cy="1754326"/>
          </a:xfrm>
          <a:prstGeom prst="rect">
            <a:avLst/>
          </a:prstGeom>
          <a:noFill/>
        </p:spPr>
        <p:txBody>
          <a:bodyPr wrap="square" rtlCol="0">
            <a:spAutoFit/>
          </a:bodyPr>
          <a:lstStyle/>
          <a:p>
            <a:r>
              <a:rPr lang="en-US" dirty="0"/>
              <a:t>Normal return models are impacted by the time period by which the parameters are estimated. For example, the market model popularized by Ball and Brown in 1968 is a model in our paper that utilizes an estimated parameter. Given an event that occurs at time T=0</a:t>
            </a:r>
            <a:r>
              <a:rPr lang="en-US" dirty="0">
                <a:effectLst>
                  <a:outerShdw blurRad="38100" dist="38100" dir="2700000" algn="tl">
                    <a:srgbClr val="000000">
                      <a:alpha val="43137"/>
                    </a:srgbClr>
                  </a:outerShdw>
                </a:effectLst>
              </a:rPr>
              <a:t>, </a:t>
            </a:r>
            <a:r>
              <a:rPr lang="en-US" dirty="0"/>
              <a:t>time periods L</a:t>
            </a:r>
            <a:r>
              <a:rPr lang="en-US" baseline="-25000" dirty="0"/>
              <a:t>1</a:t>
            </a:r>
            <a:r>
              <a:rPr lang="en-US" dirty="0"/>
              <a:t> and L</a:t>
            </a:r>
            <a:r>
              <a:rPr lang="en-US" baseline="-25000" dirty="0"/>
              <a:t>2</a:t>
            </a:r>
            <a:r>
              <a:rPr lang="en-US" dirty="0"/>
              <a:t> are used to restrict parameter estimation to market movements during the times T</a:t>
            </a:r>
            <a:r>
              <a:rPr lang="en-US" baseline="-25000" dirty="0">
                <a:effectLst>
                  <a:outerShdw blurRad="38100" dist="38100" dir="2700000" algn="tl">
                    <a:srgbClr val="000000">
                      <a:alpha val="43137"/>
                    </a:srgbClr>
                  </a:outerShdw>
                </a:effectLst>
              </a:rPr>
              <a:t>0</a:t>
            </a:r>
            <a:r>
              <a:rPr lang="en-US" dirty="0">
                <a:effectLst>
                  <a:outerShdw blurRad="38100" dist="38100" dir="2700000" algn="tl">
                    <a:srgbClr val="000000">
                      <a:alpha val="43137"/>
                    </a:srgbClr>
                  </a:outerShdw>
                </a:effectLst>
              </a:rPr>
              <a:t> </a:t>
            </a:r>
            <a:r>
              <a:rPr lang="en-US" dirty="0"/>
              <a:t>to</a:t>
            </a:r>
            <a:r>
              <a:rPr lang="en-US" dirty="0">
                <a:effectLst>
                  <a:outerShdw blurRad="38100" dist="38100" dir="2700000" algn="tl">
                    <a:srgbClr val="000000">
                      <a:alpha val="43137"/>
                    </a:srgbClr>
                  </a:outerShdw>
                </a:effectLst>
              </a:rPr>
              <a:t> </a:t>
            </a:r>
            <a:r>
              <a:rPr lang="en-US" dirty="0"/>
              <a:t>T</a:t>
            </a:r>
            <a:r>
              <a:rPr lang="en-US" baseline="-25000" dirty="0">
                <a:effectLst>
                  <a:outerShdw blurRad="38100" dist="38100" dir="2700000" algn="tl">
                    <a:srgbClr val="000000">
                      <a:alpha val="43137"/>
                    </a:srgbClr>
                  </a:outerShdw>
                </a:effectLst>
              </a:rPr>
              <a:t>1</a:t>
            </a:r>
            <a:r>
              <a:rPr lang="en-US" dirty="0"/>
              <a:t>. The specific estimation and event windows used by our models are discussed on the long and short run event study slides.</a:t>
            </a:r>
          </a:p>
          <a:p>
            <a:endParaRPr lang="en-US" dirty="0"/>
          </a:p>
        </p:txBody>
      </p:sp>
      <p:sp>
        <p:nvSpPr>
          <p:cNvPr id="6" name="Oval 5"/>
          <p:cNvSpPr/>
          <p:nvPr/>
        </p:nvSpPr>
        <p:spPr>
          <a:xfrm>
            <a:off x="10866500" y="97179"/>
            <a:ext cx="1061357" cy="930728"/>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3.</a:t>
            </a:r>
          </a:p>
        </p:txBody>
      </p:sp>
      <p:sp>
        <p:nvSpPr>
          <p:cNvPr id="7" name="Right Arrow 6"/>
          <p:cNvSpPr/>
          <p:nvPr/>
        </p:nvSpPr>
        <p:spPr>
          <a:xfrm>
            <a:off x="10335986" y="5997612"/>
            <a:ext cx="1856014" cy="8603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hlinkClick r:id="rId3" action="ppaction://hlinksldjump"/>
              </a:rPr>
              <a:t>Return</a:t>
            </a:r>
            <a:endParaRPr lang="en-US" dirty="0"/>
          </a:p>
        </p:txBody>
      </p:sp>
    </p:spTree>
    <p:extLst>
      <p:ext uri="{BB962C8B-B14F-4D97-AF65-F5344CB8AC3E}">
        <p14:creationId xmlns:p14="http://schemas.microsoft.com/office/powerpoint/2010/main" val="4283129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Compustat</a:t>
            </a:r>
            <a:r>
              <a:rPr lang="en-US" dirty="0"/>
              <a:t>                                         Legend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27161510"/>
              </p:ext>
            </p:extLst>
          </p:nvPr>
        </p:nvGraphicFramePr>
        <p:xfrm>
          <a:off x="542474" y="1366835"/>
          <a:ext cx="7493000" cy="5231796"/>
        </p:xfrm>
        <a:graphic>
          <a:graphicData uri="http://schemas.openxmlformats.org/drawingml/2006/table">
            <a:tbl>
              <a:tblPr>
                <a:tableStyleId>{5C22544A-7EE6-4342-B048-85BDC9FD1C3A}</a:tableStyleId>
              </a:tblPr>
              <a:tblGrid>
                <a:gridCol w="1498600">
                  <a:extLst>
                    <a:ext uri="{9D8B030D-6E8A-4147-A177-3AD203B41FA5}">
                      <a16:colId xmlns:a16="http://schemas.microsoft.com/office/drawing/2014/main" val="20000"/>
                    </a:ext>
                  </a:extLst>
                </a:gridCol>
                <a:gridCol w="1943098">
                  <a:extLst>
                    <a:ext uri="{9D8B030D-6E8A-4147-A177-3AD203B41FA5}">
                      <a16:colId xmlns:a16="http://schemas.microsoft.com/office/drawing/2014/main" val="20001"/>
                    </a:ext>
                  </a:extLst>
                </a:gridCol>
                <a:gridCol w="1502228">
                  <a:extLst>
                    <a:ext uri="{9D8B030D-6E8A-4147-A177-3AD203B41FA5}">
                      <a16:colId xmlns:a16="http://schemas.microsoft.com/office/drawing/2014/main" val="20002"/>
                    </a:ext>
                  </a:extLst>
                </a:gridCol>
                <a:gridCol w="1050474">
                  <a:extLst>
                    <a:ext uri="{9D8B030D-6E8A-4147-A177-3AD203B41FA5}">
                      <a16:colId xmlns:a16="http://schemas.microsoft.com/office/drawing/2014/main" val="20003"/>
                    </a:ext>
                  </a:extLst>
                </a:gridCol>
                <a:gridCol w="1498600">
                  <a:extLst>
                    <a:ext uri="{9D8B030D-6E8A-4147-A177-3AD203B41FA5}">
                      <a16:colId xmlns:a16="http://schemas.microsoft.com/office/drawing/2014/main" val="20004"/>
                    </a:ext>
                  </a:extLst>
                </a:gridCol>
              </a:tblGrid>
              <a:tr h="408454">
                <a:tc>
                  <a:txBody>
                    <a:bodyPr/>
                    <a:lstStyle/>
                    <a:p>
                      <a:pPr algn="l" fontAlgn="b"/>
                      <a:r>
                        <a:rPr lang="en-US" sz="1600" u="sng" strike="noStrike" dirty="0">
                          <a:effectLst/>
                        </a:rPr>
                        <a:t>Financial Ratio</a:t>
                      </a:r>
                      <a:endParaRPr lang="en-US" sz="1600" b="0" i="0" u="sng" strike="noStrike" dirty="0">
                        <a:effectLst/>
                        <a:latin typeface="Arial" panose="020B0604020202020204" pitchFamily="34" charset="0"/>
                      </a:endParaRPr>
                    </a:p>
                  </a:txBody>
                  <a:tcPr marL="7425" marR="7425" marT="7425" marB="0" anchor="b"/>
                </a:tc>
                <a:tc>
                  <a:txBody>
                    <a:bodyPr/>
                    <a:lstStyle/>
                    <a:p>
                      <a:pPr algn="l" fontAlgn="b"/>
                      <a:r>
                        <a:rPr lang="en-US" sz="1600" u="sng" strike="noStrike">
                          <a:effectLst/>
                        </a:rPr>
                        <a:t>Definition</a:t>
                      </a:r>
                      <a:endParaRPr lang="en-US" sz="1600" b="0" i="0" u="sng" strike="noStrike">
                        <a:effectLst/>
                        <a:latin typeface="Arial" panose="020B0604020202020204" pitchFamily="34" charset="0"/>
                      </a:endParaRPr>
                    </a:p>
                  </a:txBody>
                  <a:tcPr marL="7425" marR="7425" marT="7425" marB="0" anchor="b"/>
                </a:tc>
                <a:tc>
                  <a:txBody>
                    <a:bodyPr/>
                    <a:lstStyle/>
                    <a:p>
                      <a:pPr algn="ctr" fontAlgn="b"/>
                      <a:r>
                        <a:rPr lang="en-US" sz="1600" u="sng" strike="noStrike" dirty="0">
                          <a:effectLst/>
                        </a:rPr>
                        <a:t> - 1 to 0</a:t>
                      </a:r>
                      <a:endParaRPr lang="en-US" sz="1600" b="0" i="0" u="sng" strike="noStrike" dirty="0">
                        <a:effectLst/>
                        <a:latin typeface="Arial" panose="020B0604020202020204" pitchFamily="34" charset="0"/>
                      </a:endParaRPr>
                    </a:p>
                  </a:txBody>
                  <a:tcPr marL="7425" marR="7425" marT="7425" marB="0" anchor="b"/>
                </a:tc>
                <a:tc>
                  <a:txBody>
                    <a:bodyPr/>
                    <a:lstStyle/>
                    <a:p>
                      <a:pPr algn="ctr" fontAlgn="b"/>
                      <a:r>
                        <a:rPr lang="en-US" sz="1600" u="sng" strike="noStrike" dirty="0">
                          <a:effectLst/>
                        </a:rPr>
                        <a:t> -1 to 1 </a:t>
                      </a:r>
                      <a:endParaRPr lang="en-US" sz="1600" b="0" i="0" u="sng" strike="noStrike" dirty="0">
                        <a:effectLst/>
                        <a:latin typeface="Arial" panose="020B0604020202020204" pitchFamily="34" charset="0"/>
                      </a:endParaRPr>
                    </a:p>
                  </a:txBody>
                  <a:tcPr marL="7425" marR="7425" marT="7425" marB="0" anchor="b"/>
                </a:tc>
                <a:tc>
                  <a:txBody>
                    <a:bodyPr/>
                    <a:lstStyle/>
                    <a:p>
                      <a:pPr algn="ctr" fontAlgn="b"/>
                      <a:r>
                        <a:rPr lang="en-US" sz="1600" u="sng" strike="noStrike" dirty="0">
                          <a:effectLst/>
                        </a:rPr>
                        <a:t> - 3</a:t>
                      </a:r>
                      <a:r>
                        <a:rPr lang="en-US" sz="1600" u="sng" strike="noStrike" baseline="0" dirty="0">
                          <a:effectLst/>
                        </a:rPr>
                        <a:t> to 0</a:t>
                      </a:r>
                      <a:r>
                        <a:rPr lang="en-US" sz="1600" u="sng" strike="noStrike" dirty="0">
                          <a:effectLst/>
                        </a:rPr>
                        <a:t> vs. 0 to 3  Averages</a:t>
                      </a:r>
                      <a:endParaRPr lang="en-US" sz="1600" b="0" i="0" u="sng" strike="noStrike" dirty="0">
                        <a:effectLst/>
                        <a:latin typeface="Arial" panose="020B0604020202020204" pitchFamily="34" charset="0"/>
                      </a:endParaRPr>
                    </a:p>
                  </a:txBody>
                  <a:tcPr marL="7425" marR="7425" marT="7425" marB="0" anchor="b"/>
                </a:tc>
                <a:extLst>
                  <a:ext uri="{0D108BD9-81ED-4DB2-BD59-A6C34878D82A}">
                    <a16:rowId xmlns:a16="http://schemas.microsoft.com/office/drawing/2014/main" val="10000"/>
                  </a:ext>
                </a:extLst>
              </a:tr>
              <a:tr h="541896">
                <a:tc>
                  <a:txBody>
                    <a:bodyPr/>
                    <a:lstStyle/>
                    <a:p>
                      <a:pPr algn="l" fontAlgn="b"/>
                      <a:r>
                        <a:rPr lang="en-US" sz="1600" u="none" strike="noStrike" dirty="0">
                          <a:effectLst/>
                        </a:rPr>
                        <a:t>Current Ratio</a:t>
                      </a:r>
                      <a:endParaRPr lang="en-US" sz="1600" b="0" i="0" u="none" strike="noStrike" dirty="0">
                        <a:effectLst/>
                        <a:latin typeface="Arial" panose="020B0604020202020204" pitchFamily="34" charset="0"/>
                      </a:endParaRPr>
                    </a:p>
                  </a:txBody>
                  <a:tcPr marL="7425" marR="7425" marT="7425" marB="0" anchor="b"/>
                </a:tc>
                <a:tc>
                  <a:txBody>
                    <a:bodyPr/>
                    <a:lstStyle/>
                    <a:p>
                      <a:pPr algn="l" fontAlgn="b"/>
                      <a:r>
                        <a:rPr lang="en-US" sz="1600" u="none" strike="noStrike" dirty="0">
                          <a:effectLst/>
                        </a:rPr>
                        <a:t>Current Assets / Current Liabilities</a:t>
                      </a:r>
                      <a:endParaRPr lang="en-US" sz="1600" b="0" i="0" u="none" strike="noStrike" dirty="0">
                        <a:effectLst/>
                        <a:latin typeface="Arial" panose="020B0604020202020204" pitchFamily="34" charset="0"/>
                      </a:endParaRPr>
                    </a:p>
                  </a:txBody>
                  <a:tcPr marL="7425" marR="7425" marT="7425" marB="0" anchor="b"/>
                </a:tc>
                <a:tc>
                  <a:txBody>
                    <a:bodyPr/>
                    <a:lstStyle/>
                    <a:p>
                      <a:pPr algn="ctr" fontAlgn="b"/>
                      <a:r>
                        <a:rPr lang="en-US" sz="1600" u="none" strike="noStrike">
                          <a:effectLst/>
                        </a:rPr>
                        <a:t>43%</a:t>
                      </a:r>
                      <a:endParaRPr lang="en-US" sz="1600" b="0" i="0" u="none" strike="noStrike">
                        <a:effectLst/>
                        <a:latin typeface="Arial" panose="020B0604020202020204" pitchFamily="34" charset="0"/>
                      </a:endParaRPr>
                    </a:p>
                  </a:txBody>
                  <a:tcPr marL="7425" marR="7425" marT="7425" marB="0" anchor="b"/>
                </a:tc>
                <a:tc>
                  <a:txBody>
                    <a:bodyPr/>
                    <a:lstStyle/>
                    <a:p>
                      <a:pPr algn="ctr" fontAlgn="b"/>
                      <a:r>
                        <a:rPr lang="en-US" sz="1600" u="none" strike="noStrike">
                          <a:effectLst/>
                        </a:rPr>
                        <a:t>41%</a:t>
                      </a:r>
                      <a:endParaRPr lang="en-US" sz="1600" b="0" i="0" u="none" strike="noStrike">
                        <a:effectLst/>
                        <a:latin typeface="Arial" panose="020B0604020202020204" pitchFamily="34" charset="0"/>
                      </a:endParaRPr>
                    </a:p>
                  </a:txBody>
                  <a:tcPr marL="7425" marR="7425" marT="7425" marB="0" anchor="b"/>
                </a:tc>
                <a:tc>
                  <a:txBody>
                    <a:bodyPr/>
                    <a:lstStyle/>
                    <a:p>
                      <a:pPr algn="ctr" fontAlgn="b"/>
                      <a:r>
                        <a:rPr lang="en-US" sz="1600" u="none" strike="noStrike">
                          <a:effectLst/>
                        </a:rPr>
                        <a:t>63%</a:t>
                      </a:r>
                      <a:endParaRPr lang="en-US" sz="1600" b="0" i="0" u="none" strike="noStrike">
                        <a:effectLst/>
                        <a:latin typeface="Arial" panose="020B0604020202020204" pitchFamily="34" charset="0"/>
                      </a:endParaRPr>
                    </a:p>
                  </a:txBody>
                  <a:tcPr marL="7425" marR="7425" marT="7425" marB="0" anchor="b"/>
                </a:tc>
                <a:extLst>
                  <a:ext uri="{0D108BD9-81ED-4DB2-BD59-A6C34878D82A}">
                    <a16:rowId xmlns:a16="http://schemas.microsoft.com/office/drawing/2014/main" val="10001"/>
                  </a:ext>
                </a:extLst>
              </a:tr>
              <a:tr h="942223">
                <a:tc>
                  <a:txBody>
                    <a:bodyPr/>
                    <a:lstStyle/>
                    <a:p>
                      <a:pPr algn="l" fontAlgn="b"/>
                      <a:r>
                        <a:rPr lang="en-US" sz="1600" u="none" strike="noStrike" dirty="0">
                          <a:effectLst/>
                        </a:rPr>
                        <a:t>Return On Capital Employed</a:t>
                      </a:r>
                      <a:endParaRPr lang="en-US" sz="1600" b="0" i="0" u="none" strike="noStrike" dirty="0">
                        <a:effectLst/>
                        <a:latin typeface="Arial" panose="020B0604020202020204" pitchFamily="34" charset="0"/>
                      </a:endParaRPr>
                    </a:p>
                  </a:txBody>
                  <a:tcPr marL="7425" marR="7425" marT="7425" marB="0" anchor="b"/>
                </a:tc>
                <a:tc>
                  <a:txBody>
                    <a:bodyPr/>
                    <a:lstStyle/>
                    <a:p>
                      <a:pPr algn="l" fontAlgn="b"/>
                      <a:r>
                        <a:rPr lang="en-US" sz="1600" u="none" strike="noStrike" dirty="0">
                          <a:effectLst/>
                        </a:rPr>
                        <a:t>Profit Before Interest and Tax / Average Capital Employed</a:t>
                      </a:r>
                      <a:endParaRPr lang="en-US" sz="1600" b="0" i="0" u="none" strike="noStrike" dirty="0">
                        <a:effectLst/>
                        <a:latin typeface="Arial" panose="020B0604020202020204" pitchFamily="34" charset="0"/>
                      </a:endParaRPr>
                    </a:p>
                  </a:txBody>
                  <a:tcPr marL="7425" marR="7425" marT="7425" marB="0" anchor="b"/>
                </a:tc>
                <a:tc>
                  <a:txBody>
                    <a:bodyPr/>
                    <a:lstStyle/>
                    <a:p>
                      <a:pPr algn="ctr" fontAlgn="b"/>
                      <a:r>
                        <a:rPr lang="en-US" sz="1600" u="none" strike="noStrike" dirty="0">
                          <a:effectLst/>
                        </a:rPr>
                        <a:t>38%</a:t>
                      </a:r>
                      <a:endParaRPr lang="en-US" sz="1600" b="0" i="0" u="none" strike="noStrike" dirty="0">
                        <a:effectLst/>
                        <a:latin typeface="Arial" panose="020B0604020202020204" pitchFamily="34" charset="0"/>
                      </a:endParaRPr>
                    </a:p>
                  </a:txBody>
                  <a:tcPr marL="7425" marR="7425" marT="7425" marB="0" anchor="b"/>
                </a:tc>
                <a:tc>
                  <a:txBody>
                    <a:bodyPr/>
                    <a:lstStyle/>
                    <a:p>
                      <a:pPr algn="ctr" fontAlgn="b"/>
                      <a:r>
                        <a:rPr lang="en-US" sz="1600" u="none" strike="noStrike">
                          <a:effectLst/>
                        </a:rPr>
                        <a:t>36%</a:t>
                      </a:r>
                      <a:endParaRPr lang="en-US" sz="1600" b="0" i="0" u="none" strike="noStrike">
                        <a:effectLst/>
                        <a:latin typeface="Arial" panose="020B0604020202020204" pitchFamily="34" charset="0"/>
                      </a:endParaRPr>
                    </a:p>
                  </a:txBody>
                  <a:tcPr marL="7425" marR="7425" marT="7425" marB="0" anchor="b"/>
                </a:tc>
                <a:tc>
                  <a:txBody>
                    <a:bodyPr/>
                    <a:lstStyle/>
                    <a:p>
                      <a:pPr algn="ctr" fontAlgn="b"/>
                      <a:r>
                        <a:rPr lang="en-US" sz="1600" u="none" strike="noStrike">
                          <a:effectLst/>
                        </a:rPr>
                        <a:t>59%</a:t>
                      </a:r>
                      <a:endParaRPr lang="en-US" sz="1600" b="0" i="0" u="none" strike="noStrike">
                        <a:effectLst/>
                        <a:latin typeface="Arial" panose="020B0604020202020204" pitchFamily="34" charset="0"/>
                      </a:endParaRPr>
                    </a:p>
                  </a:txBody>
                  <a:tcPr marL="7425" marR="7425" marT="7425" marB="0" anchor="b"/>
                </a:tc>
                <a:extLst>
                  <a:ext uri="{0D108BD9-81ED-4DB2-BD59-A6C34878D82A}">
                    <a16:rowId xmlns:a16="http://schemas.microsoft.com/office/drawing/2014/main" val="10002"/>
                  </a:ext>
                </a:extLst>
              </a:tr>
              <a:tr h="408454">
                <a:tc>
                  <a:txBody>
                    <a:bodyPr/>
                    <a:lstStyle/>
                    <a:p>
                      <a:pPr algn="l" fontAlgn="b"/>
                      <a:r>
                        <a:rPr lang="en-US" sz="1600" u="none" strike="noStrike" dirty="0">
                          <a:effectLst/>
                        </a:rPr>
                        <a:t>Return On Assets</a:t>
                      </a:r>
                      <a:endParaRPr lang="en-US" sz="1600" b="0" i="0" u="none" strike="noStrike" dirty="0">
                        <a:effectLst/>
                        <a:latin typeface="Arial" panose="020B0604020202020204" pitchFamily="34" charset="0"/>
                      </a:endParaRPr>
                    </a:p>
                  </a:txBody>
                  <a:tcPr marL="7425" marR="7425" marT="7425" marB="0" anchor="b"/>
                </a:tc>
                <a:tc>
                  <a:txBody>
                    <a:bodyPr/>
                    <a:lstStyle/>
                    <a:p>
                      <a:pPr algn="l" fontAlgn="b"/>
                      <a:r>
                        <a:rPr lang="en-US" sz="1600" u="none" strike="noStrike" dirty="0">
                          <a:effectLst/>
                        </a:rPr>
                        <a:t>Profit after Tax / Total Assets</a:t>
                      </a:r>
                      <a:endParaRPr lang="en-US" sz="1600" b="0" i="0" u="none" strike="noStrike" dirty="0">
                        <a:effectLst/>
                        <a:latin typeface="Arial" panose="020B0604020202020204" pitchFamily="34" charset="0"/>
                      </a:endParaRPr>
                    </a:p>
                  </a:txBody>
                  <a:tcPr marL="7425" marR="7425" marT="7425" marB="0" anchor="b"/>
                </a:tc>
                <a:tc>
                  <a:txBody>
                    <a:bodyPr/>
                    <a:lstStyle/>
                    <a:p>
                      <a:pPr algn="ctr" fontAlgn="b"/>
                      <a:r>
                        <a:rPr lang="en-US" sz="1600" u="none" strike="noStrike" dirty="0">
                          <a:effectLst/>
                        </a:rPr>
                        <a:t>45%</a:t>
                      </a:r>
                      <a:endParaRPr lang="en-US" sz="1600" b="0" i="0" u="none" strike="noStrike" dirty="0">
                        <a:effectLst/>
                        <a:latin typeface="Arial" panose="020B0604020202020204" pitchFamily="34" charset="0"/>
                      </a:endParaRPr>
                    </a:p>
                  </a:txBody>
                  <a:tcPr marL="7425" marR="7425" marT="7425" marB="0" anchor="b"/>
                </a:tc>
                <a:tc>
                  <a:txBody>
                    <a:bodyPr/>
                    <a:lstStyle/>
                    <a:p>
                      <a:pPr algn="ctr" fontAlgn="b"/>
                      <a:r>
                        <a:rPr lang="en-US" sz="1600" u="none" strike="noStrike">
                          <a:effectLst/>
                        </a:rPr>
                        <a:t>39%</a:t>
                      </a:r>
                      <a:endParaRPr lang="en-US" sz="1600" b="0" i="0" u="none" strike="noStrike">
                        <a:effectLst/>
                        <a:latin typeface="Arial" panose="020B0604020202020204" pitchFamily="34" charset="0"/>
                      </a:endParaRPr>
                    </a:p>
                  </a:txBody>
                  <a:tcPr marL="7425" marR="7425" marT="7425" marB="0" anchor="b"/>
                </a:tc>
                <a:tc>
                  <a:txBody>
                    <a:bodyPr/>
                    <a:lstStyle/>
                    <a:p>
                      <a:pPr algn="ctr" fontAlgn="b"/>
                      <a:r>
                        <a:rPr lang="en-US" sz="1600" u="none" strike="noStrike">
                          <a:effectLst/>
                        </a:rPr>
                        <a:t>63%</a:t>
                      </a:r>
                      <a:endParaRPr lang="en-US" sz="1600" b="0" i="0" u="none" strike="noStrike">
                        <a:effectLst/>
                        <a:latin typeface="Arial" panose="020B0604020202020204" pitchFamily="34" charset="0"/>
                      </a:endParaRPr>
                    </a:p>
                  </a:txBody>
                  <a:tcPr marL="7425" marR="7425" marT="7425" marB="0" anchor="b"/>
                </a:tc>
                <a:extLst>
                  <a:ext uri="{0D108BD9-81ED-4DB2-BD59-A6C34878D82A}">
                    <a16:rowId xmlns:a16="http://schemas.microsoft.com/office/drawing/2014/main" val="10003"/>
                  </a:ext>
                </a:extLst>
              </a:tr>
              <a:tr h="275011">
                <a:tc>
                  <a:txBody>
                    <a:bodyPr/>
                    <a:lstStyle/>
                    <a:p>
                      <a:pPr algn="l" fontAlgn="b"/>
                      <a:r>
                        <a:rPr lang="en-US" sz="1600" u="none" strike="noStrike" dirty="0">
                          <a:effectLst/>
                        </a:rPr>
                        <a:t>Net Profit Margin</a:t>
                      </a:r>
                      <a:endParaRPr lang="en-US" sz="1600" b="0" i="0" u="none" strike="noStrike" dirty="0">
                        <a:effectLst/>
                        <a:latin typeface="Arial" panose="020B0604020202020204" pitchFamily="34" charset="0"/>
                      </a:endParaRPr>
                    </a:p>
                  </a:txBody>
                  <a:tcPr marL="7425" marR="7425" marT="7425" marB="0" anchor="b"/>
                </a:tc>
                <a:tc>
                  <a:txBody>
                    <a:bodyPr/>
                    <a:lstStyle/>
                    <a:p>
                      <a:pPr algn="l" fontAlgn="b"/>
                      <a:r>
                        <a:rPr lang="en-US" sz="1600" u="none" strike="noStrike" dirty="0">
                          <a:effectLst/>
                        </a:rPr>
                        <a:t>Profit after Tax / Sales</a:t>
                      </a:r>
                      <a:endParaRPr lang="en-US" sz="1600" b="0" i="0" u="none" strike="noStrike" dirty="0">
                        <a:effectLst/>
                        <a:latin typeface="Arial" panose="020B0604020202020204" pitchFamily="34" charset="0"/>
                      </a:endParaRPr>
                    </a:p>
                  </a:txBody>
                  <a:tcPr marL="7425" marR="7425" marT="7425" marB="0" anchor="b"/>
                </a:tc>
                <a:tc>
                  <a:txBody>
                    <a:bodyPr/>
                    <a:lstStyle/>
                    <a:p>
                      <a:pPr algn="ctr" fontAlgn="b"/>
                      <a:r>
                        <a:rPr lang="en-US" sz="1600" u="none" strike="noStrike" dirty="0">
                          <a:effectLst/>
                        </a:rPr>
                        <a:t>43%</a:t>
                      </a:r>
                      <a:endParaRPr lang="en-US" sz="1600" b="0" i="0" u="none" strike="noStrike" dirty="0">
                        <a:effectLst/>
                        <a:latin typeface="Arial" panose="020B0604020202020204" pitchFamily="34" charset="0"/>
                      </a:endParaRPr>
                    </a:p>
                  </a:txBody>
                  <a:tcPr marL="7425" marR="7425" marT="7425" marB="0" anchor="b"/>
                </a:tc>
                <a:tc>
                  <a:txBody>
                    <a:bodyPr/>
                    <a:lstStyle/>
                    <a:p>
                      <a:pPr algn="ctr" fontAlgn="b"/>
                      <a:r>
                        <a:rPr lang="en-US" sz="1600" u="none" strike="noStrike">
                          <a:effectLst/>
                        </a:rPr>
                        <a:t>36%</a:t>
                      </a:r>
                      <a:endParaRPr lang="en-US" sz="1600" b="0" i="0" u="none" strike="noStrike">
                        <a:effectLst/>
                        <a:latin typeface="Arial" panose="020B0604020202020204" pitchFamily="34" charset="0"/>
                      </a:endParaRPr>
                    </a:p>
                  </a:txBody>
                  <a:tcPr marL="7425" marR="7425" marT="7425" marB="0" anchor="b"/>
                </a:tc>
                <a:tc>
                  <a:txBody>
                    <a:bodyPr/>
                    <a:lstStyle/>
                    <a:p>
                      <a:pPr algn="ctr" fontAlgn="b"/>
                      <a:r>
                        <a:rPr lang="en-US" sz="1600" u="none" strike="noStrike">
                          <a:effectLst/>
                        </a:rPr>
                        <a:t>70%</a:t>
                      </a:r>
                      <a:endParaRPr lang="en-US" sz="1600" b="0" i="0" u="none" strike="noStrike">
                        <a:effectLst/>
                        <a:latin typeface="Arial" panose="020B0604020202020204" pitchFamily="34" charset="0"/>
                      </a:endParaRPr>
                    </a:p>
                  </a:txBody>
                  <a:tcPr marL="7425" marR="7425" marT="7425" marB="0" anchor="b"/>
                </a:tc>
                <a:extLst>
                  <a:ext uri="{0D108BD9-81ED-4DB2-BD59-A6C34878D82A}">
                    <a16:rowId xmlns:a16="http://schemas.microsoft.com/office/drawing/2014/main" val="10004"/>
                  </a:ext>
                </a:extLst>
              </a:tr>
              <a:tr h="408454">
                <a:tc>
                  <a:txBody>
                    <a:bodyPr/>
                    <a:lstStyle/>
                    <a:p>
                      <a:pPr algn="l" fontAlgn="b"/>
                      <a:r>
                        <a:rPr lang="en-US" sz="1600" u="none" strike="noStrike" dirty="0">
                          <a:effectLst/>
                        </a:rPr>
                        <a:t>Total Debt Ratio</a:t>
                      </a:r>
                      <a:endParaRPr lang="en-US" sz="1600" b="0" i="0" u="none" strike="noStrike" dirty="0">
                        <a:effectLst/>
                        <a:latin typeface="Arial" panose="020B0604020202020204" pitchFamily="34" charset="0"/>
                      </a:endParaRPr>
                    </a:p>
                  </a:txBody>
                  <a:tcPr marL="7425" marR="7425" marT="7425" marB="0" anchor="b"/>
                </a:tc>
                <a:tc>
                  <a:txBody>
                    <a:bodyPr/>
                    <a:lstStyle/>
                    <a:p>
                      <a:pPr algn="l" fontAlgn="b"/>
                      <a:r>
                        <a:rPr lang="en-US" sz="1600" u="none" strike="noStrike">
                          <a:effectLst/>
                        </a:rPr>
                        <a:t>Total Debt / Total Assets</a:t>
                      </a:r>
                      <a:endParaRPr lang="en-US" sz="1600" b="0" i="0" u="none" strike="noStrike">
                        <a:effectLst/>
                        <a:latin typeface="Arial" panose="020B0604020202020204" pitchFamily="34" charset="0"/>
                      </a:endParaRPr>
                    </a:p>
                  </a:txBody>
                  <a:tcPr marL="7425" marR="7425" marT="7425" marB="0" anchor="b"/>
                </a:tc>
                <a:tc>
                  <a:txBody>
                    <a:bodyPr/>
                    <a:lstStyle/>
                    <a:p>
                      <a:pPr algn="ctr" fontAlgn="b"/>
                      <a:r>
                        <a:rPr lang="en-US" sz="1600" u="none" strike="noStrike" dirty="0">
                          <a:effectLst/>
                        </a:rPr>
                        <a:t>66%</a:t>
                      </a:r>
                      <a:endParaRPr lang="en-US" sz="1600" b="0" i="0" u="none" strike="noStrike" dirty="0">
                        <a:effectLst/>
                        <a:latin typeface="Arial" panose="020B0604020202020204" pitchFamily="34" charset="0"/>
                      </a:endParaRPr>
                    </a:p>
                  </a:txBody>
                  <a:tcPr marL="7425" marR="7425" marT="7425" marB="0" anchor="b"/>
                </a:tc>
                <a:tc>
                  <a:txBody>
                    <a:bodyPr/>
                    <a:lstStyle/>
                    <a:p>
                      <a:pPr algn="ctr" fontAlgn="b"/>
                      <a:r>
                        <a:rPr lang="en-US" sz="1600" u="none" strike="noStrike" dirty="0">
                          <a:effectLst/>
                        </a:rPr>
                        <a:t>66%</a:t>
                      </a:r>
                      <a:endParaRPr lang="en-US" sz="1600" b="0" i="0" u="none" strike="noStrike" dirty="0">
                        <a:effectLst/>
                        <a:latin typeface="Arial" panose="020B0604020202020204" pitchFamily="34" charset="0"/>
                      </a:endParaRPr>
                    </a:p>
                  </a:txBody>
                  <a:tcPr marL="7425" marR="7425" marT="7425" marB="0" anchor="b"/>
                </a:tc>
                <a:tc>
                  <a:txBody>
                    <a:bodyPr/>
                    <a:lstStyle/>
                    <a:p>
                      <a:pPr algn="ctr" fontAlgn="b"/>
                      <a:r>
                        <a:rPr lang="en-US" sz="1600" u="none" strike="noStrike" dirty="0">
                          <a:effectLst/>
                        </a:rPr>
                        <a:t>70%</a:t>
                      </a:r>
                      <a:endParaRPr lang="en-US" sz="1600" b="0" i="0" u="none" strike="noStrike" dirty="0">
                        <a:effectLst/>
                        <a:latin typeface="Arial" panose="020B0604020202020204" pitchFamily="34" charset="0"/>
                      </a:endParaRPr>
                    </a:p>
                  </a:txBody>
                  <a:tcPr marL="7425" marR="7425" marT="7425" marB="0" anchor="b"/>
                </a:tc>
                <a:extLst>
                  <a:ext uri="{0D108BD9-81ED-4DB2-BD59-A6C34878D82A}">
                    <a16:rowId xmlns:a16="http://schemas.microsoft.com/office/drawing/2014/main" val="10005"/>
                  </a:ext>
                </a:extLst>
              </a:tr>
              <a:tr h="541896">
                <a:tc>
                  <a:txBody>
                    <a:bodyPr/>
                    <a:lstStyle/>
                    <a:p>
                      <a:pPr algn="l" fontAlgn="b"/>
                      <a:r>
                        <a:rPr lang="en-US" sz="1600" u="none" strike="noStrike" dirty="0">
                          <a:effectLst/>
                        </a:rPr>
                        <a:t>Interest Coverage Ratio</a:t>
                      </a:r>
                      <a:endParaRPr lang="en-US" sz="1600" b="0" i="0" u="none" strike="noStrike" dirty="0">
                        <a:effectLst/>
                        <a:latin typeface="Arial" panose="020B0604020202020204" pitchFamily="34" charset="0"/>
                      </a:endParaRPr>
                    </a:p>
                  </a:txBody>
                  <a:tcPr marL="7425" marR="7425" marT="7425" marB="0" anchor="b"/>
                </a:tc>
                <a:tc>
                  <a:txBody>
                    <a:bodyPr/>
                    <a:lstStyle/>
                    <a:p>
                      <a:pPr algn="l" fontAlgn="b"/>
                      <a:r>
                        <a:rPr lang="en-US" sz="1600" u="none" strike="noStrike" dirty="0">
                          <a:effectLst/>
                        </a:rPr>
                        <a:t>Interest / Profit Before Interest and Tax</a:t>
                      </a:r>
                      <a:endParaRPr lang="en-US" sz="1600" b="0" i="0" u="none" strike="noStrike" dirty="0">
                        <a:effectLst/>
                        <a:latin typeface="Arial" panose="020B0604020202020204" pitchFamily="34" charset="0"/>
                      </a:endParaRPr>
                    </a:p>
                  </a:txBody>
                  <a:tcPr marL="7425" marR="7425" marT="7425" marB="0" anchor="b"/>
                </a:tc>
                <a:tc>
                  <a:txBody>
                    <a:bodyPr/>
                    <a:lstStyle/>
                    <a:p>
                      <a:pPr algn="ctr" fontAlgn="b"/>
                      <a:r>
                        <a:rPr lang="en-US" sz="1600" u="none" strike="noStrike">
                          <a:effectLst/>
                        </a:rPr>
                        <a:t>63%</a:t>
                      </a:r>
                      <a:endParaRPr lang="en-US" sz="1600" b="0" i="0" u="none" strike="noStrike">
                        <a:effectLst/>
                        <a:latin typeface="Arial" panose="020B0604020202020204" pitchFamily="34" charset="0"/>
                      </a:endParaRPr>
                    </a:p>
                  </a:txBody>
                  <a:tcPr marL="7425" marR="7425" marT="7425" marB="0" anchor="b"/>
                </a:tc>
                <a:tc>
                  <a:txBody>
                    <a:bodyPr/>
                    <a:lstStyle/>
                    <a:p>
                      <a:pPr algn="ctr" fontAlgn="b"/>
                      <a:r>
                        <a:rPr lang="en-US" sz="1600" u="none" strike="noStrike" dirty="0">
                          <a:effectLst/>
                        </a:rPr>
                        <a:t>66%</a:t>
                      </a:r>
                      <a:endParaRPr lang="en-US" sz="1600" b="0" i="0" u="none" strike="noStrike" dirty="0">
                        <a:effectLst/>
                        <a:latin typeface="Arial" panose="020B0604020202020204" pitchFamily="34" charset="0"/>
                      </a:endParaRPr>
                    </a:p>
                  </a:txBody>
                  <a:tcPr marL="7425" marR="7425" marT="7425" marB="0" anchor="b"/>
                </a:tc>
                <a:tc>
                  <a:txBody>
                    <a:bodyPr/>
                    <a:lstStyle/>
                    <a:p>
                      <a:pPr algn="ctr" fontAlgn="b"/>
                      <a:r>
                        <a:rPr lang="en-US" sz="1600" u="none" strike="noStrike">
                          <a:effectLst/>
                        </a:rPr>
                        <a:t>73%</a:t>
                      </a:r>
                      <a:endParaRPr lang="en-US" sz="1600" b="0" i="0" u="none" strike="noStrike">
                        <a:effectLst/>
                        <a:latin typeface="Arial" panose="020B0604020202020204" pitchFamily="34" charset="0"/>
                      </a:endParaRPr>
                    </a:p>
                  </a:txBody>
                  <a:tcPr marL="7425" marR="7425" marT="7425" marB="0" anchor="b"/>
                </a:tc>
                <a:extLst>
                  <a:ext uri="{0D108BD9-81ED-4DB2-BD59-A6C34878D82A}">
                    <a16:rowId xmlns:a16="http://schemas.microsoft.com/office/drawing/2014/main" val="10006"/>
                  </a:ext>
                </a:extLst>
              </a:tr>
              <a:tr h="408454">
                <a:tc>
                  <a:txBody>
                    <a:bodyPr/>
                    <a:lstStyle/>
                    <a:p>
                      <a:pPr algn="l" fontAlgn="b"/>
                      <a:r>
                        <a:rPr lang="en-US" sz="1600" u="none" strike="noStrike" dirty="0">
                          <a:effectLst/>
                        </a:rPr>
                        <a:t>Asset Turnover Ratio</a:t>
                      </a:r>
                      <a:endParaRPr lang="en-US" sz="1600" b="0" i="0" u="none" strike="noStrike" dirty="0">
                        <a:effectLst/>
                        <a:latin typeface="Arial" panose="020B0604020202020204" pitchFamily="34" charset="0"/>
                      </a:endParaRPr>
                    </a:p>
                  </a:txBody>
                  <a:tcPr marL="7425" marR="7425" marT="7425" marB="0" anchor="b"/>
                </a:tc>
                <a:tc>
                  <a:txBody>
                    <a:bodyPr/>
                    <a:lstStyle/>
                    <a:p>
                      <a:pPr algn="l" fontAlgn="b"/>
                      <a:r>
                        <a:rPr lang="en-US" sz="1600" u="none" strike="noStrike" dirty="0">
                          <a:effectLst/>
                        </a:rPr>
                        <a:t>Sales / Average Total Assets</a:t>
                      </a:r>
                      <a:endParaRPr lang="en-US" sz="1600" b="0" i="0" u="none" strike="noStrike" dirty="0">
                        <a:effectLst/>
                        <a:latin typeface="Arial" panose="020B0604020202020204" pitchFamily="34" charset="0"/>
                      </a:endParaRPr>
                    </a:p>
                  </a:txBody>
                  <a:tcPr marL="7425" marR="7425" marT="7425" marB="0" anchor="b"/>
                </a:tc>
                <a:tc>
                  <a:txBody>
                    <a:bodyPr/>
                    <a:lstStyle/>
                    <a:p>
                      <a:pPr algn="ctr" fontAlgn="b"/>
                      <a:r>
                        <a:rPr lang="en-US" sz="1600" u="none" strike="noStrike">
                          <a:effectLst/>
                        </a:rPr>
                        <a:t>32%</a:t>
                      </a:r>
                      <a:endParaRPr lang="en-US" sz="1600" b="0" i="0" u="none" strike="noStrike">
                        <a:effectLst/>
                        <a:latin typeface="Arial" panose="020B0604020202020204" pitchFamily="34" charset="0"/>
                      </a:endParaRPr>
                    </a:p>
                  </a:txBody>
                  <a:tcPr marL="7425" marR="7425" marT="7425" marB="0" anchor="b"/>
                </a:tc>
                <a:tc>
                  <a:txBody>
                    <a:bodyPr/>
                    <a:lstStyle/>
                    <a:p>
                      <a:pPr algn="ctr" fontAlgn="b"/>
                      <a:r>
                        <a:rPr lang="en-US" sz="1600" u="none" strike="noStrike" dirty="0">
                          <a:effectLst/>
                        </a:rPr>
                        <a:t>34%</a:t>
                      </a:r>
                      <a:endParaRPr lang="en-US" sz="1600" b="0" i="0" u="none" strike="noStrike" dirty="0">
                        <a:effectLst/>
                        <a:latin typeface="Arial" panose="020B0604020202020204" pitchFamily="34" charset="0"/>
                      </a:endParaRPr>
                    </a:p>
                  </a:txBody>
                  <a:tcPr marL="7425" marR="7425" marT="7425" marB="0" anchor="b"/>
                </a:tc>
                <a:tc>
                  <a:txBody>
                    <a:bodyPr/>
                    <a:lstStyle/>
                    <a:p>
                      <a:pPr algn="ctr" fontAlgn="b"/>
                      <a:r>
                        <a:rPr lang="en-US" sz="1600" u="none" strike="noStrike">
                          <a:effectLst/>
                        </a:rPr>
                        <a:t>55%</a:t>
                      </a:r>
                      <a:endParaRPr lang="en-US" sz="1600" b="0" i="0" u="none" strike="noStrike">
                        <a:effectLst/>
                        <a:latin typeface="Arial" panose="020B0604020202020204" pitchFamily="34" charset="0"/>
                      </a:endParaRPr>
                    </a:p>
                  </a:txBody>
                  <a:tcPr marL="7425" marR="7425" marT="7425" marB="0" anchor="b"/>
                </a:tc>
                <a:extLst>
                  <a:ext uri="{0D108BD9-81ED-4DB2-BD59-A6C34878D82A}">
                    <a16:rowId xmlns:a16="http://schemas.microsoft.com/office/drawing/2014/main" val="10007"/>
                  </a:ext>
                </a:extLst>
              </a:tr>
              <a:tr h="541896">
                <a:tc>
                  <a:txBody>
                    <a:bodyPr/>
                    <a:lstStyle/>
                    <a:p>
                      <a:pPr algn="l" fontAlgn="b"/>
                      <a:r>
                        <a:rPr lang="en-US" sz="1600" u="none" strike="noStrike" dirty="0">
                          <a:effectLst/>
                        </a:rPr>
                        <a:t>Working Capital</a:t>
                      </a:r>
                      <a:endParaRPr lang="en-US" sz="1600" b="0" i="0" u="none" strike="noStrike" dirty="0">
                        <a:effectLst/>
                        <a:latin typeface="Arial" panose="020B0604020202020204" pitchFamily="34" charset="0"/>
                      </a:endParaRPr>
                    </a:p>
                  </a:txBody>
                  <a:tcPr marL="7425" marR="7425" marT="7425" marB="0" anchor="b"/>
                </a:tc>
                <a:tc>
                  <a:txBody>
                    <a:bodyPr/>
                    <a:lstStyle/>
                    <a:p>
                      <a:pPr algn="l" fontAlgn="b"/>
                      <a:r>
                        <a:rPr lang="en-US" sz="1600" u="none" strike="noStrike">
                          <a:effectLst/>
                        </a:rPr>
                        <a:t> Current Assets- Current Liabilities</a:t>
                      </a:r>
                      <a:endParaRPr lang="en-US" sz="1600" b="0" i="0" u="none" strike="noStrike">
                        <a:effectLst/>
                        <a:latin typeface="Arial" panose="020B0604020202020204" pitchFamily="34" charset="0"/>
                      </a:endParaRPr>
                    </a:p>
                  </a:txBody>
                  <a:tcPr marL="7425" marR="7425" marT="7425" marB="0" anchor="b"/>
                </a:tc>
                <a:tc>
                  <a:txBody>
                    <a:bodyPr/>
                    <a:lstStyle/>
                    <a:p>
                      <a:pPr algn="ctr" fontAlgn="b"/>
                      <a:r>
                        <a:rPr lang="en-US" sz="1600" u="none" strike="noStrike">
                          <a:effectLst/>
                        </a:rPr>
                        <a:t>46%</a:t>
                      </a:r>
                      <a:endParaRPr lang="en-US" sz="1600" b="0" i="0" u="none" strike="noStrike">
                        <a:effectLst/>
                        <a:latin typeface="Arial" panose="020B0604020202020204" pitchFamily="34" charset="0"/>
                      </a:endParaRPr>
                    </a:p>
                  </a:txBody>
                  <a:tcPr marL="7425" marR="7425" marT="7425" marB="0" anchor="b"/>
                </a:tc>
                <a:tc>
                  <a:txBody>
                    <a:bodyPr/>
                    <a:lstStyle/>
                    <a:p>
                      <a:pPr algn="ctr" fontAlgn="b"/>
                      <a:r>
                        <a:rPr lang="en-US" sz="1600" u="none" strike="noStrike" dirty="0">
                          <a:effectLst/>
                        </a:rPr>
                        <a:t>50%</a:t>
                      </a:r>
                      <a:endParaRPr lang="en-US" sz="1600" b="0" i="0" u="none" strike="noStrike" dirty="0">
                        <a:effectLst/>
                        <a:latin typeface="Arial" panose="020B0604020202020204" pitchFamily="34" charset="0"/>
                      </a:endParaRPr>
                    </a:p>
                  </a:txBody>
                  <a:tcPr marL="7425" marR="7425" marT="7425" marB="0" anchor="b"/>
                </a:tc>
                <a:tc>
                  <a:txBody>
                    <a:bodyPr/>
                    <a:lstStyle/>
                    <a:p>
                      <a:pPr algn="ctr" fontAlgn="b"/>
                      <a:r>
                        <a:rPr lang="en-US" sz="1600" u="none" strike="noStrike" dirty="0">
                          <a:effectLst/>
                        </a:rPr>
                        <a:t>66%</a:t>
                      </a:r>
                      <a:endParaRPr lang="en-US" sz="1600" b="0" i="0" u="none" strike="noStrike" dirty="0">
                        <a:effectLst/>
                        <a:latin typeface="Arial" panose="020B0604020202020204" pitchFamily="34" charset="0"/>
                      </a:endParaRPr>
                    </a:p>
                  </a:txBody>
                  <a:tcPr marL="7425" marR="7425" marT="7425" marB="0" anchor="b"/>
                </a:tc>
                <a:extLst>
                  <a:ext uri="{0D108BD9-81ED-4DB2-BD59-A6C34878D82A}">
                    <a16:rowId xmlns:a16="http://schemas.microsoft.com/office/drawing/2014/main" val="10008"/>
                  </a:ext>
                </a:extLst>
              </a:tr>
              <a:tr h="408454">
                <a:tc>
                  <a:txBody>
                    <a:bodyPr/>
                    <a:lstStyle/>
                    <a:p>
                      <a:pPr algn="l" fontAlgn="b"/>
                      <a:r>
                        <a:rPr lang="en-US" sz="1600" u="none" strike="noStrike" dirty="0">
                          <a:effectLst/>
                        </a:rPr>
                        <a:t>Return On Equity</a:t>
                      </a:r>
                      <a:endParaRPr lang="en-US" sz="1600" b="0" i="0" u="none" strike="noStrike" dirty="0">
                        <a:effectLst/>
                        <a:latin typeface="Arial" panose="020B0604020202020204" pitchFamily="34" charset="0"/>
                      </a:endParaRPr>
                    </a:p>
                  </a:txBody>
                  <a:tcPr marL="7425" marR="7425" marT="7425" marB="0" anchor="b"/>
                </a:tc>
                <a:tc>
                  <a:txBody>
                    <a:bodyPr/>
                    <a:lstStyle/>
                    <a:p>
                      <a:pPr algn="l" fontAlgn="b"/>
                      <a:r>
                        <a:rPr lang="en-US" sz="1600" u="none" strike="noStrike">
                          <a:effectLst/>
                        </a:rPr>
                        <a:t>Net Income / Equity</a:t>
                      </a:r>
                      <a:endParaRPr lang="en-US" sz="1600" b="0" i="0" u="none" strike="noStrike">
                        <a:effectLst/>
                        <a:latin typeface="Arial" panose="020B0604020202020204" pitchFamily="34" charset="0"/>
                      </a:endParaRPr>
                    </a:p>
                  </a:txBody>
                  <a:tcPr marL="7425" marR="7425" marT="7425" marB="0" anchor="b"/>
                </a:tc>
                <a:tc>
                  <a:txBody>
                    <a:bodyPr/>
                    <a:lstStyle/>
                    <a:p>
                      <a:pPr algn="ctr" fontAlgn="b"/>
                      <a:r>
                        <a:rPr lang="en-US" sz="1600" u="none" strike="noStrike">
                          <a:effectLst/>
                        </a:rPr>
                        <a:t>54%</a:t>
                      </a:r>
                      <a:endParaRPr lang="en-US" sz="1600" b="0" i="0" u="none" strike="noStrike">
                        <a:effectLst/>
                        <a:latin typeface="Arial" panose="020B0604020202020204" pitchFamily="34" charset="0"/>
                      </a:endParaRPr>
                    </a:p>
                  </a:txBody>
                  <a:tcPr marL="7425" marR="7425" marT="7425" marB="0" anchor="b"/>
                </a:tc>
                <a:tc>
                  <a:txBody>
                    <a:bodyPr/>
                    <a:lstStyle/>
                    <a:p>
                      <a:pPr algn="ctr" fontAlgn="b"/>
                      <a:r>
                        <a:rPr lang="en-US" sz="1600" u="none" strike="noStrike">
                          <a:effectLst/>
                        </a:rPr>
                        <a:t>45%</a:t>
                      </a:r>
                      <a:endParaRPr lang="en-US" sz="1600" b="0" i="0" u="none" strike="noStrike">
                        <a:effectLst/>
                        <a:latin typeface="Arial" panose="020B0604020202020204" pitchFamily="34" charset="0"/>
                      </a:endParaRPr>
                    </a:p>
                  </a:txBody>
                  <a:tcPr marL="7425" marR="7425" marT="7425" marB="0" anchor="b"/>
                </a:tc>
                <a:tc>
                  <a:txBody>
                    <a:bodyPr/>
                    <a:lstStyle/>
                    <a:p>
                      <a:pPr algn="ctr" fontAlgn="b"/>
                      <a:r>
                        <a:rPr lang="en-US" sz="1600" u="none" strike="noStrike" dirty="0">
                          <a:effectLst/>
                        </a:rPr>
                        <a:t>63%</a:t>
                      </a:r>
                      <a:endParaRPr lang="en-US" sz="1600" b="0" i="0" u="none" strike="noStrike" dirty="0">
                        <a:effectLst/>
                        <a:latin typeface="Arial" panose="020B0604020202020204" pitchFamily="34" charset="0"/>
                      </a:endParaRPr>
                    </a:p>
                  </a:txBody>
                  <a:tcPr marL="7425" marR="7425" marT="7425" marB="0" anchor="b"/>
                </a:tc>
                <a:extLst>
                  <a:ext uri="{0D108BD9-81ED-4DB2-BD59-A6C34878D82A}">
                    <a16:rowId xmlns:a16="http://schemas.microsoft.com/office/drawing/2014/main" val="10009"/>
                  </a:ext>
                </a:extLst>
              </a:tr>
            </a:tbl>
          </a:graphicData>
        </a:graphic>
      </p:graphicFrame>
      <p:sp>
        <p:nvSpPr>
          <p:cNvPr id="5" name="TextBox 4"/>
          <p:cNvSpPr txBox="1"/>
          <p:nvPr/>
        </p:nvSpPr>
        <p:spPr>
          <a:xfrm>
            <a:off x="8409214" y="1366834"/>
            <a:ext cx="3461657" cy="5078313"/>
          </a:xfrm>
          <a:prstGeom prst="rect">
            <a:avLst/>
          </a:prstGeom>
          <a:noFill/>
        </p:spPr>
        <p:txBody>
          <a:bodyPr wrap="square" rtlCol="0">
            <a:spAutoFit/>
          </a:bodyPr>
          <a:lstStyle/>
          <a:p>
            <a:r>
              <a:rPr lang="en-US" u="sng" dirty="0"/>
              <a:t>The table shows the percent of the 55 companies that had a financial ratios improve in the time period evaluated. </a:t>
            </a:r>
            <a:r>
              <a:rPr lang="en-US" dirty="0"/>
              <a:t>Although </a:t>
            </a:r>
            <a:r>
              <a:rPr lang="en-US" dirty="0" err="1"/>
              <a:t>Compustat</a:t>
            </a:r>
            <a:r>
              <a:rPr lang="en-US" dirty="0"/>
              <a:t> does not have information on many of the companies involved in transactions, it has substantial information on a limited number of Acquirers and their financials in the years prior/post an acquisition. Using the seven years financial information of companies involved in an acquisition (transaction year being year 0), the table to the left was put together. Although its  conclusions are limited, it offers insights into performance of a company after an acquisition. </a:t>
            </a:r>
            <a:endParaRPr lang="en-US" u="sng" dirty="0"/>
          </a:p>
        </p:txBody>
      </p:sp>
      <p:sp>
        <p:nvSpPr>
          <p:cNvPr id="6" name="Oval 5"/>
          <p:cNvSpPr/>
          <p:nvPr/>
        </p:nvSpPr>
        <p:spPr>
          <a:xfrm>
            <a:off x="10866500" y="97179"/>
            <a:ext cx="1061357" cy="930728"/>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4.</a:t>
            </a:r>
          </a:p>
        </p:txBody>
      </p:sp>
      <p:sp>
        <p:nvSpPr>
          <p:cNvPr id="7" name="Right Arrow 6"/>
          <p:cNvSpPr/>
          <p:nvPr/>
        </p:nvSpPr>
        <p:spPr>
          <a:xfrm>
            <a:off x="10335986" y="6168437"/>
            <a:ext cx="1856014" cy="8603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hlinkClick r:id="rId2" action="ppaction://hlinksldjump"/>
              </a:rPr>
              <a:t>Return</a:t>
            </a:r>
            <a:endParaRPr lang="en-US" dirty="0"/>
          </a:p>
        </p:txBody>
      </p:sp>
    </p:spTree>
    <p:extLst>
      <p:ext uri="{BB962C8B-B14F-4D97-AF65-F5344CB8AC3E}">
        <p14:creationId xmlns:p14="http://schemas.microsoft.com/office/powerpoint/2010/main" val="1092373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Short Run Event Studies (in days)</a:t>
            </a:r>
          </a:p>
        </p:txBody>
      </p:sp>
      <p:sp>
        <p:nvSpPr>
          <p:cNvPr id="3" name="Content Placeholder 2"/>
          <p:cNvSpPr>
            <a:spLocks noGrp="1"/>
          </p:cNvSpPr>
          <p:nvPr>
            <p:ph idx="1"/>
          </p:nvPr>
        </p:nvSpPr>
        <p:spPr>
          <a:xfrm>
            <a:off x="838200" y="1499054"/>
            <a:ext cx="10515600" cy="4351338"/>
          </a:xfrm>
        </p:spPr>
        <p:txBody>
          <a:bodyPr/>
          <a:lstStyle/>
          <a:p>
            <a:r>
              <a:rPr lang="en-US" dirty="0"/>
              <a:t>Relatively problem free and intuitive.</a:t>
            </a:r>
          </a:p>
          <a:p>
            <a:r>
              <a:rPr lang="en-US" dirty="0"/>
              <a:t>Significance tests are readily available and problem free. </a:t>
            </a:r>
          </a:p>
          <a:p>
            <a:r>
              <a:rPr lang="en-US" dirty="0"/>
              <a:t>I’ve selected the parametric </a:t>
            </a:r>
            <a:r>
              <a:rPr lang="en-US" dirty="0" err="1"/>
              <a:t>Patell</a:t>
            </a:r>
            <a:r>
              <a:rPr lang="en-US" dirty="0"/>
              <a:t> test (</a:t>
            </a:r>
            <a:r>
              <a:rPr lang="en-US" dirty="0" err="1"/>
              <a:t>Patell</a:t>
            </a:r>
            <a:r>
              <a:rPr lang="en-US" dirty="0"/>
              <a:t> 1976) and the non-parametric generalized sign Z (Cowan 1992) for testing short run abnormal returns.</a:t>
            </a:r>
          </a:p>
          <a:p>
            <a:r>
              <a:rPr lang="en-US" dirty="0"/>
              <a:t>The estimation and event window for the short run are shown below.</a:t>
            </a:r>
          </a:p>
        </p:txBody>
      </p:sp>
      <p:pic>
        <p:nvPicPr>
          <p:cNvPr id="5" name="Picture 4"/>
          <p:cNvPicPr>
            <a:picLocks noChangeAspect="1"/>
          </p:cNvPicPr>
          <p:nvPr/>
        </p:nvPicPr>
        <p:blipFill>
          <a:blip r:embed="rId2"/>
          <a:stretch>
            <a:fillRect/>
          </a:stretch>
        </p:blipFill>
        <p:spPr>
          <a:xfrm>
            <a:off x="838201" y="4203482"/>
            <a:ext cx="5285014" cy="2654518"/>
          </a:xfrm>
          <a:prstGeom prst="rect">
            <a:avLst/>
          </a:prstGeom>
        </p:spPr>
      </p:pic>
      <p:sp>
        <p:nvSpPr>
          <p:cNvPr id="6" name="TextBox 5"/>
          <p:cNvSpPr txBox="1"/>
          <p:nvPr/>
        </p:nvSpPr>
        <p:spPr>
          <a:xfrm>
            <a:off x="6123215" y="4343399"/>
            <a:ext cx="5143500" cy="1754326"/>
          </a:xfrm>
          <a:prstGeom prst="rect">
            <a:avLst/>
          </a:prstGeom>
          <a:noFill/>
        </p:spPr>
        <p:txBody>
          <a:bodyPr wrap="square" rtlCol="0">
            <a:spAutoFit/>
          </a:bodyPr>
          <a:lstStyle/>
          <a:p>
            <a:r>
              <a:rPr lang="en-US" dirty="0"/>
              <a:t>As shown in the diagram, the estimation window ranges between 30-255 days. This takes place during the time period L</a:t>
            </a:r>
            <a:r>
              <a:rPr lang="en-US" baseline="-25000" dirty="0"/>
              <a:t>1</a:t>
            </a:r>
            <a:r>
              <a:rPr lang="en-US" dirty="0"/>
              <a:t>, 30 days before the event. The event window, L</a:t>
            </a:r>
            <a:r>
              <a:rPr lang="en-US" baseline="-25000" dirty="0"/>
              <a:t>2</a:t>
            </a:r>
            <a:r>
              <a:rPr lang="en-US" dirty="0"/>
              <a:t>, consists of the thirty days before and after the event. Abnormal returns are calculated from this time period.</a:t>
            </a:r>
          </a:p>
        </p:txBody>
      </p:sp>
      <p:sp>
        <p:nvSpPr>
          <p:cNvPr id="7" name="Oval 6"/>
          <p:cNvSpPr/>
          <p:nvPr/>
        </p:nvSpPr>
        <p:spPr>
          <a:xfrm>
            <a:off x="10866500" y="97179"/>
            <a:ext cx="1061357" cy="930728"/>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5.</a:t>
            </a:r>
          </a:p>
        </p:txBody>
      </p:sp>
      <p:sp>
        <p:nvSpPr>
          <p:cNvPr id="8" name="Right Arrow 7"/>
          <p:cNvSpPr/>
          <p:nvPr/>
        </p:nvSpPr>
        <p:spPr>
          <a:xfrm>
            <a:off x="10335986" y="5997612"/>
            <a:ext cx="1856014" cy="8603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hlinkClick r:id="rId3" action="ppaction://hlinksldjump"/>
              </a:rPr>
              <a:t>Return</a:t>
            </a:r>
            <a:endParaRPr lang="en-US" dirty="0"/>
          </a:p>
        </p:txBody>
      </p:sp>
    </p:spTree>
    <p:extLst>
      <p:ext uri="{BB962C8B-B14F-4D97-AF65-F5344CB8AC3E}">
        <p14:creationId xmlns:p14="http://schemas.microsoft.com/office/powerpoint/2010/main" val="2436874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201839"/>
            <a:ext cx="10515600" cy="1325563"/>
          </a:xfrm>
        </p:spPr>
        <p:txBody>
          <a:bodyPr/>
          <a:lstStyle/>
          <a:p>
            <a:r>
              <a:rPr lang="en-US" dirty="0"/>
              <a:t>Long Run Event Studies (in months)</a:t>
            </a:r>
          </a:p>
        </p:txBody>
      </p:sp>
      <p:sp>
        <p:nvSpPr>
          <p:cNvPr id="3" name="Content Placeholder 2"/>
          <p:cNvSpPr>
            <a:spLocks noGrp="1"/>
          </p:cNvSpPr>
          <p:nvPr>
            <p:ph idx="1"/>
          </p:nvPr>
        </p:nvSpPr>
        <p:spPr>
          <a:xfrm>
            <a:off x="865415" y="1179403"/>
            <a:ext cx="10515600" cy="4351338"/>
          </a:xfrm>
        </p:spPr>
        <p:txBody>
          <a:bodyPr/>
          <a:lstStyle/>
          <a:p>
            <a:r>
              <a:rPr lang="en-US" dirty="0"/>
              <a:t>Long run event studies are far more treacherous for multiple reasons.</a:t>
            </a:r>
          </a:p>
          <a:p>
            <a:r>
              <a:rPr lang="en-US" dirty="0"/>
              <a:t>Statistical tests are wrought with biases and limitations. The proper means of overcoming these obstacles is hotly debated in financial literature currently.</a:t>
            </a:r>
          </a:p>
          <a:p>
            <a:r>
              <a:rPr lang="en-US" dirty="0"/>
              <a:t>Assumptions regarding parameters of a company are extended over longer periods of time. This can cause issues.</a:t>
            </a:r>
          </a:p>
          <a:p>
            <a:r>
              <a:rPr lang="en-US" dirty="0"/>
              <a:t>The graphic below shows the long run estimation and event windows.</a:t>
            </a:r>
          </a:p>
        </p:txBody>
      </p:sp>
      <p:sp>
        <p:nvSpPr>
          <p:cNvPr id="6" name="TextBox 5"/>
          <p:cNvSpPr txBox="1"/>
          <p:nvPr/>
        </p:nvSpPr>
        <p:spPr>
          <a:xfrm>
            <a:off x="6123215" y="4343399"/>
            <a:ext cx="5143500" cy="1754326"/>
          </a:xfrm>
          <a:prstGeom prst="rect">
            <a:avLst/>
          </a:prstGeom>
          <a:noFill/>
        </p:spPr>
        <p:txBody>
          <a:bodyPr wrap="square" rtlCol="0">
            <a:spAutoFit/>
          </a:bodyPr>
          <a:lstStyle/>
          <a:p>
            <a:r>
              <a:rPr lang="en-US" dirty="0"/>
              <a:t>As shown in the diagram, the estimation window ranges between 6 and 36 months. This takes place during the time period L</a:t>
            </a:r>
            <a:r>
              <a:rPr lang="en-US" baseline="-25000" dirty="0"/>
              <a:t>1</a:t>
            </a:r>
            <a:r>
              <a:rPr lang="en-US" dirty="0"/>
              <a:t>, 1 month before the event. The event window, L</a:t>
            </a:r>
            <a:r>
              <a:rPr lang="en-US" baseline="-25000" dirty="0"/>
              <a:t>2</a:t>
            </a:r>
            <a:r>
              <a:rPr lang="en-US" dirty="0"/>
              <a:t>, consists of the month before the transaction and the thirty-six after it. Abnormal returns are calculated from this time period.</a:t>
            </a:r>
          </a:p>
        </p:txBody>
      </p:sp>
      <p:pic>
        <p:nvPicPr>
          <p:cNvPr id="4" name="Picture 3"/>
          <p:cNvPicPr>
            <a:picLocks noChangeAspect="1"/>
          </p:cNvPicPr>
          <p:nvPr/>
        </p:nvPicPr>
        <p:blipFill>
          <a:blip r:embed="rId2"/>
          <a:stretch>
            <a:fillRect/>
          </a:stretch>
        </p:blipFill>
        <p:spPr>
          <a:xfrm>
            <a:off x="838201" y="4343399"/>
            <a:ext cx="5094514" cy="2570414"/>
          </a:xfrm>
          <a:prstGeom prst="rect">
            <a:avLst/>
          </a:prstGeom>
        </p:spPr>
      </p:pic>
      <p:sp>
        <p:nvSpPr>
          <p:cNvPr id="7" name="Oval 6"/>
          <p:cNvSpPr/>
          <p:nvPr/>
        </p:nvSpPr>
        <p:spPr>
          <a:xfrm>
            <a:off x="10866500" y="97179"/>
            <a:ext cx="1061357" cy="930728"/>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6.</a:t>
            </a:r>
          </a:p>
        </p:txBody>
      </p:sp>
      <p:sp>
        <p:nvSpPr>
          <p:cNvPr id="8" name="Right Arrow 7"/>
          <p:cNvSpPr/>
          <p:nvPr/>
        </p:nvSpPr>
        <p:spPr>
          <a:xfrm>
            <a:off x="10335986" y="5997612"/>
            <a:ext cx="1856014" cy="8603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hlinkClick r:id="rId3" action="ppaction://hlinksldjump"/>
              </a:rPr>
              <a:t>Return</a:t>
            </a:r>
            <a:endParaRPr lang="en-US" dirty="0"/>
          </a:p>
        </p:txBody>
      </p:sp>
    </p:spTree>
    <p:extLst>
      <p:ext uri="{BB962C8B-B14F-4D97-AF65-F5344CB8AC3E}">
        <p14:creationId xmlns:p14="http://schemas.microsoft.com/office/powerpoint/2010/main" val="6212495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 Model</a:t>
            </a:r>
          </a:p>
        </p:txBody>
      </p:sp>
      <p:sp>
        <p:nvSpPr>
          <p:cNvPr id="3" name="Content Placeholder 2"/>
          <p:cNvSpPr>
            <a:spLocks noGrp="1"/>
          </p:cNvSpPr>
          <p:nvPr>
            <p:ph idx="1"/>
          </p:nvPr>
        </p:nvSpPr>
        <p:spPr/>
        <p:txBody>
          <a:bodyPr>
            <a:normAutofit/>
          </a:bodyPr>
          <a:lstStyle/>
          <a:p>
            <a:r>
              <a:rPr lang="en-US" dirty="0"/>
              <a:t>The market model for normal returns is mathematically shown as:</a:t>
            </a:r>
          </a:p>
          <a:p>
            <a:endParaRPr lang="en-US" dirty="0"/>
          </a:p>
          <a:p>
            <a:r>
              <a:rPr lang="en-US" dirty="0"/>
              <a:t>Where E(</a:t>
            </a:r>
            <a:r>
              <a:rPr lang="en-US" dirty="0" err="1"/>
              <a:t>R</a:t>
            </a:r>
            <a:r>
              <a:rPr lang="en-US" baseline="-25000" dirty="0" err="1"/>
              <a:t>jt</a:t>
            </a:r>
            <a:r>
              <a:rPr lang="en-US" dirty="0"/>
              <a:t>) is the expected real return for company j at time t,</a:t>
            </a:r>
            <a:r>
              <a:rPr lang="el-GR" dirty="0"/>
              <a:t> β</a:t>
            </a:r>
            <a:r>
              <a:rPr lang="en-US" baseline="-25000" dirty="0"/>
              <a:t>t </a:t>
            </a:r>
            <a:r>
              <a:rPr lang="en-US" dirty="0"/>
              <a:t> is responsiveness to changes in the market return, </a:t>
            </a:r>
            <a:r>
              <a:rPr lang="en-US" dirty="0" err="1"/>
              <a:t>R</a:t>
            </a:r>
            <a:r>
              <a:rPr lang="en-US" baseline="-25000" dirty="0" err="1"/>
              <a:t>mt</a:t>
            </a:r>
            <a:r>
              <a:rPr lang="en-US" dirty="0"/>
              <a:t> the market return at time t, and </a:t>
            </a:r>
            <a:r>
              <a:rPr lang="el-GR" dirty="0"/>
              <a:t>α</a:t>
            </a:r>
            <a:r>
              <a:rPr lang="en-US" baseline="-25000" dirty="0"/>
              <a:t>t </a:t>
            </a:r>
            <a:r>
              <a:rPr lang="en-US" dirty="0"/>
              <a:t> unique company conditions impacting return.</a:t>
            </a:r>
          </a:p>
          <a:p>
            <a:r>
              <a:rPr lang="en-US" dirty="0"/>
              <a:t>Abnormal returns are thus calculated as:</a:t>
            </a:r>
          </a:p>
          <a:p>
            <a:pPr marL="0" indent="0">
              <a:buNone/>
            </a:pPr>
            <a:endParaRPr lang="en-US" baseline="-25000" dirty="0"/>
          </a:p>
          <a:p>
            <a:r>
              <a:rPr lang="en-US" dirty="0"/>
              <a:t>Where </a:t>
            </a:r>
            <a:r>
              <a:rPr lang="en-US" dirty="0" err="1"/>
              <a:t>R</a:t>
            </a:r>
            <a:r>
              <a:rPr lang="en-US" baseline="-25000" dirty="0" err="1"/>
              <a:t>jt</a:t>
            </a:r>
            <a:r>
              <a:rPr lang="en-US" dirty="0"/>
              <a:t> is the real return for company j at time t.</a:t>
            </a:r>
          </a:p>
          <a:p>
            <a:r>
              <a:rPr lang="en-US" dirty="0"/>
              <a:t>This is one of the more popular normal return models.</a:t>
            </a:r>
          </a:p>
          <a:p>
            <a:pPr marL="0" indent="0">
              <a:buNone/>
            </a:pP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860815296"/>
              </p:ext>
            </p:extLst>
          </p:nvPr>
        </p:nvGraphicFramePr>
        <p:xfrm>
          <a:off x="1327754" y="2306072"/>
          <a:ext cx="3833813" cy="587375"/>
        </p:xfrm>
        <a:graphic>
          <a:graphicData uri="http://schemas.openxmlformats.org/presentationml/2006/ole">
            <mc:AlternateContent xmlns:mc="http://schemas.openxmlformats.org/markup-compatibility/2006">
              <mc:Choice xmlns:v="urn:schemas-microsoft-com:vml" Requires="v">
                <p:oleObj spid="_x0000_s7202" name="Equation" r:id="rId3" imgW="1574640" imgH="241200" progId="Equation.3">
                  <p:embed/>
                </p:oleObj>
              </mc:Choice>
              <mc:Fallback>
                <p:oleObj name="Equation" r:id="rId3" imgW="1574640" imgH="241200" progId="Equation.3">
                  <p:embed/>
                  <p:pic>
                    <p:nvPicPr>
                      <p:cNvPr id="0" name=""/>
                      <p:cNvPicPr/>
                      <p:nvPr/>
                    </p:nvPicPr>
                    <p:blipFill>
                      <a:blip r:embed="rId4"/>
                      <a:stretch>
                        <a:fillRect/>
                      </a:stretch>
                    </p:blipFill>
                    <p:spPr>
                      <a:xfrm>
                        <a:off x="1327754" y="2306072"/>
                        <a:ext cx="3833813" cy="587375"/>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377747274"/>
              </p:ext>
            </p:extLst>
          </p:nvPr>
        </p:nvGraphicFramePr>
        <p:xfrm>
          <a:off x="1327754" y="4591614"/>
          <a:ext cx="2460476" cy="508142"/>
        </p:xfrm>
        <a:graphic>
          <a:graphicData uri="http://schemas.openxmlformats.org/presentationml/2006/ole">
            <mc:AlternateContent xmlns:mc="http://schemas.openxmlformats.org/markup-compatibility/2006">
              <mc:Choice xmlns:v="urn:schemas-microsoft-com:vml" Requires="v">
                <p:oleObj spid="_x0000_s7203" name="Equation" r:id="rId5" imgW="1168200" imgH="241200" progId="Equation.3">
                  <p:embed/>
                </p:oleObj>
              </mc:Choice>
              <mc:Fallback>
                <p:oleObj name="Equation" r:id="rId5" imgW="1168200" imgH="241200" progId="Equation.3">
                  <p:embed/>
                  <p:pic>
                    <p:nvPicPr>
                      <p:cNvPr id="0" name=""/>
                      <p:cNvPicPr>
                        <a:picLocks noChangeAspect="1" noChangeArrowheads="1"/>
                      </p:cNvPicPr>
                      <p:nvPr/>
                    </p:nvPicPr>
                    <p:blipFill>
                      <a:blip r:embed="rId6"/>
                      <a:srcRect/>
                      <a:stretch>
                        <a:fillRect/>
                      </a:stretch>
                    </p:blipFill>
                    <p:spPr bwMode="auto">
                      <a:xfrm>
                        <a:off x="1327754" y="4591614"/>
                        <a:ext cx="2460476" cy="508142"/>
                      </a:xfrm>
                      <a:prstGeom prst="rect">
                        <a:avLst/>
                      </a:prstGeom>
                      <a:noFill/>
                    </p:spPr>
                  </p:pic>
                </p:oleObj>
              </mc:Fallback>
            </mc:AlternateContent>
          </a:graphicData>
        </a:graphic>
      </p:graphicFrame>
      <p:sp>
        <p:nvSpPr>
          <p:cNvPr id="6" name="Oval 5"/>
          <p:cNvSpPr/>
          <p:nvPr/>
        </p:nvSpPr>
        <p:spPr>
          <a:xfrm>
            <a:off x="10866500" y="97179"/>
            <a:ext cx="1061357" cy="930728"/>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7.</a:t>
            </a:r>
          </a:p>
        </p:txBody>
      </p:sp>
      <p:sp>
        <p:nvSpPr>
          <p:cNvPr id="7" name="Right Arrow 6"/>
          <p:cNvSpPr/>
          <p:nvPr/>
        </p:nvSpPr>
        <p:spPr>
          <a:xfrm>
            <a:off x="10335986" y="5997612"/>
            <a:ext cx="1856014" cy="8603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hlinkClick r:id="rId7" action="ppaction://hlinksldjump"/>
              </a:rPr>
              <a:t>Return</a:t>
            </a:r>
            <a:endParaRPr lang="en-US" dirty="0"/>
          </a:p>
        </p:txBody>
      </p:sp>
    </p:spTree>
    <p:extLst>
      <p:ext uri="{BB962C8B-B14F-4D97-AF65-F5344CB8AC3E}">
        <p14:creationId xmlns:p14="http://schemas.microsoft.com/office/powerpoint/2010/main" val="558032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 Adjusted Returns Model</a:t>
            </a:r>
          </a:p>
        </p:txBody>
      </p:sp>
      <p:sp>
        <p:nvSpPr>
          <p:cNvPr id="3" name="Content Placeholder 2"/>
          <p:cNvSpPr>
            <a:spLocks noGrp="1"/>
          </p:cNvSpPr>
          <p:nvPr>
            <p:ph idx="1"/>
          </p:nvPr>
        </p:nvSpPr>
        <p:spPr/>
        <p:txBody>
          <a:bodyPr>
            <a:normAutofit/>
          </a:bodyPr>
          <a:lstStyle/>
          <a:p>
            <a:r>
              <a:rPr lang="en-US" dirty="0"/>
              <a:t>The market adjusted model for normal returns is mathematically shown as:</a:t>
            </a:r>
          </a:p>
          <a:p>
            <a:endParaRPr lang="en-US" dirty="0"/>
          </a:p>
          <a:p>
            <a:r>
              <a:rPr lang="en-US" dirty="0"/>
              <a:t>This is one of the simplest normal return models. </a:t>
            </a:r>
          </a:p>
          <a:p>
            <a:r>
              <a:rPr lang="en-US" dirty="0"/>
              <a:t>It has the advantage of not making any assumptions or using any OLS regressions to estimate parameters for calculating returns.</a:t>
            </a:r>
          </a:p>
          <a:p>
            <a:r>
              <a:rPr lang="en-US" dirty="0"/>
              <a:t>Its literally the difference between a company’s return and the market.</a:t>
            </a:r>
          </a:p>
          <a:p>
            <a:pPr marL="0" indent="0">
              <a:buNone/>
            </a:pPr>
            <a:endParaRPr lang="en-US" dirty="0"/>
          </a:p>
        </p:txBody>
      </p:sp>
      <p:graphicFrame>
        <p:nvGraphicFramePr>
          <p:cNvPr id="6" name="Object 6"/>
          <p:cNvGraphicFramePr>
            <a:graphicFrameLocks noChangeAspect="1"/>
          </p:cNvGraphicFramePr>
          <p:nvPr>
            <p:extLst>
              <p:ext uri="{D42A27DB-BD31-4B8C-83A1-F6EECF244321}">
                <p14:modId xmlns:p14="http://schemas.microsoft.com/office/powerpoint/2010/main" val="1992413261"/>
              </p:ext>
            </p:extLst>
          </p:nvPr>
        </p:nvGraphicFramePr>
        <p:xfrm>
          <a:off x="1576842" y="2772567"/>
          <a:ext cx="2211387" cy="530225"/>
        </p:xfrm>
        <a:graphic>
          <a:graphicData uri="http://schemas.openxmlformats.org/presentationml/2006/ole">
            <mc:AlternateContent xmlns:mc="http://schemas.openxmlformats.org/markup-compatibility/2006">
              <mc:Choice xmlns:v="urn:schemas-microsoft-com:vml" Requires="v">
                <p:oleObj spid="_x0000_s8208" name="Equation" r:id="rId3" imgW="990360" imgH="241200" progId="Equation.3">
                  <p:embed/>
                </p:oleObj>
              </mc:Choice>
              <mc:Fallback>
                <p:oleObj name="Equation" r:id="rId3" imgW="990360" imgH="241200" progId="Equation.3">
                  <p:embed/>
                  <p:pic>
                    <p:nvPicPr>
                      <p:cNvPr id="0" name=""/>
                      <p:cNvPicPr>
                        <a:picLocks noChangeAspect="1" noChangeArrowheads="1"/>
                      </p:cNvPicPr>
                      <p:nvPr/>
                    </p:nvPicPr>
                    <p:blipFill>
                      <a:blip r:embed="rId4"/>
                      <a:srcRect/>
                      <a:stretch>
                        <a:fillRect/>
                      </a:stretch>
                    </p:blipFill>
                    <p:spPr bwMode="auto">
                      <a:xfrm>
                        <a:off x="1576842" y="2772567"/>
                        <a:ext cx="2211387" cy="53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Oval 4"/>
          <p:cNvSpPr/>
          <p:nvPr/>
        </p:nvSpPr>
        <p:spPr>
          <a:xfrm>
            <a:off x="10866500" y="97179"/>
            <a:ext cx="1061357" cy="930728"/>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8.</a:t>
            </a:r>
          </a:p>
        </p:txBody>
      </p:sp>
      <p:sp>
        <p:nvSpPr>
          <p:cNvPr id="7" name="Right Arrow 6"/>
          <p:cNvSpPr/>
          <p:nvPr/>
        </p:nvSpPr>
        <p:spPr>
          <a:xfrm>
            <a:off x="10335986" y="5997612"/>
            <a:ext cx="1856014" cy="8603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hlinkClick r:id="rId5" action="ppaction://hlinksldjump"/>
              </a:rPr>
              <a:t>Return</a:t>
            </a:r>
            <a:endParaRPr lang="en-US" dirty="0"/>
          </a:p>
        </p:txBody>
      </p:sp>
    </p:spTree>
    <p:extLst>
      <p:ext uri="{BB962C8B-B14F-4D97-AF65-F5344CB8AC3E}">
        <p14:creationId xmlns:p14="http://schemas.microsoft.com/office/powerpoint/2010/main" val="8944777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 Groups</a:t>
            </a:r>
          </a:p>
        </p:txBody>
      </p:sp>
      <p:sp>
        <p:nvSpPr>
          <p:cNvPr id="3" name="Content Placeholder 2"/>
          <p:cNvSpPr>
            <a:spLocks noGrp="1"/>
          </p:cNvSpPr>
          <p:nvPr>
            <p:ph idx="1"/>
          </p:nvPr>
        </p:nvSpPr>
        <p:spPr/>
        <p:txBody>
          <a:bodyPr/>
          <a:lstStyle/>
          <a:p>
            <a:r>
              <a:rPr lang="en-US" dirty="0"/>
              <a:t>Our hypotheses are that certain factors are influencing returns. </a:t>
            </a:r>
          </a:p>
          <a:p>
            <a:r>
              <a:rPr lang="en-US" dirty="0"/>
              <a:t>By grouping transactions by certain characteristics, we can look at particular populations and see if the deviate from the entire dataset as a whole. IF THERE ARE DEVIATIONS WE HAVE REASON TO INCLUDE THESE VARIABLES DESCRIBING THESE POPULATIONS IN OLS REGRESSIONS (or at least that’s my argument).</a:t>
            </a:r>
          </a:p>
          <a:p>
            <a:r>
              <a:rPr lang="en-US" dirty="0"/>
              <a:t>I have grouped them by relative size, industry, and value.</a:t>
            </a:r>
          </a:p>
          <a:p>
            <a:r>
              <a:rPr lang="en-US" dirty="0"/>
              <a:t>Industry is a binary variable, but in order to create groups for continuous variables like relative size or value, brackets were created using the findings on the next slide.</a:t>
            </a:r>
          </a:p>
        </p:txBody>
      </p:sp>
      <p:sp>
        <p:nvSpPr>
          <p:cNvPr id="4" name="Oval 3"/>
          <p:cNvSpPr/>
          <p:nvPr/>
        </p:nvSpPr>
        <p:spPr>
          <a:xfrm>
            <a:off x="10866500" y="97179"/>
            <a:ext cx="1061357" cy="930728"/>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9.</a:t>
            </a:r>
          </a:p>
        </p:txBody>
      </p:sp>
      <p:sp>
        <p:nvSpPr>
          <p:cNvPr id="5" name="Right Arrow 4"/>
          <p:cNvSpPr/>
          <p:nvPr/>
        </p:nvSpPr>
        <p:spPr>
          <a:xfrm>
            <a:off x="10335986" y="5997612"/>
            <a:ext cx="1856014" cy="8603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hlinkClick r:id="rId2" action="ppaction://hlinksldjump"/>
              </a:rPr>
              <a:t>Next Slide</a:t>
            </a:r>
            <a:endParaRPr lang="en-US" dirty="0"/>
          </a:p>
        </p:txBody>
      </p:sp>
    </p:spTree>
    <p:extLst>
      <p:ext uri="{BB962C8B-B14F-4D97-AF65-F5344CB8AC3E}">
        <p14:creationId xmlns:p14="http://schemas.microsoft.com/office/powerpoint/2010/main" val="1214309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Hypotheses</a:t>
            </a:r>
          </a:p>
        </p:txBody>
      </p:sp>
      <p:sp>
        <p:nvSpPr>
          <p:cNvPr id="3" name="Content Placeholder 2"/>
          <p:cNvSpPr>
            <a:spLocks noGrp="1"/>
          </p:cNvSpPr>
          <p:nvPr>
            <p:ph idx="1"/>
          </p:nvPr>
        </p:nvSpPr>
        <p:spPr>
          <a:xfrm>
            <a:off x="838200" y="1825624"/>
            <a:ext cx="10515600" cy="4765675"/>
          </a:xfrm>
        </p:spPr>
        <p:txBody>
          <a:bodyPr>
            <a:normAutofit fontScale="92500" lnSpcReduction="20000"/>
          </a:bodyPr>
          <a:lstStyle/>
          <a:p>
            <a:pPr marL="0" indent="0">
              <a:buNone/>
            </a:pPr>
            <a:r>
              <a:rPr lang="en-US" u="sng" dirty="0"/>
              <a:t>Main Hypotheses:</a:t>
            </a:r>
          </a:p>
          <a:p>
            <a:r>
              <a:rPr lang="en-US" dirty="0"/>
              <a:t>Acquirers will have positive abnormal returns from M&amp;A.</a:t>
            </a:r>
          </a:p>
          <a:p>
            <a:r>
              <a:rPr lang="en-US" dirty="0"/>
              <a:t>Targets will have positive abnormal returns from M&amp;A.</a:t>
            </a:r>
          </a:p>
          <a:p>
            <a:pPr marL="0" indent="0">
              <a:buNone/>
            </a:pPr>
            <a:r>
              <a:rPr lang="en-US" u="sng" dirty="0"/>
              <a:t>Sub Hypotheses</a:t>
            </a:r>
          </a:p>
          <a:p>
            <a:r>
              <a:rPr lang="en-US" dirty="0"/>
              <a:t>Abnormal returns will vary by industry. This is due to industry specific attributes (</a:t>
            </a:r>
            <a:r>
              <a:rPr lang="en-US" dirty="0" err="1"/>
              <a:t>Sudarsanam</a:t>
            </a:r>
            <a:r>
              <a:rPr lang="en-US" dirty="0"/>
              <a:t> &amp; Gao 2003).</a:t>
            </a:r>
          </a:p>
          <a:p>
            <a:r>
              <a:rPr lang="en-US" dirty="0"/>
              <a:t>Abnormal returns will vary by transaction value. Larger transactions will prompt larger returns due to increased opportunities for synergies (Healy, Palepu and </a:t>
            </a:r>
            <a:r>
              <a:rPr lang="en-US" dirty="0" err="1"/>
              <a:t>Ruback</a:t>
            </a:r>
            <a:r>
              <a:rPr lang="en-US" dirty="0"/>
              <a:t> in 1992). </a:t>
            </a:r>
          </a:p>
          <a:p>
            <a:r>
              <a:rPr lang="en-US" dirty="0"/>
              <a:t>Abnormal returns will vary by relative size. This reflects investor concern on risk associated with the transaction (acquiring side) and bargaining power (target side) (</a:t>
            </a:r>
            <a:r>
              <a:rPr lang="en-US" dirty="0" err="1"/>
              <a:t>Meinshausen</a:t>
            </a:r>
            <a:r>
              <a:rPr lang="en-US" baseline="30000" dirty="0"/>
              <a:t> </a:t>
            </a:r>
            <a:r>
              <a:rPr lang="en-US" dirty="0"/>
              <a:t>and </a:t>
            </a:r>
            <a:r>
              <a:rPr lang="en-US" dirty="0" err="1"/>
              <a:t>Schiereck</a:t>
            </a:r>
            <a:r>
              <a:rPr lang="en-US" dirty="0"/>
              <a:t> 2011).</a:t>
            </a:r>
          </a:p>
          <a:p>
            <a:r>
              <a:rPr lang="en-US" dirty="0"/>
              <a:t>Other Hypotheses are included in my thesis.</a:t>
            </a:r>
          </a:p>
          <a:p>
            <a:endParaRPr lang="en-US" dirty="0"/>
          </a:p>
        </p:txBody>
      </p:sp>
      <p:sp>
        <p:nvSpPr>
          <p:cNvPr id="6" name="Right Arrow 5"/>
          <p:cNvSpPr/>
          <p:nvPr/>
        </p:nvSpPr>
        <p:spPr>
          <a:xfrm>
            <a:off x="10335986" y="5997612"/>
            <a:ext cx="1856014" cy="8603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hlinkClick r:id="rId2" action="ppaction://hlinksldjump"/>
              </a:rPr>
              <a:t>Flow Chart</a:t>
            </a:r>
            <a:endParaRPr lang="en-US" dirty="0"/>
          </a:p>
        </p:txBody>
      </p:sp>
    </p:spTree>
    <p:extLst>
      <p:ext uri="{BB962C8B-B14F-4D97-AF65-F5344CB8AC3E}">
        <p14:creationId xmlns:p14="http://schemas.microsoft.com/office/powerpoint/2010/main" val="40573106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 Grouping</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93340180"/>
              </p:ext>
            </p:extLst>
          </p:nvPr>
        </p:nvGraphicFramePr>
        <p:xfrm>
          <a:off x="1126670" y="2312363"/>
          <a:ext cx="5110843" cy="32983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p:cNvGraphicFramePr>
          <p:nvPr>
            <p:extLst>
              <p:ext uri="{D42A27DB-BD31-4B8C-83A1-F6EECF244321}">
                <p14:modId xmlns:p14="http://schemas.microsoft.com/office/powerpoint/2010/main" val="21220641"/>
              </p:ext>
            </p:extLst>
          </p:nvPr>
        </p:nvGraphicFramePr>
        <p:xfrm>
          <a:off x="6237513" y="2110127"/>
          <a:ext cx="5323116" cy="3500608"/>
        </p:xfrm>
        <a:graphic>
          <a:graphicData uri="http://schemas.openxmlformats.org/drawingml/2006/chart">
            <c:chart xmlns:c="http://schemas.openxmlformats.org/drawingml/2006/chart" xmlns:r="http://schemas.openxmlformats.org/officeDocument/2006/relationships" r:id="rId3"/>
          </a:graphicData>
        </a:graphic>
      </p:graphicFrame>
      <p:sp>
        <p:nvSpPr>
          <p:cNvPr id="6" name="Rectangle 5"/>
          <p:cNvSpPr/>
          <p:nvPr/>
        </p:nvSpPr>
        <p:spPr>
          <a:xfrm>
            <a:off x="1926771" y="2694214"/>
            <a:ext cx="849086" cy="213904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V="1">
            <a:off x="2775857" y="2110128"/>
            <a:ext cx="4065814" cy="5840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775857" y="4833257"/>
            <a:ext cx="40658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38200" y="5426069"/>
            <a:ext cx="10722429" cy="923330"/>
          </a:xfrm>
          <a:prstGeom prst="rect">
            <a:avLst/>
          </a:prstGeom>
          <a:noFill/>
        </p:spPr>
        <p:txBody>
          <a:bodyPr wrap="square" rtlCol="0">
            <a:spAutoFit/>
          </a:bodyPr>
          <a:lstStyle/>
          <a:p>
            <a:r>
              <a:rPr lang="en-US" dirty="0"/>
              <a:t>The graphs above show transaction percentile according to transaction value. Using these graphics and my discretion, four transaction value groups were created. They are very low value, 0-100; low value, 100-500; medium value, 500-5000; and high value acquisitions exceeding 5000 million. </a:t>
            </a:r>
          </a:p>
        </p:txBody>
      </p:sp>
      <p:sp>
        <p:nvSpPr>
          <p:cNvPr id="9" name="Oval 8"/>
          <p:cNvSpPr/>
          <p:nvPr/>
        </p:nvSpPr>
        <p:spPr>
          <a:xfrm>
            <a:off x="10866500" y="97179"/>
            <a:ext cx="1061357" cy="930728"/>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9.</a:t>
            </a:r>
          </a:p>
        </p:txBody>
      </p:sp>
      <p:sp>
        <p:nvSpPr>
          <p:cNvPr id="10" name="Right Arrow 9"/>
          <p:cNvSpPr/>
          <p:nvPr/>
        </p:nvSpPr>
        <p:spPr>
          <a:xfrm>
            <a:off x="10335986" y="5997612"/>
            <a:ext cx="1856014" cy="8603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hlinkClick r:id="rId4" action="ppaction://hlinksldjump"/>
              </a:rPr>
              <a:t>Next Slide</a:t>
            </a:r>
            <a:endParaRPr lang="en-US" dirty="0"/>
          </a:p>
        </p:txBody>
      </p:sp>
    </p:spTree>
    <p:extLst>
      <p:ext uri="{BB962C8B-B14F-4D97-AF65-F5344CB8AC3E}">
        <p14:creationId xmlns:p14="http://schemas.microsoft.com/office/powerpoint/2010/main" val="3622785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Relative Size Grouping</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86573502"/>
              </p:ext>
            </p:extLst>
          </p:nvPr>
        </p:nvGraphicFramePr>
        <p:xfrm>
          <a:off x="838200" y="1420586"/>
          <a:ext cx="10515600" cy="3592285"/>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683080" y="5103674"/>
            <a:ext cx="10580913" cy="1754326"/>
          </a:xfrm>
          <a:prstGeom prst="rect">
            <a:avLst/>
          </a:prstGeom>
          <a:noFill/>
        </p:spPr>
        <p:txBody>
          <a:bodyPr wrap="square" rtlCol="0">
            <a:spAutoFit/>
          </a:bodyPr>
          <a:lstStyle/>
          <a:p>
            <a:r>
              <a:rPr lang="en-US" dirty="0"/>
              <a:t>Similar to transaction value groupings, relative size categories are made by my discretion after reviewing the graph above. Note that this graph is inverted compared to the previous one. Also note that relative size is meant to proxy risk to the extent that a company acquiring a target with a relative size of 50% would be increasing its net sales by 50%. Such a large sales increase is expected to require financial restructuring and may be considered a risky venture by investors. Alternatively, it could be a strategic marketing move. Relative </a:t>
            </a:r>
          </a:p>
          <a:p>
            <a:r>
              <a:rPr lang="en-US" dirty="0"/>
              <a:t>size has been broken into low risk, 0-25% sales increase; medium risk, 25-75%; and high risk, 75%+.</a:t>
            </a:r>
          </a:p>
        </p:txBody>
      </p:sp>
      <p:sp>
        <p:nvSpPr>
          <p:cNvPr id="5" name="Oval 4"/>
          <p:cNvSpPr/>
          <p:nvPr/>
        </p:nvSpPr>
        <p:spPr>
          <a:xfrm>
            <a:off x="10866500" y="97179"/>
            <a:ext cx="1061357" cy="930728"/>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9.</a:t>
            </a:r>
          </a:p>
        </p:txBody>
      </p:sp>
      <p:sp>
        <p:nvSpPr>
          <p:cNvPr id="7" name="Right Arrow 6"/>
          <p:cNvSpPr/>
          <p:nvPr/>
        </p:nvSpPr>
        <p:spPr>
          <a:xfrm>
            <a:off x="10335986" y="6152327"/>
            <a:ext cx="1856014" cy="8603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hlinkClick r:id="rId3" action="ppaction://hlinksldjump"/>
              </a:rPr>
              <a:t>Return</a:t>
            </a:r>
            <a:endParaRPr lang="en-US" dirty="0"/>
          </a:p>
        </p:txBody>
      </p:sp>
    </p:spTree>
    <p:extLst>
      <p:ext uri="{BB962C8B-B14F-4D97-AF65-F5344CB8AC3E}">
        <p14:creationId xmlns:p14="http://schemas.microsoft.com/office/powerpoint/2010/main" val="1403956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for Returns</a:t>
            </a:r>
          </a:p>
        </p:txBody>
      </p:sp>
      <p:sp>
        <p:nvSpPr>
          <p:cNvPr id="3" name="Content Placeholder 2"/>
          <p:cNvSpPr>
            <a:spLocks noGrp="1"/>
          </p:cNvSpPr>
          <p:nvPr>
            <p:ph idx="1"/>
          </p:nvPr>
        </p:nvSpPr>
        <p:spPr>
          <a:xfrm>
            <a:off x="838200" y="1387928"/>
            <a:ext cx="10515600" cy="5241471"/>
          </a:xfrm>
        </p:spPr>
        <p:txBody>
          <a:bodyPr>
            <a:normAutofit lnSpcReduction="10000"/>
          </a:bodyPr>
          <a:lstStyle/>
          <a:p>
            <a:r>
              <a:rPr lang="en-US" dirty="0"/>
              <a:t>Including multiple windows is IMPERITIVE for our justification regarding the abnormal returns we report and use in our OLS regressions. </a:t>
            </a:r>
          </a:p>
          <a:p>
            <a:r>
              <a:rPr lang="en-US" dirty="0"/>
              <a:t>The right window is a topic of debate in literature today.</a:t>
            </a:r>
          </a:p>
          <a:p>
            <a:endParaRPr lang="en-US" dirty="0"/>
          </a:p>
          <a:p>
            <a:endParaRPr lang="en-US" dirty="0"/>
          </a:p>
          <a:p>
            <a:endParaRPr lang="en-US" dirty="0"/>
          </a:p>
          <a:p>
            <a:endParaRPr lang="en-US" dirty="0"/>
          </a:p>
          <a:p>
            <a:r>
              <a:rPr lang="en-US" dirty="0"/>
              <a:t>It is only after comparing multiple windows that we can argue that investor perception and short run abnormal returns appear concentrated around the time period (0,+1) days. This is how we choose our abnormal returns for our regressions!!!</a:t>
            </a:r>
          </a:p>
        </p:txBody>
      </p:sp>
      <p:graphicFrame>
        <p:nvGraphicFramePr>
          <p:cNvPr id="10" name="Table 9"/>
          <p:cNvGraphicFramePr>
            <a:graphicFrameLocks noGrp="1"/>
          </p:cNvGraphicFramePr>
          <p:nvPr>
            <p:extLst>
              <p:ext uri="{D42A27DB-BD31-4B8C-83A1-F6EECF244321}">
                <p14:modId xmlns:p14="http://schemas.microsoft.com/office/powerpoint/2010/main" val="2620394735"/>
              </p:ext>
            </p:extLst>
          </p:nvPr>
        </p:nvGraphicFramePr>
        <p:xfrm>
          <a:off x="1117600" y="2918277"/>
          <a:ext cx="8128000" cy="18542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gridCol w="2032000">
                  <a:extLst>
                    <a:ext uri="{9D8B030D-6E8A-4147-A177-3AD203B41FA5}">
                      <a16:colId xmlns:a16="http://schemas.microsoft.com/office/drawing/2014/main" val="20003"/>
                    </a:ext>
                  </a:extLst>
                </a:gridCol>
              </a:tblGrid>
              <a:tr h="370840">
                <a:tc>
                  <a:txBody>
                    <a:bodyPr/>
                    <a:lstStyle/>
                    <a:p>
                      <a:r>
                        <a:rPr lang="en-US" dirty="0"/>
                        <a:t>Window</a:t>
                      </a:r>
                    </a:p>
                  </a:txBody>
                  <a:tcPr/>
                </a:tc>
                <a:tc>
                  <a:txBody>
                    <a:bodyPr/>
                    <a:lstStyle/>
                    <a:p>
                      <a:r>
                        <a:rPr lang="en-US" dirty="0"/>
                        <a:t>Mean CAR</a:t>
                      </a:r>
                    </a:p>
                  </a:txBody>
                  <a:tcPr/>
                </a:tc>
                <a:tc>
                  <a:txBody>
                    <a:bodyPr/>
                    <a:lstStyle/>
                    <a:p>
                      <a:r>
                        <a:rPr lang="en-US" dirty="0" err="1"/>
                        <a:t>Patell</a:t>
                      </a:r>
                      <a:endParaRPr lang="en-US" dirty="0"/>
                    </a:p>
                  </a:txBody>
                  <a:tcPr/>
                </a:tc>
                <a:tc>
                  <a:txBody>
                    <a:bodyPr/>
                    <a:lstStyle/>
                    <a:p>
                      <a:r>
                        <a:rPr lang="en-US" dirty="0"/>
                        <a:t>Generalized</a:t>
                      </a:r>
                      <a:r>
                        <a:rPr lang="en-US" baseline="0" dirty="0"/>
                        <a:t> Sign Z</a:t>
                      </a:r>
                      <a:endParaRPr lang="en-US" dirty="0"/>
                    </a:p>
                  </a:txBody>
                  <a:tcPr/>
                </a:tc>
                <a:extLst>
                  <a:ext uri="{0D108BD9-81ED-4DB2-BD59-A6C34878D82A}">
                    <a16:rowId xmlns:a16="http://schemas.microsoft.com/office/drawing/2014/main" val="10000"/>
                  </a:ext>
                </a:extLst>
              </a:tr>
              <a:tr h="370840">
                <a:tc>
                  <a:txBody>
                    <a:bodyPr/>
                    <a:lstStyle/>
                    <a:p>
                      <a:r>
                        <a:rPr lang="en-US" dirty="0"/>
                        <a:t>(-5,+5)</a:t>
                      </a:r>
                    </a:p>
                  </a:txBody>
                  <a:tcPr/>
                </a:tc>
                <a:tc>
                  <a:txBody>
                    <a:bodyPr/>
                    <a:lstStyle/>
                    <a:p>
                      <a:r>
                        <a:rPr lang="en-US" dirty="0"/>
                        <a:t>1.00% </a:t>
                      </a:r>
                    </a:p>
                  </a:txBody>
                  <a:tcPr/>
                </a:tc>
                <a:tc>
                  <a:txBody>
                    <a:bodyPr/>
                    <a:lstStyle/>
                    <a:p>
                      <a:r>
                        <a:rPr lang="en-US" dirty="0"/>
                        <a:t>1.205 </a:t>
                      </a:r>
                    </a:p>
                  </a:txBody>
                  <a:tcPr/>
                </a:tc>
                <a:tc>
                  <a:txBody>
                    <a:bodyPr/>
                    <a:lstStyle/>
                    <a:p>
                      <a:r>
                        <a:rPr lang="en-US" dirty="0"/>
                        <a:t>1.447$ </a:t>
                      </a:r>
                    </a:p>
                  </a:txBody>
                  <a:tcPr/>
                </a:tc>
                <a:extLst>
                  <a:ext uri="{0D108BD9-81ED-4DB2-BD59-A6C34878D82A}">
                    <a16:rowId xmlns:a16="http://schemas.microsoft.com/office/drawing/2014/main" val="10001"/>
                  </a:ext>
                </a:extLst>
              </a:tr>
              <a:tr h="370840">
                <a:tc>
                  <a:txBody>
                    <a:bodyPr/>
                    <a:lstStyle/>
                    <a:p>
                      <a:r>
                        <a:rPr lang="en-US" dirty="0"/>
                        <a:t>(-1,+2)</a:t>
                      </a:r>
                    </a:p>
                  </a:txBody>
                  <a:tcPr/>
                </a:tc>
                <a:tc>
                  <a:txBody>
                    <a:bodyPr/>
                    <a:lstStyle/>
                    <a:p>
                      <a:r>
                        <a:rPr lang="en-US" dirty="0"/>
                        <a:t>0.80% </a:t>
                      </a:r>
                    </a:p>
                  </a:txBody>
                  <a:tcPr/>
                </a:tc>
                <a:tc>
                  <a:txBody>
                    <a:bodyPr/>
                    <a:lstStyle/>
                    <a:p>
                      <a:r>
                        <a:rPr lang="en-US" dirty="0"/>
                        <a:t>0.858</a:t>
                      </a:r>
                    </a:p>
                  </a:txBody>
                  <a:tcPr/>
                </a:tc>
                <a:tc>
                  <a:txBody>
                    <a:bodyPr/>
                    <a:lstStyle/>
                    <a:p>
                      <a:r>
                        <a:rPr lang="en-US" dirty="0"/>
                        <a:t>-0.316 </a:t>
                      </a:r>
                    </a:p>
                  </a:txBody>
                  <a:tcPr/>
                </a:tc>
                <a:extLst>
                  <a:ext uri="{0D108BD9-81ED-4DB2-BD59-A6C34878D82A}">
                    <a16:rowId xmlns:a16="http://schemas.microsoft.com/office/drawing/2014/main" val="10002"/>
                  </a:ext>
                </a:extLst>
              </a:tr>
              <a:tr h="370840">
                <a:tc>
                  <a:txBody>
                    <a:bodyPr/>
                    <a:lstStyle/>
                    <a:p>
                      <a:r>
                        <a:rPr lang="en-US" dirty="0"/>
                        <a:t>(0,+1)</a:t>
                      </a:r>
                    </a:p>
                  </a:txBody>
                  <a:tcPr/>
                </a:tc>
                <a:tc>
                  <a:txBody>
                    <a:bodyPr/>
                    <a:lstStyle/>
                    <a:p>
                      <a:r>
                        <a:rPr lang="en-US" dirty="0"/>
                        <a:t>0.97% </a:t>
                      </a:r>
                    </a:p>
                  </a:txBody>
                  <a:tcPr/>
                </a:tc>
                <a:tc>
                  <a:txBody>
                    <a:bodyPr/>
                    <a:lstStyle/>
                    <a:p>
                      <a:r>
                        <a:rPr lang="en-US" dirty="0"/>
                        <a:t>2.077* </a:t>
                      </a:r>
                    </a:p>
                  </a:txBody>
                  <a:tcPr/>
                </a:tc>
                <a:tc>
                  <a:txBody>
                    <a:bodyPr/>
                    <a:lstStyle/>
                    <a:p>
                      <a:r>
                        <a:rPr lang="en-US" dirty="0"/>
                        <a:t>0.272 </a:t>
                      </a:r>
                    </a:p>
                  </a:txBody>
                  <a:tcPr/>
                </a:tc>
                <a:extLst>
                  <a:ext uri="{0D108BD9-81ED-4DB2-BD59-A6C34878D82A}">
                    <a16:rowId xmlns:a16="http://schemas.microsoft.com/office/drawing/2014/main" val="10003"/>
                  </a:ext>
                </a:extLst>
              </a:tr>
              <a:tr h="370840">
                <a:tc>
                  <a:txBody>
                    <a:bodyPr/>
                    <a:lstStyle/>
                    <a:p>
                      <a:r>
                        <a:rPr lang="en-US" dirty="0"/>
                        <a:t>(0,0)</a:t>
                      </a:r>
                    </a:p>
                  </a:txBody>
                  <a:tcPr/>
                </a:tc>
                <a:tc>
                  <a:txBody>
                    <a:bodyPr/>
                    <a:lstStyle/>
                    <a:p>
                      <a:r>
                        <a:rPr lang="en-US" dirty="0"/>
                        <a:t>0.06% </a:t>
                      </a:r>
                    </a:p>
                  </a:txBody>
                  <a:tcPr/>
                </a:tc>
                <a:tc>
                  <a:txBody>
                    <a:bodyPr/>
                    <a:lstStyle/>
                    <a:p>
                      <a:r>
                        <a:rPr lang="en-US" dirty="0"/>
                        <a:t>0.215 </a:t>
                      </a:r>
                    </a:p>
                  </a:txBody>
                  <a:tcPr/>
                </a:tc>
                <a:tc>
                  <a:txBody>
                    <a:bodyPr/>
                    <a:lstStyle/>
                    <a:p>
                      <a:r>
                        <a:rPr lang="en-US" dirty="0"/>
                        <a:t>-0.022 </a:t>
                      </a:r>
                    </a:p>
                  </a:txBody>
                  <a:tcPr/>
                </a:tc>
                <a:extLst>
                  <a:ext uri="{0D108BD9-81ED-4DB2-BD59-A6C34878D82A}">
                    <a16:rowId xmlns:a16="http://schemas.microsoft.com/office/drawing/2014/main" val="10004"/>
                  </a:ext>
                </a:extLst>
              </a:tr>
            </a:tbl>
          </a:graphicData>
        </a:graphic>
      </p:graphicFrame>
      <p:sp>
        <p:nvSpPr>
          <p:cNvPr id="5" name="Oval 4"/>
          <p:cNvSpPr/>
          <p:nvPr/>
        </p:nvSpPr>
        <p:spPr>
          <a:xfrm>
            <a:off x="10515600" y="97178"/>
            <a:ext cx="1412257" cy="110932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4800" dirty="0"/>
              <a:t>10.</a:t>
            </a:r>
          </a:p>
        </p:txBody>
      </p:sp>
      <p:sp>
        <p:nvSpPr>
          <p:cNvPr id="6" name="Right Arrow 5"/>
          <p:cNvSpPr/>
          <p:nvPr/>
        </p:nvSpPr>
        <p:spPr>
          <a:xfrm>
            <a:off x="10335986" y="5997612"/>
            <a:ext cx="1856014" cy="8603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hlinkClick r:id="rId2" action="ppaction://hlinksldjump"/>
              </a:rPr>
              <a:t>Return</a:t>
            </a:r>
            <a:endParaRPr lang="en-US" dirty="0"/>
          </a:p>
        </p:txBody>
      </p:sp>
    </p:spTree>
    <p:extLst>
      <p:ext uri="{BB962C8B-B14F-4D97-AF65-F5344CB8AC3E}">
        <p14:creationId xmlns:p14="http://schemas.microsoft.com/office/powerpoint/2010/main" val="481870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Abnormal Returns</a:t>
            </a:r>
          </a:p>
        </p:txBody>
      </p:sp>
      <p:sp>
        <p:nvSpPr>
          <p:cNvPr id="3" name="Content Placeholder 2"/>
          <p:cNvSpPr>
            <a:spLocks noGrp="1"/>
          </p:cNvSpPr>
          <p:nvPr>
            <p:ph idx="1"/>
          </p:nvPr>
        </p:nvSpPr>
        <p:spPr/>
        <p:txBody>
          <a:bodyPr/>
          <a:lstStyle/>
          <a:p>
            <a:r>
              <a:rPr lang="en-US" dirty="0"/>
              <a:t>The </a:t>
            </a:r>
            <a:r>
              <a:rPr lang="en-US" dirty="0" err="1"/>
              <a:t>Patell</a:t>
            </a:r>
            <a:r>
              <a:rPr lang="en-US" dirty="0"/>
              <a:t> test and generalized sign z provide justification for the selection of abnormal returns.</a:t>
            </a:r>
          </a:p>
          <a:p>
            <a:r>
              <a:rPr lang="en-US" dirty="0"/>
              <a:t>This is important because we should have a reason why we chose the window (0,1) days.</a:t>
            </a:r>
          </a:p>
          <a:p>
            <a:r>
              <a:rPr lang="en-US" dirty="0"/>
              <a:t>We are also able to compare and contrast the abnormal returns reported by each model.</a:t>
            </a:r>
          </a:p>
          <a:p>
            <a:r>
              <a:rPr lang="en-US" dirty="0"/>
              <a:t>Differences from model assumptions are exacerbated in long run returns.</a:t>
            </a:r>
          </a:p>
        </p:txBody>
      </p:sp>
      <p:sp>
        <p:nvSpPr>
          <p:cNvPr id="4" name="Oval 3"/>
          <p:cNvSpPr/>
          <p:nvPr/>
        </p:nvSpPr>
        <p:spPr>
          <a:xfrm>
            <a:off x="10515600" y="97178"/>
            <a:ext cx="1412257" cy="110932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4800" dirty="0"/>
              <a:t>11.</a:t>
            </a:r>
          </a:p>
        </p:txBody>
      </p:sp>
      <p:sp>
        <p:nvSpPr>
          <p:cNvPr id="5" name="Right Arrow 4"/>
          <p:cNvSpPr/>
          <p:nvPr/>
        </p:nvSpPr>
        <p:spPr>
          <a:xfrm>
            <a:off x="10335986" y="5997612"/>
            <a:ext cx="1856014" cy="8603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hlinkClick r:id="rId2" action="ppaction://hlinksldjump"/>
              </a:rPr>
              <a:t>Return</a:t>
            </a:r>
            <a:endParaRPr lang="en-US" dirty="0"/>
          </a:p>
        </p:txBody>
      </p:sp>
    </p:spTree>
    <p:extLst>
      <p:ext uri="{BB962C8B-B14F-4D97-AF65-F5344CB8AC3E}">
        <p14:creationId xmlns:p14="http://schemas.microsoft.com/office/powerpoint/2010/main" val="14126768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OLS Regressions</a:t>
            </a:r>
          </a:p>
        </p:txBody>
      </p:sp>
      <p:sp>
        <p:nvSpPr>
          <p:cNvPr id="3" name="Content Placeholder 2"/>
          <p:cNvSpPr>
            <a:spLocks noGrp="1"/>
          </p:cNvSpPr>
          <p:nvPr>
            <p:ph idx="1"/>
          </p:nvPr>
        </p:nvSpPr>
        <p:spPr/>
        <p:txBody>
          <a:bodyPr/>
          <a:lstStyle/>
          <a:p>
            <a:r>
              <a:rPr lang="en-US" dirty="0"/>
              <a:t>Because of our analysis of groups or sub-populations of our data, we have reason to believe that these characteristics are impacting the returns of acquirers and targets.</a:t>
            </a:r>
          </a:p>
          <a:p>
            <a:r>
              <a:rPr lang="en-US" dirty="0"/>
              <a:t>We perform OLS regressions in an attempt to test if these are significant and determine their impact on returns.</a:t>
            </a:r>
          </a:p>
          <a:p>
            <a:r>
              <a:rPr lang="en-US" dirty="0"/>
              <a:t>Short run regressions should have more significant variables than long run regressions as much of the ‘noise’ added during the passage of time is absent.</a:t>
            </a:r>
          </a:p>
        </p:txBody>
      </p:sp>
      <p:sp>
        <p:nvSpPr>
          <p:cNvPr id="4" name="Oval 3"/>
          <p:cNvSpPr/>
          <p:nvPr/>
        </p:nvSpPr>
        <p:spPr>
          <a:xfrm>
            <a:off x="10515600" y="97178"/>
            <a:ext cx="1412257" cy="110932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4800" dirty="0"/>
              <a:t>12.</a:t>
            </a:r>
          </a:p>
        </p:txBody>
      </p:sp>
      <p:sp>
        <p:nvSpPr>
          <p:cNvPr id="5" name="Right Arrow 4"/>
          <p:cNvSpPr/>
          <p:nvPr/>
        </p:nvSpPr>
        <p:spPr>
          <a:xfrm>
            <a:off x="10335986" y="5997612"/>
            <a:ext cx="1856014" cy="8603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hlinkClick r:id="rId2" action="ppaction://hlinksldjump"/>
              </a:rPr>
              <a:t>Return</a:t>
            </a:r>
            <a:endParaRPr lang="en-US" dirty="0"/>
          </a:p>
        </p:txBody>
      </p:sp>
    </p:spTree>
    <p:extLst>
      <p:ext uri="{BB962C8B-B14F-4D97-AF65-F5344CB8AC3E}">
        <p14:creationId xmlns:p14="http://schemas.microsoft.com/office/powerpoint/2010/main" val="39751987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in the Long Run</a:t>
            </a:r>
          </a:p>
        </p:txBody>
      </p:sp>
      <p:sp>
        <p:nvSpPr>
          <p:cNvPr id="3" name="Content Placeholder 2"/>
          <p:cNvSpPr>
            <a:spLocks noGrp="1"/>
          </p:cNvSpPr>
          <p:nvPr>
            <p:ph idx="1"/>
          </p:nvPr>
        </p:nvSpPr>
        <p:spPr/>
        <p:txBody>
          <a:bodyPr/>
          <a:lstStyle/>
          <a:p>
            <a:r>
              <a:rPr lang="en-US" dirty="0"/>
              <a:t>In the long run, we’re SEVERELY limited in what we should say. Lets look at several windows of our models in the long run. Note, significance has been omitted because there are few practical methods for testing long run returns.</a:t>
            </a:r>
          </a:p>
          <a:p>
            <a:r>
              <a:rPr lang="en-US" dirty="0"/>
              <a:t>The table below shows mean compounded abnormal returns.</a:t>
            </a:r>
          </a:p>
        </p:txBody>
      </p:sp>
      <p:graphicFrame>
        <p:nvGraphicFramePr>
          <p:cNvPr id="4" name="Table 3"/>
          <p:cNvGraphicFramePr>
            <a:graphicFrameLocks noGrp="1"/>
          </p:cNvGraphicFramePr>
          <p:nvPr>
            <p:extLst>
              <p:ext uri="{D42A27DB-BD31-4B8C-83A1-F6EECF244321}">
                <p14:modId xmlns:p14="http://schemas.microsoft.com/office/powerpoint/2010/main" val="2804516769"/>
              </p:ext>
            </p:extLst>
          </p:nvPr>
        </p:nvGraphicFramePr>
        <p:xfrm>
          <a:off x="1182914" y="4001294"/>
          <a:ext cx="8127999" cy="22250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370840">
                <a:tc>
                  <a:txBody>
                    <a:bodyPr/>
                    <a:lstStyle/>
                    <a:p>
                      <a:r>
                        <a:rPr lang="en-US" dirty="0"/>
                        <a:t>Months</a:t>
                      </a:r>
                    </a:p>
                  </a:txBody>
                  <a:tcPr/>
                </a:tc>
                <a:tc>
                  <a:txBody>
                    <a:bodyPr/>
                    <a:lstStyle/>
                    <a:p>
                      <a:r>
                        <a:rPr lang="en-US" dirty="0"/>
                        <a:t>Market Model Returns</a:t>
                      </a:r>
                    </a:p>
                  </a:txBody>
                  <a:tcPr/>
                </a:tc>
                <a:tc>
                  <a:txBody>
                    <a:bodyPr/>
                    <a:lstStyle/>
                    <a:p>
                      <a:r>
                        <a:rPr lang="en-US" dirty="0"/>
                        <a:t>Market Adjusted Returns</a:t>
                      </a:r>
                    </a:p>
                  </a:txBody>
                  <a:tcPr/>
                </a:tc>
                <a:extLst>
                  <a:ext uri="{0D108BD9-81ED-4DB2-BD59-A6C34878D82A}">
                    <a16:rowId xmlns:a16="http://schemas.microsoft.com/office/drawing/2014/main" val="10000"/>
                  </a:ext>
                </a:extLst>
              </a:tr>
              <a:tr h="370840">
                <a:tc>
                  <a:txBody>
                    <a:bodyPr/>
                    <a:lstStyle/>
                    <a:p>
                      <a:r>
                        <a:rPr lang="en-US" dirty="0"/>
                        <a:t>(-1,0) </a:t>
                      </a:r>
                    </a:p>
                  </a:txBody>
                  <a:tcPr/>
                </a:tc>
                <a:tc>
                  <a:txBody>
                    <a:bodyPr/>
                    <a:lstStyle/>
                    <a:p>
                      <a:r>
                        <a:rPr lang="en-US" dirty="0"/>
                        <a:t>0.76%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2.39%</a:t>
                      </a:r>
                    </a:p>
                  </a:txBody>
                  <a:tcPr/>
                </a:tc>
                <a:extLst>
                  <a:ext uri="{0D108BD9-81ED-4DB2-BD59-A6C34878D82A}">
                    <a16:rowId xmlns:a16="http://schemas.microsoft.com/office/drawing/2014/main" val="10001"/>
                  </a:ext>
                </a:extLst>
              </a:tr>
              <a:tr h="370840">
                <a:tc>
                  <a:txBody>
                    <a:bodyPr/>
                    <a:lstStyle/>
                    <a:p>
                      <a:r>
                        <a:rPr lang="en-US" dirty="0"/>
                        <a:t>(0,+6)</a:t>
                      </a:r>
                    </a:p>
                  </a:txBody>
                  <a:tcPr/>
                </a:tc>
                <a:tc>
                  <a:txBody>
                    <a:bodyPr/>
                    <a:lstStyle/>
                    <a:p>
                      <a:r>
                        <a:rPr lang="en-US" dirty="0"/>
                        <a:t>-4.97%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3.59%</a:t>
                      </a:r>
                    </a:p>
                  </a:txBody>
                  <a:tcPr/>
                </a:tc>
                <a:extLst>
                  <a:ext uri="{0D108BD9-81ED-4DB2-BD59-A6C34878D82A}">
                    <a16:rowId xmlns:a16="http://schemas.microsoft.com/office/drawing/2014/main" val="10002"/>
                  </a:ext>
                </a:extLst>
              </a:tr>
              <a:tr h="370840">
                <a:tc>
                  <a:txBody>
                    <a:bodyPr/>
                    <a:lstStyle/>
                    <a:p>
                      <a:r>
                        <a:rPr lang="en-US" dirty="0"/>
                        <a:t>(0,+12)</a:t>
                      </a:r>
                    </a:p>
                  </a:txBody>
                  <a:tcPr/>
                </a:tc>
                <a:tc>
                  <a:txBody>
                    <a:bodyPr/>
                    <a:lstStyle/>
                    <a:p>
                      <a:r>
                        <a:rPr lang="en-US" dirty="0"/>
                        <a:t>-19.61%</a:t>
                      </a:r>
                    </a:p>
                  </a:txBody>
                  <a:tcPr/>
                </a:tc>
                <a:tc>
                  <a:txBody>
                    <a:bodyPr/>
                    <a:lstStyle/>
                    <a:p>
                      <a:r>
                        <a:rPr lang="en-US" dirty="0"/>
                        <a:t>-0.90% </a:t>
                      </a:r>
                    </a:p>
                  </a:txBody>
                  <a:tcPr/>
                </a:tc>
                <a:extLst>
                  <a:ext uri="{0D108BD9-81ED-4DB2-BD59-A6C34878D82A}">
                    <a16:rowId xmlns:a16="http://schemas.microsoft.com/office/drawing/2014/main" val="10003"/>
                  </a:ext>
                </a:extLst>
              </a:tr>
              <a:tr h="370840">
                <a:tc>
                  <a:txBody>
                    <a:bodyPr/>
                    <a:lstStyle/>
                    <a:p>
                      <a:r>
                        <a:rPr lang="en-US" dirty="0"/>
                        <a:t>(0,+24)</a:t>
                      </a:r>
                    </a:p>
                  </a:txBody>
                  <a:tcPr/>
                </a:tc>
                <a:tc>
                  <a:txBody>
                    <a:bodyPr/>
                    <a:lstStyle/>
                    <a:p>
                      <a:r>
                        <a:rPr lang="en-US" dirty="0"/>
                        <a:t>-63.95%</a:t>
                      </a:r>
                    </a:p>
                  </a:txBody>
                  <a:tcPr/>
                </a:tc>
                <a:tc>
                  <a:txBody>
                    <a:bodyPr/>
                    <a:lstStyle/>
                    <a:p>
                      <a:r>
                        <a:rPr lang="en-US" dirty="0"/>
                        <a:t>-11.01% </a:t>
                      </a:r>
                    </a:p>
                  </a:txBody>
                  <a:tcPr/>
                </a:tc>
                <a:extLst>
                  <a:ext uri="{0D108BD9-81ED-4DB2-BD59-A6C34878D82A}">
                    <a16:rowId xmlns:a16="http://schemas.microsoft.com/office/drawing/2014/main" val="10004"/>
                  </a:ext>
                </a:extLst>
              </a:tr>
              <a:tr h="370840">
                <a:tc>
                  <a:txBody>
                    <a:bodyPr/>
                    <a:lstStyle/>
                    <a:p>
                      <a:r>
                        <a:rPr lang="en-US" dirty="0"/>
                        <a:t>(0,+36)</a:t>
                      </a:r>
                    </a:p>
                  </a:txBody>
                  <a:tcPr/>
                </a:tc>
                <a:tc>
                  <a:txBody>
                    <a:bodyPr/>
                    <a:lstStyle/>
                    <a:p>
                      <a:r>
                        <a:rPr lang="en-US" dirty="0"/>
                        <a:t>-135.73%</a:t>
                      </a:r>
                    </a:p>
                  </a:txBody>
                  <a:tcPr/>
                </a:tc>
                <a:tc>
                  <a:txBody>
                    <a:bodyPr/>
                    <a:lstStyle/>
                    <a:p>
                      <a:r>
                        <a:rPr lang="en-US" dirty="0"/>
                        <a:t>-19.72%</a:t>
                      </a:r>
                    </a:p>
                  </a:txBody>
                  <a:tcPr/>
                </a:tc>
                <a:extLst>
                  <a:ext uri="{0D108BD9-81ED-4DB2-BD59-A6C34878D82A}">
                    <a16:rowId xmlns:a16="http://schemas.microsoft.com/office/drawing/2014/main" val="10005"/>
                  </a:ext>
                </a:extLst>
              </a:tr>
            </a:tbl>
          </a:graphicData>
        </a:graphic>
      </p:graphicFrame>
      <p:sp>
        <p:nvSpPr>
          <p:cNvPr id="5" name="Oval 4"/>
          <p:cNvSpPr/>
          <p:nvPr/>
        </p:nvSpPr>
        <p:spPr>
          <a:xfrm>
            <a:off x="10515600" y="97178"/>
            <a:ext cx="1412257" cy="110932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4800" dirty="0"/>
              <a:t>13.</a:t>
            </a:r>
          </a:p>
        </p:txBody>
      </p:sp>
      <p:sp>
        <p:nvSpPr>
          <p:cNvPr id="6" name="Right Arrow 5"/>
          <p:cNvSpPr/>
          <p:nvPr/>
        </p:nvSpPr>
        <p:spPr>
          <a:xfrm>
            <a:off x="10335986" y="5997612"/>
            <a:ext cx="1856014" cy="8603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hlinkClick r:id="rId2" action="ppaction://hlinksldjump"/>
              </a:rPr>
              <a:t>Next Slide</a:t>
            </a:r>
            <a:endParaRPr lang="en-US" dirty="0"/>
          </a:p>
        </p:txBody>
      </p:sp>
    </p:spTree>
    <p:extLst>
      <p:ext uri="{BB962C8B-B14F-4D97-AF65-F5344CB8AC3E}">
        <p14:creationId xmlns:p14="http://schemas.microsoft.com/office/powerpoint/2010/main" val="9017774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380"/>
            <a:ext cx="10515600" cy="1325563"/>
          </a:xfrm>
        </p:spPr>
        <p:txBody>
          <a:bodyPr/>
          <a:lstStyle/>
          <a:p>
            <a:r>
              <a:rPr lang="en-US" dirty="0"/>
              <a:t>Windows in the Long Run</a:t>
            </a:r>
          </a:p>
        </p:txBody>
      </p:sp>
      <p:sp>
        <p:nvSpPr>
          <p:cNvPr id="3" name="Content Placeholder 2"/>
          <p:cNvSpPr>
            <a:spLocks noGrp="1"/>
          </p:cNvSpPr>
          <p:nvPr>
            <p:ph idx="1"/>
          </p:nvPr>
        </p:nvSpPr>
        <p:spPr>
          <a:xfrm>
            <a:off x="838200" y="881743"/>
            <a:ext cx="10515600" cy="5731328"/>
          </a:xfrm>
        </p:spPr>
        <p:txBody>
          <a:bodyPr>
            <a:normAutofit lnSpcReduction="10000"/>
          </a:bodyPr>
          <a:lstStyle/>
          <a:p>
            <a:r>
              <a:rPr lang="en-US" dirty="0"/>
              <a:t>To clarify, the differences between the models change based on what event windows, estimation periods, and transactions I am using.</a:t>
            </a:r>
          </a:p>
          <a:p>
            <a:r>
              <a:rPr lang="en-US" dirty="0"/>
              <a:t>However, we should be VERY hesitant to use the market model in the long run.</a:t>
            </a:r>
          </a:p>
          <a:p>
            <a:r>
              <a:rPr lang="en-US" dirty="0"/>
              <a:t>The </a:t>
            </a:r>
            <a:r>
              <a:rPr lang="el-GR" dirty="0"/>
              <a:t>β</a:t>
            </a:r>
            <a:r>
              <a:rPr lang="en-US" baseline="-25000" dirty="0"/>
              <a:t>t </a:t>
            </a:r>
            <a:r>
              <a:rPr lang="en-US" dirty="0"/>
              <a:t> (responsiveness to the market return parameter) in the market model DOES provide us information about the companies analyzed, but it averages below one for most companies. </a:t>
            </a:r>
          </a:p>
          <a:p>
            <a:r>
              <a:rPr lang="en-US" dirty="0"/>
              <a:t>Should we expect a company that acquires (a risky venture) to continue varying with the market in the same way three years into the future?</a:t>
            </a:r>
          </a:p>
          <a:p>
            <a:r>
              <a:rPr lang="en-US" dirty="0"/>
              <a:t>It seems that the results are excessive, suggesting that the market model is not accurately reflecting reality.</a:t>
            </a:r>
          </a:p>
          <a:p>
            <a:r>
              <a:rPr lang="en-US" dirty="0"/>
              <a:t>Note, compounding exacerbates negative returns, but is argued as most appropriate in the literature.</a:t>
            </a:r>
          </a:p>
        </p:txBody>
      </p:sp>
      <p:sp>
        <p:nvSpPr>
          <p:cNvPr id="4" name="Oval 3"/>
          <p:cNvSpPr/>
          <p:nvPr/>
        </p:nvSpPr>
        <p:spPr>
          <a:xfrm>
            <a:off x="10706100" y="13380"/>
            <a:ext cx="1353828" cy="100262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4800" dirty="0"/>
              <a:t>13.</a:t>
            </a:r>
          </a:p>
        </p:txBody>
      </p:sp>
      <p:sp>
        <p:nvSpPr>
          <p:cNvPr id="5" name="Right Arrow 4"/>
          <p:cNvSpPr/>
          <p:nvPr/>
        </p:nvSpPr>
        <p:spPr>
          <a:xfrm>
            <a:off x="10335986" y="5997612"/>
            <a:ext cx="1856014" cy="8603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hlinkClick r:id="rId2" action="ppaction://hlinksldjump"/>
              </a:rPr>
              <a:t>Return</a:t>
            </a:r>
            <a:endParaRPr lang="en-US" dirty="0"/>
          </a:p>
        </p:txBody>
      </p:sp>
    </p:spTree>
    <p:extLst>
      <p:ext uri="{BB962C8B-B14F-4D97-AF65-F5344CB8AC3E}">
        <p14:creationId xmlns:p14="http://schemas.microsoft.com/office/powerpoint/2010/main" val="9134537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Weak Statements</a:t>
            </a:r>
          </a:p>
        </p:txBody>
      </p:sp>
      <p:sp>
        <p:nvSpPr>
          <p:cNvPr id="3" name="Content Placeholder 2"/>
          <p:cNvSpPr>
            <a:spLocks noGrp="1"/>
          </p:cNvSpPr>
          <p:nvPr>
            <p:ph idx="1"/>
          </p:nvPr>
        </p:nvSpPr>
        <p:spPr/>
        <p:txBody>
          <a:bodyPr/>
          <a:lstStyle/>
          <a:p>
            <a:r>
              <a:rPr lang="en-US" dirty="0"/>
              <a:t>Our current long run returns should be subject to much skepticism.</a:t>
            </a:r>
          </a:p>
          <a:p>
            <a:r>
              <a:rPr lang="en-US" dirty="0"/>
              <a:t>Performing OLS regressions on poorly justified returns will NOT improve the quality or meaning of our analysis.</a:t>
            </a:r>
          </a:p>
          <a:p>
            <a:r>
              <a:rPr lang="en-US" dirty="0"/>
              <a:t>It is not incorrect, however. But it should be stressed just how weak our conclusions are given the apparent accuracy of our normal return models.</a:t>
            </a:r>
          </a:p>
          <a:p>
            <a:r>
              <a:rPr lang="en-US" dirty="0"/>
              <a:t>This is why I have been trying to gravitate away from a long term focus. I don’t think it has been clearly established just how ambitious long run analysis is with our data.</a:t>
            </a:r>
          </a:p>
        </p:txBody>
      </p:sp>
      <p:sp>
        <p:nvSpPr>
          <p:cNvPr id="4" name="Oval 3"/>
          <p:cNvSpPr/>
          <p:nvPr/>
        </p:nvSpPr>
        <p:spPr>
          <a:xfrm>
            <a:off x="10515600" y="97178"/>
            <a:ext cx="1412257" cy="110932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4800" dirty="0"/>
              <a:t>14.</a:t>
            </a:r>
          </a:p>
        </p:txBody>
      </p:sp>
      <p:sp>
        <p:nvSpPr>
          <p:cNvPr id="5" name="Right Arrow 4"/>
          <p:cNvSpPr/>
          <p:nvPr/>
        </p:nvSpPr>
        <p:spPr>
          <a:xfrm>
            <a:off x="10335986" y="5997612"/>
            <a:ext cx="1856014" cy="8603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hlinkClick r:id="rId2" action="ppaction://hlinksldjump"/>
              </a:rPr>
              <a:t>Return</a:t>
            </a:r>
            <a:endParaRPr lang="en-US" dirty="0"/>
          </a:p>
        </p:txBody>
      </p:sp>
    </p:spTree>
    <p:extLst>
      <p:ext uri="{BB962C8B-B14F-4D97-AF65-F5344CB8AC3E}">
        <p14:creationId xmlns:p14="http://schemas.microsoft.com/office/powerpoint/2010/main" val="33960317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a:t>
            </a:r>
          </a:p>
        </p:txBody>
      </p:sp>
      <p:sp>
        <p:nvSpPr>
          <p:cNvPr id="3" name="Content Placeholder 2"/>
          <p:cNvSpPr>
            <a:spLocks noGrp="1"/>
          </p:cNvSpPr>
          <p:nvPr>
            <p:ph idx="1"/>
          </p:nvPr>
        </p:nvSpPr>
        <p:spPr/>
        <p:txBody>
          <a:bodyPr>
            <a:normAutofit/>
          </a:bodyPr>
          <a:lstStyle/>
          <a:p>
            <a:r>
              <a:rPr lang="en-US" dirty="0"/>
              <a:t>We do have multiple definitive conclusions.</a:t>
            </a:r>
          </a:p>
          <a:p>
            <a:r>
              <a:rPr lang="en-US" dirty="0"/>
              <a:t>A) Acquirer’s do not appear to loose or gain greatly in M&amp;A transactions.</a:t>
            </a:r>
          </a:p>
          <a:p>
            <a:r>
              <a:rPr lang="en-US" dirty="0"/>
              <a:t>B) Target firms have significant gains in M&amp;A transactions.</a:t>
            </a:r>
          </a:p>
          <a:p>
            <a:r>
              <a:rPr lang="en-US" dirty="0"/>
              <a:t>C) Returns by industry do differ according to our windows and groupings.</a:t>
            </a:r>
          </a:p>
          <a:p>
            <a:r>
              <a:rPr lang="en-US" dirty="0"/>
              <a:t>D) Particular gains from the factors analyzed are very ambiguous. This suggests that M&amp;A transactions are very complex and are not easily described by the variables selected.</a:t>
            </a:r>
          </a:p>
          <a:p>
            <a:endParaRPr lang="en-US" dirty="0"/>
          </a:p>
        </p:txBody>
      </p:sp>
      <p:sp>
        <p:nvSpPr>
          <p:cNvPr id="4" name="Oval 3"/>
          <p:cNvSpPr/>
          <p:nvPr/>
        </p:nvSpPr>
        <p:spPr>
          <a:xfrm>
            <a:off x="10515600" y="97178"/>
            <a:ext cx="1412257" cy="1109322"/>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4800" dirty="0"/>
              <a:t>15.</a:t>
            </a:r>
          </a:p>
        </p:txBody>
      </p:sp>
      <p:sp>
        <p:nvSpPr>
          <p:cNvPr id="5" name="Right Arrow 4"/>
          <p:cNvSpPr/>
          <p:nvPr/>
        </p:nvSpPr>
        <p:spPr>
          <a:xfrm>
            <a:off x="10335986" y="5997612"/>
            <a:ext cx="1856014" cy="8603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hlinkClick r:id="rId2" action="ppaction://hlinksldjump"/>
              </a:rPr>
              <a:t>Return</a:t>
            </a:r>
            <a:endParaRPr lang="en-US" dirty="0"/>
          </a:p>
        </p:txBody>
      </p:sp>
    </p:spTree>
    <p:extLst>
      <p:ext uri="{BB962C8B-B14F-4D97-AF65-F5344CB8AC3E}">
        <p14:creationId xmlns:p14="http://schemas.microsoft.com/office/powerpoint/2010/main" val="1128003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5617029" cy="6877436"/>
          </a:xfrm>
        </p:spPr>
      </p:pic>
      <p:sp>
        <p:nvSpPr>
          <p:cNvPr id="5" name="TextBox 4"/>
          <p:cNvSpPr txBox="1"/>
          <p:nvPr/>
        </p:nvSpPr>
        <p:spPr>
          <a:xfrm>
            <a:off x="6047014" y="132441"/>
            <a:ext cx="4849585" cy="6186309"/>
          </a:xfrm>
          <a:prstGeom prst="rect">
            <a:avLst/>
          </a:prstGeom>
          <a:noFill/>
        </p:spPr>
        <p:txBody>
          <a:bodyPr wrap="square" rtlCol="0">
            <a:spAutoFit/>
          </a:bodyPr>
          <a:lstStyle/>
          <a:p>
            <a:r>
              <a:rPr lang="en-US" sz="3600" b="1" u="sng" dirty="0"/>
              <a:t>To the right is a complete flow chart of how my thesis is motivated. The next three slides will show this flowchart broken into three sections. Each slide will have click links to allow you to explore the steps that make up that section.</a:t>
            </a:r>
          </a:p>
        </p:txBody>
      </p:sp>
      <p:sp>
        <p:nvSpPr>
          <p:cNvPr id="6" name="Right Arrow 5"/>
          <p:cNvSpPr/>
          <p:nvPr/>
        </p:nvSpPr>
        <p:spPr>
          <a:xfrm>
            <a:off x="10335986" y="5997612"/>
            <a:ext cx="1856014" cy="8603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hlinkClick r:id="rId3" action="ppaction://hlinksldjump"/>
              </a:rPr>
              <a:t>Data Collection</a:t>
            </a:r>
            <a:endParaRPr lang="en-US" dirty="0"/>
          </a:p>
        </p:txBody>
      </p:sp>
      <p:sp>
        <p:nvSpPr>
          <p:cNvPr id="8" name="Right Arrow 7"/>
          <p:cNvSpPr/>
          <p:nvPr/>
        </p:nvSpPr>
        <p:spPr>
          <a:xfrm flipH="1">
            <a:off x="8376556" y="5997612"/>
            <a:ext cx="1760572" cy="833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hlinkClick r:id="rId4" action="ppaction://hlinksldjump"/>
              </a:rPr>
              <a:t>Go Back</a:t>
            </a:r>
            <a:endParaRPr lang="en-US" dirty="0"/>
          </a:p>
        </p:txBody>
      </p:sp>
    </p:spTree>
    <p:extLst>
      <p:ext uri="{BB962C8B-B14F-4D97-AF65-F5344CB8AC3E}">
        <p14:creationId xmlns:p14="http://schemas.microsoft.com/office/powerpoint/2010/main" val="2952860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a:t>Data Collection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360160"/>
            <a:ext cx="8589964" cy="3289526"/>
          </a:xfrm>
        </p:spPr>
      </p:pic>
      <p:sp>
        <p:nvSpPr>
          <p:cNvPr id="5" name="Folded Corner 4">
            <a:hlinkClick r:id="rId3" action="ppaction://hlinksldjump"/>
          </p:cNvPr>
          <p:cNvSpPr/>
          <p:nvPr/>
        </p:nvSpPr>
        <p:spPr>
          <a:xfrm rot="16200000">
            <a:off x="8674893" y="930730"/>
            <a:ext cx="1313769" cy="1094014"/>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4800" dirty="0">
                <a:solidFill>
                  <a:schemeClr val="tx1"/>
                </a:solidFill>
                <a:hlinkClick r:id="rId3" action="ppaction://hlinksldjump"/>
              </a:rPr>
              <a:t>1.</a:t>
            </a:r>
            <a:endParaRPr lang="en-US" sz="4800" dirty="0">
              <a:noFill/>
            </a:endParaRPr>
          </a:p>
        </p:txBody>
      </p:sp>
      <p:sp>
        <p:nvSpPr>
          <p:cNvPr id="6" name="Folded Corner 5"/>
          <p:cNvSpPr/>
          <p:nvPr/>
        </p:nvSpPr>
        <p:spPr>
          <a:xfrm rot="16200000">
            <a:off x="10520025" y="934303"/>
            <a:ext cx="1313769" cy="1094014"/>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4800" dirty="0">
                <a:solidFill>
                  <a:schemeClr val="tx1"/>
                </a:solidFill>
                <a:hlinkClick r:id="rId4" action="ppaction://hlinksldjump"/>
              </a:rPr>
              <a:t>2.</a:t>
            </a:r>
            <a:endParaRPr lang="en-US" sz="4800" dirty="0">
              <a:noFill/>
            </a:endParaRPr>
          </a:p>
        </p:txBody>
      </p:sp>
      <p:sp>
        <p:nvSpPr>
          <p:cNvPr id="7" name="Folded Corner 6"/>
          <p:cNvSpPr/>
          <p:nvPr/>
        </p:nvSpPr>
        <p:spPr>
          <a:xfrm rot="16200000">
            <a:off x="8683626" y="2848484"/>
            <a:ext cx="1313769" cy="1094014"/>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4800" dirty="0">
                <a:solidFill>
                  <a:schemeClr val="tx1"/>
                </a:solidFill>
                <a:hlinkClick r:id="rId5" action="ppaction://hlinksldjump"/>
              </a:rPr>
              <a:t>3.</a:t>
            </a:r>
            <a:endParaRPr lang="en-US" sz="4800" dirty="0">
              <a:noFill/>
            </a:endParaRPr>
          </a:p>
        </p:txBody>
      </p:sp>
      <p:sp>
        <p:nvSpPr>
          <p:cNvPr id="8" name="Folded Corner 7"/>
          <p:cNvSpPr/>
          <p:nvPr/>
        </p:nvSpPr>
        <p:spPr>
          <a:xfrm rot="16200000">
            <a:off x="10520025" y="2897470"/>
            <a:ext cx="1313769" cy="1094014"/>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4800" dirty="0">
                <a:solidFill>
                  <a:schemeClr val="tx1"/>
                </a:solidFill>
                <a:hlinkClick r:id="rId6" action="ppaction://hlinksldjump"/>
              </a:rPr>
              <a:t>4.</a:t>
            </a:r>
            <a:endParaRPr lang="en-US" sz="4800" dirty="0">
              <a:noFill/>
            </a:endParaRPr>
          </a:p>
        </p:txBody>
      </p:sp>
      <p:sp>
        <p:nvSpPr>
          <p:cNvPr id="9" name="Right Arrow 8"/>
          <p:cNvSpPr/>
          <p:nvPr/>
        </p:nvSpPr>
        <p:spPr>
          <a:xfrm>
            <a:off x="10335986" y="5997612"/>
            <a:ext cx="1856014" cy="8603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hlinkClick r:id="rId7" action="ppaction://hlinksldjump"/>
              </a:rPr>
              <a:t>Event Study Portion</a:t>
            </a:r>
            <a:endParaRPr lang="en-US" dirty="0"/>
          </a:p>
        </p:txBody>
      </p:sp>
      <p:sp>
        <p:nvSpPr>
          <p:cNvPr id="11" name="Right Arrow 10"/>
          <p:cNvSpPr/>
          <p:nvPr/>
        </p:nvSpPr>
        <p:spPr>
          <a:xfrm flipH="1">
            <a:off x="8376556" y="5997612"/>
            <a:ext cx="1760572" cy="833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hlinkClick r:id="rId8" action="ppaction://hlinksldjump"/>
              </a:rPr>
              <a:t>Go Back</a:t>
            </a:r>
            <a:endParaRPr lang="en-US" dirty="0"/>
          </a:p>
        </p:txBody>
      </p:sp>
    </p:spTree>
    <p:extLst>
      <p:ext uri="{BB962C8B-B14F-4D97-AF65-F5344CB8AC3E}">
        <p14:creationId xmlns:p14="http://schemas.microsoft.com/office/powerpoint/2010/main" val="4113192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a:t>Event Study</a:t>
            </a:r>
          </a:p>
        </p:txBody>
      </p:sp>
      <p:sp>
        <p:nvSpPr>
          <p:cNvPr id="5" name="Folded Corner 4">
            <a:hlinkClick r:id="rId2" action="ppaction://hlinksldjump"/>
          </p:cNvPr>
          <p:cNvSpPr/>
          <p:nvPr/>
        </p:nvSpPr>
        <p:spPr>
          <a:xfrm rot="16200000">
            <a:off x="8674893" y="249602"/>
            <a:ext cx="1313769" cy="1094014"/>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4800" dirty="0">
                <a:solidFill>
                  <a:schemeClr val="tx1"/>
                </a:solidFill>
                <a:hlinkClick r:id="rId3" action="ppaction://hlinksldjump"/>
              </a:rPr>
              <a:t>5.</a:t>
            </a:r>
            <a:endParaRPr lang="en-US" sz="4800" dirty="0">
              <a:noFill/>
            </a:endParaRPr>
          </a:p>
        </p:txBody>
      </p:sp>
      <p:sp>
        <p:nvSpPr>
          <p:cNvPr id="6" name="Folded Corner 5"/>
          <p:cNvSpPr/>
          <p:nvPr/>
        </p:nvSpPr>
        <p:spPr>
          <a:xfrm rot="16200000">
            <a:off x="10520026" y="249602"/>
            <a:ext cx="1313769" cy="1094014"/>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4800" dirty="0">
                <a:solidFill>
                  <a:schemeClr val="tx1"/>
                </a:solidFill>
                <a:hlinkClick r:id="rId4" action="ppaction://hlinksldjump"/>
              </a:rPr>
              <a:t>6.</a:t>
            </a:r>
            <a:endParaRPr lang="en-US" sz="4800" dirty="0">
              <a:noFill/>
            </a:endParaRPr>
          </a:p>
        </p:txBody>
      </p:sp>
      <p:sp>
        <p:nvSpPr>
          <p:cNvPr id="7" name="Folded Corner 6"/>
          <p:cNvSpPr/>
          <p:nvPr/>
        </p:nvSpPr>
        <p:spPr>
          <a:xfrm rot="16200000">
            <a:off x="8674894" y="1745870"/>
            <a:ext cx="1313769" cy="1094014"/>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4800" dirty="0">
                <a:solidFill>
                  <a:schemeClr val="tx1"/>
                </a:solidFill>
                <a:hlinkClick r:id="rId5" action="ppaction://hlinksldjump"/>
              </a:rPr>
              <a:t>7.</a:t>
            </a:r>
            <a:endParaRPr lang="en-US" sz="4800" dirty="0">
              <a:noFill/>
            </a:endParaRPr>
          </a:p>
        </p:txBody>
      </p:sp>
      <p:sp>
        <p:nvSpPr>
          <p:cNvPr id="8" name="Folded Corner 7"/>
          <p:cNvSpPr/>
          <p:nvPr/>
        </p:nvSpPr>
        <p:spPr>
          <a:xfrm rot="16200000">
            <a:off x="10511863" y="1745870"/>
            <a:ext cx="1313769" cy="1094014"/>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4800" dirty="0">
                <a:solidFill>
                  <a:schemeClr val="tx1"/>
                </a:solidFill>
                <a:hlinkClick r:id="rId6" action="ppaction://hlinksldjump"/>
              </a:rPr>
              <a:t>8.</a:t>
            </a:r>
            <a:endParaRPr lang="en-US" sz="4800" dirty="0">
              <a:noFill/>
            </a:endParaRPr>
          </a:p>
        </p:txBody>
      </p:sp>
      <p:pic>
        <p:nvPicPr>
          <p:cNvPr id="10" name="Content Placeholder 9"/>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0" y="1477737"/>
            <a:ext cx="8687963" cy="4678134"/>
          </a:xfrm>
        </p:spPr>
      </p:pic>
      <p:sp>
        <p:nvSpPr>
          <p:cNvPr id="11" name="Folded Corner 10"/>
          <p:cNvSpPr/>
          <p:nvPr/>
        </p:nvSpPr>
        <p:spPr>
          <a:xfrm rot="16200000">
            <a:off x="8674894" y="3269796"/>
            <a:ext cx="1313769" cy="1094014"/>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4800" dirty="0">
                <a:solidFill>
                  <a:schemeClr val="tx1"/>
                </a:solidFill>
                <a:hlinkClick r:id="rId8" action="ppaction://hlinksldjump"/>
              </a:rPr>
              <a:t>9.</a:t>
            </a:r>
            <a:endParaRPr lang="en-US" sz="4800" dirty="0">
              <a:noFill/>
            </a:endParaRPr>
          </a:p>
        </p:txBody>
      </p:sp>
      <p:sp>
        <p:nvSpPr>
          <p:cNvPr id="12" name="Folded Corner 11"/>
          <p:cNvSpPr/>
          <p:nvPr/>
        </p:nvSpPr>
        <p:spPr>
          <a:xfrm rot="16200000">
            <a:off x="10511863" y="3269796"/>
            <a:ext cx="1313769" cy="1094014"/>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4800" dirty="0">
                <a:solidFill>
                  <a:schemeClr val="tx1"/>
                </a:solidFill>
                <a:hlinkClick r:id="rId9" action="ppaction://hlinksldjump"/>
              </a:rPr>
              <a:t>10.</a:t>
            </a:r>
            <a:endParaRPr lang="en-US" sz="4800" dirty="0">
              <a:noFill/>
            </a:endParaRPr>
          </a:p>
        </p:txBody>
      </p:sp>
      <p:sp>
        <p:nvSpPr>
          <p:cNvPr id="13" name="Folded Corner 12"/>
          <p:cNvSpPr/>
          <p:nvPr/>
        </p:nvSpPr>
        <p:spPr>
          <a:xfrm rot="16200000">
            <a:off x="8674893" y="4793721"/>
            <a:ext cx="1313769" cy="1094014"/>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4800" dirty="0">
                <a:solidFill>
                  <a:schemeClr val="tx1"/>
                </a:solidFill>
                <a:hlinkClick r:id="rId9" action="ppaction://hlinksldjump"/>
              </a:rPr>
              <a:t>11.</a:t>
            </a:r>
            <a:endParaRPr lang="en-US" sz="4800" dirty="0">
              <a:noFill/>
            </a:endParaRPr>
          </a:p>
        </p:txBody>
      </p:sp>
      <p:sp>
        <p:nvSpPr>
          <p:cNvPr id="14" name="Folded Corner 13"/>
          <p:cNvSpPr/>
          <p:nvPr/>
        </p:nvSpPr>
        <p:spPr>
          <a:xfrm rot="16200000">
            <a:off x="10520027" y="4793720"/>
            <a:ext cx="1313769" cy="1094014"/>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4800" dirty="0">
                <a:solidFill>
                  <a:schemeClr val="tx1"/>
                </a:solidFill>
                <a:hlinkClick r:id="rId10" action="ppaction://hlinksldjump"/>
              </a:rPr>
              <a:t>13.</a:t>
            </a:r>
            <a:endParaRPr lang="en-US" sz="4800" dirty="0">
              <a:noFill/>
            </a:endParaRPr>
          </a:p>
        </p:txBody>
      </p:sp>
      <p:sp>
        <p:nvSpPr>
          <p:cNvPr id="15" name="Right Arrow 14"/>
          <p:cNvSpPr/>
          <p:nvPr/>
        </p:nvSpPr>
        <p:spPr>
          <a:xfrm>
            <a:off x="10335986" y="5997612"/>
            <a:ext cx="1856014" cy="8603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hlinkClick r:id="rId11" action="ppaction://hlinksldjump"/>
              </a:rPr>
              <a:t>OLS Regressions</a:t>
            </a:r>
            <a:endParaRPr lang="en-US" dirty="0"/>
          </a:p>
        </p:txBody>
      </p:sp>
      <p:sp>
        <p:nvSpPr>
          <p:cNvPr id="17" name="Right Arrow 16"/>
          <p:cNvSpPr/>
          <p:nvPr/>
        </p:nvSpPr>
        <p:spPr>
          <a:xfrm flipH="1">
            <a:off x="8376556" y="5997612"/>
            <a:ext cx="1760572" cy="833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hlinkClick r:id="rId12" action="ppaction://hlinksldjump"/>
              </a:rPr>
              <a:t>Go Back</a:t>
            </a:r>
            <a:endParaRPr lang="en-US" dirty="0"/>
          </a:p>
        </p:txBody>
      </p:sp>
    </p:spTree>
    <p:extLst>
      <p:ext uri="{BB962C8B-B14F-4D97-AF65-F5344CB8AC3E}">
        <p14:creationId xmlns:p14="http://schemas.microsoft.com/office/powerpoint/2010/main" val="616275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a:t>OLS Regressions</a:t>
            </a:r>
          </a:p>
        </p:txBody>
      </p:sp>
      <p:sp>
        <p:nvSpPr>
          <p:cNvPr id="11" name="Folded Corner 10"/>
          <p:cNvSpPr/>
          <p:nvPr/>
        </p:nvSpPr>
        <p:spPr>
          <a:xfrm rot="16200000">
            <a:off x="8674894" y="3269796"/>
            <a:ext cx="1313769" cy="1094014"/>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4800" dirty="0">
                <a:solidFill>
                  <a:schemeClr val="tx1"/>
                </a:solidFill>
                <a:hlinkClick r:id="rId2" action="ppaction://hlinksldjump"/>
              </a:rPr>
              <a:t>12.</a:t>
            </a:r>
            <a:endParaRPr lang="en-US" sz="4800" dirty="0">
              <a:noFill/>
            </a:endParaRPr>
          </a:p>
        </p:txBody>
      </p:sp>
      <p:sp>
        <p:nvSpPr>
          <p:cNvPr id="12" name="Folded Corner 11"/>
          <p:cNvSpPr/>
          <p:nvPr/>
        </p:nvSpPr>
        <p:spPr>
          <a:xfrm rot="16200000">
            <a:off x="10511863" y="3269796"/>
            <a:ext cx="1313769" cy="1094014"/>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4800" dirty="0">
                <a:solidFill>
                  <a:schemeClr val="tx1"/>
                </a:solidFill>
                <a:hlinkClick r:id="rId3" action="ppaction://hlinksldjump"/>
              </a:rPr>
              <a:t>14.</a:t>
            </a:r>
            <a:endParaRPr lang="en-US" sz="4800" dirty="0">
              <a:noFill/>
            </a:endParaRPr>
          </a:p>
        </p:txBody>
      </p:sp>
      <p:sp>
        <p:nvSpPr>
          <p:cNvPr id="13" name="Folded Corner 12"/>
          <p:cNvSpPr/>
          <p:nvPr/>
        </p:nvSpPr>
        <p:spPr>
          <a:xfrm rot="16200000">
            <a:off x="8674893" y="4793721"/>
            <a:ext cx="1313769" cy="1094014"/>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4800" dirty="0">
                <a:solidFill>
                  <a:schemeClr val="tx1"/>
                </a:solidFill>
                <a:hlinkClick r:id="rId4" action="ppaction://hlinksldjump"/>
              </a:rPr>
              <a:t>15.</a:t>
            </a:r>
            <a:endParaRPr lang="en-US" sz="4800" dirty="0">
              <a:noFill/>
            </a:endParaRPr>
          </a:p>
        </p:txBody>
      </p:sp>
      <p:pic>
        <p:nvPicPr>
          <p:cNvPr id="4" name="Content Placeholder 3"/>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0" y="1334313"/>
            <a:ext cx="8610789" cy="4608604"/>
          </a:xfrm>
        </p:spPr>
      </p:pic>
      <p:sp>
        <p:nvSpPr>
          <p:cNvPr id="9" name="Right Arrow 8"/>
          <p:cNvSpPr/>
          <p:nvPr/>
        </p:nvSpPr>
        <p:spPr>
          <a:xfrm flipH="1">
            <a:off x="8376556" y="5997612"/>
            <a:ext cx="1760572" cy="833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hlinkClick r:id="rId6" action="ppaction://hlinksldjump"/>
              </a:rPr>
              <a:t>Go Back</a:t>
            </a:r>
            <a:endParaRPr lang="en-US" dirty="0"/>
          </a:p>
        </p:txBody>
      </p:sp>
    </p:spTree>
    <p:extLst>
      <p:ext uri="{BB962C8B-B14F-4D97-AF65-F5344CB8AC3E}">
        <p14:creationId xmlns:p14="http://schemas.microsoft.com/office/powerpoint/2010/main" val="87106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Thompson One/SDC Database </a:t>
            </a:r>
          </a:p>
        </p:txBody>
      </p:sp>
      <p:pic>
        <p:nvPicPr>
          <p:cNvPr id="1026" name="Picture 2" descr="https://scontent-ord1-1.xx.fbcdn.net/hphotos-xtf1/v/t35.0-12/12922278_10153981667526341_1468967597_o.png?oh=d1dcbdcfd375064e03edbcf8ff2c8687&amp;oe=56FD919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4143" y="1690688"/>
            <a:ext cx="11356357" cy="250533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723900" y="4660900"/>
            <a:ext cx="10896600" cy="1815882"/>
          </a:xfrm>
          <a:prstGeom prst="rect">
            <a:avLst/>
          </a:prstGeom>
          <a:noFill/>
        </p:spPr>
        <p:txBody>
          <a:bodyPr wrap="square" rtlCol="0">
            <a:spAutoFit/>
          </a:bodyPr>
          <a:lstStyle/>
          <a:p>
            <a:r>
              <a:rPr lang="en-US" sz="2800" dirty="0"/>
              <a:t>Seven noteworthy query criteria are used to select the approximately 200 transactions from Thompson One used in our study. The next slide will discuss the motivations for choosing these criteria and their implications to our study.</a:t>
            </a:r>
          </a:p>
        </p:txBody>
      </p:sp>
      <p:sp>
        <p:nvSpPr>
          <p:cNvPr id="9" name="Oval 8"/>
          <p:cNvSpPr/>
          <p:nvPr/>
        </p:nvSpPr>
        <p:spPr>
          <a:xfrm>
            <a:off x="10866500" y="97179"/>
            <a:ext cx="1061357" cy="930728"/>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1.</a:t>
            </a:r>
          </a:p>
        </p:txBody>
      </p:sp>
      <p:sp>
        <p:nvSpPr>
          <p:cNvPr id="10" name="Right Arrow 9"/>
          <p:cNvSpPr/>
          <p:nvPr/>
        </p:nvSpPr>
        <p:spPr>
          <a:xfrm>
            <a:off x="10335986" y="5997612"/>
            <a:ext cx="1856014" cy="8603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hlinkClick r:id="rId3" action="ppaction://hlinksldjump"/>
              </a:rPr>
              <a:t>Next Slide</a:t>
            </a:r>
            <a:endParaRPr lang="en-US" dirty="0"/>
          </a:p>
        </p:txBody>
      </p:sp>
    </p:spTree>
    <p:extLst>
      <p:ext uri="{BB962C8B-B14F-4D97-AF65-F5344CB8AC3E}">
        <p14:creationId xmlns:p14="http://schemas.microsoft.com/office/powerpoint/2010/main" val="2942225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Criterion</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707703793"/>
              </p:ext>
            </p:extLst>
          </p:nvPr>
        </p:nvGraphicFramePr>
        <p:xfrm>
          <a:off x="838200" y="1825625"/>
          <a:ext cx="10515600" cy="4577080"/>
        </p:xfrm>
        <a:graphic>
          <a:graphicData uri="http://schemas.openxmlformats.org/drawingml/2006/table">
            <a:tbl>
              <a:tblPr firstRow="1" bandRow="1">
                <a:tableStyleId>{5C22544A-7EE6-4342-B048-85BDC9FD1C3A}</a:tableStyleId>
              </a:tblPr>
              <a:tblGrid>
                <a:gridCol w="5003800">
                  <a:extLst>
                    <a:ext uri="{9D8B030D-6E8A-4147-A177-3AD203B41FA5}">
                      <a16:colId xmlns:a16="http://schemas.microsoft.com/office/drawing/2014/main" val="20000"/>
                    </a:ext>
                  </a:extLst>
                </a:gridCol>
                <a:gridCol w="5511800">
                  <a:extLst>
                    <a:ext uri="{9D8B030D-6E8A-4147-A177-3AD203B41FA5}">
                      <a16:colId xmlns:a16="http://schemas.microsoft.com/office/drawing/2014/main" val="20001"/>
                    </a:ext>
                  </a:extLst>
                </a:gridCol>
              </a:tblGrid>
              <a:tr h="370840">
                <a:tc>
                  <a:txBody>
                    <a:bodyPr/>
                    <a:lstStyle/>
                    <a:p>
                      <a:r>
                        <a:rPr lang="en-US" dirty="0"/>
                        <a:t>Criteria</a:t>
                      </a:r>
                    </a:p>
                  </a:txBody>
                  <a:tcPr/>
                </a:tc>
                <a:tc>
                  <a:txBody>
                    <a:bodyPr/>
                    <a:lstStyle/>
                    <a:p>
                      <a:r>
                        <a:rPr lang="en-US" dirty="0"/>
                        <a:t>Notes/Motivating</a:t>
                      </a:r>
                      <a:r>
                        <a:rPr lang="en-US" baseline="0" dirty="0"/>
                        <a:t> Factors</a:t>
                      </a:r>
                      <a:endParaRPr lang="en-US" dirty="0"/>
                    </a:p>
                  </a:txBody>
                  <a:tcPr/>
                </a:tc>
                <a:extLst>
                  <a:ext uri="{0D108BD9-81ED-4DB2-BD59-A6C34878D82A}">
                    <a16:rowId xmlns:a16="http://schemas.microsoft.com/office/drawing/2014/main" val="10000"/>
                  </a:ext>
                </a:extLst>
              </a:tr>
              <a:tr h="370840">
                <a:tc>
                  <a:txBody>
                    <a:bodyPr/>
                    <a:lstStyle/>
                    <a:p>
                      <a:r>
                        <a:rPr lang="en-US" dirty="0"/>
                        <a:t>Criteria 2</a:t>
                      </a:r>
                      <a:r>
                        <a:rPr lang="en-US" baseline="0" dirty="0"/>
                        <a:t> &amp; 3: Acquirer Nation US, Target Nation US</a:t>
                      </a:r>
                      <a:endParaRPr lang="en-US" dirty="0"/>
                    </a:p>
                  </a:txBody>
                  <a:tcPr/>
                </a:tc>
                <a:tc>
                  <a:txBody>
                    <a:bodyPr/>
                    <a:lstStyle/>
                    <a:p>
                      <a:r>
                        <a:rPr lang="en-US" dirty="0"/>
                        <a:t>Provides</a:t>
                      </a:r>
                      <a:r>
                        <a:rPr lang="en-US" baseline="0" dirty="0"/>
                        <a:t> a standardized dataset to study in a safe and regulated market. Important because unprotected markets may influence investor driven perceptions and returns (</a:t>
                      </a:r>
                      <a:r>
                        <a:rPr lang="en-US" baseline="0" dirty="0" err="1"/>
                        <a:t>Flugt</a:t>
                      </a:r>
                      <a:r>
                        <a:rPr lang="en-US" baseline="0" dirty="0"/>
                        <a:t> 2009).</a:t>
                      </a:r>
                      <a:endParaRPr lang="en-US" dirty="0"/>
                    </a:p>
                  </a:txBody>
                  <a:tcPr/>
                </a:tc>
                <a:extLst>
                  <a:ext uri="{0D108BD9-81ED-4DB2-BD59-A6C34878D82A}">
                    <a16:rowId xmlns:a16="http://schemas.microsoft.com/office/drawing/2014/main" val="10001"/>
                  </a:ext>
                </a:extLst>
              </a:tr>
              <a:tr h="370840">
                <a:tc>
                  <a:txBody>
                    <a:bodyPr/>
                    <a:lstStyle/>
                    <a:p>
                      <a:r>
                        <a:rPr lang="en-US" dirty="0"/>
                        <a:t>Criteria</a:t>
                      </a:r>
                      <a:r>
                        <a:rPr lang="en-US" baseline="0" dirty="0"/>
                        <a:t> 4: Target Industry</a:t>
                      </a:r>
                      <a:endParaRPr lang="en-US" dirty="0"/>
                    </a:p>
                  </a:txBody>
                  <a:tcPr/>
                </a:tc>
                <a:tc>
                  <a:txBody>
                    <a:bodyPr/>
                    <a:lstStyle/>
                    <a:p>
                      <a:r>
                        <a:rPr lang="en-US" dirty="0"/>
                        <a:t>These</a:t>
                      </a:r>
                      <a:r>
                        <a:rPr lang="en-US" baseline="0" dirty="0"/>
                        <a:t> were identified as the most ag/food value chain oriented Thompson One industry classifications. </a:t>
                      </a:r>
                      <a:endParaRPr lang="en-US" dirty="0"/>
                    </a:p>
                  </a:txBody>
                  <a:tcPr/>
                </a:tc>
                <a:extLst>
                  <a:ext uri="{0D108BD9-81ED-4DB2-BD59-A6C34878D82A}">
                    <a16:rowId xmlns:a16="http://schemas.microsoft.com/office/drawing/2014/main" val="10002"/>
                  </a:ext>
                </a:extLst>
              </a:tr>
              <a:tr h="370840">
                <a:tc>
                  <a:txBody>
                    <a:bodyPr/>
                    <a:lstStyle/>
                    <a:p>
                      <a:r>
                        <a:rPr lang="en-US" dirty="0"/>
                        <a:t>Criteria 5 &amp; 6: Acquirer Public Status,</a:t>
                      </a:r>
                      <a:r>
                        <a:rPr lang="en-US" baseline="0" dirty="0"/>
                        <a:t> Target Public Status</a:t>
                      </a:r>
                      <a:endParaRPr lang="en-US" dirty="0"/>
                    </a:p>
                  </a:txBody>
                  <a:tcPr/>
                </a:tc>
                <a:tc>
                  <a:txBody>
                    <a:bodyPr/>
                    <a:lstStyle/>
                    <a:p>
                      <a:r>
                        <a:rPr lang="en-US" dirty="0"/>
                        <a:t>Provides a standardized dataset. Since much of the price shifts being studied</a:t>
                      </a:r>
                      <a:r>
                        <a:rPr lang="en-US" baseline="0" dirty="0"/>
                        <a:t> are driven by investor perception, choosing public companies as a focus limits the ambiguous speculation of investors while maximizing the transaction data available.</a:t>
                      </a:r>
                      <a:endParaRPr lang="en-US" dirty="0"/>
                    </a:p>
                  </a:txBody>
                  <a:tcPr/>
                </a:tc>
                <a:extLst>
                  <a:ext uri="{0D108BD9-81ED-4DB2-BD59-A6C34878D82A}">
                    <a16:rowId xmlns:a16="http://schemas.microsoft.com/office/drawing/2014/main" val="10003"/>
                  </a:ext>
                </a:extLst>
              </a:tr>
              <a:tr h="370840">
                <a:tc>
                  <a:txBody>
                    <a:bodyPr/>
                    <a:lstStyle/>
                    <a:p>
                      <a:r>
                        <a:rPr lang="en-US" dirty="0"/>
                        <a:t>Criteria 7 &amp; 8: Disclosed</a:t>
                      </a:r>
                      <a:r>
                        <a:rPr lang="en-US" baseline="0" dirty="0"/>
                        <a:t> Value &amp; </a:t>
                      </a:r>
                      <a:r>
                        <a:rPr lang="en-US" dirty="0"/>
                        <a:t>Deal Status Code</a:t>
                      </a:r>
                    </a:p>
                  </a:txBody>
                  <a:tcPr/>
                </a:tc>
                <a:tc>
                  <a:txBody>
                    <a:bodyPr/>
                    <a:lstStyle/>
                    <a:p>
                      <a:r>
                        <a:rPr lang="en-US" dirty="0"/>
                        <a:t>Rather intuitive criteria. It</a:t>
                      </a:r>
                      <a:r>
                        <a:rPr lang="en-US" baseline="0" dirty="0"/>
                        <a:t> would be difficult to obtain meaningful results from incomplete transactions or with missing data.</a:t>
                      </a:r>
                      <a:endParaRPr lang="en-US" dirty="0"/>
                    </a:p>
                  </a:txBody>
                  <a:tcPr/>
                </a:tc>
                <a:extLst>
                  <a:ext uri="{0D108BD9-81ED-4DB2-BD59-A6C34878D82A}">
                    <a16:rowId xmlns:a16="http://schemas.microsoft.com/office/drawing/2014/main" val="10004"/>
                  </a:ext>
                </a:extLst>
              </a:tr>
            </a:tbl>
          </a:graphicData>
        </a:graphic>
      </p:graphicFrame>
      <p:sp>
        <p:nvSpPr>
          <p:cNvPr id="8" name="Oval 7"/>
          <p:cNvSpPr/>
          <p:nvPr/>
        </p:nvSpPr>
        <p:spPr>
          <a:xfrm>
            <a:off x="10866500" y="97179"/>
            <a:ext cx="1061357" cy="930728"/>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1.</a:t>
            </a:r>
          </a:p>
        </p:txBody>
      </p:sp>
      <p:sp>
        <p:nvSpPr>
          <p:cNvPr id="9" name="Right Arrow 8"/>
          <p:cNvSpPr/>
          <p:nvPr/>
        </p:nvSpPr>
        <p:spPr>
          <a:xfrm>
            <a:off x="10335986" y="5997612"/>
            <a:ext cx="1856014" cy="8603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hlinkClick r:id="rId2" action="ppaction://hlinksldjump"/>
              </a:rPr>
              <a:t>Return</a:t>
            </a:r>
            <a:endParaRPr lang="en-US" dirty="0"/>
          </a:p>
        </p:txBody>
      </p:sp>
    </p:spTree>
    <p:extLst>
      <p:ext uri="{BB962C8B-B14F-4D97-AF65-F5344CB8AC3E}">
        <p14:creationId xmlns:p14="http://schemas.microsoft.com/office/powerpoint/2010/main" val="2889664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Transactions Identified</a:t>
            </a:r>
          </a:p>
        </p:txBody>
      </p:sp>
      <p:pic>
        <p:nvPicPr>
          <p:cNvPr id="4" name="Content Placeholder 3"/>
          <p:cNvPicPr>
            <a:picLocks noGrp="1" noChangeAspect="1"/>
          </p:cNvPicPr>
          <p:nvPr>
            <p:ph idx="1"/>
          </p:nvPr>
        </p:nvPicPr>
        <p:blipFill>
          <a:blip r:embed="rId2"/>
          <a:stretch>
            <a:fillRect/>
          </a:stretch>
        </p:blipFill>
        <p:spPr>
          <a:xfrm>
            <a:off x="838200" y="1787525"/>
            <a:ext cx="6710007" cy="4351338"/>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2090710440"/>
              </p:ext>
            </p:extLst>
          </p:nvPr>
        </p:nvGraphicFramePr>
        <p:xfrm>
          <a:off x="8153400" y="1347788"/>
          <a:ext cx="2425700" cy="4303712"/>
        </p:xfrm>
        <a:graphic>
          <a:graphicData uri="http://schemas.openxmlformats.org/drawingml/2006/table">
            <a:tbl>
              <a:tblPr/>
              <a:tblGrid>
                <a:gridCol w="2425700">
                  <a:extLst>
                    <a:ext uri="{9D8B030D-6E8A-4147-A177-3AD203B41FA5}">
                      <a16:colId xmlns:a16="http://schemas.microsoft.com/office/drawing/2014/main" val="20000"/>
                    </a:ext>
                  </a:extLst>
                </a:gridCol>
              </a:tblGrid>
              <a:tr h="620167">
                <a:tc>
                  <a:txBody>
                    <a:bodyPr/>
                    <a:lstStyle/>
                    <a:p>
                      <a:pPr algn="ctr" fontAlgn="b"/>
                      <a:r>
                        <a:rPr lang="en-US" sz="1800" b="1" i="0" u="sng" strike="noStrike">
                          <a:solidFill>
                            <a:srgbClr val="000000"/>
                          </a:solidFill>
                          <a:effectLst/>
                          <a:latin typeface="Arial" panose="020B0604020202020204" pitchFamily="34" charset="0"/>
                        </a:rPr>
                        <a:t>Legend</a:t>
                      </a:r>
                    </a:p>
                  </a:txBody>
                  <a:tcPr marL="9525" marR="9525" marT="9525" marB="0" anchor="b">
                    <a:lnL>
                      <a:noFill/>
                    </a:lnL>
                    <a:lnR>
                      <a:noFill/>
                    </a:lnR>
                    <a:lnT>
                      <a:noFill/>
                    </a:lnT>
                    <a:lnB>
                      <a:noFill/>
                    </a:lnB>
                  </a:tcPr>
                </a:tc>
                <a:extLst>
                  <a:ext uri="{0D108BD9-81ED-4DB2-BD59-A6C34878D82A}">
                    <a16:rowId xmlns:a16="http://schemas.microsoft.com/office/drawing/2014/main" val="10000"/>
                  </a:ext>
                </a:extLst>
              </a:tr>
              <a:tr h="3683545">
                <a:tc>
                  <a:txBody>
                    <a:bodyPr/>
                    <a:lstStyle/>
                    <a:p>
                      <a:pPr algn="ctr" fontAlgn="ctr"/>
                      <a:r>
                        <a:rPr lang="en-US" sz="1400" b="0" i="0" u="none" strike="noStrike" dirty="0">
                          <a:solidFill>
                            <a:srgbClr val="000000"/>
                          </a:solidFill>
                          <a:effectLst/>
                          <a:latin typeface="Arial" panose="020B0604020202020204" pitchFamily="34" charset="0"/>
                        </a:rPr>
                        <a:t>The graph displays the number of M&amp;A transactions broken into four sub segments according to the Thompson database. The four segments below list the Acquirer's status first, followed by the targets status. According to this key, the gray bars labeled Public </a:t>
                      </a:r>
                      <a:r>
                        <a:rPr lang="en-US" sz="1400" b="0" i="0" u="none" strike="noStrike" dirty="0" err="1">
                          <a:solidFill>
                            <a:srgbClr val="000000"/>
                          </a:solidFill>
                          <a:effectLst/>
                          <a:latin typeface="Arial" panose="020B0604020202020204" pitchFamily="34" charset="0"/>
                        </a:rPr>
                        <a:t>Public</a:t>
                      </a:r>
                      <a:r>
                        <a:rPr lang="en-US" sz="1400" b="0" i="0" u="none" strike="noStrike" dirty="0">
                          <a:solidFill>
                            <a:srgbClr val="000000"/>
                          </a:solidFill>
                          <a:effectLst/>
                          <a:latin typeface="Arial" panose="020B0604020202020204" pitchFamily="34" charset="0"/>
                        </a:rPr>
                        <a:t> represent public acquirers who performed an M&amp;A transaction with a public target. They gray line represents the percent these transactions reflect the total M&amp;A transaction count in a given year.</a:t>
                      </a:r>
                    </a:p>
                  </a:txBody>
                  <a:tcPr marL="9525" marR="9525" marT="9525" marB="0" anchor="ctr">
                    <a:lnL>
                      <a:noFill/>
                    </a:lnL>
                    <a:lnR>
                      <a:noFill/>
                    </a:lnR>
                    <a:lnT>
                      <a:noFill/>
                    </a:lnT>
                    <a:lnB>
                      <a:noFill/>
                    </a:lnB>
                  </a:tcPr>
                </a:tc>
                <a:extLst>
                  <a:ext uri="{0D108BD9-81ED-4DB2-BD59-A6C34878D82A}">
                    <a16:rowId xmlns:a16="http://schemas.microsoft.com/office/drawing/2014/main" val="10001"/>
                  </a:ext>
                </a:extLst>
              </a:tr>
            </a:tbl>
          </a:graphicData>
        </a:graphic>
      </p:graphicFrame>
      <p:sp>
        <p:nvSpPr>
          <p:cNvPr id="6" name="Oval 5"/>
          <p:cNvSpPr/>
          <p:nvPr/>
        </p:nvSpPr>
        <p:spPr>
          <a:xfrm>
            <a:off x="10866500" y="97179"/>
            <a:ext cx="1061357" cy="930728"/>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2.</a:t>
            </a:r>
          </a:p>
        </p:txBody>
      </p:sp>
      <p:sp>
        <p:nvSpPr>
          <p:cNvPr id="7" name="Right Arrow 6"/>
          <p:cNvSpPr/>
          <p:nvPr/>
        </p:nvSpPr>
        <p:spPr>
          <a:xfrm>
            <a:off x="10335986" y="5997612"/>
            <a:ext cx="1856014" cy="8603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hlinkClick r:id="rId3" action="ppaction://hlinksldjump"/>
              </a:rPr>
              <a:t>Next Slide</a:t>
            </a:r>
            <a:endParaRPr lang="en-US" dirty="0"/>
          </a:p>
        </p:txBody>
      </p:sp>
    </p:spTree>
    <p:extLst>
      <p:ext uri="{BB962C8B-B14F-4D97-AF65-F5344CB8AC3E}">
        <p14:creationId xmlns:p14="http://schemas.microsoft.com/office/powerpoint/2010/main" val="17706222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7508</TotalTime>
  <Words>2848</Words>
  <Application>Microsoft Office PowerPoint</Application>
  <PresentationFormat>Widescreen</PresentationFormat>
  <Paragraphs>384</Paragraphs>
  <Slides>28</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3" baseType="lpstr">
      <vt:lpstr>Arial</vt:lpstr>
      <vt:lpstr>Calibri</vt:lpstr>
      <vt:lpstr>Calibri Light</vt:lpstr>
      <vt:lpstr>Office Theme</vt:lpstr>
      <vt:lpstr>Equation</vt:lpstr>
      <vt:lpstr>Clarifications and Communication</vt:lpstr>
      <vt:lpstr>Hypotheses</vt:lpstr>
      <vt:lpstr>PowerPoint Presentation</vt:lpstr>
      <vt:lpstr>Data Collection</vt:lpstr>
      <vt:lpstr>Event Study</vt:lpstr>
      <vt:lpstr>OLS Regressions</vt:lpstr>
      <vt:lpstr>Thompson One/SDC Database </vt:lpstr>
      <vt:lpstr>Criterion</vt:lpstr>
      <vt:lpstr>Transactions Identified</vt:lpstr>
      <vt:lpstr>Deal Data:</vt:lpstr>
      <vt:lpstr>Deal Data</vt:lpstr>
      <vt:lpstr>CRSP Database/Eventus</vt:lpstr>
      <vt:lpstr>Eventus </vt:lpstr>
      <vt:lpstr>Compustat                                         Legend</vt:lpstr>
      <vt:lpstr>Short Run Event Studies (in days)</vt:lpstr>
      <vt:lpstr>Long Run Event Studies (in months)</vt:lpstr>
      <vt:lpstr>Market Model</vt:lpstr>
      <vt:lpstr>Market Adjusted Returns Model</vt:lpstr>
      <vt:lpstr>Transaction Groups</vt:lpstr>
      <vt:lpstr>Value Grouping</vt:lpstr>
      <vt:lpstr>Relative Size Grouping</vt:lpstr>
      <vt:lpstr>Windows for Returns</vt:lpstr>
      <vt:lpstr>Selecting Abnormal Returns</vt:lpstr>
      <vt:lpstr>OLS Regressions</vt:lpstr>
      <vt:lpstr>Windows in the Long Run</vt:lpstr>
      <vt:lpstr>Windows in the Long Run</vt:lpstr>
      <vt:lpstr>Weak Statements</vt:lpstr>
      <vt:lpstr>Conclusions</vt:lpstr>
    </vt:vector>
  </TitlesOfParts>
  <Company>Purdue University - AgIT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Clarifications and Communication</dc:title>
  <dc:creator>Ringelberg, Josiah Mark</dc:creator>
  <cp:lastModifiedBy>Josiah Ringelberg</cp:lastModifiedBy>
  <cp:revision>62</cp:revision>
  <dcterms:created xsi:type="dcterms:W3CDTF">2016-03-29T15:32:29Z</dcterms:created>
  <dcterms:modified xsi:type="dcterms:W3CDTF">2020-12-07T01:10:15Z</dcterms:modified>
</cp:coreProperties>
</file>