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-86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6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1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2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6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0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1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9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73B659-6E38-4D11-ADE0-4EB57ACFF6A0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A228EE-B7C4-4866-9486-B11EAFF8E33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5249" y="1595886"/>
            <a:ext cx="8107106" cy="81416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2020 </a:t>
            </a:r>
            <a:r>
              <a:rPr lang="ko-KR" altLang="en-US" sz="4000" dirty="0"/>
              <a:t>데이터베이스 </a:t>
            </a:r>
            <a:r>
              <a:rPr lang="ko-KR" altLang="en-US" sz="4000" dirty="0" err="1"/>
              <a:t>기말과제</a:t>
            </a:r>
            <a:r>
              <a:rPr lang="ko-KR" altLang="en-US" sz="4000" dirty="0"/>
              <a:t> 안내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19433" y="3226612"/>
            <a:ext cx="4818737" cy="562707"/>
          </a:xfrm>
        </p:spPr>
        <p:txBody>
          <a:bodyPr/>
          <a:lstStyle/>
          <a:p>
            <a:r>
              <a:rPr lang="ko-KR" altLang="en-US" dirty="0"/>
              <a:t>순천향대학교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4074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EB2C198-A6A8-4127-A99F-F9198557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17595"/>
              </p:ext>
            </p:extLst>
          </p:nvPr>
        </p:nvGraphicFramePr>
        <p:xfrm>
          <a:off x="489288" y="846644"/>
          <a:ext cx="11213424" cy="1976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=""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849760261"/>
                    </a:ext>
                  </a:extLst>
                </a:gridCol>
              </a:tblGrid>
              <a:tr h="395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0454623"/>
                  </a:ext>
                </a:extLst>
              </a:tr>
              <a:tr h="39521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270403"/>
                  </a:ext>
                </a:extLst>
              </a:tr>
              <a:tr h="3952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VARCHAR(30)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609365"/>
                  </a:ext>
                </a:extLst>
              </a:tr>
              <a:tr h="3952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237069"/>
                  </a:ext>
                </a:extLst>
              </a:tr>
              <a:tr h="3952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3613178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="" xmlns:a16="http://schemas.microsoft.com/office/drawing/2014/main" id="{DB338276-EF5A-4EEE-9EC5-EC6E9BD52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34133"/>
              </p:ext>
            </p:extLst>
          </p:nvPr>
        </p:nvGraphicFramePr>
        <p:xfrm>
          <a:off x="489288" y="3180521"/>
          <a:ext cx="11213424" cy="169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=""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98086486"/>
                    </a:ext>
                  </a:extLst>
                </a:gridCol>
                <a:gridCol w="1126234">
                  <a:extLst>
                    <a:ext uri="{9D8B030D-6E8A-4147-A177-3AD203B41FA5}">
                      <a16:colId xmlns="" xmlns:a16="http://schemas.microsoft.com/office/drawing/2014/main" val="701086866"/>
                    </a:ext>
                  </a:extLst>
                </a:gridCol>
                <a:gridCol w="1365638">
                  <a:extLst>
                    <a:ext uri="{9D8B030D-6E8A-4147-A177-3AD203B41FA5}">
                      <a16:colId xmlns="" xmlns:a16="http://schemas.microsoft.com/office/drawing/2014/main" val="2849760261"/>
                    </a:ext>
                  </a:extLst>
                </a:gridCol>
              </a:tblGrid>
              <a:tr h="424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0454623"/>
                  </a:ext>
                </a:extLst>
              </a:tr>
              <a:tr h="4240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VARCHAR(20)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270403"/>
                  </a:ext>
                </a:extLst>
              </a:tr>
              <a:tr h="4240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609365"/>
                  </a:ext>
                </a:extLst>
              </a:tr>
              <a:tr h="4240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Check in(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수량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&gt;=1)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2370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1810" y="318254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도서번호는 자동생성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4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92AE10A0-F780-4E6B-968D-BA26F4441B6B}"/>
              </a:ext>
            </a:extLst>
          </p:cNvPr>
          <p:cNvSpPr/>
          <p:nvPr/>
        </p:nvSpPr>
        <p:spPr>
          <a:xfrm>
            <a:off x="5927478" y="3900866"/>
            <a:ext cx="1007604" cy="260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EB2C198-A6A8-4127-A99F-F9198557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80340"/>
              </p:ext>
            </p:extLst>
          </p:nvPr>
        </p:nvGraphicFramePr>
        <p:xfrm>
          <a:off x="489288" y="290014"/>
          <a:ext cx="11213424" cy="5854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=""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849760261"/>
                    </a:ext>
                  </a:extLst>
                </a:gridCol>
              </a:tblGrid>
              <a:tr h="401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0454623"/>
                  </a:ext>
                </a:extLst>
              </a:tr>
              <a:tr h="401479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VARCHAR(20)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년월일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+3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자리 고유숫자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270403"/>
                  </a:ext>
                </a:extLst>
              </a:tr>
              <a:tr h="4014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주문일자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609365"/>
                  </a:ext>
                </a:extLst>
              </a:tr>
              <a:tr h="4014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237069"/>
                  </a:ext>
                </a:extLst>
              </a:tr>
              <a:tr h="5197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Check in(</a:t>
                      </a:r>
                      <a:r>
                        <a:rPr lang="ko-KR" altLang="en-US" sz="1200" dirty="0"/>
                        <a:t>신청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발송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판매완료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3613178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신용카드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카드번호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VARCHAR(20)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8247571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신용카드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유효기간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8845927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신용카드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카드종류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8185675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우편번호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VARCHAR(10)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0595760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기본주소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013479"/>
                  </a:ext>
                </a:extLst>
              </a:tr>
              <a:tr h="545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상세주소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6341092"/>
                  </a:ext>
                </a:extLst>
              </a:tr>
              <a:tr h="401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852227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367010" y="171450"/>
            <a:ext cx="1485900" cy="105156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38210" y="69723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이거 추가하기</a:t>
            </a:r>
            <a:r>
              <a:rPr lang="en-US" altLang="ko-KR" b="1" dirty="0" smtClean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-1321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주문번호는 자동생성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7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EB2C198-A6A8-4127-A99F-F9198557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34072"/>
              </p:ext>
            </p:extLst>
          </p:nvPr>
        </p:nvGraphicFramePr>
        <p:xfrm>
          <a:off x="489288" y="1299503"/>
          <a:ext cx="11213424" cy="1854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=""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849760261"/>
                    </a:ext>
                  </a:extLst>
                </a:gridCol>
              </a:tblGrid>
              <a:tr h="463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0454623"/>
                  </a:ext>
                </a:extLst>
              </a:tr>
              <a:tr h="46362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바구니번호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270403"/>
                  </a:ext>
                </a:extLst>
              </a:tr>
              <a:tr h="4636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생성일자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609365"/>
                  </a:ext>
                </a:extLst>
              </a:tr>
              <a:tr h="4636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237069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="" xmlns:a16="http://schemas.microsoft.com/office/drawing/2014/main" id="{01A61A9A-779A-4B95-BFCB-D134D5FB2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33770"/>
              </p:ext>
            </p:extLst>
          </p:nvPr>
        </p:nvGraphicFramePr>
        <p:xfrm>
          <a:off x="489288" y="3910182"/>
          <a:ext cx="11213424" cy="1987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=""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849760261"/>
                    </a:ext>
                  </a:extLst>
                </a:gridCol>
              </a:tblGrid>
              <a:tr h="496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0454623"/>
                  </a:ext>
                </a:extLst>
              </a:tr>
              <a:tr h="49675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 담기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바구니번호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바구니번호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270403"/>
                  </a:ext>
                </a:extLst>
              </a:tr>
              <a:tr h="496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도서번호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도서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609365"/>
                  </a:ext>
                </a:extLst>
              </a:tr>
              <a:tr h="496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2370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29000" y="68758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바구니번호는 자동생성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8040" y="560717"/>
            <a:ext cx="10515600" cy="871268"/>
          </a:xfrm>
        </p:spPr>
        <p:txBody>
          <a:bodyPr>
            <a:norm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목적 및 시스템 요구사항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4446" y="1690688"/>
            <a:ext cx="1113106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SCH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인터넷 서점은 회원을 가입해야만 도서를 구입할 수 있다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회원에 가입하고자하는 회원은 가입할 때 회원아이디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성명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비밀번호를 입력하여야 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O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등록된 회원은 결제할 카드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카드종류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카드번호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유효기간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와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배송주소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우편번호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등록할 수 있다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.O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카드는 여러 개를 등록할 수 있으며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배송 주소는 지택과 직장 두 가지로 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.O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도서의 정보는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도서번호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도서명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판매가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재고량이 있다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O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등록한 회원은 도서 목록을 보고 바로 주문할 수 있으며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혹은 장바구니에 담을 수도 있다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O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회원은 하나의 주문에 </a:t>
            </a:r>
            <a:r>
              <a:rPr lang="ko-KR" altLang="en-US" b="1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여러 개의 도서를 한꺼번에 선택하여 주문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할 수 있으며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주문도서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주문수량을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입력한다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7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799" y="552091"/>
            <a:ext cx="10058400" cy="857466"/>
          </a:xfrm>
        </p:spPr>
        <p:txBody>
          <a:bodyPr/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목적 및 시스템 요구사항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3754" y="1690688"/>
            <a:ext cx="11324491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 시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결제카드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배송지를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추가 입력하고 주문 신청하면 주문번호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주문일자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주문총액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주문상태가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자동 입력된다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결제카드와 주소정보는 이미 입력된 값을 선택하여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입력한다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주문총액은 판매가와 주문수량을 곱하기하여 자동 계산된 값을 입력한다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O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회원이 주문을 하면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주문상태는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기본으로 </a:t>
            </a:r>
            <a:r>
              <a:rPr lang="ko-KR" altLang="en-US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‘신청’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입력되며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관리자가 주문을 승인하면 </a:t>
            </a:r>
            <a:r>
              <a:rPr lang="en-US" altLang="ko-KR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</a:t>
            </a:r>
            <a:r>
              <a:rPr lang="ko-KR" altLang="en-US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발송</a:t>
            </a:r>
            <a:r>
              <a:rPr lang="en-US" altLang="ko-KR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회원이 주문내역 중 수취완료를 선택하면 </a:t>
            </a:r>
            <a:r>
              <a:rPr lang="ko-KR" altLang="en-US" sz="140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‘판매완료’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자동 입력된다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회원은 이러한 주문을 여러 번 할 수 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.O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회원은 도서 목록 중 원하는 복수개의 도서들을 선택하여 각각의 수량을 정하고 이것을 장바구니에 담을 수도 있다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장바구니는 바구니번호와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생성일자가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자동 생성되며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추후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검색이 가능하고 이 중 구매를 원하는 품목을 선택하여 바로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주문처리가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가능하다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도서의 재고량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조정시점은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편의 상 주문 신청이 이루어지면 바로 차감되도록 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또한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입고 등의 절차에 따라 관리자에 의하여 재고량을 조정할 수 있다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016" y="569344"/>
            <a:ext cx="10058400" cy="866092"/>
          </a:xfrm>
        </p:spPr>
        <p:txBody>
          <a:bodyPr/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사용자의 권한 및 업무 내용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5170" y="1655593"/>
            <a:ext cx="10410092" cy="431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 아이디로 로그인함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(admin/1234)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데이터베이스 전반을 담당하며 모든 정보를 검색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삭제가 가능함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 별 판매 이력을 검색할 수 있음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특히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도서에 관한 정보를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입력함 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 </a:t>
            </a:r>
            <a:r>
              <a:rPr lang="en-US" altLang="ko-KR" sz="1600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 삭제는 </a:t>
            </a:r>
            <a:r>
              <a:rPr lang="ko-KR" altLang="en-US" sz="1600" kern="0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무결성</a:t>
            </a:r>
            <a:r>
              <a:rPr lang="ko-KR" altLang="en-US" sz="1600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제약조건 위배되니까 추가작업 해주기</a:t>
            </a:r>
            <a:r>
              <a:rPr lang="en-US" altLang="ko-KR" sz="1600" kern="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en-US" altLang="ko-KR" sz="1600" kern="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회원이 신청한 주문을 승인 처리함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회원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접속은 회원아이디와 비밀번호로 로그인 처리함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(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비밀번호는 ‘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pass’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함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O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주문신청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장바구니에 담기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수취 확인 등을 할 수 있으며 주문과 장바구니를 검색할 수 있음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본인의 모든 정보를 입력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검색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탈퇴를 할 수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있음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1980" y="4181594"/>
            <a:ext cx="483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수취확인 누르면 주문 종료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4533" y="690113"/>
            <a:ext cx="10058400" cy="805707"/>
          </a:xfrm>
        </p:spPr>
        <p:txBody>
          <a:bodyPr/>
          <a:lstStyle/>
          <a:p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추가사항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0970" y="1968625"/>
            <a:ext cx="10172700" cy="244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관리자는 개발자 계정 하나로 로그인하며 회원의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로그인을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위하여 별도의 계정을 생성하지 말 것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즉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회원의 </a:t>
            </a:r>
            <a:r>
              <a:rPr lang="ko-KR" altLang="en-US" sz="1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로그인은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회원정보에 있는 아이디와 비밀번호를 체크하여 이루어짐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최소한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회원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10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권 이상의 도서 샘플 데이터 입력할 것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DBMS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는 반드시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Oracle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이용할 것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Web DB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구현할 경우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My SQL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 서버에 설치된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DBMS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이용할 수 있다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구현 언어는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Visual Basic, C#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GUI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언어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혹은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ASP, PHP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등 웹프로그램언어로 할 것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35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5234" y="603849"/>
            <a:ext cx="10058400" cy="771202"/>
          </a:xfrm>
        </p:spPr>
        <p:txBody>
          <a:bodyPr/>
          <a:lstStyle/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평가기준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5068" y="1776952"/>
            <a:ext cx="1055873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모든 항목에 대하여 작업의 효율성</a:t>
            </a:r>
            <a:r>
              <a:rPr lang="en-US" altLang="ko-KR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편리성이 평가의 기준이 됨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접속 및 기본정보 관리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입력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조회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삭제 등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: 20%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 처리 구현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25%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장바구니 담기 및 주문처리 구현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25%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수취확인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및 재고처리 구현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10%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프로그램의 구성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10%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환경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10%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E-R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다이어그램은 모든 학생이 제출하여야 하며 평가는 제출과 미제출로만 평가함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미제출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시에는 실격이며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우수학생에게는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가산점이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부여되고 대표로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프리젠테이션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해야 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4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0FEFE25-C23C-4B54-B6E9-9D350D0C064E}"/>
              </a:ext>
            </a:extLst>
          </p:cNvPr>
          <p:cNvGrpSpPr/>
          <p:nvPr/>
        </p:nvGrpSpPr>
        <p:grpSpPr>
          <a:xfrm>
            <a:off x="6733963" y="1469886"/>
            <a:ext cx="2896082" cy="2223777"/>
            <a:chOff x="6733963" y="1469886"/>
            <a:chExt cx="2896082" cy="22237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3963" y="1469886"/>
              <a:ext cx="2896082" cy="2223777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42FFC1FE-9C1D-4C64-904D-12457A3FE36D}"/>
                </a:ext>
              </a:extLst>
            </p:cNvPr>
            <p:cNvGrpSpPr/>
            <p:nvPr/>
          </p:nvGrpSpPr>
          <p:grpSpPr>
            <a:xfrm>
              <a:off x="8084227" y="1678133"/>
              <a:ext cx="857493" cy="240542"/>
              <a:chOff x="7896461" y="1550126"/>
              <a:chExt cx="857493" cy="240542"/>
            </a:xfrm>
          </p:grpSpPr>
          <p:sp>
            <p:nvSpPr>
              <p:cNvPr id="3" name="타원 2">
                <a:extLst>
                  <a:ext uri="{FF2B5EF4-FFF2-40B4-BE49-F238E27FC236}">
                    <a16:creationId xmlns="" xmlns:a16="http://schemas.microsoft.com/office/drawing/2014/main" id="{0222791E-D7AD-4F8F-85B0-21036858035E}"/>
                  </a:ext>
                </a:extLst>
              </p:cNvPr>
              <p:cNvSpPr/>
              <p:nvPr/>
            </p:nvSpPr>
            <p:spPr>
              <a:xfrm>
                <a:off x="8107308" y="1550126"/>
                <a:ext cx="435801" cy="2405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95FA1985-8419-4D7E-A793-F3C61289C1D9}"/>
                  </a:ext>
                </a:extLst>
              </p:cNvPr>
              <p:cNvSpPr txBox="1"/>
              <p:nvPr/>
            </p:nvSpPr>
            <p:spPr>
              <a:xfrm>
                <a:off x="7896461" y="1559836"/>
                <a:ext cx="85749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주문상태</a:t>
                </a:r>
              </a:p>
            </p:txBody>
          </p:sp>
        </p:grp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1DDE56D8-A0D3-4C15-AAE8-DFB8EB6C7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011" y="1918363"/>
              <a:ext cx="930886" cy="6214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20" y="896726"/>
            <a:ext cx="2393700" cy="2452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267" y="4314769"/>
            <a:ext cx="1684456" cy="1315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620" y="4569654"/>
            <a:ext cx="1566248" cy="8052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984" y="423944"/>
            <a:ext cx="10058400" cy="57805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728" y="5193515"/>
            <a:ext cx="783124" cy="4654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308" y="3811236"/>
            <a:ext cx="842228" cy="40633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745736" y="4767349"/>
            <a:ext cx="2496312" cy="409897"/>
            <a:chOff x="4745736" y="4767349"/>
            <a:chExt cx="2496312" cy="409897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4745736" y="4977384"/>
              <a:ext cx="2496312" cy="6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다이아몬드 15"/>
            <p:cNvSpPr/>
            <p:nvPr/>
          </p:nvSpPr>
          <p:spPr>
            <a:xfrm>
              <a:off x="5344075" y="4767349"/>
              <a:ext cx="1170431" cy="409897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담기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913796" y="2956059"/>
            <a:ext cx="1170431" cy="1882621"/>
            <a:chOff x="6913796" y="2956059"/>
            <a:chExt cx="1170431" cy="1882621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7499950" y="2956059"/>
              <a:ext cx="0" cy="1882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/>
            <p:cNvSpPr/>
            <p:nvPr/>
          </p:nvSpPr>
          <p:spPr>
            <a:xfrm>
              <a:off x="6913796" y="3807677"/>
              <a:ext cx="1170431" cy="409897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포함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45736" y="2427834"/>
            <a:ext cx="2343531" cy="380318"/>
            <a:chOff x="4745736" y="2427834"/>
            <a:chExt cx="2343531" cy="380318"/>
          </a:xfrm>
        </p:grpSpPr>
        <p:sp>
          <p:nvSpPr>
            <p:cNvPr id="27" name="TextBox 26"/>
            <p:cNvSpPr txBox="1"/>
            <p:nvPr/>
          </p:nvSpPr>
          <p:spPr>
            <a:xfrm>
              <a:off x="4745736" y="2427834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9446" y="2438820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195352" y="2906308"/>
            <a:ext cx="292363" cy="1951888"/>
            <a:chOff x="7195352" y="2906308"/>
            <a:chExt cx="292363" cy="1951888"/>
          </a:xfrm>
        </p:grpSpPr>
        <p:sp>
          <p:nvSpPr>
            <p:cNvPr id="28" name="TextBox 27"/>
            <p:cNvSpPr txBox="1"/>
            <p:nvPr/>
          </p:nvSpPr>
          <p:spPr>
            <a:xfrm>
              <a:off x="7257894" y="2906308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95352" y="4488864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169438" y="2932595"/>
            <a:ext cx="243752" cy="1908531"/>
            <a:chOff x="4169438" y="2932595"/>
            <a:chExt cx="243752" cy="1908531"/>
          </a:xfrm>
        </p:grpSpPr>
        <p:sp>
          <p:nvSpPr>
            <p:cNvPr id="32" name="TextBox 31"/>
            <p:cNvSpPr txBox="1"/>
            <p:nvPr/>
          </p:nvSpPr>
          <p:spPr>
            <a:xfrm>
              <a:off x="4183369" y="4471794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69438" y="2932595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75927" y="4636698"/>
            <a:ext cx="2328281" cy="394051"/>
            <a:chOff x="4775927" y="4636698"/>
            <a:chExt cx="2328281" cy="394051"/>
          </a:xfrm>
        </p:grpSpPr>
        <p:sp>
          <p:nvSpPr>
            <p:cNvPr id="31" name="TextBox 30"/>
            <p:cNvSpPr txBox="1"/>
            <p:nvPr/>
          </p:nvSpPr>
          <p:spPr>
            <a:xfrm>
              <a:off x="6874387" y="4661417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75927" y="4636698"/>
              <a:ext cx="22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736592" y="2547395"/>
            <a:ext cx="2443738" cy="409897"/>
            <a:chOff x="4736592" y="2547395"/>
            <a:chExt cx="2443738" cy="409897"/>
          </a:xfrm>
        </p:grpSpPr>
        <p:grpSp>
          <p:nvGrpSpPr>
            <p:cNvPr id="20" name="그룹 19"/>
            <p:cNvGrpSpPr/>
            <p:nvPr/>
          </p:nvGrpSpPr>
          <p:grpSpPr>
            <a:xfrm>
              <a:off x="4736592" y="2547395"/>
              <a:ext cx="2432304" cy="409897"/>
              <a:chOff x="4736592" y="2547395"/>
              <a:chExt cx="2432304" cy="409897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4736592" y="2752344"/>
                <a:ext cx="24323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다이아몬드 12"/>
              <p:cNvSpPr/>
              <p:nvPr/>
            </p:nvSpPr>
            <p:spPr>
              <a:xfrm>
                <a:off x="5344076" y="2547395"/>
                <a:ext cx="1170431" cy="409897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신청</a:t>
                </a:r>
              </a:p>
            </p:txBody>
          </p:sp>
        </p:grpSp>
        <p:cxnSp>
          <p:nvCxnSpPr>
            <p:cNvPr id="43" name="직선 연결선 42"/>
            <p:cNvCxnSpPr/>
            <p:nvPr/>
          </p:nvCxnSpPr>
          <p:spPr>
            <a:xfrm>
              <a:off x="6457954" y="2797166"/>
              <a:ext cx="7223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3768779" y="2963462"/>
            <a:ext cx="1320962" cy="1882621"/>
            <a:chOff x="3781390" y="2956059"/>
            <a:chExt cx="1320962" cy="1882621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480534" y="3877323"/>
              <a:ext cx="4762" cy="95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3781390" y="2956059"/>
              <a:ext cx="1320962" cy="1882621"/>
              <a:chOff x="3781390" y="2956059"/>
              <a:chExt cx="1320962" cy="1882621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4421470" y="2956059"/>
                <a:ext cx="0" cy="18826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다이아몬드 14"/>
              <p:cNvSpPr/>
              <p:nvPr/>
            </p:nvSpPr>
            <p:spPr>
              <a:xfrm>
                <a:off x="3781390" y="3752327"/>
                <a:ext cx="1320962" cy="409897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만들기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74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964D99B-8E86-42BA-A564-D7ECC5B1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237" y="2703621"/>
            <a:ext cx="10058400" cy="1450757"/>
          </a:xfrm>
        </p:spPr>
        <p:txBody>
          <a:bodyPr/>
          <a:lstStyle/>
          <a:p>
            <a:r>
              <a:rPr lang="ko-KR" altLang="en-US" dirty="0"/>
              <a:t>테이블명세서</a:t>
            </a:r>
          </a:p>
        </p:txBody>
      </p:sp>
    </p:spTree>
    <p:extLst>
      <p:ext uri="{BB962C8B-B14F-4D97-AF65-F5344CB8AC3E}">
        <p14:creationId xmlns:p14="http://schemas.microsoft.com/office/powerpoint/2010/main" val="272701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EB2C198-A6A8-4127-A99F-F9198557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27139"/>
              </p:ext>
            </p:extLst>
          </p:nvPr>
        </p:nvGraphicFramePr>
        <p:xfrm>
          <a:off x="621810" y="4524650"/>
          <a:ext cx="11213424" cy="168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=""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849760261"/>
                    </a:ext>
                  </a:extLst>
                </a:gridCol>
              </a:tblGrid>
              <a:tr h="32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0454623"/>
                  </a:ext>
                </a:extLst>
              </a:tr>
              <a:tr h="3291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신용카드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270403"/>
                  </a:ext>
                </a:extLst>
              </a:tr>
              <a:tr h="329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카드번호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VARCHAR(20)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609365"/>
                  </a:ext>
                </a:extLst>
              </a:tr>
              <a:tr h="329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유효기간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237069"/>
                  </a:ext>
                </a:extLst>
              </a:tr>
              <a:tr h="373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카드종류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361317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="" xmlns:a16="http://schemas.microsoft.com/office/drawing/2014/main" id="{144C9C9E-575A-4824-8357-6BC011482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11018"/>
              </p:ext>
            </p:extLst>
          </p:nvPr>
        </p:nvGraphicFramePr>
        <p:xfrm>
          <a:off x="621810" y="477868"/>
          <a:ext cx="11213424" cy="1324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=""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9808648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70108686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849760261"/>
                    </a:ext>
                  </a:extLst>
                </a:gridCol>
              </a:tblGrid>
              <a:tr h="331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0454623"/>
                  </a:ext>
                </a:extLst>
              </a:tr>
              <a:tr h="3311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270403"/>
                  </a:ext>
                </a:extLst>
              </a:tr>
              <a:tr h="3311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VARCHAR(30)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609365"/>
                  </a:ext>
                </a:extLst>
              </a:tr>
              <a:tr h="3311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VARCHAR(30)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237069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="" xmlns:a16="http://schemas.microsoft.com/office/drawing/2014/main" id="{6B70BB7F-3BFF-4B55-803F-47A0DE1D6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9532"/>
              </p:ext>
            </p:extLst>
          </p:nvPr>
        </p:nvGraphicFramePr>
        <p:xfrm>
          <a:off x="621810" y="2128383"/>
          <a:ext cx="11213424" cy="207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936">
                  <a:extLst>
                    <a:ext uri="{9D8B030D-6E8A-4147-A177-3AD203B41FA5}">
                      <a16:colId xmlns="" xmlns:a16="http://schemas.microsoft.com/office/drawing/2014/main" val="284472627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36133796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606302048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3070273417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402378006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394089134"/>
                    </a:ext>
                  </a:extLst>
                </a:gridCol>
                <a:gridCol w="1245936">
                  <a:extLst>
                    <a:ext uri="{9D8B030D-6E8A-4147-A177-3AD203B41FA5}">
                      <a16:colId xmlns="" xmlns:a16="http://schemas.microsoft.com/office/drawing/2014/main" val="298086486"/>
                    </a:ext>
                  </a:extLst>
                </a:gridCol>
                <a:gridCol w="1086099">
                  <a:extLst>
                    <a:ext uri="{9D8B030D-6E8A-4147-A177-3AD203B41FA5}">
                      <a16:colId xmlns="" xmlns:a16="http://schemas.microsoft.com/office/drawing/2014/main" val="701086866"/>
                    </a:ext>
                  </a:extLst>
                </a:gridCol>
                <a:gridCol w="1405773">
                  <a:extLst>
                    <a:ext uri="{9D8B030D-6E8A-4147-A177-3AD203B41FA5}">
                      <a16:colId xmlns="" xmlns:a16="http://schemas.microsoft.com/office/drawing/2014/main" val="2849760261"/>
                    </a:ext>
                  </a:extLst>
                </a:gridCol>
              </a:tblGrid>
              <a:tr h="345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형식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 </a:t>
                      </a:r>
                      <a:r>
                        <a:rPr lang="ko-KR" altLang="en-US" sz="1200" dirty="0"/>
                        <a:t>유무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외래키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테이블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 </a:t>
                      </a:r>
                      <a:r>
                        <a:rPr lang="ko-KR" altLang="en-US" sz="1200" dirty="0"/>
                        <a:t>열 이름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0454623"/>
                  </a:ext>
                </a:extLst>
              </a:tr>
              <a:tr h="34503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주소록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VARCHAR(10)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270403"/>
                  </a:ext>
                </a:extLst>
              </a:tr>
              <a:tr h="34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Check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in(</a:t>
                      </a:r>
                      <a:r>
                        <a:rPr lang="ko-KR" altLang="en-US" sz="1200" dirty="0"/>
                        <a:t>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직장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609365"/>
                  </a:ext>
                </a:extLst>
              </a:tr>
              <a:tr h="345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우편번호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VARCHAR(10)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6119162"/>
                  </a:ext>
                </a:extLst>
              </a:tr>
              <a:tr h="34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8237069"/>
                  </a:ext>
                </a:extLst>
              </a:tr>
              <a:tr h="34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상세주소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VARCHAR(100)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36131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7880" y="5452110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DATETIME</a:t>
            </a:r>
            <a:r>
              <a:rPr lang="ko-KR" altLang="en-US" b="1" dirty="0" smtClean="0">
                <a:solidFill>
                  <a:srgbClr val="FF0000"/>
                </a:solidFill>
              </a:rPr>
              <a:t>이 안돼서 </a:t>
            </a:r>
            <a:r>
              <a:rPr lang="en-US" altLang="ko-KR" b="1" dirty="0" smtClean="0">
                <a:solidFill>
                  <a:srgbClr val="FF0000"/>
                </a:solidFill>
              </a:rPr>
              <a:t>DATE</a:t>
            </a:r>
            <a:r>
              <a:rPr lang="ko-KR" altLang="en-US" b="1" dirty="0" smtClean="0">
                <a:solidFill>
                  <a:srgbClr val="FF0000"/>
                </a:solidFill>
              </a:rPr>
              <a:t>로 함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도저히 </a:t>
            </a:r>
            <a:r>
              <a:rPr lang="ko-KR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모르겠어서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그냥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VARCHAR(10)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으로 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3294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3435</TotalTime>
  <Words>967</Words>
  <Application>Microsoft Office PowerPoint</Application>
  <PresentationFormat>사용자 지정</PresentationFormat>
  <Paragraphs>293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추억</vt:lpstr>
      <vt:lpstr>2020 데이터베이스 기말과제 안내</vt:lpstr>
      <vt:lpstr>목적 및 시스템 요구사항(1)</vt:lpstr>
      <vt:lpstr>목적 및 시스템 요구사항(2)</vt:lpstr>
      <vt:lpstr>사용자의 권한 및 업무 내용</vt:lpstr>
      <vt:lpstr>추가사항</vt:lpstr>
      <vt:lpstr>평가기준</vt:lpstr>
      <vt:lpstr>ER Diagram</vt:lpstr>
      <vt:lpstr>테이블명세서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데이터베이스 기말과제 안내</dc:title>
  <dc:creator>HP</dc:creator>
  <cp:lastModifiedBy>Windows User</cp:lastModifiedBy>
  <cp:revision>41</cp:revision>
  <dcterms:created xsi:type="dcterms:W3CDTF">2020-10-12T07:21:08Z</dcterms:created>
  <dcterms:modified xsi:type="dcterms:W3CDTF">2020-12-01T18:06:40Z</dcterms:modified>
</cp:coreProperties>
</file>