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8"/>
  </p:notesMasterIdLst>
  <p:sldIdLst>
    <p:sldId id="256" r:id="rId2"/>
    <p:sldId id="259" r:id="rId3"/>
    <p:sldId id="268" r:id="rId4"/>
    <p:sldId id="261" r:id="rId5"/>
    <p:sldId id="263" r:id="rId6"/>
    <p:sldId id="313" r:id="rId7"/>
    <p:sldId id="312" r:id="rId8"/>
    <p:sldId id="270" r:id="rId9"/>
    <p:sldId id="314" r:id="rId10"/>
    <p:sldId id="315" r:id="rId11"/>
    <p:sldId id="321" r:id="rId12"/>
    <p:sldId id="320" r:id="rId13"/>
    <p:sldId id="316" r:id="rId14"/>
    <p:sldId id="317" r:id="rId15"/>
    <p:sldId id="318" r:id="rId16"/>
    <p:sldId id="269" r:id="rId17"/>
  </p:sldIdLst>
  <p:sldSz cx="9144000" cy="5143500" type="screen16x9"/>
  <p:notesSz cx="6858000" cy="9144000"/>
  <p:embeddedFontLst>
    <p:embeddedFont>
      <p:font typeface="Amasis MT Pro Medium" panose="02040604050005020304" pitchFamily="18" charset="0"/>
      <p:regular r:id="rId19"/>
      <p:italic r:id="rId20"/>
    </p:embeddedFont>
    <p:embeddedFont>
      <p:font typeface="Calibri" panose="020F0502020204030204" pitchFamily="34" charset="0"/>
      <p:regular r:id="rId21"/>
      <p:bold r:id="rId22"/>
      <p:italic r:id="rId23"/>
      <p:boldItalic r:id="rId24"/>
    </p:embeddedFont>
    <p:embeddedFont>
      <p:font typeface="DM Sans" panose="020B0604020202020204" charset="0"/>
      <p:regular r:id="rId25"/>
      <p:bold r:id="rId26"/>
      <p:italic r:id="rId27"/>
      <p:boldItalic r:id="rId28"/>
    </p:embeddedFont>
    <p:embeddedFont>
      <p:font typeface="Outfit" panose="020B0604020202020204" charset="0"/>
      <p:regular r:id="rId29"/>
      <p:bold r:id="rId30"/>
    </p:embeddedFont>
    <p:embeddedFont>
      <p:font typeface="Outfit Medium"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AB0AFC-9D03-4082-9231-671D2D930ED5}">
  <a:tblStyle styleId="{96AB0AFC-9D03-4082-9231-671D2D930E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51CB83-727F-45F7-82CA-5479799AC564}" type="doc">
      <dgm:prSet loTypeId="urn:microsoft.com/office/officeart/2005/8/layout/vList2" loCatId="list" qsTypeId="urn:microsoft.com/office/officeart/2005/8/quickstyle/3d1" qsCatId="3D" csTypeId="urn:microsoft.com/office/officeart/2005/8/colors/accent3_5" csCatId="accent3" phldr="1"/>
      <dgm:spPr/>
      <dgm:t>
        <a:bodyPr/>
        <a:lstStyle/>
        <a:p>
          <a:endParaRPr lang="en-IN"/>
        </a:p>
      </dgm:t>
    </dgm:pt>
    <dgm:pt modelId="{9676AACA-6150-4F1C-A68A-A7B3F3FF5960}">
      <dgm:prSet custT="1"/>
      <dgm:spPr/>
      <dgm:t>
        <a:bodyPr/>
        <a:lstStyle/>
        <a:p>
          <a:pPr>
            <a:buFont typeface="+mj-lt"/>
            <a:buAutoNum type="arabicPeriod"/>
          </a:pPr>
          <a:r>
            <a:rPr lang="en-US" sz="1400" b="1" dirty="0">
              <a:solidFill>
                <a:schemeClr val="tx1"/>
              </a:solidFill>
              <a:latin typeface="+mj-lt"/>
            </a:rPr>
            <a:t>Number Of Patients Across Various Summaries</a:t>
          </a:r>
          <a:endParaRPr lang="en-IN" sz="1400" b="1" dirty="0">
            <a:solidFill>
              <a:schemeClr val="tx1"/>
            </a:solidFill>
          </a:endParaRPr>
        </a:p>
      </dgm:t>
    </dgm:pt>
    <dgm:pt modelId="{C0E85F0C-9828-4A20-AC00-7A259A80C304}" type="parTrans" cxnId="{F0C6F642-F199-4063-898D-8768B58B9256}">
      <dgm:prSet/>
      <dgm:spPr/>
      <dgm:t>
        <a:bodyPr/>
        <a:lstStyle/>
        <a:p>
          <a:endParaRPr lang="en-IN" sz="2400" b="1">
            <a:solidFill>
              <a:schemeClr val="tx1"/>
            </a:solidFill>
          </a:endParaRPr>
        </a:p>
      </dgm:t>
    </dgm:pt>
    <dgm:pt modelId="{83589703-782E-464A-BBBC-6F1DAB4C258E}" type="sibTrans" cxnId="{F0C6F642-F199-4063-898D-8768B58B9256}">
      <dgm:prSet/>
      <dgm:spPr/>
      <dgm:t>
        <a:bodyPr/>
        <a:lstStyle/>
        <a:p>
          <a:endParaRPr lang="en-IN" sz="2400" b="1">
            <a:solidFill>
              <a:schemeClr val="tx1"/>
            </a:solidFill>
          </a:endParaRPr>
        </a:p>
      </dgm:t>
    </dgm:pt>
    <dgm:pt modelId="{83A27244-96E2-477E-B2EF-C4DC151B03AF}">
      <dgm:prSet custT="1"/>
      <dgm:spPr/>
      <dgm:t>
        <a:bodyPr/>
        <a:lstStyle/>
        <a:p>
          <a:r>
            <a:rPr lang="en-IN" sz="1600" b="1" dirty="0">
              <a:solidFill>
                <a:schemeClr val="tx1"/>
              </a:solidFill>
              <a:latin typeface="+mj-lt"/>
            </a:rPr>
            <a:t>Profit Vs Non-profit Stats</a:t>
          </a:r>
          <a:endParaRPr lang="en-IN" sz="1600" b="1" dirty="0">
            <a:solidFill>
              <a:schemeClr val="tx1"/>
            </a:solidFill>
          </a:endParaRPr>
        </a:p>
      </dgm:t>
    </dgm:pt>
    <dgm:pt modelId="{B1FEB03C-8182-433A-B415-4C2DF728434C}" type="parTrans" cxnId="{7CF8314E-9187-4182-A3BC-2BC8A3E896CA}">
      <dgm:prSet/>
      <dgm:spPr/>
      <dgm:t>
        <a:bodyPr/>
        <a:lstStyle/>
        <a:p>
          <a:endParaRPr lang="en-IN" sz="2400" b="1">
            <a:solidFill>
              <a:schemeClr val="tx1"/>
            </a:solidFill>
          </a:endParaRPr>
        </a:p>
      </dgm:t>
    </dgm:pt>
    <dgm:pt modelId="{A1C8BCE7-76A9-440B-AC4F-EFF59CF35DE3}" type="sibTrans" cxnId="{7CF8314E-9187-4182-A3BC-2BC8A3E896CA}">
      <dgm:prSet/>
      <dgm:spPr/>
      <dgm:t>
        <a:bodyPr/>
        <a:lstStyle/>
        <a:p>
          <a:endParaRPr lang="en-IN" sz="2400" b="1">
            <a:solidFill>
              <a:schemeClr val="tx1"/>
            </a:solidFill>
          </a:endParaRPr>
        </a:p>
      </dgm:t>
    </dgm:pt>
    <dgm:pt modelId="{0FAD6BC6-6D69-4B9D-B24F-6C80515830A5}">
      <dgm:prSet custT="1"/>
      <dgm:spPr/>
      <dgm:t>
        <a:bodyPr/>
        <a:lstStyle/>
        <a:p>
          <a:r>
            <a:rPr lang="en-IN" sz="1400" b="1" dirty="0">
              <a:solidFill>
                <a:schemeClr val="tx1"/>
              </a:solidFill>
              <a:latin typeface="+mj-lt"/>
            </a:rPr>
            <a:t>Chain Organizations </a:t>
          </a:r>
          <a:r>
            <a:rPr lang="en-IN" sz="1400" b="1" dirty="0" err="1">
              <a:solidFill>
                <a:schemeClr val="tx1"/>
              </a:solidFill>
              <a:latin typeface="+mj-lt"/>
            </a:rPr>
            <a:t>w.r.t.</a:t>
          </a:r>
          <a:r>
            <a:rPr lang="en-IN" sz="1400" b="1" dirty="0">
              <a:solidFill>
                <a:schemeClr val="tx1"/>
              </a:solidFill>
              <a:latin typeface="+mj-lt"/>
            </a:rPr>
            <a:t> Total Performance Score as No Score</a:t>
          </a:r>
          <a:endParaRPr lang="en-IN" sz="1400" b="1" dirty="0">
            <a:solidFill>
              <a:schemeClr val="tx1"/>
            </a:solidFill>
          </a:endParaRPr>
        </a:p>
      </dgm:t>
    </dgm:pt>
    <dgm:pt modelId="{09616ABC-C8C5-44BB-92CC-A62398F8A494}" type="parTrans" cxnId="{41945DAA-FF4F-4F86-B5D4-88D13165F602}">
      <dgm:prSet/>
      <dgm:spPr/>
      <dgm:t>
        <a:bodyPr/>
        <a:lstStyle/>
        <a:p>
          <a:endParaRPr lang="en-IN" sz="2400" b="1">
            <a:solidFill>
              <a:schemeClr val="tx1"/>
            </a:solidFill>
          </a:endParaRPr>
        </a:p>
      </dgm:t>
    </dgm:pt>
    <dgm:pt modelId="{3DC82DEA-8A72-40EB-AED4-1029DD8E1513}" type="sibTrans" cxnId="{41945DAA-FF4F-4F86-B5D4-88D13165F602}">
      <dgm:prSet/>
      <dgm:spPr/>
      <dgm:t>
        <a:bodyPr/>
        <a:lstStyle/>
        <a:p>
          <a:endParaRPr lang="en-IN" sz="2400" b="1">
            <a:solidFill>
              <a:schemeClr val="tx1"/>
            </a:solidFill>
          </a:endParaRPr>
        </a:p>
      </dgm:t>
    </dgm:pt>
    <dgm:pt modelId="{CCE26F2A-E4ED-4C9F-9DE0-E548A1F4EF17}">
      <dgm:prSet custT="1"/>
      <dgm:spPr/>
      <dgm:t>
        <a:bodyPr/>
        <a:lstStyle/>
        <a:p>
          <a:pPr>
            <a:buFont typeface="+mj-lt"/>
            <a:buAutoNum type="arabicPeriod"/>
          </a:pPr>
          <a:r>
            <a:rPr lang="en-IN" sz="1600" b="1" dirty="0">
              <a:solidFill>
                <a:schemeClr val="tx1"/>
              </a:solidFill>
              <a:latin typeface="+mj-lt"/>
            </a:rPr>
            <a:t>Dialysis Stations Stats</a:t>
          </a:r>
          <a:endParaRPr lang="en-IN" sz="1600" b="1" dirty="0">
            <a:solidFill>
              <a:schemeClr val="tx1"/>
            </a:solidFill>
          </a:endParaRPr>
        </a:p>
      </dgm:t>
    </dgm:pt>
    <dgm:pt modelId="{2DE21E74-A4E1-4060-BA59-AF924C0CA0E6}" type="parTrans" cxnId="{3F2B27C1-8ECF-4CE7-9DEB-E8DDF9BE09F9}">
      <dgm:prSet/>
      <dgm:spPr/>
      <dgm:t>
        <a:bodyPr/>
        <a:lstStyle/>
        <a:p>
          <a:endParaRPr lang="en-IN" sz="2400" b="1">
            <a:solidFill>
              <a:schemeClr val="tx1"/>
            </a:solidFill>
          </a:endParaRPr>
        </a:p>
      </dgm:t>
    </dgm:pt>
    <dgm:pt modelId="{B84E5964-979C-4D03-8B0D-E5B9EB15B585}" type="sibTrans" cxnId="{3F2B27C1-8ECF-4CE7-9DEB-E8DDF9BE09F9}">
      <dgm:prSet/>
      <dgm:spPr/>
      <dgm:t>
        <a:bodyPr/>
        <a:lstStyle/>
        <a:p>
          <a:endParaRPr lang="en-IN" sz="2400" b="1">
            <a:solidFill>
              <a:schemeClr val="tx1"/>
            </a:solidFill>
          </a:endParaRPr>
        </a:p>
      </dgm:t>
    </dgm:pt>
    <dgm:pt modelId="{865F1BE9-FBD6-40BB-9CCB-936F02261C20}">
      <dgm:prSet custT="1"/>
      <dgm:spPr/>
      <dgm:t>
        <a:bodyPr/>
        <a:lstStyle/>
        <a:p>
          <a:pPr>
            <a:buFont typeface="+mj-lt"/>
            <a:buNone/>
          </a:pPr>
          <a:r>
            <a:rPr lang="en-IN" sz="1600" b="1" dirty="0">
              <a:solidFill>
                <a:schemeClr val="tx1"/>
              </a:solidFill>
              <a:latin typeface="+mj-lt"/>
            </a:rPr>
            <a:t>Average Payment Reduction Rate</a:t>
          </a:r>
          <a:endParaRPr lang="en-IN" sz="1600" b="1" dirty="0">
            <a:solidFill>
              <a:schemeClr val="tx1"/>
            </a:solidFill>
          </a:endParaRPr>
        </a:p>
      </dgm:t>
    </dgm:pt>
    <dgm:pt modelId="{85DB56CC-801A-4168-9CDC-3F23061B3505}" type="parTrans" cxnId="{F9DB6CA4-7866-465E-B525-9BABD6D06A67}">
      <dgm:prSet/>
      <dgm:spPr/>
      <dgm:t>
        <a:bodyPr/>
        <a:lstStyle/>
        <a:p>
          <a:endParaRPr lang="en-IN" sz="2400" b="1">
            <a:solidFill>
              <a:schemeClr val="tx1"/>
            </a:solidFill>
          </a:endParaRPr>
        </a:p>
      </dgm:t>
    </dgm:pt>
    <dgm:pt modelId="{414EABC7-CA28-4863-876A-431595898897}" type="sibTrans" cxnId="{F9DB6CA4-7866-465E-B525-9BABD6D06A67}">
      <dgm:prSet/>
      <dgm:spPr/>
      <dgm:t>
        <a:bodyPr/>
        <a:lstStyle/>
        <a:p>
          <a:endParaRPr lang="en-IN" sz="2400" b="1">
            <a:solidFill>
              <a:schemeClr val="tx1"/>
            </a:solidFill>
          </a:endParaRPr>
        </a:p>
      </dgm:t>
    </dgm:pt>
    <dgm:pt modelId="{5703CA9D-A235-4A7D-B75B-B12DDEC47E84}">
      <dgm:prSet custT="1"/>
      <dgm:spPr/>
      <dgm:t>
        <a:bodyPr/>
        <a:lstStyle/>
        <a:p>
          <a:r>
            <a:rPr lang="en-US" sz="1600" b="1" dirty="0">
              <a:solidFill>
                <a:schemeClr val="tx1"/>
              </a:solidFill>
            </a:rPr>
            <a:t># Of Category Text - As Expected</a:t>
          </a:r>
          <a:endParaRPr lang="en-IN" sz="1600" b="1" dirty="0">
            <a:solidFill>
              <a:schemeClr val="tx1"/>
            </a:solidFill>
          </a:endParaRPr>
        </a:p>
      </dgm:t>
    </dgm:pt>
    <dgm:pt modelId="{4A39DA5F-0965-437E-BD27-B9ADF2411295}" type="parTrans" cxnId="{8F31EBC4-223D-4B63-B47F-1D9979C0D255}">
      <dgm:prSet/>
      <dgm:spPr/>
      <dgm:t>
        <a:bodyPr/>
        <a:lstStyle/>
        <a:p>
          <a:endParaRPr lang="en-IN"/>
        </a:p>
      </dgm:t>
    </dgm:pt>
    <dgm:pt modelId="{6ED3D023-C574-439D-9EF6-407FAE2B155B}" type="sibTrans" cxnId="{8F31EBC4-223D-4B63-B47F-1D9979C0D255}">
      <dgm:prSet/>
      <dgm:spPr/>
      <dgm:t>
        <a:bodyPr/>
        <a:lstStyle/>
        <a:p>
          <a:endParaRPr lang="en-IN"/>
        </a:p>
      </dgm:t>
    </dgm:pt>
    <dgm:pt modelId="{E065D622-35CF-4567-B76F-727ED0EB30BB}" type="pres">
      <dgm:prSet presAssocID="{7351CB83-727F-45F7-82CA-5479799AC564}" presName="linear" presStyleCnt="0">
        <dgm:presLayoutVars>
          <dgm:animLvl val="lvl"/>
          <dgm:resizeHandles val="exact"/>
        </dgm:presLayoutVars>
      </dgm:prSet>
      <dgm:spPr/>
    </dgm:pt>
    <dgm:pt modelId="{38748BBF-B128-4026-9B9F-2BD784C04FB6}" type="pres">
      <dgm:prSet presAssocID="{9676AACA-6150-4F1C-A68A-A7B3F3FF5960}" presName="parentText" presStyleLbl="node1" presStyleIdx="0" presStyleCnt="6" custScaleY="114801" custLinFactNeighborX="-12574" custLinFactNeighborY="-2822">
        <dgm:presLayoutVars>
          <dgm:chMax val="0"/>
          <dgm:bulletEnabled val="1"/>
        </dgm:presLayoutVars>
      </dgm:prSet>
      <dgm:spPr/>
    </dgm:pt>
    <dgm:pt modelId="{010B008D-4B9B-455E-8DFD-EA1242F2776D}" type="pres">
      <dgm:prSet presAssocID="{83589703-782E-464A-BBBC-6F1DAB4C258E}" presName="spacer" presStyleCnt="0"/>
      <dgm:spPr/>
    </dgm:pt>
    <dgm:pt modelId="{AAA88020-8251-4218-9255-277954C34A18}" type="pres">
      <dgm:prSet presAssocID="{83A27244-96E2-477E-B2EF-C4DC151B03AF}" presName="parentText" presStyleLbl="node1" presStyleIdx="1" presStyleCnt="6" custScaleY="97240" custLinFactNeighborY="-51833">
        <dgm:presLayoutVars>
          <dgm:chMax val="0"/>
          <dgm:bulletEnabled val="1"/>
        </dgm:presLayoutVars>
      </dgm:prSet>
      <dgm:spPr/>
    </dgm:pt>
    <dgm:pt modelId="{BB9B032F-644F-4397-BE61-6B29E5823E63}" type="pres">
      <dgm:prSet presAssocID="{A1C8BCE7-76A9-440B-AC4F-EFF59CF35DE3}" presName="spacer" presStyleCnt="0"/>
      <dgm:spPr/>
    </dgm:pt>
    <dgm:pt modelId="{1FD4EF25-1876-4D65-B424-1F279EF890A1}" type="pres">
      <dgm:prSet presAssocID="{0FAD6BC6-6D69-4B9D-B24F-6C80515830A5}" presName="parentText" presStyleLbl="node1" presStyleIdx="2" presStyleCnt="6" custLinFactY="4057" custLinFactNeighborY="100000">
        <dgm:presLayoutVars>
          <dgm:chMax val="0"/>
          <dgm:bulletEnabled val="1"/>
        </dgm:presLayoutVars>
      </dgm:prSet>
      <dgm:spPr/>
    </dgm:pt>
    <dgm:pt modelId="{AB18BE0B-CC32-455A-B4BF-F32E764DA3C8}" type="pres">
      <dgm:prSet presAssocID="{3DC82DEA-8A72-40EB-AED4-1029DD8E1513}" presName="spacer" presStyleCnt="0"/>
      <dgm:spPr/>
    </dgm:pt>
    <dgm:pt modelId="{B6E22197-2A86-4013-AAFA-F925A139C2BB}" type="pres">
      <dgm:prSet presAssocID="{CCE26F2A-E4ED-4C9F-9DE0-E548A1F4EF17}" presName="parentText" presStyleLbl="node1" presStyleIdx="3" presStyleCnt="6" custLinFactY="5635" custLinFactNeighborX="719" custLinFactNeighborY="100000">
        <dgm:presLayoutVars>
          <dgm:chMax val="0"/>
          <dgm:bulletEnabled val="1"/>
        </dgm:presLayoutVars>
      </dgm:prSet>
      <dgm:spPr/>
    </dgm:pt>
    <dgm:pt modelId="{7250DCCA-1CFD-4832-8C47-FCF7AE3962B7}" type="pres">
      <dgm:prSet presAssocID="{B84E5964-979C-4D03-8B0D-E5B9EB15B585}" presName="spacer" presStyleCnt="0"/>
      <dgm:spPr/>
    </dgm:pt>
    <dgm:pt modelId="{33128BE0-FB67-41A1-B5EA-408935217703}" type="pres">
      <dgm:prSet presAssocID="{5703CA9D-A235-4A7D-B75B-B12DDEC47E84}" presName="parentText" presStyleLbl="node1" presStyleIdx="4" presStyleCnt="6" custLinFactY="8668" custLinFactNeighborX="1458" custLinFactNeighborY="100000">
        <dgm:presLayoutVars>
          <dgm:chMax val="0"/>
          <dgm:bulletEnabled val="1"/>
        </dgm:presLayoutVars>
      </dgm:prSet>
      <dgm:spPr/>
    </dgm:pt>
    <dgm:pt modelId="{CEDC28D7-2DF1-43C8-BEDF-B5402ED75302}" type="pres">
      <dgm:prSet presAssocID="{6ED3D023-C574-439D-9EF6-407FAE2B155B}" presName="spacer" presStyleCnt="0"/>
      <dgm:spPr/>
    </dgm:pt>
    <dgm:pt modelId="{41A7B982-81C7-420D-BE79-9DDB73CCB9A6}" type="pres">
      <dgm:prSet presAssocID="{865F1BE9-FBD6-40BB-9CCB-936F02261C20}" presName="parentText" presStyleLbl="node1" presStyleIdx="5" presStyleCnt="6" custLinFactNeighborX="539" custLinFactNeighborY="23773">
        <dgm:presLayoutVars>
          <dgm:chMax val="0"/>
          <dgm:bulletEnabled val="1"/>
        </dgm:presLayoutVars>
      </dgm:prSet>
      <dgm:spPr/>
    </dgm:pt>
  </dgm:ptLst>
  <dgm:cxnLst>
    <dgm:cxn modelId="{F0C6F642-F199-4063-898D-8768B58B9256}" srcId="{7351CB83-727F-45F7-82CA-5479799AC564}" destId="{9676AACA-6150-4F1C-A68A-A7B3F3FF5960}" srcOrd="0" destOrd="0" parTransId="{C0E85F0C-9828-4A20-AC00-7A259A80C304}" sibTransId="{83589703-782E-464A-BBBC-6F1DAB4C258E}"/>
    <dgm:cxn modelId="{7CF8314E-9187-4182-A3BC-2BC8A3E896CA}" srcId="{7351CB83-727F-45F7-82CA-5479799AC564}" destId="{83A27244-96E2-477E-B2EF-C4DC151B03AF}" srcOrd="1" destOrd="0" parTransId="{B1FEB03C-8182-433A-B415-4C2DF728434C}" sibTransId="{A1C8BCE7-76A9-440B-AC4F-EFF59CF35DE3}"/>
    <dgm:cxn modelId="{A1537B53-2355-40EB-BCB2-14054359B434}" type="presOf" srcId="{5703CA9D-A235-4A7D-B75B-B12DDEC47E84}" destId="{33128BE0-FB67-41A1-B5EA-408935217703}" srcOrd="0" destOrd="0" presId="urn:microsoft.com/office/officeart/2005/8/layout/vList2"/>
    <dgm:cxn modelId="{DBBF5A80-43BA-4E89-A4FB-E24D204D6F6B}" type="presOf" srcId="{0FAD6BC6-6D69-4B9D-B24F-6C80515830A5}" destId="{1FD4EF25-1876-4D65-B424-1F279EF890A1}" srcOrd="0" destOrd="0" presId="urn:microsoft.com/office/officeart/2005/8/layout/vList2"/>
    <dgm:cxn modelId="{FCF34097-BB7F-402D-BF85-8CF697E037EF}" type="presOf" srcId="{865F1BE9-FBD6-40BB-9CCB-936F02261C20}" destId="{41A7B982-81C7-420D-BE79-9DDB73CCB9A6}" srcOrd="0" destOrd="0" presId="urn:microsoft.com/office/officeart/2005/8/layout/vList2"/>
    <dgm:cxn modelId="{F9DB6CA4-7866-465E-B525-9BABD6D06A67}" srcId="{7351CB83-727F-45F7-82CA-5479799AC564}" destId="{865F1BE9-FBD6-40BB-9CCB-936F02261C20}" srcOrd="5" destOrd="0" parTransId="{85DB56CC-801A-4168-9CDC-3F23061B3505}" sibTransId="{414EABC7-CA28-4863-876A-431595898897}"/>
    <dgm:cxn modelId="{41945DAA-FF4F-4F86-B5D4-88D13165F602}" srcId="{7351CB83-727F-45F7-82CA-5479799AC564}" destId="{0FAD6BC6-6D69-4B9D-B24F-6C80515830A5}" srcOrd="2" destOrd="0" parTransId="{09616ABC-C8C5-44BB-92CC-A62398F8A494}" sibTransId="{3DC82DEA-8A72-40EB-AED4-1029DD8E1513}"/>
    <dgm:cxn modelId="{3F2B27C1-8ECF-4CE7-9DEB-E8DDF9BE09F9}" srcId="{7351CB83-727F-45F7-82CA-5479799AC564}" destId="{CCE26F2A-E4ED-4C9F-9DE0-E548A1F4EF17}" srcOrd="3" destOrd="0" parTransId="{2DE21E74-A4E1-4060-BA59-AF924C0CA0E6}" sibTransId="{B84E5964-979C-4D03-8B0D-E5B9EB15B585}"/>
    <dgm:cxn modelId="{8F31EBC4-223D-4B63-B47F-1D9979C0D255}" srcId="{7351CB83-727F-45F7-82CA-5479799AC564}" destId="{5703CA9D-A235-4A7D-B75B-B12DDEC47E84}" srcOrd="4" destOrd="0" parTransId="{4A39DA5F-0965-437E-BD27-B9ADF2411295}" sibTransId="{6ED3D023-C574-439D-9EF6-407FAE2B155B}"/>
    <dgm:cxn modelId="{4A4FA0DE-956E-4A43-83CA-981E83A1125E}" type="presOf" srcId="{9676AACA-6150-4F1C-A68A-A7B3F3FF5960}" destId="{38748BBF-B128-4026-9B9F-2BD784C04FB6}" srcOrd="0" destOrd="0" presId="urn:microsoft.com/office/officeart/2005/8/layout/vList2"/>
    <dgm:cxn modelId="{7D8A33DF-9B42-4AA1-983E-166E2CFD2B69}" type="presOf" srcId="{83A27244-96E2-477E-B2EF-C4DC151B03AF}" destId="{AAA88020-8251-4218-9255-277954C34A18}" srcOrd="0" destOrd="0" presId="urn:microsoft.com/office/officeart/2005/8/layout/vList2"/>
    <dgm:cxn modelId="{8771B6E0-538D-45D6-9EEC-CAA76D3C398C}" type="presOf" srcId="{7351CB83-727F-45F7-82CA-5479799AC564}" destId="{E065D622-35CF-4567-B76F-727ED0EB30BB}" srcOrd="0" destOrd="0" presId="urn:microsoft.com/office/officeart/2005/8/layout/vList2"/>
    <dgm:cxn modelId="{60A55EE2-E9EF-45D5-BAC7-47CB798CEE5B}" type="presOf" srcId="{CCE26F2A-E4ED-4C9F-9DE0-E548A1F4EF17}" destId="{B6E22197-2A86-4013-AAFA-F925A139C2BB}" srcOrd="0" destOrd="0" presId="urn:microsoft.com/office/officeart/2005/8/layout/vList2"/>
    <dgm:cxn modelId="{8C58A424-D39D-4484-A804-B70764490D46}" type="presParOf" srcId="{E065D622-35CF-4567-B76F-727ED0EB30BB}" destId="{38748BBF-B128-4026-9B9F-2BD784C04FB6}" srcOrd="0" destOrd="0" presId="urn:microsoft.com/office/officeart/2005/8/layout/vList2"/>
    <dgm:cxn modelId="{B1995F49-35AC-445F-9AC9-27D155C7D94A}" type="presParOf" srcId="{E065D622-35CF-4567-B76F-727ED0EB30BB}" destId="{010B008D-4B9B-455E-8DFD-EA1242F2776D}" srcOrd="1" destOrd="0" presId="urn:microsoft.com/office/officeart/2005/8/layout/vList2"/>
    <dgm:cxn modelId="{25007A31-CEF4-4208-A188-D87F472F9909}" type="presParOf" srcId="{E065D622-35CF-4567-B76F-727ED0EB30BB}" destId="{AAA88020-8251-4218-9255-277954C34A18}" srcOrd="2" destOrd="0" presId="urn:microsoft.com/office/officeart/2005/8/layout/vList2"/>
    <dgm:cxn modelId="{9AC61626-4C84-44E5-8022-A3318E955E90}" type="presParOf" srcId="{E065D622-35CF-4567-B76F-727ED0EB30BB}" destId="{BB9B032F-644F-4397-BE61-6B29E5823E63}" srcOrd="3" destOrd="0" presId="urn:microsoft.com/office/officeart/2005/8/layout/vList2"/>
    <dgm:cxn modelId="{E996A51B-F63F-471E-97D9-750F1D76E12B}" type="presParOf" srcId="{E065D622-35CF-4567-B76F-727ED0EB30BB}" destId="{1FD4EF25-1876-4D65-B424-1F279EF890A1}" srcOrd="4" destOrd="0" presId="urn:microsoft.com/office/officeart/2005/8/layout/vList2"/>
    <dgm:cxn modelId="{FFBAEF1C-A9B2-4A4E-A566-A7081A55A164}" type="presParOf" srcId="{E065D622-35CF-4567-B76F-727ED0EB30BB}" destId="{AB18BE0B-CC32-455A-B4BF-F32E764DA3C8}" srcOrd="5" destOrd="0" presId="urn:microsoft.com/office/officeart/2005/8/layout/vList2"/>
    <dgm:cxn modelId="{717477E3-B083-45E3-A693-351DD3C90DE2}" type="presParOf" srcId="{E065D622-35CF-4567-B76F-727ED0EB30BB}" destId="{B6E22197-2A86-4013-AAFA-F925A139C2BB}" srcOrd="6" destOrd="0" presId="urn:microsoft.com/office/officeart/2005/8/layout/vList2"/>
    <dgm:cxn modelId="{ACFED440-B1CF-406A-86CE-84E244B59AC4}" type="presParOf" srcId="{E065D622-35CF-4567-B76F-727ED0EB30BB}" destId="{7250DCCA-1CFD-4832-8C47-FCF7AE3962B7}" srcOrd="7" destOrd="0" presId="urn:microsoft.com/office/officeart/2005/8/layout/vList2"/>
    <dgm:cxn modelId="{D556A1F5-68C7-42D2-9EF9-373B2833B566}" type="presParOf" srcId="{E065D622-35CF-4567-B76F-727ED0EB30BB}" destId="{33128BE0-FB67-41A1-B5EA-408935217703}" srcOrd="8" destOrd="0" presId="urn:microsoft.com/office/officeart/2005/8/layout/vList2"/>
    <dgm:cxn modelId="{F1065F36-BB93-46BA-800D-6A63541F3926}" type="presParOf" srcId="{E065D622-35CF-4567-B76F-727ED0EB30BB}" destId="{CEDC28D7-2DF1-43C8-BEDF-B5402ED75302}" srcOrd="9" destOrd="0" presId="urn:microsoft.com/office/officeart/2005/8/layout/vList2"/>
    <dgm:cxn modelId="{F4861891-A6D6-48BA-9105-BF4ED53807E7}" type="presParOf" srcId="{E065D622-35CF-4567-B76F-727ED0EB30BB}" destId="{41A7B982-81C7-420D-BE79-9DDB73CCB9A6}" srcOrd="1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CA1C82-6CB5-4ED0-87BE-54665D509043}" type="doc">
      <dgm:prSet loTypeId="urn:microsoft.com/office/officeart/2005/8/layout/vList5" loCatId="list" qsTypeId="urn:microsoft.com/office/officeart/2005/8/quickstyle/3d1" qsCatId="3D" csTypeId="urn:microsoft.com/office/officeart/2005/8/colors/accent3_4" csCatId="accent3" phldr="1"/>
      <dgm:spPr/>
      <dgm:t>
        <a:bodyPr/>
        <a:lstStyle/>
        <a:p>
          <a:endParaRPr lang="en-IN"/>
        </a:p>
      </dgm:t>
    </dgm:pt>
    <dgm:pt modelId="{5C0D3469-BB2E-45EC-B2F4-1F954F2DB92A}">
      <dgm:prSet custT="1"/>
      <dgm:spPr>
        <a:gradFill rotWithShape="0">
          <a:gsLst>
            <a:gs pos="0">
              <a:srgbClr val="A5A5A5">
                <a:shade val="50000"/>
                <a:hueOff val="0"/>
                <a:satOff val="0"/>
                <a:lumOff val="0"/>
                <a:alphaOff val="0"/>
                <a:satMod val="103000"/>
                <a:lumMod val="102000"/>
                <a:tint val="94000"/>
              </a:srgbClr>
            </a:gs>
            <a:gs pos="50000">
              <a:srgbClr val="A5A5A5">
                <a:shade val="50000"/>
                <a:hueOff val="0"/>
                <a:satOff val="0"/>
                <a:lumOff val="0"/>
                <a:alphaOff val="0"/>
                <a:satMod val="110000"/>
                <a:lumMod val="100000"/>
                <a:shade val="100000"/>
              </a:srgbClr>
            </a:gs>
            <a:gs pos="100000">
              <a:srgbClr val="A5A5A5">
                <a:shade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gm:spPr>
      <dgm:t>
        <a:bodyPr spcFirstLastPara="0" vert="horz" wrap="square" lIns="99060" tIns="49530" rIns="99060" bIns="49530" numCol="1" spcCol="1270" anchor="ctr" anchorCtr="0"/>
        <a:lstStyle/>
        <a:p>
          <a:r>
            <a:rPr lang="en-IN" sz="1800" b="1" kern="1200" dirty="0"/>
            <a:t>Problem </a:t>
          </a:r>
          <a:r>
            <a:rPr lang="en-IN" sz="1800" b="1" kern="1200" dirty="0">
              <a:solidFill>
                <a:schemeClr val="bg1"/>
              </a:solidFill>
              <a:latin typeface="Calibri" panose="020F0502020204030204"/>
              <a:ea typeface="+mn-ea"/>
              <a:cs typeface="+mn-cs"/>
            </a:rPr>
            <a:t>Statement</a:t>
          </a:r>
        </a:p>
      </dgm:t>
    </dgm:pt>
    <dgm:pt modelId="{5C7383BB-3317-4736-B6D6-3D3342A629AA}" type="parTrans" cxnId="{77800B80-1D7F-4E75-8621-8DCD5A9013D7}">
      <dgm:prSet/>
      <dgm:spPr/>
      <dgm:t>
        <a:bodyPr/>
        <a:lstStyle/>
        <a:p>
          <a:endParaRPr lang="en-IN" sz="1800"/>
        </a:p>
      </dgm:t>
    </dgm:pt>
    <dgm:pt modelId="{E8404724-F01D-4B9C-8A21-83D90358C310}" type="sibTrans" cxnId="{77800B80-1D7F-4E75-8621-8DCD5A9013D7}">
      <dgm:prSet/>
      <dgm:spPr/>
      <dgm:t>
        <a:bodyPr/>
        <a:lstStyle/>
        <a:p>
          <a:endParaRPr lang="en-IN" sz="1800"/>
        </a:p>
      </dgm:t>
    </dgm:pt>
    <dgm:pt modelId="{C9346294-B30A-461D-9629-A6AD0FA90B9F}" type="pres">
      <dgm:prSet presAssocID="{F6CA1C82-6CB5-4ED0-87BE-54665D509043}" presName="Name0" presStyleCnt="0">
        <dgm:presLayoutVars>
          <dgm:dir/>
          <dgm:animLvl val="lvl"/>
          <dgm:resizeHandles val="exact"/>
        </dgm:presLayoutVars>
      </dgm:prSet>
      <dgm:spPr/>
    </dgm:pt>
    <dgm:pt modelId="{A41CF000-6A80-4F1E-AEF6-4175834C021B}" type="pres">
      <dgm:prSet presAssocID="{5C0D3469-BB2E-45EC-B2F4-1F954F2DB92A}" presName="linNode" presStyleCnt="0"/>
      <dgm:spPr/>
    </dgm:pt>
    <dgm:pt modelId="{7D2F3CBB-CC0C-42BF-8149-A05758136E34}" type="pres">
      <dgm:prSet presAssocID="{5C0D3469-BB2E-45EC-B2F4-1F954F2DB92A}" presName="parentText" presStyleLbl="node1" presStyleIdx="0" presStyleCnt="1" custScaleX="277248" custLinFactNeighborX="-55641" custLinFactNeighborY="20352">
        <dgm:presLayoutVars>
          <dgm:chMax val="1"/>
          <dgm:bulletEnabled val="1"/>
        </dgm:presLayoutVars>
      </dgm:prSet>
      <dgm:spPr>
        <a:xfrm>
          <a:off x="5064" y="510"/>
          <a:ext cx="5300404" cy="522708"/>
        </a:xfrm>
        <a:prstGeom prst="roundRect">
          <a:avLst/>
        </a:prstGeom>
      </dgm:spPr>
    </dgm:pt>
  </dgm:ptLst>
  <dgm:cxnLst>
    <dgm:cxn modelId="{9E878F28-41F4-4E24-9F24-7037590948EF}" type="presOf" srcId="{F6CA1C82-6CB5-4ED0-87BE-54665D509043}" destId="{C9346294-B30A-461D-9629-A6AD0FA90B9F}" srcOrd="0" destOrd="0" presId="urn:microsoft.com/office/officeart/2005/8/layout/vList5"/>
    <dgm:cxn modelId="{77800B80-1D7F-4E75-8621-8DCD5A9013D7}" srcId="{F6CA1C82-6CB5-4ED0-87BE-54665D509043}" destId="{5C0D3469-BB2E-45EC-B2F4-1F954F2DB92A}" srcOrd="0" destOrd="0" parTransId="{5C7383BB-3317-4736-B6D6-3D3342A629AA}" sibTransId="{E8404724-F01D-4B9C-8A21-83D90358C310}"/>
    <dgm:cxn modelId="{5E0C2ABD-607E-4A2B-8585-2B946BBB2A3C}" type="presOf" srcId="{5C0D3469-BB2E-45EC-B2F4-1F954F2DB92A}" destId="{7D2F3CBB-CC0C-42BF-8149-A05758136E34}" srcOrd="0" destOrd="0" presId="urn:microsoft.com/office/officeart/2005/8/layout/vList5"/>
    <dgm:cxn modelId="{66AC4302-E0D1-4A80-AE5C-2C0314C93A80}" type="presParOf" srcId="{C9346294-B30A-461D-9629-A6AD0FA90B9F}" destId="{A41CF000-6A80-4F1E-AEF6-4175834C021B}" srcOrd="0" destOrd="0" presId="urn:microsoft.com/office/officeart/2005/8/layout/vList5"/>
    <dgm:cxn modelId="{7925416E-472C-459F-84DE-17B4500C6F98}" type="presParOf" srcId="{A41CF000-6A80-4F1E-AEF6-4175834C021B}" destId="{7D2F3CBB-CC0C-42BF-8149-A05758136E34}" srcOrd="0" destOrd="0" presId="urn:microsoft.com/office/officeart/2005/8/layout/vList5"/>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51CB83-727F-45F7-82CA-5479799AC564}" type="doc">
      <dgm:prSet loTypeId="urn:microsoft.com/office/officeart/2005/8/layout/vList2" loCatId="list" qsTypeId="urn:microsoft.com/office/officeart/2005/8/quickstyle/3d1" qsCatId="3D" csTypeId="urn:microsoft.com/office/officeart/2005/8/colors/accent3_5" csCatId="accent3" phldr="1"/>
      <dgm:spPr/>
      <dgm:t>
        <a:bodyPr/>
        <a:lstStyle/>
        <a:p>
          <a:endParaRPr lang="en-IN"/>
        </a:p>
      </dgm:t>
    </dgm:pt>
    <dgm:pt modelId="{9676AACA-6150-4F1C-A68A-A7B3F3FF5960}">
      <dgm:prSet custT="1"/>
      <dgm:spPr/>
      <dgm:t>
        <a:bodyPr/>
        <a:lstStyle/>
        <a:p>
          <a:r>
            <a:rPr lang="en-US" sz="1800" b="1" dirty="0">
              <a:solidFill>
                <a:schemeClr val="tx1"/>
              </a:solidFill>
            </a:rPr>
            <a:t>Excel</a:t>
          </a:r>
          <a:endParaRPr lang="en-IN" sz="1800" b="1" dirty="0">
            <a:solidFill>
              <a:schemeClr val="tx1"/>
            </a:solidFill>
          </a:endParaRPr>
        </a:p>
      </dgm:t>
    </dgm:pt>
    <dgm:pt modelId="{C0E85F0C-9828-4A20-AC00-7A259A80C304}" type="parTrans" cxnId="{F0C6F642-F199-4063-898D-8768B58B9256}">
      <dgm:prSet/>
      <dgm:spPr/>
      <dgm:t>
        <a:bodyPr/>
        <a:lstStyle/>
        <a:p>
          <a:endParaRPr lang="en-IN" sz="2400" b="1">
            <a:solidFill>
              <a:schemeClr val="tx1"/>
            </a:solidFill>
          </a:endParaRPr>
        </a:p>
      </dgm:t>
    </dgm:pt>
    <dgm:pt modelId="{83589703-782E-464A-BBBC-6F1DAB4C258E}" type="sibTrans" cxnId="{F0C6F642-F199-4063-898D-8768B58B9256}">
      <dgm:prSet/>
      <dgm:spPr/>
      <dgm:t>
        <a:bodyPr/>
        <a:lstStyle/>
        <a:p>
          <a:endParaRPr lang="en-IN" sz="2400" b="1">
            <a:solidFill>
              <a:schemeClr val="tx1"/>
            </a:solidFill>
          </a:endParaRPr>
        </a:p>
      </dgm:t>
    </dgm:pt>
    <dgm:pt modelId="{83A27244-96E2-477E-B2EF-C4DC151B03AF}">
      <dgm:prSet custT="1"/>
      <dgm:spPr/>
      <dgm:t>
        <a:bodyPr/>
        <a:lstStyle/>
        <a:p>
          <a:r>
            <a:rPr lang="en-US" sz="1600" b="1" dirty="0">
              <a:solidFill>
                <a:schemeClr val="tx1"/>
              </a:solidFill>
            </a:rPr>
            <a:t>MySQL</a:t>
          </a:r>
          <a:endParaRPr lang="en-IN" sz="1600" b="1" dirty="0">
            <a:solidFill>
              <a:schemeClr val="tx1"/>
            </a:solidFill>
          </a:endParaRPr>
        </a:p>
      </dgm:t>
    </dgm:pt>
    <dgm:pt modelId="{B1FEB03C-8182-433A-B415-4C2DF728434C}" type="parTrans" cxnId="{7CF8314E-9187-4182-A3BC-2BC8A3E896CA}">
      <dgm:prSet/>
      <dgm:spPr/>
      <dgm:t>
        <a:bodyPr/>
        <a:lstStyle/>
        <a:p>
          <a:endParaRPr lang="en-IN" sz="2400" b="1">
            <a:solidFill>
              <a:schemeClr val="tx1"/>
            </a:solidFill>
          </a:endParaRPr>
        </a:p>
      </dgm:t>
    </dgm:pt>
    <dgm:pt modelId="{A1C8BCE7-76A9-440B-AC4F-EFF59CF35DE3}" type="sibTrans" cxnId="{7CF8314E-9187-4182-A3BC-2BC8A3E896CA}">
      <dgm:prSet/>
      <dgm:spPr/>
      <dgm:t>
        <a:bodyPr/>
        <a:lstStyle/>
        <a:p>
          <a:endParaRPr lang="en-IN" sz="2400" b="1">
            <a:solidFill>
              <a:schemeClr val="tx1"/>
            </a:solidFill>
          </a:endParaRPr>
        </a:p>
      </dgm:t>
    </dgm:pt>
    <dgm:pt modelId="{0FAD6BC6-6D69-4B9D-B24F-6C80515830A5}">
      <dgm:prSet custT="1"/>
      <dgm:spPr/>
      <dgm:t>
        <a:bodyPr/>
        <a:lstStyle/>
        <a:p>
          <a:r>
            <a:rPr lang="en-IN" sz="1800" b="1" dirty="0">
              <a:solidFill>
                <a:schemeClr val="tx1"/>
              </a:solidFill>
            </a:rPr>
            <a:t>PowerBI </a:t>
          </a:r>
        </a:p>
      </dgm:t>
    </dgm:pt>
    <dgm:pt modelId="{09616ABC-C8C5-44BB-92CC-A62398F8A494}" type="parTrans" cxnId="{41945DAA-FF4F-4F86-B5D4-88D13165F602}">
      <dgm:prSet/>
      <dgm:spPr/>
      <dgm:t>
        <a:bodyPr/>
        <a:lstStyle/>
        <a:p>
          <a:endParaRPr lang="en-IN" sz="2400" b="1">
            <a:solidFill>
              <a:schemeClr val="tx1"/>
            </a:solidFill>
          </a:endParaRPr>
        </a:p>
      </dgm:t>
    </dgm:pt>
    <dgm:pt modelId="{3DC82DEA-8A72-40EB-AED4-1029DD8E1513}" type="sibTrans" cxnId="{41945DAA-FF4F-4F86-B5D4-88D13165F602}">
      <dgm:prSet/>
      <dgm:spPr/>
      <dgm:t>
        <a:bodyPr/>
        <a:lstStyle/>
        <a:p>
          <a:endParaRPr lang="en-IN" sz="2400" b="1">
            <a:solidFill>
              <a:schemeClr val="tx1"/>
            </a:solidFill>
          </a:endParaRPr>
        </a:p>
      </dgm:t>
    </dgm:pt>
    <dgm:pt modelId="{865F1BE9-FBD6-40BB-9CCB-936F02261C20}">
      <dgm:prSet custT="1"/>
      <dgm:spPr/>
      <dgm:t>
        <a:bodyPr/>
        <a:lstStyle/>
        <a:p>
          <a:r>
            <a:rPr lang="en-US" sz="1800" b="1" dirty="0">
              <a:solidFill>
                <a:schemeClr val="tx1"/>
              </a:solidFill>
            </a:rPr>
            <a:t>Tableau</a:t>
          </a:r>
          <a:endParaRPr lang="en-IN" sz="1800" b="1" dirty="0">
            <a:solidFill>
              <a:schemeClr val="tx1"/>
            </a:solidFill>
          </a:endParaRPr>
        </a:p>
      </dgm:t>
    </dgm:pt>
    <dgm:pt modelId="{85DB56CC-801A-4168-9CDC-3F23061B3505}" type="parTrans" cxnId="{F9DB6CA4-7866-465E-B525-9BABD6D06A67}">
      <dgm:prSet/>
      <dgm:spPr/>
      <dgm:t>
        <a:bodyPr/>
        <a:lstStyle/>
        <a:p>
          <a:endParaRPr lang="en-IN" sz="2400" b="1">
            <a:solidFill>
              <a:schemeClr val="tx1"/>
            </a:solidFill>
          </a:endParaRPr>
        </a:p>
      </dgm:t>
    </dgm:pt>
    <dgm:pt modelId="{414EABC7-CA28-4863-876A-431595898897}" type="sibTrans" cxnId="{F9DB6CA4-7866-465E-B525-9BABD6D06A67}">
      <dgm:prSet/>
      <dgm:spPr/>
      <dgm:t>
        <a:bodyPr/>
        <a:lstStyle/>
        <a:p>
          <a:endParaRPr lang="en-IN" sz="2400" b="1">
            <a:solidFill>
              <a:schemeClr val="tx1"/>
            </a:solidFill>
          </a:endParaRPr>
        </a:p>
      </dgm:t>
    </dgm:pt>
    <dgm:pt modelId="{CA450636-BB42-4503-8181-47A22E2EE107}">
      <dgm:prSet custT="1"/>
      <dgm:spPr/>
      <dgm:t>
        <a:bodyPr/>
        <a:lstStyle/>
        <a:p>
          <a:r>
            <a:rPr lang="en-US" sz="1800" b="1" dirty="0">
              <a:solidFill>
                <a:schemeClr val="tx1"/>
              </a:solidFill>
            </a:rPr>
            <a:t>PPT for editing and presentations</a:t>
          </a:r>
          <a:endParaRPr lang="en-IN" sz="1800" b="1" dirty="0">
            <a:solidFill>
              <a:schemeClr val="tx1"/>
            </a:solidFill>
          </a:endParaRPr>
        </a:p>
      </dgm:t>
    </dgm:pt>
    <dgm:pt modelId="{2EDD419F-C12F-4546-8D3E-7A4837F6AD83}" type="parTrans" cxnId="{15C3FB7B-892A-4FA9-A1CB-D04E3594E90F}">
      <dgm:prSet/>
      <dgm:spPr/>
      <dgm:t>
        <a:bodyPr/>
        <a:lstStyle/>
        <a:p>
          <a:endParaRPr lang="en-IN" sz="2400" b="1">
            <a:solidFill>
              <a:schemeClr val="tx1"/>
            </a:solidFill>
          </a:endParaRPr>
        </a:p>
      </dgm:t>
    </dgm:pt>
    <dgm:pt modelId="{BE11D382-2C9E-4D8F-A1E9-7F2FA21026B4}" type="sibTrans" cxnId="{15C3FB7B-892A-4FA9-A1CB-D04E3594E90F}">
      <dgm:prSet/>
      <dgm:spPr/>
      <dgm:t>
        <a:bodyPr/>
        <a:lstStyle/>
        <a:p>
          <a:endParaRPr lang="en-IN" sz="2400" b="1">
            <a:solidFill>
              <a:schemeClr val="tx1"/>
            </a:solidFill>
          </a:endParaRPr>
        </a:p>
      </dgm:t>
    </dgm:pt>
    <dgm:pt modelId="{E065D622-35CF-4567-B76F-727ED0EB30BB}" type="pres">
      <dgm:prSet presAssocID="{7351CB83-727F-45F7-82CA-5479799AC564}" presName="linear" presStyleCnt="0">
        <dgm:presLayoutVars>
          <dgm:animLvl val="lvl"/>
          <dgm:resizeHandles val="exact"/>
        </dgm:presLayoutVars>
      </dgm:prSet>
      <dgm:spPr/>
    </dgm:pt>
    <dgm:pt modelId="{38748BBF-B128-4026-9B9F-2BD784C04FB6}" type="pres">
      <dgm:prSet presAssocID="{9676AACA-6150-4F1C-A68A-A7B3F3FF5960}" presName="parentText" presStyleLbl="node1" presStyleIdx="0" presStyleCnt="5" custLinFactY="-89084" custLinFactNeighborX="425" custLinFactNeighborY="-100000">
        <dgm:presLayoutVars>
          <dgm:chMax val="0"/>
          <dgm:bulletEnabled val="1"/>
        </dgm:presLayoutVars>
      </dgm:prSet>
      <dgm:spPr/>
    </dgm:pt>
    <dgm:pt modelId="{010B008D-4B9B-455E-8DFD-EA1242F2776D}" type="pres">
      <dgm:prSet presAssocID="{83589703-782E-464A-BBBC-6F1DAB4C258E}" presName="spacer" presStyleCnt="0"/>
      <dgm:spPr/>
    </dgm:pt>
    <dgm:pt modelId="{AAA88020-8251-4218-9255-277954C34A18}" type="pres">
      <dgm:prSet presAssocID="{83A27244-96E2-477E-B2EF-C4DC151B03AF}" presName="parentText" presStyleLbl="node1" presStyleIdx="1" presStyleCnt="5" custLinFactNeighborY="-89584">
        <dgm:presLayoutVars>
          <dgm:chMax val="0"/>
          <dgm:bulletEnabled val="1"/>
        </dgm:presLayoutVars>
      </dgm:prSet>
      <dgm:spPr/>
    </dgm:pt>
    <dgm:pt modelId="{BB9B032F-644F-4397-BE61-6B29E5823E63}" type="pres">
      <dgm:prSet presAssocID="{A1C8BCE7-76A9-440B-AC4F-EFF59CF35DE3}" presName="spacer" presStyleCnt="0"/>
      <dgm:spPr/>
    </dgm:pt>
    <dgm:pt modelId="{1FD4EF25-1876-4D65-B424-1F279EF890A1}" type="pres">
      <dgm:prSet presAssocID="{0FAD6BC6-6D69-4B9D-B24F-6C80515830A5}" presName="parentText" presStyleLbl="node1" presStyleIdx="2" presStyleCnt="5" custLinFactY="-1751" custLinFactNeighborX="425" custLinFactNeighborY="-100000">
        <dgm:presLayoutVars>
          <dgm:chMax val="0"/>
          <dgm:bulletEnabled val="1"/>
        </dgm:presLayoutVars>
      </dgm:prSet>
      <dgm:spPr/>
    </dgm:pt>
    <dgm:pt modelId="{AB18BE0B-CC32-455A-B4BF-F32E764DA3C8}" type="pres">
      <dgm:prSet presAssocID="{3DC82DEA-8A72-40EB-AED4-1029DD8E1513}" presName="spacer" presStyleCnt="0"/>
      <dgm:spPr/>
    </dgm:pt>
    <dgm:pt modelId="{41A7B982-81C7-420D-BE79-9DDB73CCB9A6}" type="pres">
      <dgm:prSet presAssocID="{865F1BE9-FBD6-40BB-9CCB-936F02261C20}" presName="parentText" presStyleLbl="node1" presStyleIdx="3" presStyleCnt="5" custLinFactNeighborY="-50535">
        <dgm:presLayoutVars>
          <dgm:chMax val="0"/>
          <dgm:bulletEnabled val="1"/>
        </dgm:presLayoutVars>
      </dgm:prSet>
      <dgm:spPr/>
    </dgm:pt>
    <dgm:pt modelId="{A0636A1B-F7BA-4225-9A59-69173688A833}" type="pres">
      <dgm:prSet presAssocID="{414EABC7-CA28-4863-876A-431595898897}" presName="spacer" presStyleCnt="0"/>
      <dgm:spPr/>
    </dgm:pt>
    <dgm:pt modelId="{E6680C8C-B8D3-4553-A31A-B0F4EB2F0C3D}" type="pres">
      <dgm:prSet presAssocID="{CA450636-BB42-4503-8181-47A22E2EE107}" presName="parentText" presStyleLbl="node1" presStyleIdx="4" presStyleCnt="5">
        <dgm:presLayoutVars>
          <dgm:chMax val="0"/>
          <dgm:bulletEnabled val="1"/>
        </dgm:presLayoutVars>
      </dgm:prSet>
      <dgm:spPr/>
    </dgm:pt>
  </dgm:ptLst>
  <dgm:cxnLst>
    <dgm:cxn modelId="{F0C6F642-F199-4063-898D-8768B58B9256}" srcId="{7351CB83-727F-45F7-82CA-5479799AC564}" destId="{9676AACA-6150-4F1C-A68A-A7B3F3FF5960}" srcOrd="0" destOrd="0" parTransId="{C0E85F0C-9828-4A20-AC00-7A259A80C304}" sibTransId="{83589703-782E-464A-BBBC-6F1DAB4C258E}"/>
    <dgm:cxn modelId="{7CF8314E-9187-4182-A3BC-2BC8A3E896CA}" srcId="{7351CB83-727F-45F7-82CA-5479799AC564}" destId="{83A27244-96E2-477E-B2EF-C4DC151B03AF}" srcOrd="1" destOrd="0" parTransId="{B1FEB03C-8182-433A-B415-4C2DF728434C}" sibTransId="{A1C8BCE7-76A9-440B-AC4F-EFF59CF35DE3}"/>
    <dgm:cxn modelId="{15C3FB7B-892A-4FA9-A1CB-D04E3594E90F}" srcId="{7351CB83-727F-45F7-82CA-5479799AC564}" destId="{CA450636-BB42-4503-8181-47A22E2EE107}" srcOrd="4" destOrd="0" parTransId="{2EDD419F-C12F-4546-8D3E-7A4837F6AD83}" sibTransId="{BE11D382-2C9E-4D8F-A1E9-7F2FA21026B4}"/>
    <dgm:cxn modelId="{DBBF5A80-43BA-4E89-A4FB-E24D204D6F6B}" type="presOf" srcId="{0FAD6BC6-6D69-4B9D-B24F-6C80515830A5}" destId="{1FD4EF25-1876-4D65-B424-1F279EF890A1}" srcOrd="0" destOrd="0" presId="urn:microsoft.com/office/officeart/2005/8/layout/vList2"/>
    <dgm:cxn modelId="{FCF34097-BB7F-402D-BF85-8CF697E037EF}" type="presOf" srcId="{865F1BE9-FBD6-40BB-9CCB-936F02261C20}" destId="{41A7B982-81C7-420D-BE79-9DDB73CCB9A6}" srcOrd="0" destOrd="0" presId="urn:microsoft.com/office/officeart/2005/8/layout/vList2"/>
    <dgm:cxn modelId="{F9DB6CA4-7866-465E-B525-9BABD6D06A67}" srcId="{7351CB83-727F-45F7-82CA-5479799AC564}" destId="{865F1BE9-FBD6-40BB-9CCB-936F02261C20}" srcOrd="3" destOrd="0" parTransId="{85DB56CC-801A-4168-9CDC-3F23061B3505}" sibTransId="{414EABC7-CA28-4863-876A-431595898897}"/>
    <dgm:cxn modelId="{41945DAA-FF4F-4F86-B5D4-88D13165F602}" srcId="{7351CB83-727F-45F7-82CA-5479799AC564}" destId="{0FAD6BC6-6D69-4B9D-B24F-6C80515830A5}" srcOrd="2" destOrd="0" parTransId="{09616ABC-C8C5-44BB-92CC-A62398F8A494}" sibTransId="{3DC82DEA-8A72-40EB-AED4-1029DD8E1513}"/>
    <dgm:cxn modelId="{4A4FA0DE-956E-4A43-83CA-981E83A1125E}" type="presOf" srcId="{9676AACA-6150-4F1C-A68A-A7B3F3FF5960}" destId="{38748BBF-B128-4026-9B9F-2BD784C04FB6}" srcOrd="0" destOrd="0" presId="urn:microsoft.com/office/officeart/2005/8/layout/vList2"/>
    <dgm:cxn modelId="{7D8A33DF-9B42-4AA1-983E-166E2CFD2B69}" type="presOf" srcId="{83A27244-96E2-477E-B2EF-C4DC151B03AF}" destId="{AAA88020-8251-4218-9255-277954C34A18}" srcOrd="0" destOrd="0" presId="urn:microsoft.com/office/officeart/2005/8/layout/vList2"/>
    <dgm:cxn modelId="{8771B6E0-538D-45D6-9EEC-CAA76D3C398C}" type="presOf" srcId="{7351CB83-727F-45F7-82CA-5479799AC564}" destId="{E065D622-35CF-4567-B76F-727ED0EB30BB}" srcOrd="0" destOrd="0" presId="urn:microsoft.com/office/officeart/2005/8/layout/vList2"/>
    <dgm:cxn modelId="{02A662EE-444A-4D83-BB98-FB459A93BF9D}" type="presOf" srcId="{CA450636-BB42-4503-8181-47A22E2EE107}" destId="{E6680C8C-B8D3-4553-A31A-B0F4EB2F0C3D}" srcOrd="0" destOrd="0" presId="urn:microsoft.com/office/officeart/2005/8/layout/vList2"/>
    <dgm:cxn modelId="{8C58A424-D39D-4484-A804-B70764490D46}" type="presParOf" srcId="{E065D622-35CF-4567-B76F-727ED0EB30BB}" destId="{38748BBF-B128-4026-9B9F-2BD784C04FB6}" srcOrd="0" destOrd="0" presId="urn:microsoft.com/office/officeart/2005/8/layout/vList2"/>
    <dgm:cxn modelId="{B1995F49-35AC-445F-9AC9-27D155C7D94A}" type="presParOf" srcId="{E065D622-35CF-4567-B76F-727ED0EB30BB}" destId="{010B008D-4B9B-455E-8DFD-EA1242F2776D}" srcOrd="1" destOrd="0" presId="urn:microsoft.com/office/officeart/2005/8/layout/vList2"/>
    <dgm:cxn modelId="{25007A31-CEF4-4208-A188-D87F472F9909}" type="presParOf" srcId="{E065D622-35CF-4567-B76F-727ED0EB30BB}" destId="{AAA88020-8251-4218-9255-277954C34A18}" srcOrd="2" destOrd="0" presId="urn:microsoft.com/office/officeart/2005/8/layout/vList2"/>
    <dgm:cxn modelId="{9AC61626-4C84-44E5-8022-A3318E955E90}" type="presParOf" srcId="{E065D622-35CF-4567-B76F-727ED0EB30BB}" destId="{BB9B032F-644F-4397-BE61-6B29E5823E63}" srcOrd="3" destOrd="0" presId="urn:microsoft.com/office/officeart/2005/8/layout/vList2"/>
    <dgm:cxn modelId="{E996A51B-F63F-471E-97D9-750F1D76E12B}" type="presParOf" srcId="{E065D622-35CF-4567-B76F-727ED0EB30BB}" destId="{1FD4EF25-1876-4D65-B424-1F279EF890A1}" srcOrd="4" destOrd="0" presId="urn:microsoft.com/office/officeart/2005/8/layout/vList2"/>
    <dgm:cxn modelId="{FFBAEF1C-A9B2-4A4E-A566-A7081A55A164}" type="presParOf" srcId="{E065D622-35CF-4567-B76F-727ED0EB30BB}" destId="{AB18BE0B-CC32-455A-B4BF-F32E764DA3C8}" srcOrd="5" destOrd="0" presId="urn:microsoft.com/office/officeart/2005/8/layout/vList2"/>
    <dgm:cxn modelId="{F4861891-A6D6-48BA-9105-BF4ED53807E7}" type="presParOf" srcId="{E065D622-35CF-4567-B76F-727ED0EB30BB}" destId="{41A7B982-81C7-420D-BE79-9DDB73CCB9A6}" srcOrd="6" destOrd="0" presId="urn:microsoft.com/office/officeart/2005/8/layout/vList2"/>
    <dgm:cxn modelId="{39711077-1772-4F87-993D-A22CF565FE15}" type="presParOf" srcId="{E065D622-35CF-4567-B76F-727ED0EB30BB}" destId="{A0636A1B-F7BA-4225-9A59-69173688A833}" srcOrd="7" destOrd="0" presId="urn:microsoft.com/office/officeart/2005/8/layout/vList2"/>
    <dgm:cxn modelId="{A3559B21-1718-4E77-ABB3-E2177E954CFE}" type="presParOf" srcId="{E065D622-35CF-4567-B76F-727ED0EB30BB}" destId="{E6680C8C-B8D3-4553-A31A-B0F4EB2F0C3D}" srcOrd="8" destOrd="0" presId="urn:microsoft.com/office/officeart/2005/8/layout/vList2"/>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48BBF-B128-4026-9B9F-2BD784C04FB6}">
      <dsp:nvSpPr>
        <dsp:cNvPr id="0" name=""/>
        <dsp:cNvSpPr/>
      </dsp:nvSpPr>
      <dsp:spPr>
        <a:xfrm>
          <a:off x="0" y="64"/>
          <a:ext cx="4040112" cy="403068"/>
        </a:xfrm>
        <a:prstGeom prst="roundRect">
          <a:avLst/>
        </a:prstGeom>
        <a:gradFill rotWithShape="0">
          <a:gsLst>
            <a:gs pos="0">
              <a:schemeClr val="accent3">
                <a:alpha val="90000"/>
                <a:hueOff val="0"/>
                <a:satOff val="0"/>
                <a:lumOff val="0"/>
                <a:alphaOff val="0"/>
                <a:tint val="100000"/>
                <a:shade val="100000"/>
                <a:satMod val="130000"/>
              </a:schemeClr>
            </a:gs>
            <a:gs pos="100000">
              <a:schemeClr val="accent3">
                <a:alpha val="9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mj-lt"/>
            <a:buNone/>
          </a:pPr>
          <a:r>
            <a:rPr lang="en-US" sz="1400" b="1" kern="1200" dirty="0">
              <a:solidFill>
                <a:schemeClr val="tx1"/>
              </a:solidFill>
              <a:latin typeface="+mj-lt"/>
            </a:rPr>
            <a:t>Number Of Patients Across Various Summaries</a:t>
          </a:r>
          <a:endParaRPr lang="en-IN" sz="1400" b="1" kern="1200" dirty="0">
            <a:solidFill>
              <a:schemeClr val="tx1"/>
            </a:solidFill>
          </a:endParaRPr>
        </a:p>
      </dsp:txBody>
      <dsp:txXfrm>
        <a:off x="19676" y="19740"/>
        <a:ext cx="4000760" cy="363716"/>
      </dsp:txXfrm>
    </dsp:sp>
    <dsp:sp modelId="{AAA88020-8251-4218-9255-277954C34A18}">
      <dsp:nvSpPr>
        <dsp:cNvPr id="0" name=""/>
        <dsp:cNvSpPr/>
      </dsp:nvSpPr>
      <dsp:spPr>
        <a:xfrm>
          <a:off x="0" y="407894"/>
          <a:ext cx="4040112" cy="341411"/>
        </a:xfrm>
        <a:prstGeom prst="roundRect">
          <a:avLst/>
        </a:prstGeom>
        <a:gradFill rotWithShape="0">
          <a:gsLst>
            <a:gs pos="0">
              <a:schemeClr val="accent3">
                <a:alpha val="90000"/>
                <a:hueOff val="0"/>
                <a:satOff val="0"/>
                <a:lumOff val="0"/>
                <a:alphaOff val="-8000"/>
                <a:tint val="100000"/>
                <a:shade val="100000"/>
                <a:satMod val="130000"/>
              </a:schemeClr>
            </a:gs>
            <a:gs pos="100000">
              <a:schemeClr val="accent3">
                <a:alpha val="90000"/>
                <a:hueOff val="0"/>
                <a:satOff val="0"/>
                <a:lumOff val="0"/>
                <a:alphaOff val="-8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mj-lt"/>
            </a:rPr>
            <a:t>Profit Vs Non-profit Stats</a:t>
          </a:r>
          <a:endParaRPr lang="en-IN" sz="1600" b="1" kern="1200" dirty="0">
            <a:solidFill>
              <a:schemeClr val="tx1"/>
            </a:solidFill>
          </a:endParaRPr>
        </a:p>
      </dsp:txBody>
      <dsp:txXfrm>
        <a:off x="16666" y="424560"/>
        <a:ext cx="4006780" cy="308079"/>
      </dsp:txXfrm>
    </dsp:sp>
    <dsp:sp modelId="{1FD4EF25-1876-4D65-B424-1F279EF890A1}">
      <dsp:nvSpPr>
        <dsp:cNvPr id="0" name=""/>
        <dsp:cNvSpPr/>
      </dsp:nvSpPr>
      <dsp:spPr>
        <a:xfrm>
          <a:off x="0" y="787065"/>
          <a:ext cx="4040112" cy="351101"/>
        </a:xfrm>
        <a:prstGeom prst="roundRect">
          <a:avLst/>
        </a:prstGeom>
        <a:gradFill rotWithShape="0">
          <a:gsLst>
            <a:gs pos="0">
              <a:schemeClr val="accent3">
                <a:alpha val="90000"/>
                <a:hueOff val="0"/>
                <a:satOff val="0"/>
                <a:lumOff val="0"/>
                <a:alphaOff val="-16000"/>
                <a:tint val="100000"/>
                <a:shade val="100000"/>
                <a:satMod val="130000"/>
              </a:schemeClr>
            </a:gs>
            <a:gs pos="100000">
              <a:schemeClr val="accent3">
                <a:alpha val="90000"/>
                <a:hueOff val="0"/>
                <a:satOff val="0"/>
                <a:lumOff val="0"/>
                <a:alphaOff val="-16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solidFill>
                <a:schemeClr val="tx1"/>
              </a:solidFill>
              <a:latin typeface="+mj-lt"/>
            </a:rPr>
            <a:t>Chain Organizations </a:t>
          </a:r>
          <a:r>
            <a:rPr lang="en-IN" sz="1400" b="1" kern="1200" dirty="0" err="1">
              <a:solidFill>
                <a:schemeClr val="tx1"/>
              </a:solidFill>
              <a:latin typeface="+mj-lt"/>
            </a:rPr>
            <a:t>w.r.t.</a:t>
          </a:r>
          <a:r>
            <a:rPr lang="en-IN" sz="1400" b="1" kern="1200" dirty="0">
              <a:solidFill>
                <a:schemeClr val="tx1"/>
              </a:solidFill>
              <a:latin typeface="+mj-lt"/>
            </a:rPr>
            <a:t> Total Performance Score as No Score</a:t>
          </a:r>
          <a:endParaRPr lang="en-IN" sz="1400" b="1" kern="1200" dirty="0">
            <a:solidFill>
              <a:schemeClr val="tx1"/>
            </a:solidFill>
          </a:endParaRPr>
        </a:p>
      </dsp:txBody>
      <dsp:txXfrm>
        <a:off x="17139" y="804204"/>
        <a:ext cx="4005834" cy="316823"/>
      </dsp:txXfrm>
    </dsp:sp>
    <dsp:sp modelId="{B6E22197-2A86-4013-AAFA-F925A139C2BB}">
      <dsp:nvSpPr>
        <dsp:cNvPr id="0" name=""/>
        <dsp:cNvSpPr/>
      </dsp:nvSpPr>
      <dsp:spPr>
        <a:xfrm>
          <a:off x="0" y="1153045"/>
          <a:ext cx="4040112" cy="351101"/>
        </a:xfrm>
        <a:prstGeom prst="roundRect">
          <a:avLst/>
        </a:prstGeom>
        <a:gradFill rotWithShape="0">
          <a:gsLst>
            <a:gs pos="0">
              <a:schemeClr val="accent3">
                <a:alpha val="90000"/>
                <a:hueOff val="0"/>
                <a:satOff val="0"/>
                <a:lumOff val="0"/>
                <a:alphaOff val="-24000"/>
                <a:tint val="100000"/>
                <a:shade val="100000"/>
                <a:satMod val="130000"/>
              </a:schemeClr>
            </a:gs>
            <a:gs pos="100000">
              <a:schemeClr val="accent3">
                <a:alpha val="90000"/>
                <a:hueOff val="0"/>
                <a:satOff val="0"/>
                <a:lumOff val="0"/>
                <a:alphaOff val="-24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mj-lt"/>
            <a:buNone/>
          </a:pPr>
          <a:r>
            <a:rPr lang="en-IN" sz="1600" b="1" kern="1200" dirty="0">
              <a:solidFill>
                <a:schemeClr val="tx1"/>
              </a:solidFill>
              <a:latin typeface="+mj-lt"/>
            </a:rPr>
            <a:t>Dialysis Stations Stats</a:t>
          </a:r>
          <a:endParaRPr lang="en-IN" sz="1600" b="1" kern="1200" dirty="0">
            <a:solidFill>
              <a:schemeClr val="tx1"/>
            </a:solidFill>
          </a:endParaRPr>
        </a:p>
      </dsp:txBody>
      <dsp:txXfrm>
        <a:off x="17139" y="1170184"/>
        <a:ext cx="4005834" cy="316823"/>
      </dsp:txXfrm>
    </dsp:sp>
    <dsp:sp modelId="{33128BE0-FB67-41A1-B5EA-408935217703}">
      <dsp:nvSpPr>
        <dsp:cNvPr id="0" name=""/>
        <dsp:cNvSpPr/>
      </dsp:nvSpPr>
      <dsp:spPr>
        <a:xfrm>
          <a:off x="0" y="1524133"/>
          <a:ext cx="4040112" cy="351101"/>
        </a:xfrm>
        <a:prstGeom prst="roundRect">
          <a:avLst/>
        </a:prstGeom>
        <a:gradFill rotWithShape="0">
          <a:gsLst>
            <a:gs pos="0">
              <a:schemeClr val="accent3">
                <a:alpha val="90000"/>
                <a:hueOff val="0"/>
                <a:satOff val="0"/>
                <a:lumOff val="0"/>
                <a:alphaOff val="-32000"/>
                <a:tint val="100000"/>
                <a:shade val="100000"/>
                <a:satMod val="130000"/>
              </a:schemeClr>
            </a:gs>
            <a:gs pos="100000">
              <a:schemeClr val="accent3">
                <a:alpha val="90000"/>
                <a:hueOff val="0"/>
                <a:satOff val="0"/>
                <a:lumOff val="0"/>
                <a:alphaOff val="-32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tx1"/>
              </a:solidFill>
            </a:rPr>
            <a:t># Of Category Text - As Expected</a:t>
          </a:r>
          <a:endParaRPr lang="en-IN" sz="1600" b="1" kern="1200" dirty="0">
            <a:solidFill>
              <a:schemeClr val="tx1"/>
            </a:solidFill>
          </a:endParaRPr>
        </a:p>
      </dsp:txBody>
      <dsp:txXfrm>
        <a:off x="17139" y="1541272"/>
        <a:ext cx="4005834" cy="316823"/>
      </dsp:txXfrm>
    </dsp:sp>
    <dsp:sp modelId="{41A7B982-81C7-420D-BE79-9DDB73CCB9A6}">
      <dsp:nvSpPr>
        <dsp:cNvPr id="0" name=""/>
        <dsp:cNvSpPr/>
      </dsp:nvSpPr>
      <dsp:spPr>
        <a:xfrm>
          <a:off x="0" y="1845130"/>
          <a:ext cx="4040112" cy="351101"/>
        </a:xfrm>
        <a:prstGeom prst="roundRect">
          <a:avLst/>
        </a:prstGeom>
        <a:gradFill rotWithShape="0">
          <a:gsLst>
            <a:gs pos="0">
              <a:schemeClr val="accent3">
                <a:alpha val="90000"/>
                <a:hueOff val="0"/>
                <a:satOff val="0"/>
                <a:lumOff val="0"/>
                <a:alphaOff val="-40000"/>
                <a:tint val="100000"/>
                <a:shade val="100000"/>
                <a:satMod val="130000"/>
              </a:schemeClr>
            </a:gs>
            <a:gs pos="100000">
              <a:schemeClr val="accent3">
                <a:alpha val="90000"/>
                <a:hueOff val="0"/>
                <a:satOff val="0"/>
                <a:lumOff val="0"/>
                <a:alphaOff val="-4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mj-lt"/>
            <a:buNone/>
          </a:pPr>
          <a:r>
            <a:rPr lang="en-IN" sz="1600" b="1" kern="1200" dirty="0">
              <a:solidFill>
                <a:schemeClr val="tx1"/>
              </a:solidFill>
              <a:latin typeface="+mj-lt"/>
            </a:rPr>
            <a:t>Average Payment Reduction Rate</a:t>
          </a:r>
          <a:endParaRPr lang="en-IN" sz="1600" b="1" kern="1200" dirty="0">
            <a:solidFill>
              <a:schemeClr val="tx1"/>
            </a:solidFill>
          </a:endParaRPr>
        </a:p>
      </dsp:txBody>
      <dsp:txXfrm>
        <a:off x="17139" y="1862269"/>
        <a:ext cx="4005834" cy="316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F3CBB-CC0C-42BF-8149-A05758136E34}">
      <dsp:nvSpPr>
        <dsp:cNvPr id="0" name=""/>
        <dsp:cNvSpPr/>
      </dsp:nvSpPr>
      <dsp:spPr>
        <a:xfrm>
          <a:off x="0" y="365"/>
          <a:ext cx="4032406" cy="374087"/>
        </a:xfrm>
        <a:prstGeom prst="roundRect">
          <a:avLst/>
        </a:prstGeom>
        <a:gradFill rotWithShape="0">
          <a:gsLst>
            <a:gs pos="0">
              <a:srgbClr val="A5A5A5">
                <a:shade val="50000"/>
                <a:hueOff val="0"/>
                <a:satOff val="0"/>
                <a:lumOff val="0"/>
                <a:alphaOff val="0"/>
                <a:satMod val="103000"/>
                <a:lumMod val="102000"/>
                <a:tint val="94000"/>
              </a:srgbClr>
            </a:gs>
            <a:gs pos="50000">
              <a:srgbClr val="A5A5A5">
                <a:shade val="50000"/>
                <a:hueOff val="0"/>
                <a:satOff val="0"/>
                <a:lumOff val="0"/>
                <a:alphaOff val="0"/>
                <a:satMod val="110000"/>
                <a:lumMod val="100000"/>
                <a:shade val="100000"/>
              </a:srgbClr>
            </a:gs>
            <a:gs pos="100000">
              <a:srgbClr val="A5A5A5">
                <a:shade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800100">
            <a:lnSpc>
              <a:spcPct val="90000"/>
            </a:lnSpc>
            <a:spcBef>
              <a:spcPct val="0"/>
            </a:spcBef>
            <a:spcAft>
              <a:spcPct val="35000"/>
            </a:spcAft>
            <a:buNone/>
          </a:pPr>
          <a:r>
            <a:rPr lang="en-IN" sz="1800" b="1" kern="1200" dirty="0"/>
            <a:t>Problem </a:t>
          </a:r>
          <a:r>
            <a:rPr lang="en-IN" sz="1800" b="1" kern="1200" dirty="0">
              <a:solidFill>
                <a:schemeClr val="bg1"/>
              </a:solidFill>
              <a:latin typeface="Calibri" panose="020F0502020204030204"/>
              <a:ea typeface="+mn-ea"/>
              <a:cs typeface="+mn-cs"/>
            </a:rPr>
            <a:t>Statement</a:t>
          </a:r>
        </a:p>
      </dsp:txBody>
      <dsp:txXfrm>
        <a:off x="18261" y="18626"/>
        <a:ext cx="3995884" cy="3375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48BBF-B128-4026-9B9F-2BD784C04FB6}">
      <dsp:nvSpPr>
        <dsp:cNvPr id="0" name=""/>
        <dsp:cNvSpPr/>
      </dsp:nvSpPr>
      <dsp:spPr>
        <a:xfrm>
          <a:off x="0" y="0"/>
          <a:ext cx="3982900" cy="415030"/>
        </a:xfrm>
        <a:prstGeom prst="roundRect">
          <a:avLst/>
        </a:prstGeom>
        <a:gradFill rotWithShape="0">
          <a:gsLst>
            <a:gs pos="0">
              <a:schemeClr val="accent3">
                <a:alpha val="90000"/>
                <a:hueOff val="0"/>
                <a:satOff val="0"/>
                <a:lumOff val="0"/>
                <a:alphaOff val="0"/>
                <a:tint val="100000"/>
                <a:shade val="100000"/>
                <a:satMod val="130000"/>
              </a:schemeClr>
            </a:gs>
            <a:gs pos="100000">
              <a:schemeClr val="accent3">
                <a:alpha val="9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Excel</a:t>
          </a:r>
          <a:endParaRPr lang="en-IN" sz="1800" b="1" kern="1200" dirty="0">
            <a:solidFill>
              <a:schemeClr val="tx1"/>
            </a:solidFill>
          </a:endParaRPr>
        </a:p>
      </dsp:txBody>
      <dsp:txXfrm>
        <a:off x="20260" y="20260"/>
        <a:ext cx="3942380" cy="374510"/>
      </dsp:txXfrm>
    </dsp:sp>
    <dsp:sp modelId="{AAA88020-8251-4218-9255-277954C34A18}">
      <dsp:nvSpPr>
        <dsp:cNvPr id="0" name=""/>
        <dsp:cNvSpPr/>
      </dsp:nvSpPr>
      <dsp:spPr>
        <a:xfrm>
          <a:off x="0" y="417478"/>
          <a:ext cx="3982900" cy="415030"/>
        </a:xfrm>
        <a:prstGeom prst="roundRect">
          <a:avLst/>
        </a:prstGeom>
        <a:gradFill rotWithShape="0">
          <a:gsLst>
            <a:gs pos="0">
              <a:schemeClr val="accent3">
                <a:alpha val="90000"/>
                <a:hueOff val="0"/>
                <a:satOff val="0"/>
                <a:lumOff val="0"/>
                <a:alphaOff val="-10000"/>
                <a:tint val="100000"/>
                <a:shade val="100000"/>
                <a:satMod val="130000"/>
              </a:schemeClr>
            </a:gs>
            <a:gs pos="100000">
              <a:schemeClr val="accent3">
                <a:alpha val="90000"/>
                <a:hueOff val="0"/>
                <a:satOff val="0"/>
                <a:lumOff val="0"/>
                <a:alphaOff val="-1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tx1"/>
              </a:solidFill>
            </a:rPr>
            <a:t>MySQL</a:t>
          </a:r>
          <a:endParaRPr lang="en-IN" sz="1600" b="1" kern="1200" dirty="0">
            <a:solidFill>
              <a:schemeClr val="tx1"/>
            </a:solidFill>
          </a:endParaRPr>
        </a:p>
      </dsp:txBody>
      <dsp:txXfrm>
        <a:off x="20260" y="437738"/>
        <a:ext cx="3942380" cy="374510"/>
      </dsp:txXfrm>
    </dsp:sp>
    <dsp:sp modelId="{1FD4EF25-1876-4D65-B424-1F279EF890A1}">
      <dsp:nvSpPr>
        <dsp:cNvPr id="0" name=""/>
        <dsp:cNvSpPr/>
      </dsp:nvSpPr>
      <dsp:spPr>
        <a:xfrm>
          <a:off x="0" y="837952"/>
          <a:ext cx="3982900" cy="415030"/>
        </a:xfrm>
        <a:prstGeom prst="roundRect">
          <a:avLst/>
        </a:prstGeom>
        <a:gradFill rotWithShape="0">
          <a:gsLst>
            <a:gs pos="0">
              <a:schemeClr val="accent3">
                <a:alpha val="90000"/>
                <a:hueOff val="0"/>
                <a:satOff val="0"/>
                <a:lumOff val="0"/>
                <a:alphaOff val="-20000"/>
                <a:tint val="100000"/>
                <a:shade val="100000"/>
                <a:satMod val="130000"/>
              </a:schemeClr>
            </a:gs>
            <a:gs pos="100000">
              <a:schemeClr val="accent3">
                <a:alpha val="90000"/>
                <a:hueOff val="0"/>
                <a:satOff val="0"/>
                <a:lumOff val="0"/>
                <a:alphaOff val="-2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solidFill>
                <a:schemeClr val="tx1"/>
              </a:solidFill>
            </a:rPr>
            <a:t>PowerBI </a:t>
          </a:r>
        </a:p>
      </dsp:txBody>
      <dsp:txXfrm>
        <a:off x="20260" y="858212"/>
        <a:ext cx="3942380" cy="374510"/>
      </dsp:txXfrm>
    </dsp:sp>
    <dsp:sp modelId="{41A7B982-81C7-420D-BE79-9DDB73CCB9A6}">
      <dsp:nvSpPr>
        <dsp:cNvPr id="0" name=""/>
        <dsp:cNvSpPr/>
      </dsp:nvSpPr>
      <dsp:spPr>
        <a:xfrm>
          <a:off x="0" y="1281457"/>
          <a:ext cx="3982900" cy="415030"/>
        </a:xfrm>
        <a:prstGeom prst="roundRect">
          <a:avLst/>
        </a:prstGeom>
        <a:gradFill rotWithShape="0">
          <a:gsLst>
            <a:gs pos="0">
              <a:schemeClr val="accent3">
                <a:alpha val="90000"/>
                <a:hueOff val="0"/>
                <a:satOff val="0"/>
                <a:lumOff val="0"/>
                <a:alphaOff val="-30000"/>
                <a:tint val="100000"/>
                <a:shade val="100000"/>
                <a:satMod val="130000"/>
              </a:schemeClr>
            </a:gs>
            <a:gs pos="100000">
              <a:schemeClr val="accent3">
                <a:alpha val="90000"/>
                <a:hueOff val="0"/>
                <a:satOff val="0"/>
                <a:lumOff val="0"/>
                <a:alphaOff val="-3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Tableau</a:t>
          </a:r>
          <a:endParaRPr lang="en-IN" sz="1800" b="1" kern="1200" dirty="0">
            <a:solidFill>
              <a:schemeClr val="tx1"/>
            </a:solidFill>
          </a:endParaRPr>
        </a:p>
      </dsp:txBody>
      <dsp:txXfrm>
        <a:off x="20260" y="1301717"/>
        <a:ext cx="3942380" cy="374510"/>
      </dsp:txXfrm>
    </dsp:sp>
    <dsp:sp modelId="{E6680C8C-B8D3-4553-A31A-B0F4EB2F0C3D}">
      <dsp:nvSpPr>
        <dsp:cNvPr id="0" name=""/>
        <dsp:cNvSpPr/>
      </dsp:nvSpPr>
      <dsp:spPr>
        <a:xfrm>
          <a:off x="0" y="1717846"/>
          <a:ext cx="3982900" cy="415030"/>
        </a:xfrm>
        <a:prstGeom prst="roundRect">
          <a:avLst/>
        </a:prstGeom>
        <a:gradFill rotWithShape="0">
          <a:gsLst>
            <a:gs pos="0">
              <a:schemeClr val="accent3">
                <a:alpha val="90000"/>
                <a:hueOff val="0"/>
                <a:satOff val="0"/>
                <a:lumOff val="0"/>
                <a:alphaOff val="-40000"/>
                <a:tint val="100000"/>
                <a:shade val="100000"/>
                <a:satMod val="130000"/>
              </a:schemeClr>
            </a:gs>
            <a:gs pos="100000">
              <a:schemeClr val="accent3">
                <a:alpha val="90000"/>
                <a:hueOff val="0"/>
                <a:satOff val="0"/>
                <a:lumOff val="0"/>
                <a:alphaOff val="-4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PPT for editing and presentations</a:t>
          </a:r>
          <a:endParaRPr lang="en-IN" sz="1800" b="1" kern="1200" dirty="0">
            <a:solidFill>
              <a:schemeClr val="tx1"/>
            </a:solidFill>
          </a:endParaRPr>
        </a:p>
      </dsp:txBody>
      <dsp:txXfrm>
        <a:off x="20260" y="1738106"/>
        <a:ext cx="3942380" cy="3745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85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021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736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30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628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41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4E9B6-2EC2-45E6-A437-DCC674AAC4AF}"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58687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0" name="Google Shape;60;p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a:spLocks noGrp="1"/>
          </p:cNvSpPr>
          <p:nvPr>
            <p:ph type="pic" idx="2"/>
          </p:nvPr>
        </p:nvSpPr>
        <p:spPr>
          <a:xfrm>
            <a:off x="-25" y="-13725"/>
            <a:ext cx="9144000" cy="5157300"/>
          </a:xfrm>
          <a:prstGeom prst="rect">
            <a:avLst/>
          </a:prstGeom>
          <a:noFill/>
          <a:ln>
            <a:noFill/>
          </a:ln>
        </p:spPr>
      </p:sp>
      <p:sp>
        <p:nvSpPr>
          <p:cNvPr id="63" name="Google Shape;63;p10"/>
          <p:cNvSpPr txBox="1">
            <a:spLocks noGrp="1"/>
          </p:cNvSpPr>
          <p:nvPr>
            <p:ph type="title"/>
          </p:nvPr>
        </p:nvSpPr>
        <p:spPr>
          <a:xfrm>
            <a:off x="720000" y="3942625"/>
            <a:ext cx="7704000" cy="6444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28"/>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8"/>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8"/>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8"/>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8"/>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8"/>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7" name="Google Shape;297;p28"/>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8" name="Google Shape;298;p28"/>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9" name="Google Shape;299;p28"/>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0" name="Google Shape;300;p28"/>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1" name="Google Shape;301;p28"/>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6" r:id="rId3"/>
    <p:sldLayoutId id="2147483658" r:id="rId4"/>
    <p:sldLayoutId id="2147483665" r:id="rId5"/>
    <p:sldLayoutId id="2147483670" r:id="rId6"/>
    <p:sldLayoutId id="2147483671" r:id="rId7"/>
    <p:sldLayoutId id="2147483674" r:id="rId8"/>
    <p:sldLayoutId id="2147483677" r:id="rId9"/>
    <p:sldLayoutId id="2147483678"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18" Type="http://schemas.openxmlformats.org/officeDocument/2006/relationships/diagramQuickStyle" Target="../diagrams/quickStyle3.xml"/><Relationship Id="rId3" Type="http://schemas.openxmlformats.org/officeDocument/2006/relationships/image" Target="../media/image2.png"/><Relationship Id="rId7" Type="http://schemas.openxmlformats.org/officeDocument/2006/relationships/diagramLayout" Target="../diagrams/layout1.xml"/><Relationship Id="rId12" Type="http://schemas.openxmlformats.org/officeDocument/2006/relationships/diagramLayout" Target="../diagrams/layout2.xml"/><Relationship Id="rId17" Type="http://schemas.openxmlformats.org/officeDocument/2006/relationships/diagramLayout" Target="../diagrams/layout3.xml"/><Relationship Id="rId2" Type="http://schemas.openxmlformats.org/officeDocument/2006/relationships/image" Target="../media/image1.png"/><Relationship Id="rId16" Type="http://schemas.openxmlformats.org/officeDocument/2006/relationships/diagramData" Target="../diagrams/data3.xml"/><Relationship Id="rId20" Type="http://schemas.microsoft.com/office/2007/relationships/diagramDrawing" Target="../diagrams/drawing3.xml"/><Relationship Id="rId1" Type="http://schemas.openxmlformats.org/officeDocument/2006/relationships/slideLayout" Target="../slideLayouts/slideLayout11.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4.png"/><Relationship Id="rId15" Type="http://schemas.microsoft.com/office/2007/relationships/diagramDrawing" Target="../diagrams/drawing2.xml"/><Relationship Id="rId10" Type="http://schemas.microsoft.com/office/2007/relationships/diagramDrawing" Target="../diagrams/drawing1.xml"/><Relationship Id="rId19" Type="http://schemas.openxmlformats.org/officeDocument/2006/relationships/diagramColors" Target="../diagrams/colors3.xml"/><Relationship Id="rId4" Type="http://schemas.openxmlformats.org/officeDocument/2006/relationships/image" Target="../media/image3.png"/><Relationship Id="rId9" Type="http://schemas.openxmlformats.org/officeDocument/2006/relationships/diagramColors" Target="../diagrams/colors1.xml"/><Relationship Id="rId14"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dirty="0"/>
              <a:t>Healthcare Analysis</a:t>
            </a:r>
            <a:endParaRPr sz="4800" dirty="0"/>
          </a:p>
        </p:txBody>
      </p:sp>
      <p:sp>
        <p:nvSpPr>
          <p:cNvPr id="345" name="Google Shape;345;p36"/>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Group : 5</a:t>
            </a:r>
            <a:endParaRPr sz="1600" b="1" dirty="0"/>
          </a:p>
        </p:txBody>
      </p:sp>
      <p:cxnSp>
        <p:nvCxnSpPr>
          <p:cNvPr id="346" name="Google Shape;346;p36"/>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5" name="Google Shape;665;p50"/>
          <p:cNvSpPr txBox="1">
            <a:spLocks noGrp="1"/>
          </p:cNvSpPr>
          <p:nvPr>
            <p:ph type="title"/>
          </p:nvPr>
        </p:nvSpPr>
        <p:spPr>
          <a:xfrm>
            <a:off x="1591535" y="428625"/>
            <a:ext cx="5987984" cy="10007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AVERAGE PAYMENT REDUCTION RATE</a:t>
            </a:r>
          </a:p>
        </p:txBody>
      </p:sp>
      <p:sp>
        <p:nvSpPr>
          <p:cNvPr id="666" name="Google Shape;666;p50"/>
          <p:cNvSpPr txBox="1">
            <a:spLocks noGrp="1"/>
          </p:cNvSpPr>
          <p:nvPr>
            <p:ph type="subTitle" idx="1"/>
          </p:nvPr>
        </p:nvSpPr>
        <p:spPr>
          <a:xfrm>
            <a:off x="3499025" y="1715369"/>
            <a:ext cx="4980714" cy="24994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 measures the rate at which payments for dialysis services are reduced, such as </a:t>
            </a:r>
            <a:r>
              <a:rPr lang="en-US" dirty="0" err="1"/>
              <a:t>throug</a:t>
            </a:r>
            <a:r>
              <a:rPr lang="en-US" dirty="0"/>
              <a:t> adjustments or contractual agreements.</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By analyzing this KPI, healthcare providers can assess their financial performance, identify factors contributing to payment reductions, and develop strategies to mitigate the impact on revenue while maintaining high-quality care standards.</a:t>
            </a:r>
            <a:endParaRPr dirty="0"/>
          </a:p>
        </p:txBody>
      </p:sp>
      <p:pic>
        <p:nvPicPr>
          <p:cNvPr id="2" name="Picture 1">
            <a:extLst>
              <a:ext uri="{FF2B5EF4-FFF2-40B4-BE49-F238E27FC236}">
                <a16:creationId xmlns:a16="http://schemas.microsoft.com/office/drawing/2014/main" id="{0DDAEA91-D63C-41DF-BE2A-4F6BC3104006}"/>
              </a:ext>
            </a:extLst>
          </p:cNvPr>
          <p:cNvPicPr>
            <a:picLocks noChangeAspect="1"/>
          </p:cNvPicPr>
          <p:nvPr/>
        </p:nvPicPr>
        <p:blipFill>
          <a:blip r:embed="rId3"/>
          <a:stretch>
            <a:fillRect/>
          </a:stretch>
        </p:blipFill>
        <p:spPr>
          <a:xfrm>
            <a:off x="556218" y="428625"/>
            <a:ext cx="1082491" cy="935831"/>
          </a:xfrm>
          <a:prstGeom prst="rect">
            <a:avLst/>
          </a:prstGeom>
        </p:spPr>
      </p:pic>
      <p:pic>
        <p:nvPicPr>
          <p:cNvPr id="5" name="Picture 4">
            <a:extLst>
              <a:ext uri="{FF2B5EF4-FFF2-40B4-BE49-F238E27FC236}">
                <a16:creationId xmlns:a16="http://schemas.microsoft.com/office/drawing/2014/main" id="{EB98F496-122C-4236-AA0B-827F9B264116}"/>
              </a:ext>
            </a:extLst>
          </p:cNvPr>
          <p:cNvPicPr>
            <a:picLocks noChangeAspect="1"/>
          </p:cNvPicPr>
          <p:nvPr/>
        </p:nvPicPr>
        <p:blipFill>
          <a:blip r:embed="rId4"/>
          <a:stretch>
            <a:fillRect/>
          </a:stretch>
        </p:blipFill>
        <p:spPr>
          <a:xfrm>
            <a:off x="556218" y="1923794"/>
            <a:ext cx="2888770" cy="1419481"/>
          </a:xfrm>
          <a:prstGeom prst="rect">
            <a:avLst/>
          </a:prstGeom>
        </p:spPr>
      </p:pic>
    </p:spTree>
    <p:extLst>
      <p:ext uri="{BB962C8B-B14F-4D97-AF65-F5344CB8AC3E}">
        <p14:creationId xmlns:p14="http://schemas.microsoft.com/office/powerpoint/2010/main" val="21657790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999178" y="445024"/>
            <a:ext cx="7137366" cy="883131"/>
          </a:xfrm>
          <a:prstGeom prst="rect">
            <a:avLst/>
          </a:prstGeom>
        </p:spPr>
        <p:txBody>
          <a:bodyPr spcFirstLastPara="1" wrap="square" lIns="91425" tIns="91425" rIns="91425" bIns="91425" anchor="t" anchorCtr="0">
            <a:noAutofit/>
          </a:bodyPr>
          <a:lstStyle/>
          <a:p>
            <a:r>
              <a:rPr lang="en-IN" sz="4000" dirty="0"/>
              <a:t>What we learn</a:t>
            </a:r>
            <a:endParaRPr lang="en-IN" sz="2800" dirty="0">
              <a:latin typeface="Outfit" panose="020B0604020202020204" charset="0"/>
            </a:endParaRPr>
          </a:p>
        </p:txBody>
      </p:sp>
      <p:sp>
        <p:nvSpPr>
          <p:cNvPr id="489" name="Google Shape;489;p43"/>
          <p:cNvSpPr txBox="1">
            <a:spLocks noGrp="1"/>
          </p:cNvSpPr>
          <p:nvPr>
            <p:ph type="subTitle" idx="2"/>
          </p:nvPr>
        </p:nvSpPr>
        <p:spPr>
          <a:xfrm>
            <a:off x="1333825" y="1328155"/>
            <a:ext cx="6468072" cy="3000496"/>
          </a:xfrm>
          <a:prstGeom prst="rect">
            <a:avLst/>
          </a:prstGeom>
        </p:spPr>
        <p:txBody>
          <a:bodyPr spcFirstLastPara="1" wrap="square" lIns="91425" tIns="91425" rIns="91425" bIns="91425" anchor="t" anchorCtr="0">
            <a:noAutofit/>
          </a:bodyPr>
          <a:lstStyle/>
          <a:p>
            <a:pPr>
              <a:buFont typeface="Wingdings" panose="05000000000000000000" pitchFamily="2" charset="2"/>
              <a:buChar char="v"/>
            </a:pPr>
            <a:r>
              <a:rPr lang="en-IN" sz="1600" dirty="0"/>
              <a:t>Importance of Key Performance indicator in data Analytics.</a:t>
            </a:r>
          </a:p>
          <a:p>
            <a:pPr marL="139700" indent="0"/>
            <a:endParaRPr lang="en-IN" sz="1600" dirty="0"/>
          </a:p>
          <a:p>
            <a:pPr>
              <a:buFont typeface="Wingdings" panose="05000000000000000000" pitchFamily="2" charset="2"/>
              <a:buChar char="v"/>
            </a:pPr>
            <a:r>
              <a:rPr lang="en-IN" sz="1600" dirty="0"/>
              <a:t>Parameters to be assessed after </a:t>
            </a:r>
            <a:r>
              <a:rPr lang="en-IN" sz="1600" dirty="0">
                <a:latin typeface="DM Sans" panose="020B0604020202020204" charset="0"/>
              </a:rPr>
              <a:t>Dialysis</a:t>
            </a:r>
            <a:r>
              <a:rPr lang="en-IN" sz="1600" dirty="0">
                <a:latin typeface="+mj-lt"/>
              </a:rPr>
              <a:t> of Patients</a:t>
            </a:r>
          </a:p>
          <a:p>
            <a:pPr marL="0" indent="0"/>
            <a:r>
              <a:rPr lang="en-IN" sz="1600" dirty="0"/>
              <a:t> e.g. </a:t>
            </a:r>
            <a:r>
              <a:rPr lang="en-IN" sz="1600" dirty="0">
                <a:latin typeface="DM Sans" panose="020B0604020202020204" charset="0"/>
              </a:rPr>
              <a:t>Number of Patients across various summaries</a:t>
            </a:r>
          </a:p>
          <a:p>
            <a:pPr marL="0" indent="0"/>
            <a:r>
              <a:rPr lang="en-IN" sz="1600" dirty="0">
                <a:latin typeface="DM Sans" panose="020B0604020202020204" charset="0"/>
              </a:rPr>
              <a:t>Profit Vs Non-Profit Stats ,Dialysis Stations Stats,# of Category Text  - As Expected</a:t>
            </a:r>
            <a:r>
              <a:rPr lang="en-IN" sz="1600" dirty="0"/>
              <a:t>, etc.</a:t>
            </a:r>
          </a:p>
          <a:p>
            <a:pPr>
              <a:buFont typeface="Wingdings" panose="05000000000000000000" pitchFamily="2" charset="2"/>
              <a:buChar char="v"/>
            </a:pPr>
            <a:r>
              <a:rPr lang="en-IN" sz="1600" dirty="0"/>
              <a:t>How all these parameters are extracted from data to make pivot tables, charts and beautify interactive and mesmerizing dashboards in Excel, Power Bi and Tableau using slicers, filters, icons and images. Writing queries for the same in SQL.</a:t>
            </a:r>
          </a:p>
        </p:txBody>
      </p:sp>
    </p:spTree>
    <p:extLst>
      <p:ext uri="{BB962C8B-B14F-4D97-AF65-F5344CB8AC3E}">
        <p14:creationId xmlns:p14="http://schemas.microsoft.com/office/powerpoint/2010/main" val="611657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3917394" y="539494"/>
            <a:ext cx="4567800" cy="116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dirty="0"/>
              <a:t>Challenges During Project</a:t>
            </a:r>
            <a:endParaRPr sz="3200" dirty="0"/>
          </a:p>
        </p:txBody>
      </p:sp>
      <p:sp>
        <p:nvSpPr>
          <p:cNvPr id="405" name="Google Shape;405;p39"/>
          <p:cNvSpPr txBox="1">
            <a:spLocks noGrp="1"/>
          </p:cNvSpPr>
          <p:nvPr>
            <p:ph type="subTitle" idx="1"/>
          </p:nvPr>
        </p:nvSpPr>
        <p:spPr>
          <a:xfrm>
            <a:off x="3980804" y="1778852"/>
            <a:ext cx="4567800" cy="2638289"/>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IN" sz="1600" dirty="0"/>
              <a:t>True challenge was to assemble our classroom knowledge  and to put it into this real-world.</a:t>
            </a:r>
          </a:p>
          <a:p>
            <a:pPr>
              <a:buFont typeface="Arial" panose="020B0604020202020204" pitchFamily="34" charset="0"/>
              <a:buChar char="•"/>
            </a:pPr>
            <a:endParaRPr lang="en-IN" sz="1600" dirty="0"/>
          </a:p>
          <a:p>
            <a:pPr>
              <a:buFont typeface="Arial" panose="020B0604020202020204" pitchFamily="34" charset="0"/>
              <a:buChar char="•"/>
            </a:pPr>
            <a:r>
              <a:rPr lang="en-IN" sz="1600" dirty="0"/>
              <a:t>Different opinions and priorities to be gathered as a team for each tasks.</a:t>
            </a:r>
          </a:p>
          <a:p>
            <a:pPr>
              <a:buFont typeface="Arial" panose="020B0604020202020204" pitchFamily="34" charset="0"/>
              <a:buChar char="•"/>
            </a:pPr>
            <a:endParaRPr lang="en-IN" sz="1600" dirty="0"/>
          </a:p>
          <a:p>
            <a:pPr>
              <a:buFont typeface="Arial" panose="020B0604020202020204" pitchFamily="34" charset="0"/>
              <a:buChar char="•"/>
            </a:pPr>
            <a:r>
              <a:rPr lang="en-IN" sz="1600" dirty="0"/>
              <a:t>Compiling and selecting the best outcomes for presentation.</a:t>
            </a:r>
          </a:p>
          <a:p>
            <a:pPr marL="285750" lvl="0" indent="-285750" algn="l" rtl="0">
              <a:spcBef>
                <a:spcPts val="0"/>
              </a:spcBef>
              <a:spcAft>
                <a:spcPts val="0"/>
              </a:spcAft>
              <a:buFont typeface="Arial" panose="020B0604020202020204" pitchFamily="34" charset="0"/>
              <a:buChar char="•"/>
            </a:pPr>
            <a:endParaRPr dirty="0"/>
          </a:p>
        </p:txBody>
      </p:sp>
      <p:grpSp>
        <p:nvGrpSpPr>
          <p:cNvPr id="406" name="Google Shape;406;p39"/>
          <p:cNvGrpSpPr/>
          <p:nvPr/>
        </p:nvGrpSpPr>
        <p:grpSpPr>
          <a:xfrm>
            <a:off x="-541907" y="-622274"/>
            <a:ext cx="4136119" cy="6091167"/>
            <a:chOff x="-541907" y="-622274"/>
            <a:chExt cx="4136119" cy="6091167"/>
          </a:xfrm>
        </p:grpSpPr>
        <p:sp>
          <p:nvSpPr>
            <p:cNvPr id="407" name="Google Shape;407;p39"/>
            <p:cNvSpPr/>
            <p:nvPr/>
          </p:nvSpPr>
          <p:spPr>
            <a:xfrm rot="10800000">
              <a:off x="84193" y="4041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rot="10800000">
              <a:off x="993581" y="4569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rot="10800000">
              <a:off x="2040588" y="9621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41907" y="962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993584" y="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713235" y="227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421473" y="17788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1611716" y="147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2597873" y="-6222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1260177" y="26512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2180770" y="-138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rot="10800000">
              <a:off x="1759176" y="4045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rot="10800000">
              <a:off x="2367643" y="26512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rot="10800000">
              <a:off x="503546" y="35577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rot="10800000">
              <a:off x="1759170" y="45007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125473" y="539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2755502" y="3194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4" name="Google Shape;424;p39"/>
          <p:cNvCxnSpPr/>
          <p:nvPr/>
        </p:nvCxnSpPr>
        <p:spPr>
          <a:xfrm>
            <a:off x="3917394" y="343985"/>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289619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8C4D08F-7CED-4C28-9CB6-B7C8D15FBA9E}"/>
              </a:ext>
            </a:extLst>
          </p:cNvPr>
          <p:cNvPicPr>
            <a:picLocks noChangeAspect="1"/>
          </p:cNvPicPr>
          <p:nvPr/>
        </p:nvPicPr>
        <p:blipFill>
          <a:blip r:embed="rId2"/>
          <a:stretch>
            <a:fillRect/>
          </a:stretch>
        </p:blipFill>
        <p:spPr>
          <a:xfrm>
            <a:off x="0" y="624114"/>
            <a:ext cx="9144000" cy="4519386"/>
          </a:xfrm>
          <a:prstGeom prst="rect">
            <a:avLst/>
          </a:prstGeom>
        </p:spPr>
      </p:pic>
      <p:sp>
        <p:nvSpPr>
          <p:cNvPr id="17" name="Google Shape;487;p43">
            <a:extLst>
              <a:ext uri="{FF2B5EF4-FFF2-40B4-BE49-F238E27FC236}">
                <a16:creationId xmlns:a16="http://schemas.microsoft.com/office/drawing/2014/main" id="{0155C6A4-F58D-4E30-895A-D08958514577}"/>
              </a:ext>
            </a:extLst>
          </p:cNvPr>
          <p:cNvSpPr txBox="1">
            <a:spLocks noGrp="1"/>
          </p:cNvSpPr>
          <p:nvPr>
            <p:ph type="title"/>
          </p:nvPr>
        </p:nvSpPr>
        <p:spPr>
          <a:xfrm>
            <a:off x="1061374" y="0"/>
            <a:ext cx="7137366" cy="737988"/>
          </a:xfrm>
          <a:prstGeom prst="rect">
            <a:avLst/>
          </a:prstGeom>
        </p:spPr>
        <p:txBody>
          <a:bodyPr spcFirstLastPara="1" wrap="square" lIns="91425" tIns="91425" rIns="91425" bIns="91425" anchor="t" anchorCtr="0">
            <a:noAutofit/>
          </a:bodyPr>
          <a:lstStyle/>
          <a:p>
            <a:r>
              <a:rPr lang="en-US" sz="3600" dirty="0">
                <a:latin typeface="Outfit" panose="020B0604020202020204" charset="0"/>
              </a:rPr>
              <a:t>E</a:t>
            </a:r>
            <a:r>
              <a:rPr lang="en-IN" sz="3600" dirty="0" err="1">
                <a:latin typeface="Outfit" panose="020B0604020202020204" charset="0"/>
              </a:rPr>
              <a:t>xcel</a:t>
            </a:r>
            <a:r>
              <a:rPr lang="en-IN" sz="3600" dirty="0">
                <a:latin typeface="Outfit" panose="020B0604020202020204" charset="0"/>
              </a:rPr>
              <a:t> Dashboard</a:t>
            </a:r>
          </a:p>
        </p:txBody>
      </p:sp>
    </p:spTree>
    <p:extLst>
      <p:ext uri="{BB962C8B-B14F-4D97-AF65-F5344CB8AC3E}">
        <p14:creationId xmlns:p14="http://schemas.microsoft.com/office/powerpoint/2010/main" val="245512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B71815-3C87-4980-AE4E-1F975B4881B1}"/>
              </a:ext>
            </a:extLst>
          </p:cNvPr>
          <p:cNvPicPr>
            <a:picLocks noChangeAspect="1"/>
          </p:cNvPicPr>
          <p:nvPr/>
        </p:nvPicPr>
        <p:blipFill>
          <a:blip r:embed="rId2"/>
          <a:stretch>
            <a:fillRect/>
          </a:stretch>
        </p:blipFill>
        <p:spPr>
          <a:xfrm>
            <a:off x="0" y="645886"/>
            <a:ext cx="9144000" cy="4554377"/>
          </a:xfrm>
          <a:prstGeom prst="rect">
            <a:avLst/>
          </a:prstGeom>
        </p:spPr>
      </p:pic>
      <p:sp>
        <p:nvSpPr>
          <p:cNvPr id="4" name="Google Shape;487;p43">
            <a:extLst>
              <a:ext uri="{FF2B5EF4-FFF2-40B4-BE49-F238E27FC236}">
                <a16:creationId xmlns:a16="http://schemas.microsoft.com/office/drawing/2014/main" id="{A7F2E07D-06D6-44C3-9954-56EECD6123FC}"/>
              </a:ext>
            </a:extLst>
          </p:cNvPr>
          <p:cNvSpPr txBox="1">
            <a:spLocks noGrp="1"/>
          </p:cNvSpPr>
          <p:nvPr>
            <p:ph type="title"/>
          </p:nvPr>
        </p:nvSpPr>
        <p:spPr>
          <a:xfrm>
            <a:off x="1075888" y="0"/>
            <a:ext cx="7137366" cy="737988"/>
          </a:xfrm>
          <a:prstGeom prst="rect">
            <a:avLst/>
          </a:prstGeom>
        </p:spPr>
        <p:txBody>
          <a:bodyPr spcFirstLastPara="1" wrap="square" lIns="91425" tIns="91425" rIns="91425" bIns="91425" anchor="t" anchorCtr="0">
            <a:noAutofit/>
          </a:bodyPr>
          <a:lstStyle/>
          <a:p>
            <a:r>
              <a:rPr lang="en-US" sz="3600" dirty="0">
                <a:latin typeface="Outfit" panose="020B0604020202020204" charset="0"/>
              </a:rPr>
              <a:t>Tableau </a:t>
            </a:r>
            <a:r>
              <a:rPr lang="en-IN" sz="3600" dirty="0">
                <a:latin typeface="Outfit" panose="020B0604020202020204" charset="0"/>
              </a:rPr>
              <a:t>Dashboard</a:t>
            </a:r>
          </a:p>
        </p:txBody>
      </p:sp>
    </p:spTree>
    <p:extLst>
      <p:ext uri="{BB962C8B-B14F-4D97-AF65-F5344CB8AC3E}">
        <p14:creationId xmlns:p14="http://schemas.microsoft.com/office/powerpoint/2010/main" val="1763624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sp>
        <p:nvSpPr>
          <p:cNvPr id="2" name="Google Shape;487;p43">
            <a:extLst>
              <a:ext uri="{FF2B5EF4-FFF2-40B4-BE49-F238E27FC236}">
                <a16:creationId xmlns:a16="http://schemas.microsoft.com/office/drawing/2014/main" id="{3BAE9D40-57B7-4014-9AFB-BC3504A207CA}"/>
              </a:ext>
            </a:extLst>
          </p:cNvPr>
          <p:cNvSpPr txBox="1">
            <a:spLocks noGrp="1"/>
          </p:cNvSpPr>
          <p:nvPr>
            <p:ph type="title"/>
          </p:nvPr>
        </p:nvSpPr>
        <p:spPr>
          <a:xfrm>
            <a:off x="1003317" y="0"/>
            <a:ext cx="7137366" cy="737988"/>
          </a:xfrm>
          <a:prstGeom prst="rect">
            <a:avLst/>
          </a:prstGeom>
        </p:spPr>
        <p:txBody>
          <a:bodyPr spcFirstLastPara="1" wrap="square" lIns="91425" tIns="91425" rIns="91425" bIns="91425" anchor="t" anchorCtr="0">
            <a:noAutofit/>
          </a:bodyPr>
          <a:lstStyle/>
          <a:p>
            <a:r>
              <a:rPr lang="en-US" sz="3600" dirty="0" err="1">
                <a:latin typeface="Outfit" panose="020B0604020202020204" charset="0"/>
              </a:rPr>
              <a:t>PowerBI</a:t>
            </a:r>
            <a:r>
              <a:rPr lang="en-US" sz="3600" dirty="0">
                <a:latin typeface="Outfit" panose="020B0604020202020204" charset="0"/>
              </a:rPr>
              <a:t> </a:t>
            </a:r>
            <a:r>
              <a:rPr lang="en-IN" sz="3600" dirty="0">
                <a:latin typeface="Outfit" panose="020B0604020202020204" charset="0"/>
              </a:rPr>
              <a:t>Dashboard</a:t>
            </a:r>
          </a:p>
        </p:txBody>
      </p:sp>
      <p:pic>
        <p:nvPicPr>
          <p:cNvPr id="4" name="Picture 3">
            <a:extLst>
              <a:ext uri="{FF2B5EF4-FFF2-40B4-BE49-F238E27FC236}">
                <a16:creationId xmlns:a16="http://schemas.microsoft.com/office/drawing/2014/main" id="{A88A1034-F2DB-428B-AADC-6621EC6F9E3F}"/>
              </a:ext>
            </a:extLst>
          </p:cNvPr>
          <p:cNvPicPr>
            <a:picLocks noChangeAspect="1"/>
          </p:cNvPicPr>
          <p:nvPr/>
        </p:nvPicPr>
        <p:blipFill>
          <a:blip r:embed="rId2"/>
          <a:stretch>
            <a:fillRect/>
          </a:stretch>
        </p:blipFill>
        <p:spPr>
          <a:xfrm>
            <a:off x="0" y="682172"/>
            <a:ext cx="9144000" cy="4461328"/>
          </a:xfrm>
          <a:prstGeom prst="rect">
            <a:avLst/>
          </a:prstGeom>
        </p:spPr>
      </p:pic>
    </p:spTree>
    <p:extLst>
      <p:ext uri="{BB962C8B-B14F-4D97-AF65-F5344CB8AC3E}">
        <p14:creationId xmlns:p14="http://schemas.microsoft.com/office/powerpoint/2010/main" val="3556545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2" name="Google Shape;652;p49"/>
          <p:cNvSpPr/>
          <p:nvPr/>
        </p:nvSpPr>
        <p:spPr>
          <a:xfrm>
            <a:off x="-143961" y="10177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9"/>
          <p:cNvSpPr/>
          <p:nvPr/>
        </p:nvSpPr>
        <p:spPr>
          <a:xfrm>
            <a:off x="-553546" y="5219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9"/>
          <p:cNvSpPr/>
          <p:nvPr/>
        </p:nvSpPr>
        <p:spPr>
          <a:xfrm flipH="1">
            <a:off x="7868877" y="-7182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9"/>
          <p:cNvSpPr/>
          <p:nvPr/>
        </p:nvSpPr>
        <p:spPr>
          <a:xfrm flipH="1">
            <a:off x="8449194" y="10177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9"/>
          <p:cNvSpPr/>
          <p:nvPr/>
        </p:nvSpPr>
        <p:spPr>
          <a:xfrm flipH="1">
            <a:off x="8858779" y="5219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9"/>
          <p:cNvSpPr/>
          <p:nvPr/>
        </p:nvSpPr>
        <p:spPr>
          <a:xfrm rot="10800000">
            <a:off x="8323729" y="-341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9"/>
          <p:cNvSpPr/>
          <p:nvPr/>
        </p:nvSpPr>
        <p:spPr>
          <a:xfrm flipH="1">
            <a:off x="382227" y="-7182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9"/>
          <p:cNvSpPr/>
          <p:nvPr/>
        </p:nvSpPr>
        <p:spPr>
          <a:xfrm rot="10800000" flipH="1">
            <a:off x="-18496" y="-341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16C57F7C-289A-4973-8246-015007174F6C}"/>
              </a:ext>
            </a:extLst>
          </p:cNvPr>
          <p:cNvPicPr>
            <a:picLocks noChangeAspect="1"/>
          </p:cNvPicPr>
          <p:nvPr/>
        </p:nvPicPr>
        <p:blipFill>
          <a:blip r:embed="rId3"/>
          <a:stretch>
            <a:fillRect/>
          </a:stretch>
        </p:blipFill>
        <p:spPr>
          <a:xfrm>
            <a:off x="5446757" y="142620"/>
            <a:ext cx="3812745" cy="5414646"/>
          </a:xfrm>
          <a:prstGeom prst="rect">
            <a:avLst/>
          </a:prstGeom>
        </p:spPr>
      </p:pic>
      <p:sp>
        <p:nvSpPr>
          <p:cNvPr id="17" name="Google Shape;1078;p70">
            <a:extLst>
              <a:ext uri="{FF2B5EF4-FFF2-40B4-BE49-F238E27FC236}">
                <a16:creationId xmlns:a16="http://schemas.microsoft.com/office/drawing/2014/main" id="{BB7F9ABA-A02B-4993-9121-CB9D054AB4F6}"/>
              </a:ext>
            </a:extLst>
          </p:cNvPr>
          <p:cNvSpPr txBox="1">
            <a:spLocks noGrp="1"/>
          </p:cNvSpPr>
          <p:nvPr>
            <p:ph type="title"/>
          </p:nvPr>
        </p:nvSpPr>
        <p:spPr>
          <a:xfrm>
            <a:off x="1241684" y="2042400"/>
            <a:ext cx="50946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t>Thanks!</a:t>
            </a:r>
            <a:endParaRPr sz="5400" dirty="0"/>
          </a:p>
        </p:txBody>
      </p:sp>
      <p:cxnSp>
        <p:nvCxnSpPr>
          <p:cNvPr id="18" name="Google Shape;1098;p70">
            <a:extLst>
              <a:ext uri="{FF2B5EF4-FFF2-40B4-BE49-F238E27FC236}">
                <a16:creationId xmlns:a16="http://schemas.microsoft.com/office/drawing/2014/main" id="{C22C65D1-BD3F-48EE-BB44-CDCE15C51022}"/>
              </a:ext>
            </a:extLst>
          </p:cNvPr>
          <p:cNvCxnSpPr/>
          <p:nvPr/>
        </p:nvCxnSpPr>
        <p:spPr>
          <a:xfrm>
            <a:off x="1034187" y="2049523"/>
            <a:ext cx="373500" cy="0"/>
          </a:xfrm>
          <a:prstGeom prst="straightConnector1">
            <a:avLst/>
          </a:prstGeom>
          <a:noFill/>
          <a:ln w="19050" cap="flat" cmpd="sng">
            <a:solidFill>
              <a:schemeClr val="dk1"/>
            </a:solidFill>
            <a:prstDash val="solid"/>
            <a:round/>
            <a:headEnd type="none" w="med" len="med"/>
            <a:tailEnd type="none" w="med" len="med"/>
          </a:ln>
        </p:spPr>
      </p:cxnSp>
      <p:cxnSp>
        <p:nvCxnSpPr>
          <p:cNvPr id="19" name="Google Shape;1098;p70">
            <a:extLst>
              <a:ext uri="{FF2B5EF4-FFF2-40B4-BE49-F238E27FC236}">
                <a16:creationId xmlns:a16="http://schemas.microsoft.com/office/drawing/2014/main" id="{AE59205A-71CB-43A4-9A54-AC22C41A7D5D}"/>
              </a:ext>
            </a:extLst>
          </p:cNvPr>
          <p:cNvCxnSpPr/>
          <p:nvPr/>
        </p:nvCxnSpPr>
        <p:spPr>
          <a:xfrm>
            <a:off x="4264867" y="3142635"/>
            <a:ext cx="373500" cy="0"/>
          </a:xfrm>
          <a:prstGeom prst="straightConnector1">
            <a:avLst/>
          </a:prstGeom>
          <a:noFill/>
          <a:ln w="19050" cap="flat" cmpd="sng">
            <a:solidFill>
              <a:schemeClr val="dk1"/>
            </a:solidFill>
            <a:prstDash val="solid"/>
            <a:round/>
            <a:headEnd type="none" w="med" len="med"/>
            <a:tailEnd type="none" w="med" len="med"/>
          </a:ln>
        </p:spPr>
      </p:cxnSp>
      <p:pic>
        <p:nvPicPr>
          <p:cNvPr id="7" name="Picture 6">
            <a:extLst>
              <a:ext uri="{FF2B5EF4-FFF2-40B4-BE49-F238E27FC236}">
                <a16:creationId xmlns:a16="http://schemas.microsoft.com/office/drawing/2014/main" id="{9D2CEE5B-6593-43DD-BB57-DD710505B27A}"/>
              </a:ext>
            </a:extLst>
          </p:cNvPr>
          <p:cNvPicPr>
            <a:picLocks noChangeAspect="1"/>
          </p:cNvPicPr>
          <p:nvPr/>
        </p:nvPicPr>
        <p:blipFill>
          <a:blip r:embed="rId4"/>
          <a:stretch>
            <a:fillRect/>
          </a:stretch>
        </p:blipFill>
        <p:spPr>
          <a:xfrm>
            <a:off x="2079338" y="3104947"/>
            <a:ext cx="1747542" cy="17475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3840622" y="162456"/>
            <a:ext cx="4567800" cy="116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Group Members</a:t>
            </a:r>
            <a:endParaRPr sz="4400" dirty="0"/>
          </a:p>
        </p:txBody>
      </p:sp>
      <p:sp>
        <p:nvSpPr>
          <p:cNvPr id="405" name="Google Shape;405;p39"/>
          <p:cNvSpPr txBox="1">
            <a:spLocks noGrp="1"/>
          </p:cNvSpPr>
          <p:nvPr>
            <p:ph type="subTitle" idx="1"/>
          </p:nvPr>
        </p:nvSpPr>
        <p:spPr>
          <a:xfrm>
            <a:off x="3980804" y="1778853"/>
            <a:ext cx="3551480" cy="253597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Courier New" panose="02070309020205020404" pitchFamily="49" charset="0"/>
              <a:buChar char="o"/>
            </a:pPr>
            <a:r>
              <a:rPr lang="en" b="1" dirty="0"/>
              <a:t>Pratiksha</a:t>
            </a:r>
          </a:p>
          <a:p>
            <a:pPr marL="285750" lvl="0" indent="-285750" algn="l" rtl="0">
              <a:spcBef>
                <a:spcPts val="0"/>
              </a:spcBef>
              <a:spcAft>
                <a:spcPts val="0"/>
              </a:spcAft>
              <a:buFont typeface="Courier New" panose="02070309020205020404" pitchFamily="49" charset="0"/>
              <a:buChar char="o"/>
            </a:pPr>
            <a:r>
              <a:rPr lang="en" b="1" dirty="0"/>
              <a:t>Shalini</a:t>
            </a:r>
          </a:p>
          <a:p>
            <a:pPr marL="285750" lvl="0" indent="-285750" algn="l" rtl="0">
              <a:spcBef>
                <a:spcPts val="0"/>
              </a:spcBef>
              <a:spcAft>
                <a:spcPts val="0"/>
              </a:spcAft>
              <a:buFont typeface="Courier New" panose="02070309020205020404" pitchFamily="49" charset="0"/>
              <a:buChar char="o"/>
            </a:pPr>
            <a:r>
              <a:rPr lang="en" b="1" dirty="0"/>
              <a:t>Sushant</a:t>
            </a:r>
          </a:p>
          <a:p>
            <a:pPr marL="285750" lvl="0" indent="-285750" algn="l" rtl="0">
              <a:spcBef>
                <a:spcPts val="0"/>
              </a:spcBef>
              <a:spcAft>
                <a:spcPts val="0"/>
              </a:spcAft>
              <a:buFont typeface="Courier New" panose="02070309020205020404" pitchFamily="49" charset="0"/>
              <a:buChar char="o"/>
            </a:pPr>
            <a:r>
              <a:rPr lang="en" b="1" dirty="0"/>
              <a:t>Rithik</a:t>
            </a:r>
          </a:p>
          <a:p>
            <a:pPr marL="285750" lvl="0" indent="-285750" algn="l" rtl="0">
              <a:spcBef>
                <a:spcPts val="0"/>
              </a:spcBef>
              <a:spcAft>
                <a:spcPts val="0"/>
              </a:spcAft>
              <a:buFont typeface="Courier New" panose="02070309020205020404" pitchFamily="49" charset="0"/>
              <a:buChar char="o"/>
            </a:pPr>
            <a:r>
              <a:rPr lang="en" b="1" dirty="0"/>
              <a:t>Solone</a:t>
            </a:r>
          </a:p>
          <a:p>
            <a:pPr marL="285750" lvl="0" indent="-285750" algn="l" rtl="0">
              <a:spcBef>
                <a:spcPts val="0"/>
              </a:spcBef>
              <a:spcAft>
                <a:spcPts val="0"/>
              </a:spcAft>
              <a:buFont typeface="Courier New" panose="02070309020205020404" pitchFamily="49" charset="0"/>
              <a:buChar char="o"/>
            </a:pPr>
            <a:r>
              <a:rPr lang="en" b="1" dirty="0"/>
              <a:t>Tabassum Shah</a:t>
            </a:r>
          </a:p>
          <a:p>
            <a:pPr marL="0" lvl="0" indent="0" algn="l" rtl="0">
              <a:spcBef>
                <a:spcPts val="0"/>
              </a:spcBef>
              <a:spcAft>
                <a:spcPts val="0"/>
              </a:spcAft>
              <a:buNone/>
            </a:pPr>
            <a:endParaRPr dirty="0"/>
          </a:p>
        </p:txBody>
      </p:sp>
      <p:grpSp>
        <p:nvGrpSpPr>
          <p:cNvPr id="406" name="Google Shape;406;p39"/>
          <p:cNvGrpSpPr/>
          <p:nvPr/>
        </p:nvGrpSpPr>
        <p:grpSpPr>
          <a:xfrm>
            <a:off x="-541907" y="-622274"/>
            <a:ext cx="4136119" cy="6091167"/>
            <a:chOff x="-541907" y="-622274"/>
            <a:chExt cx="4136119" cy="6091167"/>
          </a:xfrm>
        </p:grpSpPr>
        <p:sp>
          <p:nvSpPr>
            <p:cNvPr id="407" name="Google Shape;407;p39"/>
            <p:cNvSpPr/>
            <p:nvPr/>
          </p:nvSpPr>
          <p:spPr>
            <a:xfrm rot="10800000">
              <a:off x="84193" y="4041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rot="10800000">
              <a:off x="993581" y="4569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rot="10800000">
              <a:off x="2040588" y="9621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41907" y="962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993584" y="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713235" y="227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421473" y="17788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1611716" y="147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2597873" y="-6222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1260177" y="26512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2180770" y="-138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rot="10800000">
              <a:off x="1759176" y="4045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rot="10800000">
              <a:off x="2367643" y="26512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rot="10800000">
              <a:off x="503546" y="35577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rot="10800000">
              <a:off x="1759170" y="45007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125473" y="539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2755502" y="3194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4" name="Google Shape;424;p39"/>
          <p:cNvCxnSpPr/>
          <p:nvPr/>
        </p:nvCxnSpPr>
        <p:spPr>
          <a:xfrm>
            <a:off x="3917394" y="343985"/>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A478-2C1C-0B1F-1624-6C7688156AC0}"/>
              </a:ext>
            </a:extLst>
          </p:cNvPr>
          <p:cNvSpPr>
            <a:spLocks noGrp="1"/>
          </p:cNvSpPr>
          <p:nvPr>
            <p:ph type="title"/>
          </p:nvPr>
        </p:nvSpPr>
        <p:spPr>
          <a:xfrm>
            <a:off x="1009499" y="55126"/>
            <a:ext cx="7200900" cy="537883"/>
          </a:xfrm>
        </p:spPr>
        <p:txBody>
          <a:bodyPr/>
          <a:lstStyle/>
          <a:p>
            <a:pPr algn="ctr"/>
            <a:r>
              <a:rPr lang="en-US" dirty="0">
                <a:solidFill>
                  <a:schemeClr val="tx1"/>
                </a:solidFill>
              </a:rPr>
              <a:t>Agenda</a:t>
            </a:r>
            <a:endParaRPr lang="en-IN" dirty="0">
              <a:solidFill>
                <a:schemeClr val="tx1"/>
              </a:solidFill>
            </a:endParaRPr>
          </a:p>
        </p:txBody>
      </p:sp>
      <p:pic>
        <p:nvPicPr>
          <p:cNvPr id="5" name="Content Placeholder 5">
            <a:extLst>
              <a:ext uri="{FF2B5EF4-FFF2-40B4-BE49-F238E27FC236}">
                <a16:creationId xmlns:a16="http://schemas.microsoft.com/office/drawing/2014/main" id="{7BE0A61B-A11F-2B5C-A22A-1EA492D868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1908" y="771547"/>
            <a:ext cx="982421" cy="949469"/>
          </a:xfrm>
          <a:prstGeom prst="rect">
            <a:avLst/>
          </a:prstGeom>
        </p:spPr>
      </p:pic>
      <p:pic>
        <p:nvPicPr>
          <p:cNvPr id="6" name="Picture 5">
            <a:extLst>
              <a:ext uri="{FF2B5EF4-FFF2-40B4-BE49-F238E27FC236}">
                <a16:creationId xmlns:a16="http://schemas.microsoft.com/office/drawing/2014/main" id="{609B40CD-939C-895E-3C49-F50930EAF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1800" y="685972"/>
            <a:ext cx="1104131" cy="1023662"/>
          </a:xfrm>
          <a:prstGeom prst="rect">
            <a:avLst/>
          </a:prstGeom>
        </p:spPr>
      </p:pic>
      <p:pic>
        <p:nvPicPr>
          <p:cNvPr id="7" name="Picture 6">
            <a:extLst>
              <a:ext uri="{FF2B5EF4-FFF2-40B4-BE49-F238E27FC236}">
                <a16:creationId xmlns:a16="http://schemas.microsoft.com/office/drawing/2014/main" id="{07C23B4E-4878-2C94-137C-F3A8E68557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8070" y="685972"/>
            <a:ext cx="1302653" cy="1182144"/>
          </a:xfrm>
          <a:prstGeom prst="rect">
            <a:avLst/>
          </a:prstGeom>
        </p:spPr>
      </p:pic>
      <p:pic>
        <p:nvPicPr>
          <p:cNvPr id="8" name="Picture 7">
            <a:extLst>
              <a:ext uri="{FF2B5EF4-FFF2-40B4-BE49-F238E27FC236}">
                <a16:creationId xmlns:a16="http://schemas.microsoft.com/office/drawing/2014/main" id="{C8086A97-CAA5-8F57-FDAD-36AF961EAD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6416" y="752922"/>
            <a:ext cx="1385207" cy="973674"/>
          </a:xfrm>
          <a:prstGeom prst="rect">
            <a:avLst/>
          </a:prstGeom>
        </p:spPr>
      </p:pic>
      <p:sp>
        <p:nvSpPr>
          <p:cNvPr id="10" name="TextBox 9">
            <a:extLst>
              <a:ext uri="{FF2B5EF4-FFF2-40B4-BE49-F238E27FC236}">
                <a16:creationId xmlns:a16="http://schemas.microsoft.com/office/drawing/2014/main" id="{1BC3995A-4D25-5396-5CD5-A6D767D0A102}"/>
              </a:ext>
            </a:extLst>
          </p:cNvPr>
          <p:cNvSpPr txBox="1"/>
          <p:nvPr/>
        </p:nvSpPr>
        <p:spPr>
          <a:xfrm>
            <a:off x="1009499" y="1864900"/>
            <a:ext cx="1433983" cy="507831"/>
          </a:xfrm>
          <a:prstGeom prst="rect">
            <a:avLst/>
          </a:prstGeom>
          <a:noFill/>
          <a:ln>
            <a:solidFill>
              <a:schemeClr val="tx1"/>
            </a:solidFill>
          </a:ln>
        </p:spPr>
        <p:txBody>
          <a:bodyPr wrap="square" rtlCol="0">
            <a:spAutoFit/>
          </a:bodyPr>
          <a:lstStyle/>
          <a:p>
            <a:pPr algn="ctr">
              <a:defRPr cap="all"/>
            </a:pPr>
            <a:r>
              <a:rPr lang="en-IN" sz="900" b="1" cap="all" dirty="0"/>
              <a:t>Introduction</a:t>
            </a:r>
            <a:r>
              <a:rPr lang="en-IN" sz="900" b="1" cap="all" dirty="0">
                <a:latin typeface="Amasis MT Pro Medium" panose="02040604050005020304" pitchFamily="18" charset="0"/>
              </a:rPr>
              <a:t> &amp; Problem Statement</a:t>
            </a:r>
          </a:p>
        </p:txBody>
      </p:sp>
      <p:sp>
        <p:nvSpPr>
          <p:cNvPr id="11" name="TextBox 10">
            <a:extLst>
              <a:ext uri="{FF2B5EF4-FFF2-40B4-BE49-F238E27FC236}">
                <a16:creationId xmlns:a16="http://schemas.microsoft.com/office/drawing/2014/main" id="{5A186DC8-1230-4524-8105-897FEAE73B3A}"/>
              </a:ext>
            </a:extLst>
          </p:cNvPr>
          <p:cNvSpPr txBox="1"/>
          <p:nvPr/>
        </p:nvSpPr>
        <p:spPr>
          <a:xfrm>
            <a:off x="3120054" y="1941014"/>
            <a:ext cx="1104131" cy="369332"/>
          </a:xfrm>
          <a:prstGeom prst="rect">
            <a:avLst/>
          </a:prstGeom>
          <a:noFill/>
          <a:ln>
            <a:solidFill>
              <a:schemeClr val="tx1"/>
            </a:solidFill>
          </a:ln>
        </p:spPr>
        <p:txBody>
          <a:bodyPr wrap="square" rtlCol="0">
            <a:spAutoFit/>
          </a:bodyPr>
          <a:lstStyle/>
          <a:p>
            <a:pPr algn="ctr">
              <a:defRPr cap="all"/>
            </a:pPr>
            <a:r>
              <a:rPr lang="en-IN" sz="900" b="1" cap="all" dirty="0">
                <a:latin typeface="Amasis MT Pro Medium" panose="02040604050005020304" pitchFamily="18" charset="0"/>
              </a:rPr>
              <a:t>Business </a:t>
            </a:r>
          </a:p>
          <a:p>
            <a:pPr algn="ctr">
              <a:defRPr cap="all"/>
            </a:pPr>
            <a:r>
              <a:rPr lang="en-IN" sz="900" b="1" cap="all" dirty="0"/>
              <a:t>objective</a:t>
            </a:r>
          </a:p>
        </p:txBody>
      </p:sp>
      <p:sp>
        <p:nvSpPr>
          <p:cNvPr id="12" name="TextBox 11">
            <a:extLst>
              <a:ext uri="{FF2B5EF4-FFF2-40B4-BE49-F238E27FC236}">
                <a16:creationId xmlns:a16="http://schemas.microsoft.com/office/drawing/2014/main" id="{BCE0EB08-04A6-88B4-A494-53D22443E18F}"/>
              </a:ext>
            </a:extLst>
          </p:cNvPr>
          <p:cNvSpPr txBox="1"/>
          <p:nvPr/>
        </p:nvSpPr>
        <p:spPr>
          <a:xfrm>
            <a:off x="4992847" y="1961079"/>
            <a:ext cx="1093098" cy="253916"/>
          </a:xfrm>
          <a:prstGeom prst="rect">
            <a:avLst/>
          </a:prstGeom>
          <a:noFill/>
          <a:ln>
            <a:solidFill>
              <a:schemeClr val="tx1"/>
            </a:solidFill>
          </a:ln>
        </p:spPr>
        <p:txBody>
          <a:bodyPr wrap="square" rtlCol="0" anchor="ctr">
            <a:spAutoFit/>
          </a:bodyPr>
          <a:lstStyle>
            <a:defPPr>
              <a:defRPr lang="en-US"/>
            </a:defPPr>
            <a:lvl1pPr algn="ctr">
              <a:defRPr sz="1400" b="1" cap="all">
                <a:latin typeface="Amasis MT Pro Medium" panose="02040604050005020304" pitchFamily="18" charset="0"/>
              </a:defRPr>
            </a:lvl1pPr>
          </a:lstStyle>
          <a:p>
            <a:r>
              <a:rPr lang="en-IN" sz="1050" dirty="0">
                <a:latin typeface="+mn-lt"/>
              </a:rPr>
              <a:t>KPI’S</a:t>
            </a:r>
            <a:endParaRPr lang="en-IN" sz="1050" dirty="0"/>
          </a:p>
        </p:txBody>
      </p:sp>
      <p:sp>
        <p:nvSpPr>
          <p:cNvPr id="13" name="TextBox 12">
            <a:extLst>
              <a:ext uri="{FF2B5EF4-FFF2-40B4-BE49-F238E27FC236}">
                <a16:creationId xmlns:a16="http://schemas.microsoft.com/office/drawing/2014/main" id="{4C3D9742-A0A2-1854-35A5-21CEB05E3011}"/>
              </a:ext>
            </a:extLst>
          </p:cNvPr>
          <p:cNvSpPr txBox="1"/>
          <p:nvPr/>
        </p:nvSpPr>
        <p:spPr>
          <a:xfrm>
            <a:off x="6776416" y="1826089"/>
            <a:ext cx="1433983" cy="253916"/>
          </a:xfrm>
          <a:prstGeom prst="rect">
            <a:avLst/>
          </a:prstGeom>
          <a:noFill/>
          <a:ln>
            <a:solidFill>
              <a:schemeClr val="tx1"/>
            </a:solidFill>
          </a:ln>
        </p:spPr>
        <p:txBody>
          <a:bodyPr wrap="square" rtlCol="0">
            <a:spAutoFit/>
          </a:bodyPr>
          <a:lstStyle/>
          <a:p>
            <a:pPr algn="ctr">
              <a:defRPr cap="all"/>
            </a:pPr>
            <a:r>
              <a:rPr lang="en-IN" sz="1050" b="1" cap="all" dirty="0"/>
              <a:t>Dashboard</a:t>
            </a:r>
          </a:p>
        </p:txBody>
      </p:sp>
      <p:graphicFrame>
        <p:nvGraphicFramePr>
          <p:cNvPr id="23" name="Diagram 22">
            <a:extLst>
              <a:ext uri="{FF2B5EF4-FFF2-40B4-BE49-F238E27FC236}">
                <a16:creationId xmlns:a16="http://schemas.microsoft.com/office/drawing/2014/main" id="{FD5EAFA4-A4F2-534B-5798-93AFDDD4EDD5}"/>
              </a:ext>
            </a:extLst>
          </p:cNvPr>
          <p:cNvGraphicFramePr/>
          <p:nvPr>
            <p:extLst>
              <p:ext uri="{D42A27DB-BD31-4B8C-83A1-F6EECF244321}">
                <p14:modId xmlns:p14="http://schemas.microsoft.com/office/powerpoint/2010/main" val="171600856"/>
              </p:ext>
            </p:extLst>
          </p:nvPr>
        </p:nvGraphicFramePr>
        <p:xfrm>
          <a:off x="624114" y="2872027"/>
          <a:ext cx="4040112" cy="219623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4" name="Diagram 23">
            <a:extLst>
              <a:ext uri="{FF2B5EF4-FFF2-40B4-BE49-F238E27FC236}">
                <a16:creationId xmlns:a16="http://schemas.microsoft.com/office/drawing/2014/main" id="{3EE8F7AE-A590-A038-C847-00B16555E89B}"/>
              </a:ext>
            </a:extLst>
          </p:cNvPr>
          <p:cNvGraphicFramePr/>
          <p:nvPr>
            <p:extLst>
              <p:ext uri="{D42A27DB-BD31-4B8C-83A1-F6EECF244321}">
                <p14:modId xmlns:p14="http://schemas.microsoft.com/office/powerpoint/2010/main" val="2212108188"/>
              </p:ext>
            </p:extLst>
          </p:nvPr>
        </p:nvGraphicFramePr>
        <p:xfrm>
          <a:off x="624114" y="2435152"/>
          <a:ext cx="4040112" cy="37445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5" name="Diagram 24">
            <a:extLst>
              <a:ext uri="{FF2B5EF4-FFF2-40B4-BE49-F238E27FC236}">
                <a16:creationId xmlns:a16="http://schemas.microsoft.com/office/drawing/2014/main" id="{A1F702A1-7758-F173-6AB3-F31AA32AB129}"/>
              </a:ext>
            </a:extLst>
          </p:cNvPr>
          <p:cNvGraphicFramePr/>
          <p:nvPr>
            <p:extLst>
              <p:ext uri="{D42A27DB-BD31-4B8C-83A1-F6EECF244321}">
                <p14:modId xmlns:p14="http://schemas.microsoft.com/office/powerpoint/2010/main" val="2671285294"/>
              </p:ext>
            </p:extLst>
          </p:nvPr>
        </p:nvGraphicFramePr>
        <p:xfrm>
          <a:off x="4888071" y="2955866"/>
          <a:ext cx="3982900" cy="2133847"/>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pSp>
        <p:nvGrpSpPr>
          <p:cNvPr id="26" name="Group 25">
            <a:extLst>
              <a:ext uri="{FF2B5EF4-FFF2-40B4-BE49-F238E27FC236}">
                <a16:creationId xmlns:a16="http://schemas.microsoft.com/office/drawing/2014/main" id="{702D99BE-E4C1-830C-4AE2-6C671A788352}"/>
              </a:ext>
            </a:extLst>
          </p:cNvPr>
          <p:cNvGrpSpPr/>
          <p:nvPr/>
        </p:nvGrpSpPr>
        <p:grpSpPr>
          <a:xfrm>
            <a:off x="4895668" y="2539448"/>
            <a:ext cx="3975303" cy="374453"/>
            <a:chOff x="5064" y="267996"/>
            <a:chExt cx="5300404" cy="255222"/>
          </a:xfrm>
          <a:scene3d>
            <a:camera prst="orthographicFront"/>
            <a:lightRig rig="flat" dir="t"/>
          </a:scene3d>
        </p:grpSpPr>
        <p:sp>
          <p:nvSpPr>
            <p:cNvPr id="27" name="Rectangle: Rounded Corners 26">
              <a:extLst>
                <a:ext uri="{FF2B5EF4-FFF2-40B4-BE49-F238E27FC236}">
                  <a16:creationId xmlns:a16="http://schemas.microsoft.com/office/drawing/2014/main" id="{8FAC746E-7DA4-1C68-E622-D04E49E0BD25}"/>
                </a:ext>
              </a:extLst>
            </p:cNvPr>
            <p:cNvSpPr/>
            <p:nvPr/>
          </p:nvSpPr>
          <p:spPr>
            <a:xfrm>
              <a:off x="5064" y="267996"/>
              <a:ext cx="5300404" cy="255222"/>
            </a:xfrm>
            <a:prstGeom prst="roundRect">
              <a:avLst/>
            </a:prstGeom>
            <a:gradFill rotWithShape="0">
              <a:gsLst>
                <a:gs pos="0">
                  <a:srgbClr val="A5A5A5">
                    <a:shade val="50000"/>
                    <a:hueOff val="0"/>
                    <a:satOff val="0"/>
                    <a:lumOff val="0"/>
                    <a:alphaOff val="0"/>
                    <a:satMod val="103000"/>
                    <a:lumMod val="102000"/>
                    <a:tint val="94000"/>
                  </a:srgbClr>
                </a:gs>
                <a:gs pos="50000">
                  <a:srgbClr val="A5A5A5">
                    <a:shade val="50000"/>
                    <a:hueOff val="0"/>
                    <a:satOff val="0"/>
                    <a:lumOff val="0"/>
                    <a:alphaOff val="0"/>
                    <a:satMod val="110000"/>
                    <a:lumMod val="100000"/>
                    <a:shade val="100000"/>
                  </a:srgbClr>
                </a:gs>
                <a:gs pos="100000">
                  <a:srgbClr val="A5A5A5">
                    <a:shade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p:spPr>
          <p:txBody>
            <a:bodyPr spcFirstLastPara="0" vert="horz" wrap="square" lIns="74295" tIns="37148" rIns="74295" bIns="37148" numCol="1" spcCol="1270" anchor="ctr" anchorCtr="0">
              <a:noAutofit/>
            </a:bodyPr>
            <a:lstStyle/>
            <a:p>
              <a:endParaRPr lang="en-IN" sz="1050">
                <a:solidFill>
                  <a:schemeClr val="bg1"/>
                </a:solidFill>
              </a:endParaRPr>
            </a:p>
          </p:txBody>
        </p:sp>
        <p:sp>
          <p:nvSpPr>
            <p:cNvPr id="28" name="Rectangle: Rounded Corners 4">
              <a:extLst>
                <a:ext uri="{FF2B5EF4-FFF2-40B4-BE49-F238E27FC236}">
                  <a16:creationId xmlns:a16="http://schemas.microsoft.com/office/drawing/2014/main" id="{F914FD78-300A-2A33-02B4-514DFF57F758}"/>
                </a:ext>
              </a:extLst>
            </p:cNvPr>
            <p:cNvSpPr txBox="1"/>
            <p:nvPr/>
          </p:nvSpPr>
          <p:spPr>
            <a:xfrm>
              <a:off x="17523" y="280455"/>
              <a:ext cx="5275486" cy="230304"/>
            </a:xfrm>
            <a:prstGeom prst="rect">
              <a:avLst/>
            </a:prstGeom>
            <a:gradFill rotWithShape="0">
              <a:gsLst>
                <a:gs pos="0">
                  <a:srgbClr val="A5A5A5">
                    <a:shade val="50000"/>
                    <a:hueOff val="0"/>
                    <a:satOff val="0"/>
                    <a:lumOff val="0"/>
                    <a:alphaOff val="0"/>
                    <a:satMod val="103000"/>
                    <a:lumMod val="102000"/>
                    <a:tint val="94000"/>
                  </a:srgbClr>
                </a:gs>
                <a:gs pos="50000">
                  <a:srgbClr val="A5A5A5">
                    <a:shade val="50000"/>
                    <a:hueOff val="0"/>
                    <a:satOff val="0"/>
                    <a:lumOff val="0"/>
                    <a:alphaOff val="0"/>
                    <a:satMod val="110000"/>
                    <a:lumMod val="100000"/>
                    <a:shade val="100000"/>
                  </a:srgbClr>
                </a:gs>
                <a:gs pos="100000">
                  <a:srgbClr val="A5A5A5">
                    <a:shade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p:spPr>
          <p:txBody>
            <a:bodyPr spcFirstLastPara="0" vert="horz" wrap="square" lIns="74295" tIns="37148" rIns="74295" bIns="37148" numCol="1" spcCol="1270" anchor="ctr" anchorCtr="0">
              <a:noAutofit/>
            </a:bodyPr>
            <a:lstStyle>
              <a:lvl1pPr>
                <a:defRPr b="1"/>
              </a:lvl1pPr>
            </a:lstStyle>
            <a:p>
              <a:pPr algn="ctr"/>
              <a:r>
                <a:rPr lang="en-US" sz="1600" dirty="0">
                  <a:solidFill>
                    <a:schemeClr val="bg1"/>
                  </a:solidFill>
                </a:rPr>
                <a:t>Analytical T</a:t>
              </a:r>
              <a:r>
                <a:rPr lang="en-IN" sz="1600" dirty="0">
                  <a:solidFill>
                    <a:schemeClr val="bg1"/>
                  </a:solidFill>
                </a:rPr>
                <a:t>ools</a:t>
              </a:r>
            </a:p>
          </p:txBody>
        </p:sp>
      </p:grpSp>
      <p:cxnSp>
        <p:nvCxnSpPr>
          <p:cNvPr id="17" name="Google Shape;424;p39">
            <a:extLst>
              <a:ext uri="{FF2B5EF4-FFF2-40B4-BE49-F238E27FC236}">
                <a16:creationId xmlns:a16="http://schemas.microsoft.com/office/drawing/2014/main" id="{4354A1F4-A97D-47F0-B803-9FEED20F0C63}"/>
              </a:ext>
            </a:extLst>
          </p:cNvPr>
          <p:cNvCxnSpPr/>
          <p:nvPr/>
        </p:nvCxnSpPr>
        <p:spPr>
          <a:xfrm>
            <a:off x="3242480" y="65282"/>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3785997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456" name="Google Shape;456;p41"/>
          <p:cNvSpPr txBox="1">
            <a:spLocks noGrp="1"/>
          </p:cNvSpPr>
          <p:nvPr>
            <p:ph type="subTitle" idx="1"/>
          </p:nvPr>
        </p:nvSpPr>
        <p:spPr>
          <a:xfrm>
            <a:off x="4646249" y="1667625"/>
            <a:ext cx="3915189" cy="18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By leveraging these analytics, healthcare providers can optimize care delivery, improve operational efficiency, enhance financial performance, and ultimately improve patient outcomes in the dialysis care sector.</a:t>
            </a:r>
            <a:endParaRPr sz="1600" b="1" dirty="0"/>
          </a:p>
        </p:txBody>
      </p:sp>
      <p:sp>
        <p:nvSpPr>
          <p:cNvPr id="457" name="Google Shape;457;p41"/>
          <p:cNvSpPr txBox="1">
            <a:spLocks noGrp="1"/>
          </p:cNvSpPr>
          <p:nvPr>
            <p:ph type="subTitle" idx="2"/>
          </p:nvPr>
        </p:nvSpPr>
        <p:spPr>
          <a:xfrm>
            <a:off x="720000" y="1667625"/>
            <a:ext cx="3777738" cy="18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Dialysis healthcare analytics involves the analysis of key performance indicators (KPIs) to gain insights and make data-driven decisions in the field of dialysis care.</a:t>
            </a:r>
            <a:endParaRPr sz="1600" b="1"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1235109" y="388136"/>
            <a:ext cx="6673781" cy="8831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NUMBER OF PATIENTS ACROSS VARIOUS SUMMARIES</a:t>
            </a:r>
            <a:endParaRPr sz="2800" dirty="0"/>
          </a:p>
        </p:txBody>
      </p:sp>
      <p:sp>
        <p:nvSpPr>
          <p:cNvPr id="489" name="Google Shape;489;p43"/>
          <p:cNvSpPr txBox="1">
            <a:spLocks noGrp="1"/>
          </p:cNvSpPr>
          <p:nvPr>
            <p:ph type="subTitle" idx="2"/>
          </p:nvPr>
        </p:nvSpPr>
        <p:spPr>
          <a:xfrm>
            <a:off x="498545" y="1457326"/>
            <a:ext cx="4793457" cy="25012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 involves tracking the patient population trends, such as the total number of patients, patient demographics, and specific patient summaries.</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This KPI provides insights into the demand for dialysis services, helps in capacity planning, and assists healthcare providers in delivering personalized care based on patient characteristics</a:t>
            </a:r>
            <a:endParaRPr dirty="0"/>
          </a:p>
        </p:txBody>
      </p:sp>
      <p:pic>
        <p:nvPicPr>
          <p:cNvPr id="2" name="Picture 1">
            <a:extLst>
              <a:ext uri="{FF2B5EF4-FFF2-40B4-BE49-F238E27FC236}">
                <a16:creationId xmlns:a16="http://schemas.microsoft.com/office/drawing/2014/main" id="{ED36BA64-A0DC-40A8-BA98-D0A6F544DCA0}"/>
              </a:ext>
            </a:extLst>
          </p:cNvPr>
          <p:cNvPicPr>
            <a:picLocks noChangeAspect="1"/>
          </p:cNvPicPr>
          <p:nvPr/>
        </p:nvPicPr>
        <p:blipFill>
          <a:blip r:embed="rId3"/>
          <a:stretch>
            <a:fillRect/>
          </a:stretch>
        </p:blipFill>
        <p:spPr>
          <a:xfrm>
            <a:off x="720001" y="445024"/>
            <a:ext cx="871804" cy="816935"/>
          </a:xfrm>
          <a:prstGeom prst="rect">
            <a:avLst/>
          </a:prstGeom>
        </p:spPr>
      </p:pic>
      <p:pic>
        <p:nvPicPr>
          <p:cNvPr id="10" name="Picture 9">
            <a:extLst>
              <a:ext uri="{FF2B5EF4-FFF2-40B4-BE49-F238E27FC236}">
                <a16:creationId xmlns:a16="http://schemas.microsoft.com/office/drawing/2014/main" id="{20828F40-3BD8-46F5-B29C-79802DD24917}"/>
              </a:ext>
            </a:extLst>
          </p:cNvPr>
          <p:cNvPicPr>
            <a:picLocks noChangeAspect="1"/>
          </p:cNvPicPr>
          <p:nvPr/>
        </p:nvPicPr>
        <p:blipFill>
          <a:blip r:embed="rId4"/>
          <a:stretch>
            <a:fillRect/>
          </a:stretch>
        </p:blipFill>
        <p:spPr>
          <a:xfrm>
            <a:off x="5393531" y="1328737"/>
            <a:ext cx="3652678" cy="256460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1235109" y="438000"/>
            <a:ext cx="6673781" cy="8831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PROFIT VS NON-PROFIT STATS</a:t>
            </a:r>
            <a:endParaRPr sz="2800" dirty="0"/>
          </a:p>
        </p:txBody>
      </p:sp>
      <p:sp>
        <p:nvSpPr>
          <p:cNvPr id="489" name="Google Shape;489;p43"/>
          <p:cNvSpPr txBox="1">
            <a:spLocks noGrp="1"/>
          </p:cNvSpPr>
          <p:nvPr>
            <p:ph type="subTitle" idx="2"/>
          </p:nvPr>
        </p:nvSpPr>
        <p:spPr>
          <a:xfrm>
            <a:off x="4257675" y="1321133"/>
            <a:ext cx="4793457" cy="25012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Comparing the financial performance of profit- driven and non-profit organizations is an important aspect of</a:t>
            </a:r>
          </a:p>
          <a:p>
            <a:pPr marL="0" lvl="0" indent="0" algn="ctr" rtl="0">
              <a:spcBef>
                <a:spcPts val="0"/>
              </a:spcBef>
              <a:spcAft>
                <a:spcPts val="0"/>
              </a:spcAft>
              <a:buNone/>
            </a:pPr>
            <a:r>
              <a:rPr lang="en-US" dirty="0"/>
              <a:t>healthcare analytics.</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It helps identify the differences in financial outcomes between profit and non-profit organizations and enables stakeholders to make Informed decisions regarding resource allocation, cost management, and sustainability of care.</a:t>
            </a:r>
            <a:endParaRPr dirty="0"/>
          </a:p>
        </p:txBody>
      </p:sp>
      <p:pic>
        <p:nvPicPr>
          <p:cNvPr id="3" name="Picture 2">
            <a:extLst>
              <a:ext uri="{FF2B5EF4-FFF2-40B4-BE49-F238E27FC236}">
                <a16:creationId xmlns:a16="http://schemas.microsoft.com/office/drawing/2014/main" id="{2A4CFC51-E44C-4A90-9A48-721AB43CCC8B}"/>
              </a:ext>
            </a:extLst>
          </p:cNvPr>
          <p:cNvPicPr>
            <a:picLocks noChangeAspect="1"/>
          </p:cNvPicPr>
          <p:nvPr/>
        </p:nvPicPr>
        <p:blipFill>
          <a:blip r:embed="rId3"/>
          <a:stretch>
            <a:fillRect/>
          </a:stretch>
        </p:blipFill>
        <p:spPr>
          <a:xfrm>
            <a:off x="627657" y="382290"/>
            <a:ext cx="944962" cy="816935"/>
          </a:xfrm>
          <a:prstGeom prst="rect">
            <a:avLst/>
          </a:prstGeom>
        </p:spPr>
      </p:pic>
      <p:pic>
        <p:nvPicPr>
          <p:cNvPr id="5" name="Picture 4">
            <a:extLst>
              <a:ext uri="{FF2B5EF4-FFF2-40B4-BE49-F238E27FC236}">
                <a16:creationId xmlns:a16="http://schemas.microsoft.com/office/drawing/2014/main" id="{E35D7517-EB0B-4441-AAC5-2029FBA8A9B7}"/>
              </a:ext>
            </a:extLst>
          </p:cNvPr>
          <p:cNvPicPr>
            <a:picLocks noChangeAspect="1"/>
          </p:cNvPicPr>
          <p:nvPr/>
        </p:nvPicPr>
        <p:blipFill>
          <a:blip r:embed="rId4"/>
          <a:stretch>
            <a:fillRect/>
          </a:stretch>
        </p:blipFill>
        <p:spPr>
          <a:xfrm>
            <a:off x="141352" y="1199225"/>
            <a:ext cx="4116323" cy="2912901"/>
          </a:xfrm>
          <a:prstGeom prst="rect">
            <a:avLst/>
          </a:prstGeom>
        </p:spPr>
      </p:pic>
    </p:spTree>
    <p:extLst>
      <p:ext uri="{BB962C8B-B14F-4D97-AF65-F5344CB8AC3E}">
        <p14:creationId xmlns:p14="http://schemas.microsoft.com/office/powerpoint/2010/main" val="589634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1390975" y="378828"/>
            <a:ext cx="7137366" cy="883131"/>
          </a:xfrm>
          <a:prstGeom prst="rect">
            <a:avLst/>
          </a:prstGeom>
        </p:spPr>
        <p:txBody>
          <a:bodyPr spcFirstLastPara="1" wrap="square" lIns="91425" tIns="91425" rIns="91425" bIns="91425" anchor="t" anchorCtr="0">
            <a:noAutofit/>
          </a:bodyPr>
          <a:lstStyle/>
          <a:p>
            <a:r>
              <a:rPr lang="en-IN" sz="2800" dirty="0">
                <a:latin typeface="Outfit" panose="020B0604020202020204" charset="0"/>
              </a:rPr>
              <a:t>CHAIN ORGANIZATIONS W.R.T. TOTAL PERFORMANCE SCORE AS NO SCORE</a:t>
            </a:r>
          </a:p>
        </p:txBody>
      </p:sp>
      <p:sp>
        <p:nvSpPr>
          <p:cNvPr id="489" name="Google Shape;489;p43"/>
          <p:cNvSpPr txBox="1">
            <a:spLocks noGrp="1"/>
          </p:cNvSpPr>
          <p:nvPr>
            <p:ph type="subTitle" idx="2"/>
          </p:nvPr>
        </p:nvSpPr>
        <p:spPr>
          <a:xfrm>
            <a:off x="523548" y="1464470"/>
            <a:ext cx="4793457" cy="25012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total performance score evaluates various quality measures, patient outcomes, and adherence to best practices. </a:t>
            </a:r>
          </a:p>
          <a:p>
            <a:pPr marL="0" lvl="0" indent="0" algn="ctr" rtl="0">
              <a:spcBef>
                <a:spcPts val="0"/>
              </a:spcBef>
              <a:spcAft>
                <a:spcPts val="0"/>
              </a:spcAft>
              <a:buNone/>
            </a:pPr>
            <a:r>
              <a:rPr lang="en-US" dirty="0"/>
              <a:t>By analyzing chain organizations in terms of their total performance score, healthcare providers can identify areas of improvement, benchmark against industry standards, and promote quality care delivery across different chains.</a:t>
            </a:r>
            <a:endParaRPr dirty="0"/>
          </a:p>
        </p:txBody>
      </p:sp>
      <p:pic>
        <p:nvPicPr>
          <p:cNvPr id="3" name="Picture 2">
            <a:extLst>
              <a:ext uri="{FF2B5EF4-FFF2-40B4-BE49-F238E27FC236}">
                <a16:creationId xmlns:a16="http://schemas.microsoft.com/office/drawing/2014/main" id="{AE044931-B4E3-4671-B4BE-664F3F263DA6}"/>
              </a:ext>
            </a:extLst>
          </p:cNvPr>
          <p:cNvPicPr>
            <a:picLocks noChangeAspect="1"/>
          </p:cNvPicPr>
          <p:nvPr/>
        </p:nvPicPr>
        <p:blipFill>
          <a:blip r:embed="rId3"/>
          <a:stretch>
            <a:fillRect/>
          </a:stretch>
        </p:blipFill>
        <p:spPr>
          <a:xfrm>
            <a:off x="523548" y="445024"/>
            <a:ext cx="938865" cy="816935"/>
          </a:xfrm>
          <a:prstGeom prst="rect">
            <a:avLst/>
          </a:prstGeom>
        </p:spPr>
      </p:pic>
      <p:pic>
        <p:nvPicPr>
          <p:cNvPr id="5" name="Picture 4">
            <a:extLst>
              <a:ext uri="{FF2B5EF4-FFF2-40B4-BE49-F238E27FC236}">
                <a16:creationId xmlns:a16="http://schemas.microsoft.com/office/drawing/2014/main" id="{DE53A4A9-6C89-4769-B53C-0E8D0309079B}"/>
              </a:ext>
            </a:extLst>
          </p:cNvPr>
          <p:cNvPicPr>
            <a:picLocks noChangeAspect="1"/>
          </p:cNvPicPr>
          <p:nvPr/>
        </p:nvPicPr>
        <p:blipFill>
          <a:blip r:embed="rId4"/>
          <a:stretch>
            <a:fillRect/>
          </a:stretch>
        </p:blipFill>
        <p:spPr>
          <a:xfrm>
            <a:off x="5317005" y="1654363"/>
            <a:ext cx="3705055" cy="2311344"/>
          </a:xfrm>
          <a:prstGeom prst="rect">
            <a:avLst/>
          </a:prstGeom>
        </p:spPr>
      </p:pic>
    </p:spTree>
    <p:extLst>
      <p:ext uri="{BB962C8B-B14F-4D97-AF65-F5344CB8AC3E}">
        <p14:creationId xmlns:p14="http://schemas.microsoft.com/office/powerpoint/2010/main" val="1034999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5" name="Google Shape;665;p50"/>
          <p:cNvSpPr txBox="1">
            <a:spLocks noGrp="1"/>
          </p:cNvSpPr>
          <p:nvPr>
            <p:ph type="title"/>
          </p:nvPr>
        </p:nvSpPr>
        <p:spPr>
          <a:xfrm>
            <a:off x="1870142" y="535351"/>
            <a:ext cx="4980714" cy="8154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DIALYSIS STATIONS STATS</a:t>
            </a:r>
          </a:p>
        </p:txBody>
      </p:sp>
      <p:sp>
        <p:nvSpPr>
          <p:cNvPr id="666" name="Google Shape;666;p50"/>
          <p:cNvSpPr txBox="1">
            <a:spLocks noGrp="1"/>
          </p:cNvSpPr>
          <p:nvPr>
            <p:ph type="subTitle" idx="1"/>
          </p:nvPr>
        </p:nvSpPr>
        <p:spPr>
          <a:xfrm>
            <a:off x="384349" y="1622500"/>
            <a:ext cx="4980714" cy="24994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This involves tracking the number of dialysis stations, their utilization rates, availability, and efficiency of operations.</a:t>
            </a:r>
          </a:p>
          <a:p>
            <a:pPr marL="0" lvl="0" indent="0" algn="ctr" rtl="0">
              <a:spcBef>
                <a:spcPts val="0"/>
              </a:spcBef>
              <a:spcAft>
                <a:spcPts val="0"/>
              </a:spcAft>
              <a:buNone/>
            </a:pPr>
            <a:r>
              <a:rPr lang="en-US" dirty="0"/>
              <a:t>By analyzing these statistics, healthcare providers can optimize resource allocation, identify areas of underutilization or overcrowding, ensure equitable access to dialysis services, and improve overall operational efficiency in delivering care.</a:t>
            </a:r>
            <a:endParaRPr dirty="0"/>
          </a:p>
        </p:txBody>
      </p:sp>
      <p:pic>
        <p:nvPicPr>
          <p:cNvPr id="4" name="Picture 3">
            <a:extLst>
              <a:ext uri="{FF2B5EF4-FFF2-40B4-BE49-F238E27FC236}">
                <a16:creationId xmlns:a16="http://schemas.microsoft.com/office/drawing/2014/main" id="{52BFF6BC-7581-41BC-AD0A-95AFF2F977A4}"/>
              </a:ext>
            </a:extLst>
          </p:cNvPr>
          <p:cNvPicPr>
            <a:picLocks noChangeAspect="1"/>
          </p:cNvPicPr>
          <p:nvPr/>
        </p:nvPicPr>
        <p:blipFill>
          <a:blip r:embed="rId3"/>
          <a:stretch>
            <a:fillRect/>
          </a:stretch>
        </p:blipFill>
        <p:spPr>
          <a:xfrm>
            <a:off x="805831" y="727388"/>
            <a:ext cx="957155" cy="816935"/>
          </a:xfrm>
          <a:prstGeom prst="rect">
            <a:avLst/>
          </a:prstGeom>
        </p:spPr>
      </p:pic>
      <p:pic>
        <p:nvPicPr>
          <p:cNvPr id="6" name="Picture 5">
            <a:extLst>
              <a:ext uri="{FF2B5EF4-FFF2-40B4-BE49-F238E27FC236}">
                <a16:creationId xmlns:a16="http://schemas.microsoft.com/office/drawing/2014/main" id="{356DEBEE-5C35-425A-91E0-50AB65AB3D86}"/>
              </a:ext>
            </a:extLst>
          </p:cNvPr>
          <p:cNvPicPr>
            <a:picLocks noChangeAspect="1"/>
          </p:cNvPicPr>
          <p:nvPr/>
        </p:nvPicPr>
        <p:blipFill>
          <a:blip r:embed="rId4"/>
          <a:stretch>
            <a:fillRect/>
          </a:stretch>
        </p:blipFill>
        <p:spPr>
          <a:xfrm>
            <a:off x="5429250" y="1576048"/>
            <a:ext cx="3423046" cy="2158390"/>
          </a:xfrm>
          <a:prstGeom prst="rect">
            <a:avLst/>
          </a:prstGeom>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1333825" y="445024"/>
            <a:ext cx="7137366" cy="883131"/>
          </a:xfrm>
          <a:prstGeom prst="rect">
            <a:avLst/>
          </a:prstGeom>
        </p:spPr>
        <p:txBody>
          <a:bodyPr spcFirstLastPara="1" wrap="square" lIns="91425" tIns="91425" rIns="91425" bIns="91425" anchor="t" anchorCtr="0">
            <a:noAutofit/>
          </a:bodyPr>
          <a:lstStyle/>
          <a:p>
            <a:r>
              <a:rPr lang="en-US" sz="2800" dirty="0">
                <a:latin typeface="Outfit" panose="020B0604020202020204" charset="0"/>
              </a:rPr>
              <a:t># OF CATEGORY TEXT - AS EXPECTED</a:t>
            </a:r>
            <a:endParaRPr lang="en-IN" sz="2800" dirty="0">
              <a:latin typeface="Outfit" panose="020B0604020202020204" charset="0"/>
            </a:endParaRPr>
          </a:p>
        </p:txBody>
      </p:sp>
      <p:sp>
        <p:nvSpPr>
          <p:cNvPr id="489" name="Google Shape;489;p43"/>
          <p:cNvSpPr txBox="1">
            <a:spLocks noGrp="1"/>
          </p:cNvSpPr>
          <p:nvPr>
            <p:ph type="subTitle" idx="2"/>
          </p:nvPr>
        </p:nvSpPr>
        <p:spPr>
          <a:xfrm>
            <a:off x="405896" y="1388691"/>
            <a:ext cx="4793457" cy="25012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 involves categorizing patients based on specific criteria and examining their outcomes.</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By comparing these outcomes with expectations, healthcare providers can assess the effectiveness of different treatment plans, identify patterns, and tailor care strategies to specific patient categories, ultimately improving the quality of care provided</a:t>
            </a:r>
            <a:endParaRPr dirty="0"/>
          </a:p>
        </p:txBody>
      </p:sp>
      <p:pic>
        <p:nvPicPr>
          <p:cNvPr id="2" name="Picture 1">
            <a:extLst>
              <a:ext uri="{FF2B5EF4-FFF2-40B4-BE49-F238E27FC236}">
                <a16:creationId xmlns:a16="http://schemas.microsoft.com/office/drawing/2014/main" id="{271D93A2-C99C-4DBA-93D7-DDF89DE521E2}"/>
              </a:ext>
            </a:extLst>
          </p:cNvPr>
          <p:cNvPicPr>
            <a:picLocks noChangeAspect="1"/>
          </p:cNvPicPr>
          <p:nvPr/>
        </p:nvPicPr>
        <p:blipFill>
          <a:blip r:embed="rId3"/>
          <a:stretch>
            <a:fillRect/>
          </a:stretch>
        </p:blipFill>
        <p:spPr>
          <a:xfrm>
            <a:off x="587842" y="384488"/>
            <a:ext cx="938865" cy="816935"/>
          </a:xfrm>
          <a:prstGeom prst="rect">
            <a:avLst/>
          </a:prstGeom>
        </p:spPr>
      </p:pic>
      <p:pic>
        <p:nvPicPr>
          <p:cNvPr id="5" name="Picture 4">
            <a:extLst>
              <a:ext uri="{FF2B5EF4-FFF2-40B4-BE49-F238E27FC236}">
                <a16:creationId xmlns:a16="http://schemas.microsoft.com/office/drawing/2014/main" id="{221D7E44-0953-48E6-A6D4-93F8183CAC95}"/>
              </a:ext>
            </a:extLst>
          </p:cNvPr>
          <p:cNvPicPr>
            <a:picLocks noChangeAspect="1"/>
          </p:cNvPicPr>
          <p:nvPr/>
        </p:nvPicPr>
        <p:blipFill>
          <a:blip r:embed="rId4"/>
          <a:stretch>
            <a:fillRect/>
          </a:stretch>
        </p:blipFill>
        <p:spPr>
          <a:xfrm>
            <a:off x="5451980" y="1388691"/>
            <a:ext cx="3513426" cy="2494632"/>
          </a:xfrm>
          <a:prstGeom prst="rect">
            <a:avLst/>
          </a:prstGeom>
        </p:spPr>
      </p:pic>
    </p:spTree>
    <p:extLst>
      <p:ext uri="{BB962C8B-B14F-4D97-AF65-F5344CB8AC3E}">
        <p14:creationId xmlns:p14="http://schemas.microsoft.com/office/powerpoint/2010/main" val="407967473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Data Collection and Analysis - Master of Science in Community Health and Prevention Research by Slidesgo">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631</Words>
  <Application>Microsoft Office PowerPoint</Application>
  <PresentationFormat>On-screen Show (16:9)</PresentationFormat>
  <Paragraphs>71</Paragraphs>
  <Slides>16</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Outfit Medium</vt:lpstr>
      <vt:lpstr>Amasis MT Pro Medium</vt:lpstr>
      <vt:lpstr>Wingdings</vt:lpstr>
      <vt:lpstr>Calibri</vt:lpstr>
      <vt:lpstr>Outfit</vt:lpstr>
      <vt:lpstr>DM Sans</vt:lpstr>
      <vt:lpstr>Arial</vt:lpstr>
      <vt:lpstr>Courier New</vt:lpstr>
      <vt:lpstr>Data Collection and Analysis - Master of Science in Community Health and Prevention Research by Slidesgo</vt:lpstr>
      <vt:lpstr>Healthcare Analysis</vt:lpstr>
      <vt:lpstr>Group Members</vt:lpstr>
      <vt:lpstr>Agenda</vt:lpstr>
      <vt:lpstr>Introduction</vt:lpstr>
      <vt:lpstr>NUMBER OF PATIENTS ACROSS VARIOUS SUMMARIES</vt:lpstr>
      <vt:lpstr>PROFIT VS NON-PROFIT STATS</vt:lpstr>
      <vt:lpstr>CHAIN ORGANIZATIONS W.R.T. TOTAL PERFORMANCE SCORE AS NO SCORE</vt:lpstr>
      <vt:lpstr>DIALYSIS STATIONS STATS</vt:lpstr>
      <vt:lpstr># OF CATEGORY TEXT - AS EXPECTED</vt:lpstr>
      <vt:lpstr>AVERAGE PAYMENT REDUCTION RATE</vt:lpstr>
      <vt:lpstr>What we learn</vt:lpstr>
      <vt:lpstr>Challenges During Project</vt:lpstr>
      <vt:lpstr>Excel Dashboard</vt:lpstr>
      <vt:lpstr>Tableau Dashboard</vt:lpstr>
      <vt:lpstr>PowerBI Dashboard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Analysis</dc:title>
  <dc:creator>USER</dc:creator>
  <cp:lastModifiedBy>hritikjhk9@gmail.com</cp:lastModifiedBy>
  <cp:revision>16</cp:revision>
  <dcterms:modified xsi:type="dcterms:W3CDTF">2024-04-18T15:41:43Z</dcterms:modified>
</cp:coreProperties>
</file>