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9"/>
  </p:normalViewPr>
  <p:slideViewPr>
    <p:cSldViewPr snapToGrid="0" snapToObjects="1">
      <p:cViewPr>
        <p:scale>
          <a:sx n="108" d="100"/>
          <a:sy n="108" d="100"/>
        </p:scale>
        <p:origin x="73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A32E-5066-7A4E-971C-AC8D10801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Baseball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F4A7E-5FB2-6B4E-BB83-EE9946A2D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Jordan Rivera</a:t>
            </a:r>
          </a:p>
        </p:txBody>
      </p:sp>
    </p:spTree>
    <p:extLst>
      <p:ext uri="{BB962C8B-B14F-4D97-AF65-F5344CB8AC3E}">
        <p14:creationId xmlns:p14="http://schemas.microsoft.com/office/powerpoint/2010/main" val="342993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7157-2479-914F-9627-C7172EA3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Modify list in R to make data frames more readable, ready for analyzing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F2FBCFE-BA02-8840-8826-AEDDEF39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" y="1738876"/>
            <a:ext cx="6988175" cy="4822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63FF-9567-AC41-ADD8-02F535FF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466" y="4443412"/>
            <a:ext cx="3686175" cy="4110962"/>
          </a:xfrm>
        </p:spPr>
        <p:txBody>
          <a:bodyPr/>
          <a:lstStyle/>
          <a:p>
            <a:r>
              <a:rPr lang="en-US" dirty="0"/>
              <a:t>Deleted summary rows, unwanted columns</a:t>
            </a:r>
          </a:p>
          <a:p>
            <a:r>
              <a:rPr lang="en-US" dirty="0"/>
              <a:t>Merged rows together if from the same season</a:t>
            </a:r>
          </a:p>
          <a:p>
            <a:r>
              <a:rPr lang="en-US" dirty="0"/>
              <a:t>Deleted empty rows where player did not play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54A1086-FB0C-EF46-A4AB-AF33DC1DB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504" y="2168524"/>
            <a:ext cx="2349500" cy="15494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85553C6-2C69-C945-A7E1-EFB75EE47D02}"/>
              </a:ext>
            </a:extLst>
          </p:cNvPr>
          <p:cNvSpPr/>
          <p:nvPr/>
        </p:nvSpPr>
        <p:spPr>
          <a:xfrm>
            <a:off x="7729538" y="2943224"/>
            <a:ext cx="1544464" cy="45719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7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C1E1-D1BC-D748-B694-EBB62CDA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Filter through every season from every player and identify breakout seasons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3489-52E0-DA4D-9DDD-EDDA45DD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criteria for a breakout season:</a:t>
            </a:r>
          </a:p>
          <a:p>
            <a:pPr lvl="1"/>
            <a:r>
              <a:rPr lang="en-US" dirty="0" err="1"/>
              <a:t>oWAR</a:t>
            </a:r>
            <a:r>
              <a:rPr lang="en-US" dirty="0"/>
              <a:t> &gt;= 2.5</a:t>
            </a:r>
          </a:p>
          <a:p>
            <a:pPr lvl="1"/>
            <a:r>
              <a:rPr lang="en-US" dirty="0" err="1"/>
              <a:t>oWAR</a:t>
            </a:r>
            <a:r>
              <a:rPr lang="en-US" dirty="0"/>
              <a:t>/162 games &gt;= 6.4</a:t>
            </a:r>
          </a:p>
          <a:p>
            <a:pPr lvl="1"/>
            <a:r>
              <a:rPr lang="en-US" dirty="0" err="1"/>
              <a:t>oWAR</a:t>
            </a:r>
            <a:r>
              <a:rPr lang="en-US" dirty="0"/>
              <a:t>/162 games &gt;= 1.8 x Career </a:t>
            </a:r>
            <a:r>
              <a:rPr lang="en-US" dirty="0" err="1"/>
              <a:t>oWAR</a:t>
            </a:r>
            <a:r>
              <a:rPr lang="en-US" dirty="0"/>
              <a:t>/162 games at that point in career</a:t>
            </a:r>
          </a:p>
          <a:p>
            <a:pPr lvl="1"/>
            <a:r>
              <a:rPr lang="en-US" dirty="0"/>
              <a:t>Occurred in 2016 or later</a:t>
            </a:r>
          </a:p>
          <a:p>
            <a:pPr lvl="1"/>
            <a:r>
              <a:rPr lang="en-US" dirty="0"/>
              <a:t>Played &gt;=200 games prior to breakout</a:t>
            </a:r>
          </a:p>
          <a:p>
            <a:pPr lvl="1"/>
            <a:r>
              <a:rPr lang="en-US" dirty="0"/>
              <a:t>Had not experienced a breakout season before</a:t>
            </a:r>
          </a:p>
          <a:p>
            <a:r>
              <a:rPr lang="en-US" dirty="0"/>
              <a:t>Of the 5,817 seasons I analyzed, 15 seasons met this criteria</a:t>
            </a:r>
          </a:p>
          <a:p>
            <a:pPr lvl="1"/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D617C6E-DB87-0346-9F82-B22AAC3E8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766" y="1536700"/>
            <a:ext cx="21209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9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0E8B-01A0-174A-A45C-9CF29B22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Analyze the 15 breakout seasons and the year prior to breakout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ED72823-CC1F-C945-AAA5-FD4133A23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3936637"/>
            <a:ext cx="10638010" cy="260461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2EE032-93E8-6540-94BC-88776FEA1E2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Pulled advanced metrics from Baseball Savant</a:t>
            </a:r>
          </a:p>
          <a:p>
            <a:r>
              <a:rPr lang="en-US" dirty="0"/>
              <a:t>Did this manually as there were only 15 seasons</a:t>
            </a:r>
          </a:p>
          <a:p>
            <a:r>
              <a:rPr lang="en-US" dirty="0"/>
              <a:t>In the future, I could expand the number of breakout seasons to be analyzed by changing the criteria, then write a script that would scrape the advanced metrics from Baseball Savant, like how I did for Baseball-Reference</a:t>
            </a:r>
          </a:p>
        </p:txBody>
      </p:sp>
    </p:spTree>
    <p:extLst>
      <p:ext uri="{BB962C8B-B14F-4D97-AF65-F5344CB8AC3E}">
        <p14:creationId xmlns:p14="http://schemas.microsoft.com/office/powerpoint/2010/main" val="379749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65DD-7117-A742-8DC1-40A10D99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Found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C9957C9-C60A-6C44-8A98-112030702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78" y="1575047"/>
            <a:ext cx="5214269" cy="3809753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4657F14-C3FA-244D-B50E-BA701D92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5047"/>
            <a:ext cx="5214269" cy="380975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1AA7CB-DA0D-5044-B77D-600D150070B4}"/>
              </a:ext>
            </a:extLst>
          </p:cNvPr>
          <p:cNvSpPr txBox="1">
            <a:spLocks/>
          </p:cNvSpPr>
          <p:nvPr/>
        </p:nvSpPr>
        <p:spPr>
          <a:xfrm>
            <a:off x="677334" y="5427020"/>
            <a:ext cx="8596668" cy="171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there was a significant difference between </a:t>
            </a:r>
            <a:r>
              <a:rPr lang="en-US" dirty="0" err="1"/>
              <a:t>oWAR</a:t>
            </a:r>
            <a:r>
              <a:rPr lang="en-US" dirty="0"/>
              <a:t> rate in breakout year vs previous year, the difference for </a:t>
            </a:r>
            <a:r>
              <a:rPr lang="en-US" dirty="0" err="1"/>
              <a:t>xwOBA</a:t>
            </a:r>
            <a:r>
              <a:rPr lang="en-US" dirty="0"/>
              <a:t> was not as significant</a:t>
            </a:r>
          </a:p>
          <a:p>
            <a:r>
              <a:rPr lang="en-US" dirty="0"/>
              <a:t>High </a:t>
            </a:r>
            <a:r>
              <a:rPr lang="en-US" dirty="0" err="1"/>
              <a:t>xwOBA</a:t>
            </a:r>
            <a:r>
              <a:rPr lang="en-US" dirty="0"/>
              <a:t> could be a predictor</a:t>
            </a:r>
          </a:p>
        </p:txBody>
      </p:sp>
    </p:spTree>
    <p:extLst>
      <p:ext uri="{BB962C8B-B14F-4D97-AF65-F5344CB8AC3E}">
        <p14:creationId xmlns:p14="http://schemas.microsoft.com/office/powerpoint/2010/main" val="233890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32F8-794D-5848-A7F6-4563ACC7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Advanced Metrics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CE87A4C-7EA2-044B-BD34-97E78CADB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29" y="1363087"/>
            <a:ext cx="3242824" cy="2369336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339F5C5-F1A8-B149-A445-3DEAAFD5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975" y="1363087"/>
            <a:ext cx="3242824" cy="2369336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E0F2FB-EF45-FB48-8645-91626B940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921" y="1363087"/>
            <a:ext cx="3242824" cy="2369336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CDFD0317-17B1-D049-9F8D-43EFCCB08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29" y="3594058"/>
            <a:ext cx="3242824" cy="2369336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7B0214-85A6-234A-A357-6E1FB0090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975" y="3594058"/>
            <a:ext cx="3242824" cy="2369336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E20DB7-8BD6-5F42-A74C-E2EED1E6D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181" y="3594058"/>
            <a:ext cx="3242824" cy="2369336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EF621C3-7602-5941-8D6D-12A368093D67}"/>
              </a:ext>
            </a:extLst>
          </p:cNvPr>
          <p:cNvSpPr txBox="1">
            <a:spLocks/>
          </p:cNvSpPr>
          <p:nvPr/>
        </p:nvSpPr>
        <p:spPr>
          <a:xfrm>
            <a:off x="677334" y="5949538"/>
            <a:ext cx="8596668" cy="1187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there are differences between breakout year &amp; previous year, advanced metrics don’t show as vast of a difference – these could be predictors</a:t>
            </a:r>
          </a:p>
        </p:txBody>
      </p:sp>
    </p:spTree>
    <p:extLst>
      <p:ext uri="{BB962C8B-B14F-4D97-AF65-F5344CB8AC3E}">
        <p14:creationId xmlns:p14="http://schemas.microsoft.com/office/powerpoint/2010/main" val="61840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E6E5-18AB-354D-BE75-232C4656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Subsets of Breakout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F0B7-999D-9444-BC0B-321E27C4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Hitters: breakout players who were in top 20% contact rate the year before breakout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3198FD-56D0-AF46-9CED-8F1B4F11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16" y="3391025"/>
            <a:ext cx="4206111" cy="3073152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AFC9C9C-3A41-A445-9E96-F4D65C67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470" y="3391025"/>
            <a:ext cx="4206111" cy="30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6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E9B9-E037-FD49-8957-DD3862CC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Subsets of Breakout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4567-A462-934C-8AA2-A68C58CE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Hitters: breakout players who had a SLG in top 20% the year before breakout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74CD77-84CB-344C-8A22-8C1290D5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59936"/>
            <a:ext cx="4363934" cy="3188464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8E14685-6221-7E4A-82A6-822E09F37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82" y="3059936"/>
            <a:ext cx="4363934" cy="31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537C-460F-B740-B59A-1F833F28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DE32-6A6F-4841-AF25-D50D505A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season before their breakout, every breakout player scored in the 70</a:t>
            </a:r>
            <a:r>
              <a:rPr lang="en-US" baseline="30000" dirty="0"/>
              <a:t>th</a:t>
            </a:r>
            <a:r>
              <a:rPr lang="en-US" dirty="0"/>
              <a:t> percentile or higher for at least one of the following three categories:</a:t>
            </a:r>
          </a:p>
          <a:p>
            <a:pPr lvl="1"/>
            <a:r>
              <a:rPr lang="en-US" dirty="0"/>
              <a:t>SLG</a:t>
            </a:r>
          </a:p>
          <a:p>
            <a:pPr lvl="1"/>
            <a:r>
              <a:rPr lang="en-US" dirty="0"/>
              <a:t>Exit Velocity</a:t>
            </a:r>
          </a:p>
          <a:p>
            <a:pPr lvl="1"/>
            <a:r>
              <a:rPr lang="en-US" dirty="0"/>
              <a:t>Whiff%</a:t>
            </a:r>
          </a:p>
          <a:p>
            <a:r>
              <a:rPr lang="en-US" dirty="0"/>
              <a:t>In general, Barrel% improved more than Exit Velocity</a:t>
            </a:r>
          </a:p>
          <a:p>
            <a:pPr lvl="1"/>
            <a:r>
              <a:rPr lang="en-US" dirty="0"/>
              <a:t>Barrel: batted ball event whose comparable hit types (in terms of exit velocity and launch angle) that have led to a minimum .500 BA and 1.500 SLG</a:t>
            </a:r>
          </a:p>
          <a:p>
            <a:pPr lvl="1"/>
            <a:r>
              <a:rPr lang="en-US" dirty="0"/>
              <a:t>So hitters who already hit the ball hard experienced more favorable launch angles in their breakout year – could be due to swing mechanics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8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7FE6-1FEE-0F4C-88D2-EABD28CF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Breakout Candidates for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6104-4E26-7F4E-A539-F40BFB86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5057"/>
            <a:ext cx="8596668" cy="45133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 </a:t>
            </a:r>
            <a:r>
              <a:rPr lang="en-US" dirty="0" err="1"/>
              <a:t>xwOBA</a:t>
            </a:r>
            <a:endParaRPr lang="en-US" dirty="0"/>
          </a:p>
          <a:p>
            <a:pPr lvl="1"/>
            <a:r>
              <a:rPr lang="en-US" dirty="0"/>
              <a:t>Garrett Cooper (</a:t>
            </a:r>
            <a:r>
              <a:rPr lang="en-US" dirty="0" err="1"/>
              <a:t>xwOBA</a:t>
            </a:r>
            <a:r>
              <a:rPr lang="en-US" dirty="0"/>
              <a:t> Percentile: 89)</a:t>
            </a:r>
          </a:p>
          <a:p>
            <a:pPr lvl="1"/>
            <a:r>
              <a:rPr lang="en-US" dirty="0"/>
              <a:t>Will Smith (95)</a:t>
            </a:r>
          </a:p>
          <a:p>
            <a:pPr lvl="1"/>
            <a:r>
              <a:rPr lang="en-US" dirty="0"/>
              <a:t>Travis </a:t>
            </a:r>
            <a:r>
              <a:rPr lang="en-US" dirty="0" err="1"/>
              <a:t>d’Arnaud</a:t>
            </a:r>
            <a:r>
              <a:rPr lang="en-US" dirty="0"/>
              <a:t> (90)</a:t>
            </a:r>
          </a:p>
          <a:p>
            <a:r>
              <a:rPr lang="en-US" dirty="0"/>
              <a:t>High Contact Rates</a:t>
            </a:r>
          </a:p>
          <a:p>
            <a:pPr lvl="1"/>
            <a:r>
              <a:rPr lang="en-US" dirty="0"/>
              <a:t>Tommy La Stella (Whiff% Percentile: 99)</a:t>
            </a:r>
          </a:p>
          <a:p>
            <a:pPr lvl="1"/>
            <a:r>
              <a:rPr lang="en-US" dirty="0"/>
              <a:t>David Fletcher (100)</a:t>
            </a:r>
          </a:p>
          <a:p>
            <a:pPr lvl="1"/>
            <a:r>
              <a:rPr lang="en-US" dirty="0"/>
              <a:t>Nick </a:t>
            </a:r>
            <a:r>
              <a:rPr lang="en-US" dirty="0" err="1"/>
              <a:t>Solak</a:t>
            </a:r>
            <a:r>
              <a:rPr lang="en-US" dirty="0"/>
              <a:t> (84)</a:t>
            </a:r>
          </a:p>
          <a:p>
            <a:pPr lvl="1"/>
            <a:r>
              <a:rPr lang="en-US" dirty="0"/>
              <a:t>Wilmer Flores (89)</a:t>
            </a:r>
          </a:p>
          <a:p>
            <a:r>
              <a:rPr lang="en-US" dirty="0"/>
              <a:t>High Power and Exit Velocity Rates</a:t>
            </a:r>
          </a:p>
          <a:p>
            <a:pPr lvl="1"/>
            <a:r>
              <a:rPr lang="en-US" dirty="0" err="1"/>
              <a:t>Teoscar</a:t>
            </a:r>
            <a:r>
              <a:rPr lang="en-US" dirty="0"/>
              <a:t> Hernandez (SLG Percentile: 97, </a:t>
            </a:r>
            <a:r>
              <a:rPr lang="en-US" dirty="0" err="1"/>
              <a:t>xwOBA</a:t>
            </a:r>
            <a:r>
              <a:rPr lang="en-US" dirty="0"/>
              <a:t> Percentile: 94, EV Percentile: 98)</a:t>
            </a:r>
          </a:p>
          <a:p>
            <a:pPr lvl="1"/>
            <a:r>
              <a:rPr lang="en-US" dirty="0"/>
              <a:t>Wil Myers (95, 93, 82)</a:t>
            </a:r>
          </a:p>
          <a:p>
            <a:pPr lvl="1"/>
            <a:r>
              <a:rPr lang="en-US" dirty="0"/>
              <a:t>Jesse Winker (89, 95, 90)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4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DA0D-0273-8C45-9A70-FE08A7061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7549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6DC7-C1D9-1C46-BF4F-8209462A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Old Scouting Theory vs. New Scouting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4815-0BA0-314B-A5E3-E7EA11052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Old Scouting Theory</a:t>
            </a:r>
          </a:p>
          <a:p>
            <a:pPr lvl="1"/>
            <a:r>
              <a:rPr lang="en-US" dirty="0"/>
              <a:t>Five tools: hitting, power-hitting, speed, fielding, throwing</a:t>
            </a:r>
          </a:p>
          <a:p>
            <a:pPr lvl="1"/>
            <a:r>
              <a:rPr lang="en-US" dirty="0"/>
              <a:t>Originated in 1950s – scouting reports were short and were not graded on numeric basis</a:t>
            </a:r>
          </a:p>
          <a:p>
            <a:pPr lvl="1"/>
            <a:r>
              <a:rPr lang="en-US" dirty="0"/>
              <a:t>In the 1990s, the 20-80 scale was introduced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2A2C2-823F-FB42-B935-5E2055BA11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New Scouting Theory</a:t>
            </a:r>
          </a:p>
          <a:p>
            <a:pPr lvl="1"/>
            <a:r>
              <a:rPr lang="en-US" dirty="0"/>
              <a:t>Originated with Bill James, who introduced sabermetrics</a:t>
            </a:r>
          </a:p>
          <a:p>
            <a:pPr lvl="1"/>
            <a:r>
              <a:rPr lang="en-US" dirty="0"/>
              <a:t>Uses analytics and data to evaluate players</a:t>
            </a:r>
          </a:p>
          <a:p>
            <a:pPr lvl="1"/>
            <a:r>
              <a:rPr lang="en-US" dirty="0"/>
              <a:t>Caught on in the early 2000s, when Billy Beane constructed an A’s team using these principles – “Moneyball”</a:t>
            </a:r>
          </a:p>
          <a:p>
            <a:pPr lvl="1"/>
            <a:r>
              <a:rPr lang="en-US" dirty="0"/>
              <a:t>Today, MLB continues to shift away from Old Scouting Theory and towards New Scouting Theory</a:t>
            </a:r>
          </a:p>
        </p:txBody>
      </p:sp>
    </p:spTree>
    <p:extLst>
      <p:ext uri="{BB962C8B-B14F-4D97-AF65-F5344CB8AC3E}">
        <p14:creationId xmlns:p14="http://schemas.microsoft.com/office/powerpoint/2010/main" val="398666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AE9D-9EC1-7744-A1B8-B6421E28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Moneyball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5053-4709-2949-BDF8-0371C22E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59035" cy="3880773"/>
          </a:xfrm>
        </p:spPr>
        <p:txBody>
          <a:bodyPr/>
          <a:lstStyle/>
          <a:p>
            <a:r>
              <a:rPr lang="en-US" dirty="0"/>
              <a:t>Using statistics and data analysis, small market teams can compete by buying assets undervalued by other teams and selling ones that are overvalued by other teams</a:t>
            </a:r>
          </a:p>
          <a:p>
            <a:r>
              <a:rPr lang="en-US" dirty="0"/>
              <a:t>Key statistics: OBP and SLG – from 1999-2003, OBP was a significant predictor of wins, but not individual player salaries</a:t>
            </a:r>
          </a:p>
          <a:p>
            <a:r>
              <a:rPr lang="en-US" dirty="0"/>
              <a:t>Old stats that designated as overvalued: batting average, RBIs, stolen bases</a:t>
            </a:r>
          </a:p>
          <a:p>
            <a:r>
              <a:rPr lang="en-US" dirty="0"/>
              <a:t>Billy Beane used Bill James’ theory of sabermetrics to develop a new strategy of building an Oakland A’s team that had the third lowest payroll in the league</a:t>
            </a:r>
          </a:p>
          <a:p>
            <a:r>
              <a:rPr lang="en-US" dirty="0"/>
              <a:t>In 2002, implemented this new strategy amidst backlash, but the A’s went on to win 20 games in a row, win 103 games overall, and finish 1</a:t>
            </a:r>
            <a:r>
              <a:rPr lang="en-US" baseline="30000" dirty="0"/>
              <a:t>st</a:t>
            </a:r>
            <a:r>
              <a:rPr lang="en-US" dirty="0"/>
              <a:t> in their division</a:t>
            </a:r>
          </a:p>
          <a:p>
            <a:r>
              <a:rPr lang="en-US" dirty="0"/>
              <a:t>Impact: more and more teams began to follow in Beane’s footsteps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45A1-35FD-8B45-AEE5-27C8180F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D1DC-F7B3-0E41-A91E-1FAEB5D3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stats valued by the Moneyball Theory have become more valued – OBP, for example, is no longer undervalued</a:t>
            </a:r>
          </a:p>
          <a:p>
            <a:r>
              <a:rPr lang="en-US" dirty="0"/>
              <a:t>Small market teams need to stay ahead of the curve and find the “next” Moneyball Theory</a:t>
            </a:r>
          </a:p>
          <a:p>
            <a:r>
              <a:rPr lang="en-US" dirty="0"/>
              <a:t>General managers and baseball analysts continue to search for new metrics that could correlate with player value</a:t>
            </a:r>
          </a:p>
          <a:p>
            <a:r>
              <a:rPr lang="en-US" dirty="0"/>
              <a:t>Technology has allowed for new metrics that are starting to have a similar impact as the Moneyball Theory</a:t>
            </a:r>
          </a:p>
        </p:txBody>
      </p:sp>
    </p:spTree>
    <p:extLst>
      <p:ext uri="{BB962C8B-B14F-4D97-AF65-F5344CB8AC3E}">
        <p14:creationId xmlns:p14="http://schemas.microsoft.com/office/powerpoint/2010/main" val="198508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F2B3-8CB3-1941-9417-7A4E6BAB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AB1A-D765-9D49-B8DA-FAB16D32A8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Statcast</a:t>
            </a:r>
            <a:endParaRPr lang="en-US" dirty="0"/>
          </a:p>
          <a:p>
            <a:pPr lvl="1"/>
            <a:r>
              <a:rPr lang="en-US" dirty="0"/>
              <a:t>Introduced to all 30 MLB stadiums in 2015</a:t>
            </a:r>
          </a:p>
          <a:p>
            <a:pPr lvl="1"/>
            <a:r>
              <a:rPr lang="en-US" dirty="0"/>
              <a:t>Multi-camera plus radar system that analyzes player and ball movements</a:t>
            </a:r>
          </a:p>
          <a:p>
            <a:pPr lvl="1"/>
            <a:r>
              <a:rPr lang="en-US" dirty="0"/>
              <a:t>Makes high accuracy measurements</a:t>
            </a:r>
          </a:p>
          <a:p>
            <a:pPr lvl="1"/>
            <a:r>
              <a:rPr lang="en-US" dirty="0"/>
              <a:t>Has allowed for new statistics/information: spin rates, launch angles, exit velocities,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DF828-3F82-9149-BAAD-6B02B8518C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Baseball Savant</a:t>
            </a:r>
          </a:p>
          <a:p>
            <a:pPr lvl="1"/>
            <a:r>
              <a:rPr lang="en-US" dirty="0"/>
              <a:t>Online database</a:t>
            </a:r>
          </a:p>
          <a:p>
            <a:pPr lvl="1"/>
            <a:r>
              <a:rPr lang="en-US" dirty="0"/>
              <a:t>Includes </a:t>
            </a:r>
            <a:r>
              <a:rPr lang="en-US" dirty="0" err="1"/>
              <a:t>Statcast</a:t>
            </a:r>
            <a:r>
              <a:rPr lang="en-US" dirty="0"/>
              <a:t> metrics, advanced statistics, player matchups, visuals, probabilities</a:t>
            </a:r>
          </a:p>
          <a:p>
            <a:pPr lvl="1"/>
            <a:r>
              <a:rPr lang="en-US" dirty="0"/>
              <a:t>Demonstrates the multitude of ways that the </a:t>
            </a:r>
            <a:r>
              <a:rPr lang="en-US" dirty="0" err="1"/>
              <a:t>Statcast</a:t>
            </a:r>
            <a:r>
              <a:rPr lang="en-US" dirty="0"/>
              <a:t> data can be applied and visualized</a:t>
            </a:r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A145C4F-84C4-4C46-8BFD-90CBE32C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0" y="5363608"/>
            <a:ext cx="1807341" cy="1355506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25044BE-92ED-854B-8353-E4480479F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825" y="5363608"/>
            <a:ext cx="2410978" cy="13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8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98B6-5507-E542-BFBF-84FB8736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Hitting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592B-F814-D143-9595-CC0B92051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wOBA</a:t>
            </a:r>
            <a:r>
              <a:rPr lang="en-US" dirty="0"/>
              <a:t>: weighted on-base average, designed to measure a player’s overall offensive contribution per plate appearance (weighted so it scales to OBP)</a:t>
            </a:r>
          </a:p>
          <a:p>
            <a:r>
              <a:rPr lang="en-US" b="1" dirty="0" err="1"/>
              <a:t>wRC</a:t>
            </a:r>
            <a:r>
              <a:rPr lang="en-US" dirty="0"/>
              <a:t>+: weighted runs created, designed to measure a player’s total offensive value (weighted such that 100 is league average)</a:t>
            </a:r>
          </a:p>
          <a:p>
            <a:r>
              <a:rPr lang="en-US" b="1" dirty="0"/>
              <a:t>ISO</a:t>
            </a:r>
            <a:r>
              <a:rPr lang="en-US" dirty="0"/>
              <a:t>: isolated power, sabermetric computation designed to measure raw power</a:t>
            </a:r>
          </a:p>
          <a:p>
            <a:r>
              <a:rPr lang="en-US" b="1" dirty="0"/>
              <a:t>BABIP</a:t>
            </a:r>
            <a:r>
              <a:rPr lang="en-US" dirty="0"/>
              <a:t>: batting average on balls in play</a:t>
            </a:r>
          </a:p>
          <a:p>
            <a:r>
              <a:rPr lang="en-US" b="1" dirty="0"/>
              <a:t>WAR</a:t>
            </a:r>
            <a:r>
              <a:rPr lang="en-US" dirty="0"/>
              <a:t>: wins above replacement, developed to sum up a player’s total contribution to their team</a:t>
            </a:r>
          </a:p>
          <a:p>
            <a:r>
              <a:rPr lang="en-US" b="1" dirty="0"/>
              <a:t>Exit velocity</a:t>
            </a:r>
            <a:r>
              <a:rPr lang="en-US" dirty="0"/>
              <a:t>: velocity of ball as it leaves bat</a:t>
            </a:r>
          </a:p>
          <a:p>
            <a:r>
              <a:rPr lang="en-US" b="1" dirty="0"/>
              <a:t>Launch</a:t>
            </a:r>
            <a:r>
              <a:rPr lang="en-US" dirty="0"/>
              <a:t> </a:t>
            </a:r>
            <a:r>
              <a:rPr lang="en-US" b="1" dirty="0"/>
              <a:t>angle</a:t>
            </a:r>
            <a:r>
              <a:rPr lang="en-US" dirty="0"/>
              <a:t>: vertical angle at which the bat leaves the ball</a:t>
            </a:r>
          </a:p>
          <a:p>
            <a:r>
              <a:rPr lang="en-US" b="1" dirty="0"/>
              <a:t>Barrels</a:t>
            </a:r>
            <a:r>
              <a:rPr lang="en-US" dirty="0"/>
              <a:t>: batted ball events whose comparable hit types (in terms of exit velocity and launch angle) that have led to a minimum .500 BA and 1.500 SLG</a:t>
            </a:r>
          </a:p>
        </p:txBody>
      </p:sp>
    </p:spTree>
    <p:extLst>
      <p:ext uri="{BB962C8B-B14F-4D97-AF65-F5344CB8AC3E}">
        <p14:creationId xmlns:p14="http://schemas.microsoft.com/office/powerpoint/2010/main" val="97765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97AA-0555-C347-8D55-2A058161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AC8B-7939-F74C-B8AA-C725D69A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every MLB hitter who played between 2016-2019</a:t>
            </a:r>
          </a:p>
          <a:p>
            <a:r>
              <a:rPr lang="en-US" dirty="0"/>
              <a:t>Pull their career statistics (specifically their player value batting table) from Baseball-</a:t>
            </a:r>
            <a:r>
              <a:rPr lang="en-US" dirty="0" err="1"/>
              <a:t>Reference.com</a:t>
            </a:r>
            <a:endParaRPr lang="en-US" dirty="0"/>
          </a:p>
          <a:p>
            <a:r>
              <a:rPr lang="en-US" dirty="0"/>
              <a:t>Do a comprehensive search through all the seasons for each of the players and identify whether each season would be considered a “breakout season” according to a certain set of criteria</a:t>
            </a:r>
          </a:p>
          <a:p>
            <a:r>
              <a:rPr lang="en-US" dirty="0"/>
              <a:t>Analyze the breakout seasons and the year prior to the breakout season using advanced metrics from Baseball Savant, try to identify trends</a:t>
            </a:r>
          </a:p>
          <a:p>
            <a:r>
              <a:rPr lang="en-US" dirty="0"/>
              <a:t>From these trends, form a strategy for identifying future breakout players and find current undervalued MLB players to hypothetically acquire</a:t>
            </a:r>
          </a:p>
        </p:txBody>
      </p:sp>
    </p:spTree>
    <p:extLst>
      <p:ext uri="{BB962C8B-B14F-4D97-AF65-F5344CB8AC3E}">
        <p14:creationId xmlns:p14="http://schemas.microsoft.com/office/powerpoint/2010/main" val="66989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C377-B4CF-C140-8E8A-8310C951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Scrape hyperlinks from Baseball-Reference using R</a:t>
            </a:r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8257D5CF-7BFC-D04C-A87A-B507CE569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325170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B73E44-C5EC-8A4C-9676-47F26820CBFA}"/>
              </a:ext>
            </a:extLst>
          </p:cNvPr>
          <p:cNvSpPr txBox="1">
            <a:spLocks/>
          </p:cNvSpPr>
          <p:nvPr/>
        </p:nvSpPr>
        <p:spPr>
          <a:xfrm>
            <a:off x="677334" y="5182109"/>
            <a:ext cx="8596668" cy="1475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Approximately 1,400 players per year – stored all of the hyperlinks in a list</a:t>
            </a:r>
          </a:p>
          <a:p>
            <a:r>
              <a:rPr lang="en-US" dirty="0"/>
              <a:t>Removed links that weren’t players</a:t>
            </a:r>
          </a:p>
          <a:p>
            <a:r>
              <a:rPr lang="en-US" dirty="0"/>
              <a:t>Removed duplicate hyperlinks</a:t>
            </a:r>
          </a:p>
          <a:p>
            <a:r>
              <a:rPr lang="en-US" dirty="0"/>
              <a:t>Code often took hours to run and debug, also had to teach myself how to scrape HTML – great learning experience! </a:t>
            </a:r>
          </a:p>
        </p:txBody>
      </p:sp>
    </p:spTree>
    <p:extLst>
      <p:ext uri="{BB962C8B-B14F-4D97-AF65-F5344CB8AC3E}">
        <p14:creationId xmlns:p14="http://schemas.microsoft.com/office/powerpoint/2010/main" val="111817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2D2D-66D5-7047-A294-B586EC95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Scrape data from Baseball-Reference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BBF7-3EBA-684D-88AE-47123C95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58880"/>
            <a:ext cx="8596668" cy="248951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From list of hyperlinks, scraped three things from each of the player’s webpages:</a:t>
            </a:r>
          </a:p>
          <a:p>
            <a:pPr lvl="1"/>
            <a:r>
              <a:rPr lang="en-US" dirty="0"/>
              <a:t>Their name</a:t>
            </a:r>
          </a:p>
          <a:p>
            <a:pPr lvl="1"/>
            <a:r>
              <a:rPr lang="en-US" dirty="0"/>
              <a:t>Their position</a:t>
            </a:r>
          </a:p>
          <a:p>
            <a:pPr lvl="1"/>
            <a:r>
              <a:rPr lang="en-US" dirty="0"/>
              <a:t>Player Value Batting table</a:t>
            </a:r>
          </a:p>
          <a:p>
            <a:r>
              <a:rPr lang="en-US" dirty="0"/>
              <a:t>Converted list of hyperlinks to a data frame, added each player’s position to the data frame, then removed all pitchers (of the 2,228 players, 1,247 were pitchers)</a:t>
            </a:r>
          </a:p>
          <a:p>
            <a:r>
              <a:rPr lang="en-US" dirty="0"/>
              <a:t>Created a new master list of all 981 hitters, each element of the list was named using the player’s name and stored a data frame that was created from their player value batting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78FE3-A5D5-7B40-8904-D50650D01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6" y="1800971"/>
            <a:ext cx="4608551" cy="1694320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BA3E2F24-BE0A-E64C-B684-3106B1AB0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85" y="1924541"/>
            <a:ext cx="6802244" cy="15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911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604</TotalTime>
  <Words>1278</Words>
  <Application>Microsoft Macintosh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Baseball Analytics</vt:lpstr>
      <vt:lpstr>Old Scouting Theory vs. New Scouting Theory</vt:lpstr>
      <vt:lpstr>Moneyball Theory</vt:lpstr>
      <vt:lpstr>Today</vt:lpstr>
      <vt:lpstr>Technology</vt:lpstr>
      <vt:lpstr>Important Hitting Metrics</vt:lpstr>
      <vt:lpstr>My Goal</vt:lpstr>
      <vt:lpstr>Step 1: Scrape hyperlinks from Baseball-Reference using R</vt:lpstr>
      <vt:lpstr>Step 2: Scrape data from Baseball-Reference</vt:lpstr>
      <vt:lpstr>Step 3: Modify list in R to make data frames more readable, ready for analyzing</vt:lpstr>
      <vt:lpstr>Step 4: Filter through every season from every player and identify breakout seasons</vt:lpstr>
      <vt:lpstr>Step 5: Analyze the 15 breakout seasons and the year prior to breakout</vt:lpstr>
      <vt:lpstr>What I Found</vt:lpstr>
      <vt:lpstr>Other Advanced Metrics</vt:lpstr>
      <vt:lpstr>Examining Subsets of Breakout Players</vt:lpstr>
      <vt:lpstr>Examining Subsets of Breakout Players</vt:lpstr>
      <vt:lpstr>Other Trends</vt:lpstr>
      <vt:lpstr>Potential Breakout Candidates for 2021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Analytics</dc:title>
  <dc:creator>Jordan Rivera</dc:creator>
  <cp:lastModifiedBy>Jordan Rivera</cp:lastModifiedBy>
  <cp:revision>23</cp:revision>
  <dcterms:created xsi:type="dcterms:W3CDTF">2020-12-08T05:22:30Z</dcterms:created>
  <dcterms:modified xsi:type="dcterms:W3CDTF">2020-12-09T06:00:11Z</dcterms:modified>
</cp:coreProperties>
</file>