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307"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7" autoAdjust="0"/>
    <p:restoredTop sz="94660"/>
  </p:normalViewPr>
  <p:slideViewPr>
    <p:cSldViewPr snapToGrid="0">
      <p:cViewPr varScale="1">
        <p:scale>
          <a:sx n="88" d="100"/>
          <a:sy n="88" d="100"/>
        </p:scale>
        <p:origin x="403"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8829BB-9191-494B-9D8C-FD05B85D967E}" type="doc">
      <dgm:prSet loTypeId="urn:microsoft.com/office/officeart/2005/8/layout/process1" loCatId="process" qsTypeId="urn:microsoft.com/office/officeart/2005/8/quickstyle/simple1" qsCatId="simple" csTypeId="urn:microsoft.com/office/officeart/2005/8/colors/accent1_2" csCatId="accent1" phldr="1"/>
      <dgm:spPr/>
    </dgm:pt>
    <dgm:pt modelId="{CF394960-03AD-4FA5-A6CC-82EBB7E206AE}">
      <dgm:prSet phldrT="[Texto]"/>
      <dgm:spPr/>
      <dgm:t>
        <a:bodyPr/>
        <a:lstStyle/>
        <a:p>
          <a:r>
            <a:rPr lang="es-ES" dirty="0" smtClean="0"/>
            <a:t>Entrada</a:t>
          </a:r>
          <a:endParaRPr lang="es-ES" dirty="0"/>
        </a:p>
      </dgm:t>
    </dgm:pt>
    <dgm:pt modelId="{DD0ABCC3-45AA-4098-B01D-D45BE42F779B}" cxnId="{14DA5528-6BA5-4D2B-8181-3AAD6CD1BF08}" type="parTrans">
      <dgm:prSet/>
      <dgm:spPr/>
      <dgm:t>
        <a:bodyPr/>
        <a:lstStyle/>
        <a:p>
          <a:endParaRPr lang="es-ES"/>
        </a:p>
      </dgm:t>
    </dgm:pt>
    <dgm:pt modelId="{B291A25C-4204-4CD8-90C6-820818D4BD92}" cxnId="{14DA5528-6BA5-4D2B-8181-3AAD6CD1BF08}" type="sibTrans">
      <dgm:prSet/>
      <dgm:spPr/>
      <dgm:t>
        <a:bodyPr/>
        <a:lstStyle/>
        <a:p>
          <a:endParaRPr lang="es-ES"/>
        </a:p>
      </dgm:t>
    </dgm:pt>
    <dgm:pt modelId="{761919D4-B320-4FC7-9143-85C9F10890FD}">
      <dgm:prSet phldrT="[Texto]"/>
      <dgm:spPr/>
      <dgm:t>
        <a:bodyPr/>
        <a:lstStyle/>
        <a:p>
          <a:r>
            <a:rPr lang="es-ES" dirty="0" smtClean="0"/>
            <a:t>Procesos</a:t>
          </a:r>
          <a:endParaRPr lang="es-ES" dirty="0"/>
        </a:p>
      </dgm:t>
    </dgm:pt>
    <dgm:pt modelId="{8D6DAD27-DE1D-4E6D-BB49-365A11535E42}" cxnId="{3D5EB7B1-CFA7-4B11-9BDA-64183AE2BDF7}" type="parTrans">
      <dgm:prSet/>
      <dgm:spPr/>
      <dgm:t>
        <a:bodyPr/>
        <a:lstStyle/>
        <a:p>
          <a:endParaRPr lang="es-ES"/>
        </a:p>
      </dgm:t>
    </dgm:pt>
    <dgm:pt modelId="{1D7ED8FC-2F29-4A24-8E37-D445FA078ED8}" cxnId="{3D5EB7B1-CFA7-4B11-9BDA-64183AE2BDF7}" type="sibTrans">
      <dgm:prSet/>
      <dgm:spPr/>
      <dgm:t>
        <a:bodyPr/>
        <a:lstStyle/>
        <a:p>
          <a:endParaRPr lang="es-ES"/>
        </a:p>
      </dgm:t>
    </dgm:pt>
    <dgm:pt modelId="{7572EA6C-3CC9-425F-B84C-7CFCDB6E539B}">
      <dgm:prSet phldrT="[Texto]"/>
      <dgm:spPr/>
      <dgm:t>
        <a:bodyPr/>
        <a:lstStyle/>
        <a:p>
          <a:r>
            <a:rPr lang="es-ES" dirty="0" smtClean="0"/>
            <a:t>Salida</a:t>
          </a:r>
          <a:endParaRPr lang="es-ES" dirty="0"/>
        </a:p>
      </dgm:t>
    </dgm:pt>
    <dgm:pt modelId="{5B124F56-D88A-40D4-BF84-167A03C1DEA0}" cxnId="{D6EA36BD-9F82-4E6A-8791-A9687754D29A}" type="parTrans">
      <dgm:prSet/>
      <dgm:spPr/>
      <dgm:t>
        <a:bodyPr/>
        <a:lstStyle/>
        <a:p>
          <a:endParaRPr lang="es-ES"/>
        </a:p>
      </dgm:t>
    </dgm:pt>
    <dgm:pt modelId="{E55B7995-C55E-4D25-AC1E-B928162EE6B9}" cxnId="{D6EA36BD-9F82-4E6A-8791-A9687754D29A}" type="sibTrans">
      <dgm:prSet/>
      <dgm:spPr/>
      <dgm:t>
        <a:bodyPr/>
        <a:lstStyle/>
        <a:p>
          <a:endParaRPr lang="es-ES"/>
        </a:p>
      </dgm:t>
    </dgm:pt>
    <dgm:pt modelId="{98C2AC0B-0CCF-44D3-81BB-DBE36A61DC5E}" type="pres">
      <dgm:prSet presAssocID="{C08829BB-9191-494B-9D8C-FD05B85D967E}" presName="Name0" presStyleCnt="0">
        <dgm:presLayoutVars>
          <dgm:dir/>
          <dgm:resizeHandles val="exact"/>
        </dgm:presLayoutVars>
      </dgm:prSet>
      <dgm:spPr/>
    </dgm:pt>
    <dgm:pt modelId="{EC5E2924-4B43-4A83-8CF2-AEF9F97CFD55}" type="pres">
      <dgm:prSet presAssocID="{CF394960-03AD-4FA5-A6CC-82EBB7E206AE}" presName="node" presStyleLbl="node1" presStyleIdx="0" presStyleCnt="3">
        <dgm:presLayoutVars>
          <dgm:bulletEnabled val="1"/>
        </dgm:presLayoutVars>
      </dgm:prSet>
      <dgm:spPr/>
    </dgm:pt>
    <dgm:pt modelId="{E4A2C5C9-5819-4CE2-AEC9-5718088B10A7}" type="pres">
      <dgm:prSet presAssocID="{B291A25C-4204-4CD8-90C6-820818D4BD92}" presName="sibTrans" presStyleLbl="sibTrans2D1" presStyleIdx="0" presStyleCnt="2"/>
      <dgm:spPr/>
    </dgm:pt>
    <dgm:pt modelId="{958CFBC5-B1B5-4F18-B264-CBDD857AA13D}" type="pres">
      <dgm:prSet presAssocID="{B291A25C-4204-4CD8-90C6-820818D4BD92}" presName="connectorText" presStyleLbl="sibTrans2D1" presStyleIdx="0" presStyleCnt="2"/>
      <dgm:spPr/>
    </dgm:pt>
    <dgm:pt modelId="{C81C5264-6518-4441-97F4-600A28125DDB}" type="pres">
      <dgm:prSet presAssocID="{761919D4-B320-4FC7-9143-85C9F10890FD}" presName="node" presStyleLbl="node1" presStyleIdx="1" presStyleCnt="3">
        <dgm:presLayoutVars>
          <dgm:bulletEnabled val="1"/>
        </dgm:presLayoutVars>
      </dgm:prSet>
      <dgm:spPr/>
    </dgm:pt>
    <dgm:pt modelId="{8205A1A1-D88A-421A-A877-993A50CAD069}" type="pres">
      <dgm:prSet presAssocID="{1D7ED8FC-2F29-4A24-8E37-D445FA078ED8}" presName="sibTrans" presStyleLbl="sibTrans2D1" presStyleIdx="1" presStyleCnt="2"/>
      <dgm:spPr/>
    </dgm:pt>
    <dgm:pt modelId="{82A7434E-EE0F-4270-8E06-FD9F1FA68663}" type="pres">
      <dgm:prSet presAssocID="{1D7ED8FC-2F29-4A24-8E37-D445FA078ED8}" presName="connectorText" presStyleLbl="sibTrans2D1" presStyleIdx="1" presStyleCnt="2"/>
      <dgm:spPr/>
    </dgm:pt>
    <dgm:pt modelId="{5A6D5B67-F872-43E6-97EB-1A76035C1091}" type="pres">
      <dgm:prSet presAssocID="{7572EA6C-3CC9-425F-B84C-7CFCDB6E539B}" presName="node" presStyleLbl="node1" presStyleIdx="2" presStyleCnt="3">
        <dgm:presLayoutVars>
          <dgm:bulletEnabled val="1"/>
        </dgm:presLayoutVars>
      </dgm:prSet>
      <dgm:spPr/>
    </dgm:pt>
  </dgm:ptLst>
  <dgm:cxnLst>
    <dgm:cxn modelId="{EC1BA1E1-3787-435A-90D1-7A1EC43BF81A}" type="presOf" srcId="{7572EA6C-3CC9-425F-B84C-7CFCDB6E539B}" destId="{5A6D5B67-F872-43E6-97EB-1A76035C1091}" srcOrd="0" destOrd="0" presId="urn:microsoft.com/office/officeart/2005/8/layout/process1"/>
    <dgm:cxn modelId="{6BCA563C-A06E-4285-97AF-FA8F800DF976}" type="presOf" srcId="{CF394960-03AD-4FA5-A6CC-82EBB7E206AE}" destId="{EC5E2924-4B43-4A83-8CF2-AEF9F97CFD55}" srcOrd="0" destOrd="0" presId="urn:microsoft.com/office/officeart/2005/8/layout/process1"/>
    <dgm:cxn modelId="{990C4C49-53CE-40DC-B940-7C87407EC450}" type="presOf" srcId="{761919D4-B320-4FC7-9143-85C9F10890FD}" destId="{C81C5264-6518-4441-97F4-600A28125DDB}" srcOrd="0" destOrd="0" presId="urn:microsoft.com/office/officeart/2005/8/layout/process1"/>
    <dgm:cxn modelId="{2E6D7797-89E6-4CF2-B684-5836EC7EB0E7}" type="presOf" srcId="{1D7ED8FC-2F29-4A24-8E37-D445FA078ED8}" destId="{8205A1A1-D88A-421A-A877-993A50CAD069}" srcOrd="0" destOrd="0" presId="urn:microsoft.com/office/officeart/2005/8/layout/process1"/>
    <dgm:cxn modelId="{14DA5528-6BA5-4D2B-8181-3AAD6CD1BF08}" srcId="{C08829BB-9191-494B-9D8C-FD05B85D967E}" destId="{CF394960-03AD-4FA5-A6CC-82EBB7E206AE}" srcOrd="0" destOrd="0" parTransId="{DD0ABCC3-45AA-4098-B01D-D45BE42F779B}" sibTransId="{B291A25C-4204-4CD8-90C6-820818D4BD92}"/>
    <dgm:cxn modelId="{B8745BB5-1D04-46A5-BD53-1B3998CA3370}" type="presOf" srcId="{C08829BB-9191-494B-9D8C-FD05B85D967E}" destId="{98C2AC0B-0CCF-44D3-81BB-DBE36A61DC5E}" srcOrd="0" destOrd="0" presId="urn:microsoft.com/office/officeart/2005/8/layout/process1"/>
    <dgm:cxn modelId="{0829F3BD-42EF-4055-A10D-E12D667DA21B}" type="presOf" srcId="{B291A25C-4204-4CD8-90C6-820818D4BD92}" destId="{E4A2C5C9-5819-4CE2-AEC9-5718088B10A7}" srcOrd="0" destOrd="0" presId="urn:microsoft.com/office/officeart/2005/8/layout/process1"/>
    <dgm:cxn modelId="{D6EA36BD-9F82-4E6A-8791-A9687754D29A}" srcId="{C08829BB-9191-494B-9D8C-FD05B85D967E}" destId="{7572EA6C-3CC9-425F-B84C-7CFCDB6E539B}" srcOrd="2" destOrd="0" parTransId="{5B124F56-D88A-40D4-BF84-167A03C1DEA0}" sibTransId="{E55B7995-C55E-4D25-AC1E-B928162EE6B9}"/>
    <dgm:cxn modelId="{F9F232C7-F1FF-47E6-A87D-54826D64EA4F}" type="presOf" srcId="{B291A25C-4204-4CD8-90C6-820818D4BD92}" destId="{958CFBC5-B1B5-4F18-B264-CBDD857AA13D}" srcOrd="1" destOrd="0" presId="urn:microsoft.com/office/officeart/2005/8/layout/process1"/>
    <dgm:cxn modelId="{3D5EB7B1-CFA7-4B11-9BDA-64183AE2BDF7}" srcId="{C08829BB-9191-494B-9D8C-FD05B85D967E}" destId="{761919D4-B320-4FC7-9143-85C9F10890FD}" srcOrd="1" destOrd="0" parTransId="{8D6DAD27-DE1D-4E6D-BB49-365A11535E42}" sibTransId="{1D7ED8FC-2F29-4A24-8E37-D445FA078ED8}"/>
    <dgm:cxn modelId="{1DC5288E-46A3-462B-9C70-254B28F4498E}" type="presOf" srcId="{1D7ED8FC-2F29-4A24-8E37-D445FA078ED8}" destId="{82A7434E-EE0F-4270-8E06-FD9F1FA68663}" srcOrd="1" destOrd="0" presId="urn:microsoft.com/office/officeart/2005/8/layout/process1"/>
    <dgm:cxn modelId="{1CC89F54-4408-48C0-BC0A-6DB39212B051}" type="presParOf" srcId="{98C2AC0B-0CCF-44D3-81BB-DBE36A61DC5E}" destId="{EC5E2924-4B43-4A83-8CF2-AEF9F97CFD55}" srcOrd="0" destOrd="0" presId="urn:microsoft.com/office/officeart/2005/8/layout/process1"/>
    <dgm:cxn modelId="{C1D06678-FFA8-4A1F-B32A-E78D6BBA3F0C}" type="presParOf" srcId="{98C2AC0B-0CCF-44D3-81BB-DBE36A61DC5E}" destId="{E4A2C5C9-5819-4CE2-AEC9-5718088B10A7}" srcOrd="1" destOrd="0" presId="urn:microsoft.com/office/officeart/2005/8/layout/process1"/>
    <dgm:cxn modelId="{9C572CF4-3152-425F-A530-39A4EB2D8120}" type="presParOf" srcId="{E4A2C5C9-5819-4CE2-AEC9-5718088B10A7}" destId="{958CFBC5-B1B5-4F18-B264-CBDD857AA13D}" srcOrd="0" destOrd="0" presId="urn:microsoft.com/office/officeart/2005/8/layout/process1"/>
    <dgm:cxn modelId="{9AC467E2-36D3-4859-80B0-79C7A4A2D141}" type="presParOf" srcId="{98C2AC0B-0CCF-44D3-81BB-DBE36A61DC5E}" destId="{C81C5264-6518-4441-97F4-600A28125DDB}" srcOrd="2" destOrd="0" presId="urn:microsoft.com/office/officeart/2005/8/layout/process1"/>
    <dgm:cxn modelId="{ECD73508-66DC-4586-A4E7-E7D23F308FB9}" type="presParOf" srcId="{98C2AC0B-0CCF-44D3-81BB-DBE36A61DC5E}" destId="{8205A1A1-D88A-421A-A877-993A50CAD069}" srcOrd="3" destOrd="0" presId="urn:microsoft.com/office/officeart/2005/8/layout/process1"/>
    <dgm:cxn modelId="{D0EA69F0-8BEF-4D63-BB50-CC16F6954AFB}" type="presParOf" srcId="{8205A1A1-D88A-421A-A877-993A50CAD069}" destId="{82A7434E-EE0F-4270-8E06-FD9F1FA68663}" srcOrd="0" destOrd="0" presId="urn:microsoft.com/office/officeart/2005/8/layout/process1"/>
    <dgm:cxn modelId="{A6976287-FB21-4DCA-A8BB-7E1BB7DE9EE5}" type="presParOf" srcId="{98C2AC0B-0CCF-44D3-81BB-DBE36A61DC5E}" destId="{5A6D5B67-F872-43E6-97EB-1A76035C1091}" srcOrd="4"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E2924-4B43-4A83-8CF2-AEF9F97CFD55}">
      <dsp:nvSpPr>
        <dsp:cNvPr id="0" name=""/>
        <dsp:cNvSpPr/>
      </dsp:nvSpPr>
      <dsp:spPr>
        <a:xfrm>
          <a:off x="7143" y="404472"/>
          <a:ext cx="2135187" cy="128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ES" sz="3800" kern="1200" dirty="0" smtClean="0"/>
            <a:t>Entrada</a:t>
          </a:r>
          <a:endParaRPr lang="es-ES" sz="3800" kern="1200" dirty="0"/>
        </a:p>
      </dsp:txBody>
      <dsp:txXfrm>
        <a:off x="44665" y="441994"/>
        <a:ext cx="2060143" cy="1206068"/>
      </dsp:txXfrm>
    </dsp:sp>
    <dsp:sp modelId="{E4A2C5C9-5819-4CE2-AEC9-5718088B10A7}">
      <dsp:nvSpPr>
        <dsp:cNvPr id="0" name=""/>
        <dsp:cNvSpPr/>
      </dsp:nvSpPr>
      <dsp:spPr>
        <a:xfrm>
          <a:off x="2355850" y="780265"/>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ES" sz="2200" kern="1200"/>
        </a:p>
      </dsp:txBody>
      <dsp:txXfrm>
        <a:off x="2355850" y="886170"/>
        <a:ext cx="316861" cy="317716"/>
      </dsp:txXfrm>
    </dsp:sp>
    <dsp:sp modelId="{C81C5264-6518-4441-97F4-600A28125DDB}">
      <dsp:nvSpPr>
        <dsp:cNvPr id="0" name=""/>
        <dsp:cNvSpPr/>
      </dsp:nvSpPr>
      <dsp:spPr>
        <a:xfrm>
          <a:off x="2996406" y="404472"/>
          <a:ext cx="2135187" cy="128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ES" sz="3800" kern="1200" dirty="0" smtClean="0"/>
            <a:t>Procesos</a:t>
          </a:r>
          <a:endParaRPr lang="es-ES" sz="3800" kern="1200" dirty="0"/>
        </a:p>
      </dsp:txBody>
      <dsp:txXfrm>
        <a:off x="3033928" y="441994"/>
        <a:ext cx="2060143" cy="1206068"/>
      </dsp:txXfrm>
    </dsp:sp>
    <dsp:sp modelId="{8205A1A1-D88A-421A-A877-993A50CAD069}">
      <dsp:nvSpPr>
        <dsp:cNvPr id="0" name=""/>
        <dsp:cNvSpPr/>
      </dsp:nvSpPr>
      <dsp:spPr>
        <a:xfrm>
          <a:off x="5345112" y="780265"/>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ES" sz="2200" kern="1200"/>
        </a:p>
      </dsp:txBody>
      <dsp:txXfrm>
        <a:off x="5345112" y="886170"/>
        <a:ext cx="316861" cy="317716"/>
      </dsp:txXfrm>
    </dsp:sp>
    <dsp:sp modelId="{5A6D5B67-F872-43E6-97EB-1A76035C1091}">
      <dsp:nvSpPr>
        <dsp:cNvPr id="0" name=""/>
        <dsp:cNvSpPr/>
      </dsp:nvSpPr>
      <dsp:spPr>
        <a:xfrm>
          <a:off x="5985668" y="404472"/>
          <a:ext cx="2135187" cy="128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ES" sz="3800" kern="1200" dirty="0" smtClean="0"/>
            <a:t>Salida</a:t>
          </a:r>
          <a:endParaRPr lang="es-ES" sz="3800" kern="1200" dirty="0"/>
        </a:p>
      </dsp:txBody>
      <dsp:txXfrm>
        <a:off x="6023190" y="441994"/>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70170-E095-43A8-B687-118F990BF757}" type="datetimeFigureOut">
              <a:rPr lang="en-US" smtClean="0"/>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354CE-CD8B-4952-BD32-77A44DD98D7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Marcador de imagen de diapositiva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3"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s-MX" altLang="es-MX" smtClean="0"/>
          </a:p>
        </p:txBody>
      </p:sp>
      <p:sp>
        <p:nvSpPr>
          <p:cNvPr id="5124"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C5E0BF-0672-4739-A70D-C880945A9DCD}" type="slidenum">
              <a:rPr lang="es-MX" altLang="es-MX" smtClean="0"/>
            </a:fld>
            <a:endParaRPr lang="es-MX" altLang="es-MX"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EE96D155-2068-4C2B-B07F-C9E2722A3F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039F-5548-4BEE-A510-21C0DC19AE62}"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1"/>
          </p:cNvSpPr>
          <p:nvPr>
            <p:ph type="dt" sz="half" idx="10"/>
          </p:nvPr>
        </p:nvSpPr>
        <p:spPr/>
        <p:txBody>
          <a:bodyPr/>
          <a:lstStyle/>
          <a:p>
            <a:fld id="{EE96D155-2068-4C2B-B07F-C9E2722A3F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039F-5548-4BEE-A510-21C0DC19AE6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1"/>
          </p:cNvSpPr>
          <p:nvPr>
            <p:ph type="dt" sz="half" idx="10"/>
          </p:nvPr>
        </p:nvSpPr>
        <p:spPr/>
        <p:txBody>
          <a:bodyPr/>
          <a:lstStyle/>
          <a:p>
            <a:fld id="{EE96D155-2068-4C2B-B07F-C9E2722A3F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039F-5548-4BEE-A510-21C0DC19AE6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1"/>
          </p:cNvSpPr>
          <p:nvPr>
            <p:ph type="dt" sz="half" idx="10"/>
          </p:nvPr>
        </p:nvSpPr>
        <p:spPr/>
        <p:txBody>
          <a:bodyPr/>
          <a:lstStyle/>
          <a:p>
            <a:fld id="{EE96D155-2068-4C2B-B07F-C9E2722A3F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039F-5548-4BEE-A510-21C0DC19AE6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endParaRPr lang="es-ES" smtClean="0"/>
          </a:p>
        </p:txBody>
      </p:sp>
      <p:sp>
        <p:nvSpPr>
          <p:cNvPr id="4" name="Date Placeholder 3"/>
          <p:cNvSpPr>
            <a:spLocks noGrp="1"/>
          </p:cNvSpPr>
          <p:nvPr>
            <p:ph type="dt" sz="half" idx="10"/>
          </p:nvPr>
        </p:nvSpPr>
        <p:spPr/>
        <p:txBody>
          <a:bodyPr/>
          <a:lstStyle/>
          <a:p>
            <a:fld id="{EE96D155-2068-4C2B-B07F-C9E2722A3F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039F-5548-4BEE-A510-21C0DC19AE62}"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5" name="Date Placeholder 4"/>
          <p:cNvSpPr>
            <a:spLocks noGrp="1"/>
          </p:cNvSpPr>
          <p:nvPr>
            <p:ph type="dt" sz="half" idx="10"/>
          </p:nvPr>
        </p:nvSpPr>
        <p:spPr/>
        <p:txBody>
          <a:bodyPr/>
          <a:lstStyle/>
          <a:p>
            <a:fld id="{EE96D155-2068-4C2B-B07F-C9E2722A3FE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039F-5548-4BEE-A510-21C0DC19AE6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endParaRPr lang="es-ES" smtClean="0"/>
          </a:p>
        </p:txBody>
      </p:sp>
      <p:sp>
        <p:nvSpPr>
          <p:cNvPr id="4" name="Content Placeholder 3"/>
          <p:cNvSpPr>
            <a:spLocks noGrp="1"/>
          </p:cNvSpPr>
          <p:nvPr>
            <p:ph sz="half" idx="2"/>
          </p:nvPr>
        </p:nvSpPr>
        <p:spPr>
          <a:xfrm>
            <a:off x="1097280" y="2582335"/>
            <a:ext cx="4937760" cy="3286760"/>
          </a:xfrm>
        </p:spPr>
        <p:txBody>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endParaRPr lang="es-ES" smtClean="0"/>
          </a:p>
        </p:txBody>
      </p:sp>
      <p:sp>
        <p:nvSpPr>
          <p:cNvPr id="6" name="Content Placeholder 5"/>
          <p:cNvSpPr>
            <a:spLocks noGrp="1"/>
          </p:cNvSpPr>
          <p:nvPr>
            <p:ph sz="quarter" idx="4"/>
          </p:nvPr>
        </p:nvSpPr>
        <p:spPr>
          <a:xfrm>
            <a:off x="6217920" y="2582334"/>
            <a:ext cx="4937760" cy="3286760"/>
          </a:xfrm>
        </p:spPr>
        <p:txBody>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7" name="Date Placeholder 6"/>
          <p:cNvSpPr>
            <a:spLocks noGrp="1"/>
          </p:cNvSpPr>
          <p:nvPr>
            <p:ph type="dt" sz="half" idx="10"/>
          </p:nvPr>
        </p:nvSpPr>
        <p:spPr/>
        <p:txBody>
          <a:bodyPr/>
          <a:lstStyle/>
          <a:p>
            <a:fld id="{EE96D155-2068-4C2B-B07F-C9E2722A3FE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6039F-5548-4BEE-A510-21C0DC19AE6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E96D155-2068-4C2B-B07F-C9E2722A3FE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6039F-5548-4BEE-A510-21C0DC19AE6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E96D155-2068-4C2B-B07F-C9E2722A3FEC}"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336039F-5548-4BEE-A510-21C0DC19AE6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endParaRPr lang="es-ES" smtClean="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E96D155-2068-4C2B-B07F-C9E2722A3FEC}"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36039F-5548-4BEE-A510-21C0DC19AE6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endParaRPr lang="es-ES" smtClean="0"/>
          </a:p>
        </p:txBody>
      </p:sp>
      <p:sp>
        <p:nvSpPr>
          <p:cNvPr id="5" name="Date Placeholder 4"/>
          <p:cNvSpPr>
            <a:spLocks noGrp="1"/>
          </p:cNvSpPr>
          <p:nvPr>
            <p:ph type="dt" sz="half" idx="10"/>
          </p:nvPr>
        </p:nvSpPr>
        <p:spPr/>
        <p:txBody>
          <a:bodyPr/>
          <a:lstStyle/>
          <a:p>
            <a:fld id="{EE96D155-2068-4C2B-B07F-C9E2722A3FE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039F-5548-4BEE-A510-21C0DC19AE6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E96D155-2068-4C2B-B07F-C9E2722A3FEC}"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36039F-5548-4BEE-A510-21C0DC19AE62}"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5"/>
          <p:cNvSpPr>
            <a:spLocks noGrp="1" noChangeArrowheads="1"/>
          </p:cNvSpPr>
          <p:nvPr>
            <p:ph type="ctrTitle"/>
          </p:nvPr>
        </p:nvSpPr>
        <p:spPr>
          <a:xfrm>
            <a:off x="2565400" y="1484314"/>
            <a:ext cx="7772400" cy="1470025"/>
          </a:xfrm>
        </p:spPr>
        <p:txBody>
          <a:bodyPr anchor="ctr"/>
          <a:lstStyle/>
          <a:p>
            <a:pPr eaLnBrk="1" hangingPunct="1"/>
            <a:r>
              <a:rPr lang="es-UY" altLang="es-MX" sz="4400"/>
              <a:t>Metodología de la programación.</a:t>
            </a:r>
            <a:endParaRPr lang="es-ES" altLang="es-MX" sz="4400"/>
          </a:p>
        </p:txBody>
      </p:sp>
      <p:sp>
        <p:nvSpPr>
          <p:cNvPr id="4100"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4099" name="Rectangle 25"/>
          <p:cNvSpPr txBox="1">
            <a:spLocks noChangeArrowheads="1"/>
          </p:cNvSpPr>
          <p:nvPr/>
        </p:nvSpPr>
        <p:spPr bwMode="auto">
          <a:xfrm>
            <a:off x="2351088" y="3128964"/>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UY" altLang="es-MX"/>
              <a:t>Unidad III. </a:t>
            </a:r>
            <a:r>
              <a:rPr lang="es-MX" altLang="es-MX"/>
              <a:t>Algoritmos y Diagramas de Flujo</a:t>
            </a:r>
            <a:endParaRPr lang="es-ES" altLang="es-MX"/>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6"/>
            <a:ext cx="7632700" cy="3540125"/>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Realice un algoritmo, que dado los números enteros A y B, escriba el resultado de la siguiente expresión: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u="sng" dirty="0">
                <a:ea typeface="Times New Roman" panose="02020603050405020304" pitchFamily="18" charset="0"/>
                <a:cs typeface="Times New Roman" panose="02020603050405020304" pitchFamily="18" charset="0"/>
              </a:rPr>
              <a:t>(A + B)</a:t>
            </a:r>
            <a:r>
              <a:rPr lang="es-ES" sz="1600" b="1" u="sng" baseline="30000" dirty="0">
                <a:ea typeface="Times New Roman" panose="02020603050405020304" pitchFamily="18" charset="0"/>
                <a:cs typeface="Times New Roman" panose="02020603050405020304" pitchFamily="18" charset="0"/>
              </a:rPr>
              <a:t>2</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     3</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Datos: 	A, B</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 y B son variables de tipo entero, que expresan los datos que se ingresan.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Algoritmo:</a:t>
            </a:r>
            <a:endParaRPr lang="es-ES" sz="1600" b="1" dirty="0">
              <a:ea typeface="Times New Roman" panose="02020603050405020304" pitchFamily="18" charset="0"/>
              <a:cs typeface="Times New Roman" panose="02020603050405020304" pitchFamily="18" charset="0"/>
            </a:endParaRPr>
          </a:p>
          <a:p>
            <a:pPr marL="457200" algn="just">
              <a:defRPr/>
            </a:pPr>
            <a:r>
              <a:rPr lang="es-ES" sz="16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Inicio</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Pedir los valores de A y B</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Sumar los valores de A más B y el resultado asignarlo a R1</a:t>
            </a: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ES" sz="1600" b="1" dirty="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4032250"/>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Realice un algoritmo, que dado los números enteros A y B, escriba el resultado de la siguiente expresión: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u="sng" dirty="0">
                <a:ea typeface="Times New Roman" panose="02020603050405020304" pitchFamily="18" charset="0"/>
                <a:cs typeface="Times New Roman" panose="02020603050405020304" pitchFamily="18" charset="0"/>
              </a:rPr>
              <a:t>(A + B)</a:t>
            </a:r>
            <a:r>
              <a:rPr lang="es-ES" sz="1600" b="1" u="sng" baseline="30000" dirty="0">
                <a:ea typeface="Times New Roman" panose="02020603050405020304" pitchFamily="18" charset="0"/>
                <a:cs typeface="Times New Roman" panose="02020603050405020304" pitchFamily="18" charset="0"/>
              </a:rPr>
              <a:t>2</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     3</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Datos: 	A, B</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 y B son variables de tipo entero, que expresan los datos que se ingresan.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Algoritmo:</a:t>
            </a:r>
            <a:endParaRPr lang="es-ES" sz="1600" b="1" dirty="0">
              <a:ea typeface="Times New Roman" panose="02020603050405020304" pitchFamily="18" charset="0"/>
              <a:cs typeface="Times New Roman" panose="02020603050405020304" pitchFamily="18" charset="0"/>
            </a:endParaRPr>
          </a:p>
          <a:p>
            <a:pPr marL="457200" algn="just">
              <a:defRPr/>
            </a:pPr>
            <a:r>
              <a:rPr lang="es-ES" sz="16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Inicio</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Pedir los valores de A y B</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Sumar los valores de A más B</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Obtener la segunda potencia del resultado de la suma</a:t>
            </a: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ES" sz="1600" b="1" dirty="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6"/>
            <a:ext cx="7632700" cy="4278313"/>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Realice un algoritmo, que dado los números enteros A y B, escriba el resultado de la siguiente expresión: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u="sng" dirty="0">
                <a:ea typeface="Times New Roman" panose="02020603050405020304" pitchFamily="18" charset="0"/>
                <a:cs typeface="Times New Roman" panose="02020603050405020304" pitchFamily="18" charset="0"/>
              </a:rPr>
              <a:t>(A + B)</a:t>
            </a:r>
            <a:r>
              <a:rPr lang="es-ES" sz="1600" b="1" u="sng" baseline="30000" dirty="0">
                <a:ea typeface="Times New Roman" panose="02020603050405020304" pitchFamily="18" charset="0"/>
                <a:cs typeface="Times New Roman" panose="02020603050405020304" pitchFamily="18" charset="0"/>
              </a:rPr>
              <a:t>2</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     3</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Datos: 	A, B</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 y B son variables de tipo entero, que expresan los datos que se ingresan.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Algoritmo:</a:t>
            </a:r>
            <a:endParaRPr lang="es-ES" sz="1600" b="1" dirty="0">
              <a:ea typeface="Times New Roman" panose="02020603050405020304" pitchFamily="18" charset="0"/>
              <a:cs typeface="Times New Roman" panose="02020603050405020304" pitchFamily="18" charset="0"/>
            </a:endParaRPr>
          </a:p>
          <a:p>
            <a:pPr marL="457200" algn="just">
              <a:defRPr/>
            </a:pPr>
            <a:r>
              <a:rPr lang="es-ES" sz="16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Inicio</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Pedir los valores de A y B</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Sumar los valores de A más B</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Obtener la segunda potencia del resultado de la suma</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Dividir el resultado de la potencia entre 3</a:t>
            </a: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ES" sz="1600" b="1" dirty="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4770438"/>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Realice un algoritmo, que dado los números enteros A y B, escriba el resultado de la siguiente expresión: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u="sng" dirty="0">
                <a:ea typeface="Times New Roman" panose="02020603050405020304" pitchFamily="18" charset="0"/>
                <a:cs typeface="Times New Roman" panose="02020603050405020304" pitchFamily="18" charset="0"/>
              </a:rPr>
              <a:t>(A + B)</a:t>
            </a:r>
            <a:r>
              <a:rPr lang="es-ES" sz="1600" b="1" u="sng" baseline="30000" dirty="0">
                <a:ea typeface="Times New Roman" panose="02020603050405020304" pitchFamily="18" charset="0"/>
                <a:cs typeface="Times New Roman" panose="02020603050405020304" pitchFamily="18" charset="0"/>
              </a:rPr>
              <a:t>2</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     3</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Datos: 	A, B</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 y B son variables de tipo entero, que expresan los datos que se ingresan.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Algoritmo:</a:t>
            </a:r>
            <a:endParaRPr lang="es-ES" sz="1600" b="1" dirty="0">
              <a:ea typeface="Times New Roman" panose="02020603050405020304" pitchFamily="18" charset="0"/>
              <a:cs typeface="Times New Roman" panose="02020603050405020304" pitchFamily="18" charset="0"/>
            </a:endParaRPr>
          </a:p>
          <a:p>
            <a:pPr marL="457200" algn="just">
              <a:defRPr/>
            </a:pPr>
            <a:r>
              <a:rPr lang="es-ES" sz="16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Inicio</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Pedir los valores de A y B</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Sumar los valores de A más B</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Obtener la segunda potencia del resultado de la suma</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Dividir el resultado de la potencia entre 3</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Asignar el resultado de la división a la variable RES</a:t>
            </a: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ES" sz="1600" b="1" dirty="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6"/>
            <a:ext cx="7632700" cy="5262563"/>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Realice un algoritmo, que dado los números enteros A y B, escriba el resultado de la siguiente expresión: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u="sng" dirty="0">
                <a:ea typeface="Times New Roman" panose="02020603050405020304" pitchFamily="18" charset="0"/>
                <a:cs typeface="Times New Roman" panose="02020603050405020304" pitchFamily="18" charset="0"/>
              </a:rPr>
              <a:t>(A + B)</a:t>
            </a:r>
            <a:r>
              <a:rPr lang="es-ES" sz="1600" b="1" u="sng" baseline="30000" dirty="0">
                <a:ea typeface="Times New Roman" panose="02020603050405020304" pitchFamily="18" charset="0"/>
                <a:cs typeface="Times New Roman" panose="02020603050405020304" pitchFamily="18" charset="0"/>
              </a:rPr>
              <a:t>2</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     3</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Datos: 	A, B</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 y B son variables de tipo entero, que expresan los datos que se ingresan.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Algoritmo:</a:t>
            </a:r>
            <a:endParaRPr lang="es-ES" sz="1600" b="1" dirty="0">
              <a:ea typeface="Times New Roman" panose="02020603050405020304" pitchFamily="18" charset="0"/>
              <a:cs typeface="Times New Roman" panose="02020603050405020304" pitchFamily="18" charset="0"/>
            </a:endParaRPr>
          </a:p>
          <a:p>
            <a:pPr marL="457200" algn="just">
              <a:defRPr/>
            </a:pPr>
            <a:r>
              <a:rPr lang="es-ES" sz="16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Inicio</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Pedir los valores de A y B</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Sumar los valores de A más B</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Obtener la segunda potencia del resultado de la suma</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Dividir el resultado de la potencia entre 3</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Asignar el resultado de la división a la variable RES</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Imprima el valor de RES</a:t>
            </a:r>
            <a:endParaRPr lang="es-MX" sz="1600" b="1" dirty="0">
              <a:latin typeface="Times New Roman" panose="02020603050405020304" pitchFamily="18" charset="0"/>
              <a:ea typeface="Times New Roman" panose="02020603050405020304" pitchFamily="18" charset="0"/>
            </a:endParaRPr>
          </a:p>
          <a:p>
            <a:pPr lvl="2" algn="just">
              <a:tabLst>
                <a:tab pos="1600200" algn="l"/>
              </a:tabLst>
              <a:defRPr/>
            </a:pP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ES" sz="1600" b="1" dirty="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6"/>
            <a:ext cx="7632700" cy="5508625"/>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Realice un algoritmo, que dado los números enteros A y B, escriba el resultado de la siguiente expresión: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u="sng" dirty="0">
                <a:ea typeface="Times New Roman" panose="02020603050405020304" pitchFamily="18" charset="0"/>
                <a:cs typeface="Times New Roman" panose="02020603050405020304" pitchFamily="18" charset="0"/>
              </a:rPr>
              <a:t>(A + B)</a:t>
            </a:r>
            <a:r>
              <a:rPr lang="es-ES" sz="1600" b="1" u="sng" baseline="30000" dirty="0">
                <a:ea typeface="Times New Roman" panose="02020603050405020304" pitchFamily="18" charset="0"/>
                <a:cs typeface="Times New Roman" panose="02020603050405020304" pitchFamily="18" charset="0"/>
              </a:rPr>
              <a:t>2</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     3</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Datos: 	A, B</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 y B son variables de tipo entero, que expresan los datos que se ingresan.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Algoritmo:</a:t>
            </a:r>
            <a:endParaRPr lang="es-ES" sz="1600" b="1" dirty="0">
              <a:ea typeface="Times New Roman" panose="02020603050405020304" pitchFamily="18" charset="0"/>
              <a:cs typeface="Times New Roman" panose="02020603050405020304" pitchFamily="18" charset="0"/>
            </a:endParaRPr>
          </a:p>
          <a:p>
            <a:pPr marL="457200" algn="just">
              <a:defRPr/>
            </a:pPr>
            <a:r>
              <a:rPr lang="es-ES" sz="16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Inicio</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Pedir los valores de A y B</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Sumar los valores de A más B</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Obtener la segunda potencia del resultado de la suma</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Dividir el resultado de la potencia entre 3</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Asignar el resultado de la división a la variable RES</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Imprima el valor de RES</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Fin</a:t>
            </a:r>
            <a:endParaRPr lang="es-MX" sz="1600" b="1" dirty="0">
              <a:ea typeface="Times New Roman" panose="02020603050405020304" pitchFamily="18" charset="0"/>
            </a:endParaRPr>
          </a:p>
          <a:p>
            <a:pPr lvl="2" algn="just">
              <a:tabLst>
                <a:tab pos="1600200" algn="l"/>
              </a:tabLst>
              <a:defRPr/>
            </a:pP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ES" sz="1600" b="1" dirty="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8394700" cy="5507990"/>
          </a:xfrm>
          <a:prstGeom prst="rect">
            <a:avLst/>
          </a:prstGeom>
          <a:solidFill>
            <a:schemeClr val="bg1"/>
          </a:solidFill>
        </p:spPr>
        <p:txBody>
          <a:bodyPr wrap="square">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Realice un algoritmo, que dado los números enteros A y B, escriba el resultado de la siguiente expresión: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u="sng" dirty="0">
                <a:ea typeface="Times New Roman" panose="02020603050405020304" pitchFamily="18" charset="0"/>
                <a:cs typeface="Times New Roman" panose="02020603050405020304" pitchFamily="18" charset="0"/>
              </a:rPr>
              <a:t>(A + B)</a:t>
            </a:r>
            <a:r>
              <a:rPr lang="es-ES" sz="1600" b="1" u="sng" baseline="30000" dirty="0">
                <a:ea typeface="Times New Roman" panose="02020603050405020304" pitchFamily="18" charset="0"/>
                <a:cs typeface="Times New Roman" panose="02020603050405020304" pitchFamily="18" charset="0"/>
              </a:rPr>
              <a:t>2</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     3</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Datos: 	A, B</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 y B son variables de tipo entero, que expresan los datos que se ingresan.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Algoritmo:</a:t>
            </a:r>
            <a:endParaRPr lang="es-ES" sz="1600" b="1" dirty="0">
              <a:ea typeface="Times New Roman" panose="02020603050405020304" pitchFamily="18" charset="0"/>
              <a:cs typeface="Times New Roman" panose="02020603050405020304" pitchFamily="18" charset="0"/>
            </a:endParaRPr>
          </a:p>
          <a:p>
            <a:pPr marL="457200" algn="just">
              <a:defRPr/>
            </a:pPr>
            <a:r>
              <a:rPr lang="es-ES" sz="16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Inicio</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Pedir los valores de A y B</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Sumar los valores de A más B y el resultado asignarlo a la variable R1</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Obtener la segunda potencia de R1 y el resultado asignarlo a la variable R2</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Dividir el valor de R2 entre 3 y el resultado asignarlo a la variable RES</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Imprima el valor de RES</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Fin</a:t>
            </a:r>
            <a:endParaRPr lang="es-MX" sz="1600" b="1" dirty="0">
              <a:ea typeface="Times New Roman" panose="02020603050405020304" pitchFamily="18" charset="0"/>
            </a:endParaRPr>
          </a:p>
          <a:p>
            <a:pPr lvl="2" algn="just">
              <a:tabLst>
                <a:tab pos="1600200" algn="l"/>
              </a:tabLst>
              <a:defRPr/>
            </a:pP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endParaRPr lang="es-ES" sz="1600" b="1" dirty="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1816100"/>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t>Realice un algoritmo que calcule el área de un rectángulo.</a:t>
            </a:r>
            <a:endParaRPr lang="es-ES" sz="1600" b="1" dirty="0"/>
          </a:p>
          <a:p>
            <a:pPr marL="457200" algn="just">
              <a:defRPr/>
            </a:pPr>
            <a:endParaRPr lang="es-ES" sz="1600" b="1" dirty="0"/>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20484" name="CuadroTexto 1"/>
          <p:cNvSpPr txBox="1">
            <a:spLocks noChangeArrowheads="1"/>
          </p:cNvSpPr>
          <p:nvPr/>
        </p:nvSpPr>
        <p:spPr bwMode="auto">
          <a:xfrm>
            <a:off x="5057776" y="105251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1</a:t>
            </a:r>
            <a:endParaRPr lang="es-MX" altLang="es-MX" sz="2400" b="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1570038"/>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t>Realice un algoritmo que calcule el área de un triangulo</a:t>
            </a:r>
            <a:endParaRPr lang="es-ES" sz="1600" b="1" dirty="0"/>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21508" name="CuadroTexto 1"/>
          <p:cNvSpPr txBox="1">
            <a:spLocks noChangeArrowheads="1"/>
          </p:cNvSpPr>
          <p:nvPr/>
        </p:nvSpPr>
        <p:spPr bwMode="auto">
          <a:xfrm>
            <a:off x="5057776" y="105251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2</a:t>
            </a:r>
            <a:endParaRPr lang="es-MX" altLang="es-MX" sz="2400" b="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1816100"/>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t>Realice un algoritmo que calcule el perímetro de un triangulo rectángulo, considerando que solo se pide la Base y la Altura</a:t>
            </a:r>
            <a:endParaRPr lang="es-ES" sz="1600" b="1" dirty="0"/>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22532" name="CuadroTexto 1"/>
          <p:cNvSpPr txBox="1">
            <a:spLocks noChangeArrowheads="1"/>
          </p:cNvSpPr>
          <p:nvPr/>
        </p:nvSpPr>
        <p:spPr bwMode="auto">
          <a:xfrm>
            <a:off x="5057776" y="105251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3</a:t>
            </a:r>
            <a:endParaRPr lang="es-MX" altLang="es-MX" sz="24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Rectangle 25"/>
          <p:cNvSpPr>
            <a:spLocks noGrp="1" noChangeArrowheads="1"/>
          </p:cNvSpPr>
          <p:nvPr>
            <p:ph type="ctrTitle"/>
          </p:nvPr>
        </p:nvSpPr>
        <p:spPr>
          <a:xfrm>
            <a:off x="2381250" y="1557339"/>
            <a:ext cx="7772400" cy="1470025"/>
          </a:xfrm>
        </p:spPr>
        <p:txBody>
          <a:bodyPr anchor="ctr"/>
          <a:lstStyle/>
          <a:p>
            <a:pPr eaLnBrk="1" hangingPunct="1">
              <a:defRPr/>
            </a:pPr>
            <a:r>
              <a:rPr lang="es-UY" altLang="es-MX" sz="3600" dirty="0">
                <a:effectLst>
                  <a:outerShdw blurRad="38100" dist="38100" dir="2700000" algn="tl">
                    <a:srgbClr val="000000">
                      <a:alpha val="43137"/>
                    </a:srgbClr>
                  </a:outerShdw>
                </a:effectLst>
              </a:rPr>
              <a:t>Objetivo de la Unidad.</a:t>
            </a:r>
            <a:endParaRPr lang="es-ES" altLang="es-MX" sz="3600" dirty="0">
              <a:effectLst>
                <a:outerShdw blurRad="38100" dist="38100" dir="2700000" algn="tl">
                  <a:srgbClr val="000000">
                    <a:alpha val="43137"/>
                  </a:srgbClr>
                </a:outerShdw>
              </a:effectLst>
            </a:endParaRPr>
          </a:p>
        </p:txBody>
      </p:sp>
      <p:sp>
        <p:nvSpPr>
          <p:cNvPr id="6148"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6147" name="Rectangle 25"/>
          <p:cNvSpPr txBox="1">
            <a:spLocks noChangeArrowheads="1"/>
          </p:cNvSpPr>
          <p:nvPr/>
        </p:nvSpPr>
        <p:spPr bwMode="auto">
          <a:xfrm>
            <a:off x="2351088" y="2924175"/>
            <a:ext cx="77724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buFontTx/>
              <a:buNone/>
            </a:pPr>
            <a:r>
              <a:rPr lang="es-MX" altLang="es-MX" sz="2800"/>
              <a:t>El estudiante elaborará algoritmos, diagramas de flujo y pseudocódigos para la solución de problemas, 	</a:t>
            </a:r>
            <a:endParaRPr lang="es-MX" altLang="es-MX" sz="2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4032250"/>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t>Realice un algoritmo que calcule el área de un círculo.</a:t>
            </a:r>
            <a:endParaRPr lang="es-ES" sz="1600" b="1" dirty="0"/>
          </a:p>
          <a:p>
            <a:pPr marL="457200" algn="just">
              <a:defRPr/>
            </a:pPr>
            <a:endParaRPr lang="es-ES" sz="1600" b="1" dirty="0"/>
          </a:p>
          <a:p>
            <a:pPr marL="457200" algn="just">
              <a:defRPr/>
            </a:pPr>
            <a:r>
              <a:rPr lang="es-ES" sz="1600" b="1" dirty="0">
                <a:ea typeface="Times New Roman" panose="02020603050405020304" pitchFamily="18" charset="0"/>
                <a:cs typeface="Times New Roman" panose="02020603050405020304" pitchFamily="18" charset="0"/>
              </a:rPr>
              <a:t>Datos: radio</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radio es una variable de tipo numérico.</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1371600" indent="-914400" algn="just">
              <a:defRPr/>
            </a:pPr>
            <a:r>
              <a:rPr lang="es-ES" sz="1600" b="1" dirty="0">
                <a:latin typeface="Times New Roman" panose="02020603050405020304" pitchFamily="18" charset="0"/>
                <a:ea typeface="Times New Roman" panose="02020603050405020304" pitchFamily="18" charset="0"/>
                <a:cs typeface="Times New Roman" panose="02020603050405020304" pitchFamily="18" charset="0"/>
              </a:rPr>
              <a:t>1..-  Inicio</a:t>
            </a:r>
            <a:endParaRPr lang="es-E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1371600" indent="-914400" algn="just">
              <a:defRPr/>
            </a:pPr>
            <a:r>
              <a:rPr lang="es-MX" sz="1600" b="1" dirty="0">
                <a:latin typeface="Times New Roman" panose="02020603050405020304" pitchFamily="18" charset="0"/>
                <a:ea typeface="Times New Roman" panose="02020603050405020304" pitchFamily="18" charset="0"/>
              </a:rPr>
              <a:t>2.- Pedir el valor de radio</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MX" sz="1600" b="1" dirty="0">
                <a:latin typeface="Times New Roman" panose="02020603050405020304" pitchFamily="18" charset="0"/>
                <a:ea typeface="Times New Roman" panose="02020603050405020304" pitchFamily="18" charset="0"/>
              </a:rPr>
              <a:t>3.- Calcular la segunda potencia de radio y el resultado asignarlo a la variable R1.</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MX" sz="1600" b="1" dirty="0">
                <a:latin typeface="Times New Roman" panose="02020603050405020304" pitchFamily="18" charset="0"/>
                <a:ea typeface="Times New Roman" panose="02020603050405020304" pitchFamily="18" charset="0"/>
              </a:rPr>
              <a:t>4.- Multiplicar el valor de R1 por la constante PI y el resultado asignarlo a la variable RES.</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MX" sz="1600" b="1" dirty="0">
                <a:latin typeface="Times New Roman" panose="02020603050405020304" pitchFamily="18" charset="0"/>
                <a:ea typeface="Times New Roman" panose="02020603050405020304" pitchFamily="18" charset="0"/>
              </a:rPr>
              <a:t>5.- Mostrar el valor de RES</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MX" sz="1600" b="1" dirty="0">
                <a:latin typeface="Times New Roman" panose="02020603050405020304" pitchFamily="18" charset="0"/>
                <a:ea typeface="Times New Roman" panose="02020603050405020304" pitchFamily="18" charset="0"/>
              </a:rPr>
              <a:t>6.- Fin</a:t>
            </a:r>
            <a:endParaRPr lang="es-MX" sz="1600" b="1" dirty="0">
              <a:latin typeface="Times New Roman" panose="02020603050405020304" pitchFamily="18" charset="0"/>
              <a:ea typeface="Times New Roman" panose="02020603050405020304" pitchFamily="18" charset="0"/>
            </a:endParaRPr>
          </a:p>
        </p:txBody>
      </p:sp>
      <p:sp>
        <p:nvSpPr>
          <p:cNvPr id="23556" name="CuadroTexto 1"/>
          <p:cNvSpPr txBox="1">
            <a:spLocks noChangeArrowheads="1"/>
          </p:cNvSpPr>
          <p:nvPr/>
        </p:nvSpPr>
        <p:spPr bwMode="auto">
          <a:xfrm>
            <a:off x="5057776" y="105251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4</a:t>
            </a:r>
            <a:endParaRPr lang="es-MX" altLang="es-MX" sz="2400" b="1"/>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6"/>
            <a:ext cx="7632700" cy="2062103"/>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MX" sz="1600" b="1" dirty="0"/>
              <a:t>Se desea obtener el salario neto de un trabajador conociendo el número de horas trabajadas, el salario hora y la tasa de impuestos que se le debe deducir.</a:t>
            </a:r>
            <a:endParaRPr lang="es-MX" sz="1600" b="1" dirty="0"/>
          </a:p>
          <a:p>
            <a:pPr marL="457200" algn="just">
              <a:defRPr/>
            </a:pPr>
            <a:endParaRPr lang="es-MX" sz="1600" b="1" dirty="0"/>
          </a:p>
          <a:p>
            <a:pPr marL="457200" algn="just">
              <a:defRPr/>
            </a:pPr>
            <a:r>
              <a:rPr lang="es-ES" sz="1600" b="1" dirty="0">
                <a:ea typeface="Times New Roman" panose="02020603050405020304" pitchFamily="18" charset="0"/>
                <a:cs typeface="Times New Roman" panose="02020603050405020304" pitchFamily="18" charset="0"/>
              </a:rPr>
              <a:t>Datos: HT=Horas trabajadas, SH= Salario por hora, TI=Tasa de impuesto</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HT, SH, y TI son variables de tipo numérico real</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24580" name="CuadroTexto 1"/>
          <p:cNvSpPr txBox="1">
            <a:spLocks noChangeArrowheads="1"/>
          </p:cNvSpPr>
          <p:nvPr/>
        </p:nvSpPr>
        <p:spPr bwMode="auto">
          <a:xfrm>
            <a:off x="5057776" y="105251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5</a:t>
            </a:r>
            <a:endParaRPr lang="es-MX" altLang="es-MX" sz="2400" b="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6"/>
            <a:ext cx="7632700" cy="2062103"/>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MX" sz="1600" b="1" dirty="0"/>
              <a:t>Realice un algoritmo que calcule el pago de un producto, pida el nombre del producto, el precio, la cantidad y que imprima el total a pagar de ese producto.</a:t>
            </a:r>
            <a:endParaRPr lang="es-MX" sz="1600" b="1" dirty="0"/>
          </a:p>
          <a:p>
            <a:pPr marL="457200" algn="just">
              <a:defRPr/>
            </a:pPr>
            <a:endParaRPr lang="es-MX" sz="1600" b="1" dirty="0"/>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25604" name="CuadroTexto 1"/>
          <p:cNvSpPr txBox="1">
            <a:spLocks noChangeArrowheads="1"/>
          </p:cNvSpPr>
          <p:nvPr/>
        </p:nvSpPr>
        <p:spPr bwMode="auto">
          <a:xfrm>
            <a:off x="5057776" y="105251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6</a:t>
            </a:r>
            <a:endParaRPr lang="es-MX" altLang="es-MX" sz="2400"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1815882"/>
          </a:xfrm>
          <a:prstGeom prst="rect">
            <a:avLst/>
          </a:prstGeom>
          <a:solidFill>
            <a:schemeClr val="bg1"/>
          </a:solidFill>
        </p:spPr>
        <p:txBody>
          <a:bodyPr>
            <a:spAutoFit/>
          </a:bodyPr>
          <a:lstStyle/>
          <a:p>
            <a:pPr marL="457200" algn="just">
              <a:defRPr/>
            </a:pPr>
            <a:r>
              <a:rPr lang="es-MX" sz="1600" b="1" dirty="0"/>
              <a:t>Suponga que un individuo desea invertir su capital en un banco y desea saber cuanto dinero ganara después de un mes si el banco paga a razón de 2% mensual.</a:t>
            </a:r>
            <a:endParaRPr lang="es-MX" sz="1600" b="1" dirty="0"/>
          </a:p>
          <a:p>
            <a:pPr marL="457200" algn="just">
              <a:defRPr/>
            </a:pPr>
            <a:endParaRPr lang="es-MX" sz="1600" b="1" dirty="0"/>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26628" name="CuadroTexto 1"/>
          <p:cNvSpPr txBox="1">
            <a:spLocks noChangeArrowheads="1"/>
          </p:cNvSpPr>
          <p:nvPr/>
        </p:nvSpPr>
        <p:spPr bwMode="auto">
          <a:xfrm>
            <a:off x="5057776" y="105251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7</a:t>
            </a:r>
            <a:endParaRPr lang="es-MX" altLang="es-MX" sz="2400" b="1"/>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2308324"/>
          </a:xfrm>
          <a:prstGeom prst="rect">
            <a:avLst/>
          </a:prstGeom>
          <a:solidFill>
            <a:schemeClr val="bg1"/>
          </a:solidFill>
        </p:spPr>
        <p:txBody>
          <a:bodyPr>
            <a:spAutoFit/>
          </a:bodyPr>
          <a:lstStyle/>
          <a:p>
            <a:pPr marL="457200" algn="just">
              <a:defRPr/>
            </a:pPr>
            <a:r>
              <a:rPr lang="es-MX" sz="1600" b="1" dirty="0"/>
              <a:t>Un vendedor recibe un sueldo base más un 10% extra por comisión de sus ventas, el vendedor desea saber cuanto dinero obtendrá por concepto de comisiones por las tres ventas que realiza en el mes y el total que recibirá en el mes tomando en cuenta su sueldo base y comisiones.</a:t>
            </a:r>
            <a:endParaRPr lang="es-MX" sz="1600" b="1" dirty="0"/>
          </a:p>
          <a:p>
            <a:pPr marL="457200" algn="just">
              <a:defRPr/>
            </a:pPr>
            <a:endParaRPr lang="es-MX" sz="1600" b="1" dirty="0"/>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27652" name="CuadroTexto 1"/>
          <p:cNvSpPr txBox="1">
            <a:spLocks noChangeArrowheads="1"/>
          </p:cNvSpPr>
          <p:nvPr/>
        </p:nvSpPr>
        <p:spPr bwMode="auto">
          <a:xfrm>
            <a:off x="5057776" y="105251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8</a:t>
            </a:r>
            <a:endParaRPr lang="es-MX" altLang="es-MX" sz="2400" b="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1816100"/>
          </a:xfrm>
          <a:prstGeom prst="rect">
            <a:avLst/>
          </a:prstGeom>
          <a:solidFill>
            <a:schemeClr val="bg1"/>
          </a:solidFill>
        </p:spPr>
        <p:txBody>
          <a:bodyPr>
            <a:spAutoFit/>
          </a:bodyPr>
          <a:lstStyle/>
          <a:p>
            <a:pPr marL="457200" algn="just">
              <a:defRPr/>
            </a:pPr>
            <a:r>
              <a:rPr lang="es-MX" sz="1600" b="1" dirty="0"/>
              <a:t>Una tienda ofrece un descuento del 15% sobre el total de la compra y un cliente desea saber cuanto deberá pagar finalmente por su compra.</a:t>
            </a:r>
            <a:endParaRPr lang="es-MX" sz="1600" b="1" dirty="0"/>
          </a:p>
          <a:p>
            <a:pPr marL="457200" algn="just">
              <a:defRPr/>
            </a:pPr>
            <a:endParaRPr lang="es-MX" sz="1600" b="1" dirty="0"/>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28676" name="CuadroTexto 1"/>
          <p:cNvSpPr txBox="1">
            <a:spLocks noChangeArrowheads="1"/>
          </p:cNvSpPr>
          <p:nvPr/>
        </p:nvSpPr>
        <p:spPr bwMode="auto">
          <a:xfrm>
            <a:off x="5057776" y="105251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9</a:t>
            </a:r>
            <a:endParaRPr lang="es-MX" altLang="es-MX" sz="2400" b="1"/>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6"/>
            <a:ext cx="7632700" cy="2800767"/>
          </a:xfrm>
          <a:prstGeom prst="rect">
            <a:avLst/>
          </a:prstGeom>
          <a:solidFill>
            <a:schemeClr val="bg1"/>
          </a:solidFill>
        </p:spPr>
        <p:txBody>
          <a:bodyPr>
            <a:spAutoFit/>
          </a:bodyPr>
          <a:lstStyle/>
          <a:p>
            <a:pPr marL="457200" algn="just">
              <a:defRPr/>
            </a:pPr>
            <a:r>
              <a:rPr lang="es-MX" sz="1600" b="1" dirty="0"/>
              <a:t>Un alumno desea saber cual será su calificación final en la materia de Algoritmos. Dicha calificación se compone de los siguientes porcentajes:</a:t>
            </a:r>
            <a:endParaRPr lang="es-MX" sz="1600" b="1" dirty="0"/>
          </a:p>
          <a:p>
            <a:pPr marL="457200" algn="just">
              <a:defRPr/>
            </a:pPr>
            <a:endParaRPr lang="es-MX" sz="1600" b="1" dirty="0"/>
          </a:p>
          <a:p>
            <a:pPr marL="457200" algn="just">
              <a:defRPr/>
            </a:pPr>
            <a:r>
              <a:rPr lang="es-MX" sz="1600" b="1" dirty="0"/>
              <a:t>	55% del promedio de sus tres calificaciones parciales.</a:t>
            </a:r>
            <a:endParaRPr lang="es-MX" sz="1600" b="1" dirty="0"/>
          </a:p>
          <a:p>
            <a:pPr marL="457200" algn="just">
              <a:defRPr/>
            </a:pPr>
            <a:r>
              <a:rPr lang="es-MX" sz="1600" b="1" dirty="0"/>
              <a:t>	30% de la calificación del examen final. </a:t>
            </a:r>
            <a:endParaRPr lang="es-MX" sz="1600" b="1" dirty="0"/>
          </a:p>
          <a:p>
            <a:pPr marL="457200" algn="just">
              <a:defRPr/>
            </a:pPr>
            <a:r>
              <a:rPr lang="es-MX" sz="1600" b="1" dirty="0"/>
              <a:t>	15% de la calificación de un trabajo final.</a:t>
            </a:r>
            <a:endParaRPr lang="es-MX" sz="1600" b="1" dirty="0"/>
          </a:p>
          <a:p>
            <a:pPr marL="457200" algn="just">
              <a:defRPr/>
            </a:pPr>
            <a:endParaRPr lang="es-MX" sz="1600" b="1" dirty="0"/>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29700" name="CuadroTexto 1"/>
          <p:cNvSpPr txBox="1">
            <a:spLocks noChangeArrowheads="1"/>
          </p:cNvSpPr>
          <p:nvPr/>
        </p:nvSpPr>
        <p:spPr bwMode="auto">
          <a:xfrm>
            <a:off x="5057776" y="1052513"/>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10</a:t>
            </a:r>
            <a:endParaRPr lang="es-MX" altLang="es-MX" sz="2400" b="1"/>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1816100"/>
          </a:xfrm>
          <a:prstGeom prst="rect">
            <a:avLst/>
          </a:prstGeom>
          <a:solidFill>
            <a:schemeClr val="bg1"/>
          </a:solidFill>
        </p:spPr>
        <p:txBody>
          <a:bodyPr>
            <a:spAutoFit/>
          </a:bodyPr>
          <a:lstStyle/>
          <a:p>
            <a:pPr marL="457200" algn="just">
              <a:defRPr/>
            </a:pPr>
            <a:r>
              <a:rPr lang="es-MX" sz="1600" b="1" dirty="0"/>
              <a:t>Un maestro desea saber que porcentaje de hombres y que porcentaje de mujeres hay en un grupo de estudiantes.</a:t>
            </a:r>
            <a:endParaRPr lang="es-MX" sz="1600" b="1" dirty="0"/>
          </a:p>
          <a:p>
            <a:pPr marL="457200" algn="just">
              <a:defRPr/>
            </a:pPr>
            <a:endParaRPr lang="es-MX" sz="1600" b="1" dirty="0"/>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30724" name="CuadroTexto 1"/>
          <p:cNvSpPr txBox="1">
            <a:spLocks noChangeArrowheads="1"/>
          </p:cNvSpPr>
          <p:nvPr/>
        </p:nvSpPr>
        <p:spPr bwMode="auto">
          <a:xfrm>
            <a:off x="5057776" y="1052513"/>
            <a:ext cx="1878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11</a:t>
            </a:r>
            <a:endParaRPr lang="es-MX" altLang="es-MX" sz="2400" b="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1816100"/>
          </a:xfrm>
          <a:prstGeom prst="rect">
            <a:avLst/>
          </a:prstGeom>
          <a:solidFill>
            <a:schemeClr val="bg1"/>
          </a:solidFill>
        </p:spPr>
        <p:txBody>
          <a:bodyPr>
            <a:spAutoFit/>
          </a:bodyPr>
          <a:lstStyle/>
          <a:p>
            <a:pPr marL="457200" algn="just">
              <a:defRPr/>
            </a:pPr>
            <a:r>
              <a:rPr lang="es-MX" sz="1600" b="1" dirty="0"/>
              <a:t>Dada un cantidad en pesos, obtener la equivalencia en dólares, asumiendo que la unidad de cambio es un dato desconocido.</a:t>
            </a:r>
            <a:endParaRPr lang="es-MX" sz="1600" b="1" dirty="0"/>
          </a:p>
          <a:p>
            <a:pPr marL="457200" algn="just">
              <a:defRPr/>
            </a:pPr>
            <a:endParaRPr lang="es-MX" sz="1600" b="1" dirty="0"/>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31748" name="CuadroTexto 1"/>
          <p:cNvSpPr txBox="1">
            <a:spLocks noChangeArrowheads="1"/>
          </p:cNvSpPr>
          <p:nvPr/>
        </p:nvSpPr>
        <p:spPr bwMode="auto">
          <a:xfrm>
            <a:off x="5057776" y="1052513"/>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12</a:t>
            </a:r>
            <a:endParaRPr lang="es-MX" altLang="es-MX" sz="2400"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1570038"/>
          </a:xfrm>
          <a:prstGeom prst="rect">
            <a:avLst/>
          </a:prstGeom>
          <a:solidFill>
            <a:schemeClr val="bg1"/>
          </a:solidFill>
        </p:spPr>
        <p:txBody>
          <a:bodyPr>
            <a:spAutoFit/>
          </a:bodyPr>
          <a:lstStyle/>
          <a:p>
            <a:pPr marL="457200" algn="just">
              <a:defRPr/>
            </a:pPr>
            <a:r>
              <a:rPr lang="es-MX" sz="1600" b="1" dirty="0"/>
              <a:t>Leer un numero y escribir el valor absoluto del mismo.</a:t>
            </a:r>
            <a:endParaRPr lang="es-MX" sz="1600" b="1" dirty="0"/>
          </a:p>
          <a:p>
            <a:pPr marL="457200" algn="just">
              <a:defRPr/>
            </a:pPr>
            <a:endParaRPr lang="es-MX" sz="1600" b="1" dirty="0"/>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32772" name="CuadroTexto 1"/>
          <p:cNvSpPr txBox="1">
            <a:spLocks noChangeArrowheads="1"/>
          </p:cNvSpPr>
          <p:nvPr/>
        </p:nvSpPr>
        <p:spPr bwMode="auto">
          <a:xfrm>
            <a:off x="5057776" y="1052513"/>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13</a:t>
            </a:r>
            <a:endParaRPr lang="es-MX" altLang="es-MX" sz="24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Rectangle 25"/>
          <p:cNvSpPr>
            <a:spLocks noGrp="1" noChangeArrowheads="1"/>
          </p:cNvSpPr>
          <p:nvPr>
            <p:ph type="ctrTitle"/>
          </p:nvPr>
        </p:nvSpPr>
        <p:spPr>
          <a:xfrm>
            <a:off x="2381250" y="1557339"/>
            <a:ext cx="7772400" cy="1470025"/>
          </a:xfrm>
        </p:spPr>
        <p:txBody>
          <a:bodyPr anchor="ctr"/>
          <a:lstStyle/>
          <a:p>
            <a:pPr eaLnBrk="1" hangingPunct="1">
              <a:defRPr/>
            </a:pPr>
            <a:r>
              <a:rPr lang="es-UY" altLang="es-MX" sz="3600" dirty="0">
                <a:effectLst>
                  <a:outerShdw blurRad="38100" dist="38100" dir="2700000" algn="tl">
                    <a:srgbClr val="000000">
                      <a:alpha val="43137"/>
                    </a:srgbClr>
                  </a:outerShdw>
                </a:effectLst>
              </a:rPr>
              <a:t>Objetivo de la Unidad.</a:t>
            </a:r>
            <a:endParaRPr lang="es-ES" altLang="es-MX" sz="3600" dirty="0">
              <a:effectLst>
                <a:outerShdw blurRad="38100" dist="38100" dir="2700000" algn="tl">
                  <a:srgbClr val="000000">
                    <a:alpha val="43137"/>
                  </a:srgbClr>
                </a:outerShdw>
              </a:effectLst>
            </a:endParaRPr>
          </a:p>
        </p:txBody>
      </p:sp>
      <p:sp>
        <p:nvSpPr>
          <p:cNvPr id="7172"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7171" name="Rectangle 25"/>
          <p:cNvSpPr txBox="1">
            <a:spLocks noChangeArrowheads="1"/>
          </p:cNvSpPr>
          <p:nvPr/>
        </p:nvSpPr>
        <p:spPr bwMode="auto">
          <a:xfrm>
            <a:off x="2351088" y="2924175"/>
            <a:ext cx="77724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buFontTx/>
              <a:buNone/>
            </a:pPr>
            <a:r>
              <a:rPr lang="es-MX" altLang="es-MX" sz="2800"/>
              <a:t>El estudiante elaborará algoritmos, diagramas de flujo y pseudocódigos para la solución de problemas, </a:t>
            </a:r>
            <a:r>
              <a:rPr lang="es-MX" altLang="es-MX" sz="2800">
                <a:solidFill>
                  <a:srgbClr val="FF0000"/>
                </a:solidFill>
              </a:rPr>
              <a:t>a través del uso de la jerarquía de operadores y de las estructuras de control de información.</a:t>
            </a:r>
            <a:r>
              <a:rPr lang="es-MX" altLang="es-MX" sz="2800"/>
              <a:t>	</a:t>
            </a:r>
            <a:endParaRPr lang="es-MX" altLang="es-MX" sz="2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1816100"/>
          </a:xfrm>
          <a:prstGeom prst="rect">
            <a:avLst/>
          </a:prstGeom>
          <a:solidFill>
            <a:schemeClr val="bg1"/>
          </a:solidFill>
        </p:spPr>
        <p:txBody>
          <a:bodyPr>
            <a:spAutoFit/>
          </a:bodyPr>
          <a:lstStyle/>
          <a:p>
            <a:pPr marL="457200" algn="just">
              <a:defRPr/>
            </a:pPr>
            <a:r>
              <a:rPr lang="es-MX" sz="1600" b="1" dirty="0"/>
              <a:t>Calcular el nuevo salario de un obrero si obtuvo un incremento del 25% sobre su salario anterior.</a:t>
            </a:r>
            <a:endParaRPr lang="es-MX" sz="1600" b="1" dirty="0"/>
          </a:p>
          <a:p>
            <a:pPr marL="457200" algn="just">
              <a:defRPr/>
            </a:pPr>
            <a:endParaRPr lang="es-MX" sz="1600" b="1" dirty="0"/>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33796" name="CuadroTexto 1"/>
          <p:cNvSpPr txBox="1">
            <a:spLocks noChangeArrowheads="1"/>
          </p:cNvSpPr>
          <p:nvPr/>
        </p:nvSpPr>
        <p:spPr bwMode="auto">
          <a:xfrm>
            <a:off x="5057776" y="1052513"/>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14</a:t>
            </a:r>
            <a:endParaRPr lang="es-MX" altLang="es-MX" sz="2400" b="1"/>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3785652"/>
          </a:xfrm>
          <a:prstGeom prst="rect">
            <a:avLst/>
          </a:prstGeom>
          <a:solidFill>
            <a:schemeClr val="bg1"/>
          </a:solidFill>
        </p:spPr>
        <p:txBody>
          <a:bodyPr>
            <a:spAutoFit/>
          </a:bodyPr>
          <a:lstStyle/>
          <a:p>
            <a:pPr marL="457200" algn="just">
              <a:defRPr/>
            </a:pPr>
            <a:r>
              <a:rPr lang="es-MX" sz="1600" b="1" dirty="0"/>
              <a:t>En un hospital existen tres áreas: Ginecología, Pediatría, </a:t>
            </a:r>
            <a:r>
              <a:rPr lang="es-MX" sz="1600" b="1" dirty="0" err="1"/>
              <a:t>Traumatologia</a:t>
            </a:r>
            <a:r>
              <a:rPr lang="es-MX" sz="1600" b="1" dirty="0"/>
              <a:t>. El presupuesto anual del hospital se reparte conforme a la sig. tabla:</a:t>
            </a:r>
            <a:endParaRPr lang="es-MX" sz="1600" b="1" dirty="0"/>
          </a:p>
          <a:p>
            <a:pPr marL="457200" algn="just">
              <a:defRPr/>
            </a:pPr>
            <a:r>
              <a:rPr lang="es-MX" sz="1600" b="1" dirty="0"/>
              <a:t>	</a:t>
            </a:r>
            <a:endParaRPr lang="es-MX" sz="1600" b="1" dirty="0"/>
          </a:p>
          <a:p>
            <a:pPr marL="457200" algn="just">
              <a:defRPr/>
            </a:pPr>
            <a:r>
              <a:rPr lang="es-MX" sz="1600" b="1" dirty="0"/>
              <a:t>	       Área			Porcentaje del presupuesto</a:t>
            </a:r>
            <a:endParaRPr lang="es-MX" sz="1600" b="1" dirty="0"/>
          </a:p>
          <a:p>
            <a:pPr marL="457200" algn="just">
              <a:defRPr/>
            </a:pPr>
            <a:r>
              <a:rPr lang="es-MX" sz="1600" b="1" dirty="0"/>
              <a:t>	Ginecología			40%</a:t>
            </a:r>
            <a:endParaRPr lang="es-MX" sz="1600" b="1" dirty="0"/>
          </a:p>
          <a:p>
            <a:pPr marL="457200" algn="just">
              <a:defRPr/>
            </a:pPr>
            <a:r>
              <a:rPr lang="es-MX" sz="1600" b="1" dirty="0"/>
              <a:t>	</a:t>
            </a:r>
            <a:r>
              <a:rPr lang="es-MX" sz="1600" b="1" dirty="0" err="1"/>
              <a:t>Traumatologia</a:t>
            </a:r>
            <a:r>
              <a:rPr lang="es-MX" sz="1600" b="1" dirty="0"/>
              <a:t>			30%</a:t>
            </a:r>
            <a:endParaRPr lang="es-MX" sz="1600" b="1" dirty="0"/>
          </a:p>
          <a:p>
            <a:pPr marL="457200" algn="just">
              <a:defRPr/>
            </a:pPr>
            <a:r>
              <a:rPr lang="es-MX" sz="1600" b="1" dirty="0"/>
              <a:t>	Pediatría			                 30%</a:t>
            </a:r>
            <a:endParaRPr lang="es-MX" sz="1600" b="1" dirty="0"/>
          </a:p>
          <a:p>
            <a:pPr marL="457200" algn="just">
              <a:defRPr/>
            </a:pPr>
            <a:r>
              <a:rPr lang="es-MX" sz="1600" b="1" dirty="0"/>
              <a:t>	</a:t>
            </a:r>
            <a:endParaRPr lang="es-MX" sz="1600" b="1" dirty="0"/>
          </a:p>
          <a:p>
            <a:pPr marL="457200" algn="just">
              <a:defRPr/>
            </a:pPr>
            <a:r>
              <a:rPr lang="es-MX" sz="1600" b="1" dirty="0"/>
              <a:t>Obtener la cantidad de dinero que recibirá cada área, para cualquier monto presupuestal.</a:t>
            </a:r>
            <a:endParaRPr lang="es-MX" sz="1600" b="1" dirty="0"/>
          </a:p>
          <a:p>
            <a:pPr marL="457200" algn="just">
              <a:defRPr/>
            </a:pPr>
            <a:endParaRPr lang="es-MX" sz="1600" b="1" dirty="0"/>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34820" name="CuadroTexto 1"/>
          <p:cNvSpPr txBox="1">
            <a:spLocks noChangeArrowheads="1"/>
          </p:cNvSpPr>
          <p:nvPr/>
        </p:nvSpPr>
        <p:spPr bwMode="auto">
          <a:xfrm>
            <a:off x="5057776" y="1052513"/>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15</a:t>
            </a:r>
            <a:endParaRPr lang="es-MX" altLang="es-MX" sz="2400"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1815882"/>
          </a:xfrm>
          <a:prstGeom prst="rect">
            <a:avLst/>
          </a:prstGeom>
          <a:solidFill>
            <a:schemeClr val="bg1"/>
          </a:solidFill>
        </p:spPr>
        <p:txBody>
          <a:bodyPr>
            <a:spAutoFit/>
          </a:bodyPr>
          <a:lstStyle/>
          <a:p>
            <a:pPr marL="457200" algn="just">
              <a:defRPr/>
            </a:pPr>
            <a:r>
              <a:rPr lang="es-MX" sz="1600" b="1" dirty="0"/>
              <a:t>El dueño de una tienda compra un articulo a un precio determinado. Obtener el precio en que lo debe vender para obtener una ganancia del 30%.</a:t>
            </a:r>
            <a:endParaRPr lang="es-MX" sz="1600" b="1" dirty="0"/>
          </a:p>
          <a:p>
            <a:pPr marL="457200" algn="just">
              <a:defRPr/>
            </a:pPr>
            <a:endParaRPr lang="es-MX" sz="1600" b="1" dirty="0"/>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
        <p:nvSpPr>
          <p:cNvPr id="35844" name="CuadroTexto 1"/>
          <p:cNvSpPr txBox="1">
            <a:spLocks noChangeArrowheads="1"/>
          </p:cNvSpPr>
          <p:nvPr/>
        </p:nvSpPr>
        <p:spPr bwMode="auto">
          <a:xfrm>
            <a:off x="5057776" y="1052513"/>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16</a:t>
            </a:r>
            <a:endParaRPr lang="es-MX" altLang="es-MX" sz="2400"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ítulo 1"/>
          <p:cNvSpPr>
            <a:spLocks noGrp="1"/>
          </p:cNvSpPr>
          <p:nvPr>
            <p:ph type="title"/>
          </p:nvPr>
        </p:nvSpPr>
        <p:spPr/>
        <p:txBody>
          <a:bodyPr/>
          <a:lstStyle/>
          <a:p>
            <a:r>
              <a:rPr lang="es-MX" altLang="es-MX" sz="3600"/>
              <a:t>Estructuras condicionales</a:t>
            </a:r>
            <a:endParaRPr lang="es-MX" altLang="es-MX" sz="3600"/>
          </a:p>
        </p:txBody>
      </p:sp>
      <p:sp>
        <p:nvSpPr>
          <p:cNvPr id="36867"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1"/>
            <a:ext cx="7632700" cy="2308225"/>
          </a:xfrm>
          <a:prstGeom prst="rect">
            <a:avLst/>
          </a:prstGeom>
          <a:solidFill>
            <a:schemeClr val="bg1"/>
          </a:solidFill>
        </p:spPr>
        <p:txBody>
          <a:bodyPr>
            <a:spAutoFit/>
          </a:bodyPr>
          <a:lstStyle/>
          <a:p>
            <a:pPr marL="457200" algn="just">
              <a:defRPr/>
            </a:pPr>
            <a:r>
              <a:rPr lang="es-MX" b="1" dirty="0"/>
              <a:t>Calcular el total que una persona debe pagar en un llantera, el precio de cada llanta es de $800.00 si se compran menos de 5 llantas y de $700.00 si se compran 5 o mas.</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36869"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3</a:t>
            </a:r>
            <a:endParaRPr lang="es-MX" altLang="es-MX" sz="2400" b="1"/>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ítulo 1"/>
          <p:cNvSpPr>
            <a:spLocks noGrp="1"/>
          </p:cNvSpPr>
          <p:nvPr>
            <p:ph type="title"/>
          </p:nvPr>
        </p:nvSpPr>
        <p:spPr>
          <a:xfrm>
            <a:off x="1992313" y="303213"/>
            <a:ext cx="8229600" cy="1143000"/>
          </a:xfrm>
        </p:spPr>
        <p:txBody>
          <a:bodyPr/>
          <a:lstStyle/>
          <a:p>
            <a:r>
              <a:rPr lang="es-MX" altLang="es-MX" sz="3600"/>
              <a:t>Estructuras condicionales</a:t>
            </a:r>
            <a:endParaRPr lang="es-MX" altLang="es-MX" sz="3600"/>
          </a:p>
        </p:txBody>
      </p:sp>
      <p:sp>
        <p:nvSpPr>
          <p:cNvPr id="37891"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0"/>
            <a:ext cx="7632700" cy="2032000"/>
          </a:xfrm>
          <a:prstGeom prst="rect">
            <a:avLst/>
          </a:prstGeom>
          <a:solidFill>
            <a:schemeClr val="bg1"/>
          </a:solidFill>
        </p:spPr>
        <p:txBody>
          <a:bodyPr>
            <a:spAutoFit/>
          </a:bodyPr>
          <a:lstStyle/>
          <a:p>
            <a:pPr marL="457200" algn="just">
              <a:defRPr/>
            </a:pPr>
            <a:r>
              <a:rPr lang="es-MX" b="1" dirty="0"/>
              <a:t>Crear un algoritmo que lea dos números enteros y que los imprima en forma ascendente.</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37893"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4</a:t>
            </a:r>
            <a:endParaRPr lang="es-MX" altLang="es-MX" sz="2400"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ítulo 1"/>
          <p:cNvSpPr>
            <a:spLocks noGrp="1"/>
          </p:cNvSpPr>
          <p:nvPr>
            <p:ph type="title"/>
          </p:nvPr>
        </p:nvSpPr>
        <p:spPr>
          <a:xfrm>
            <a:off x="1992313" y="303213"/>
            <a:ext cx="8229600" cy="1143000"/>
          </a:xfrm>
        </p:spPr>
        <p:txBody>
          <a:bodyPr/>
          <a:lstStyle/>
          <a:p>
            <a:r>
              <a:rPr lang="es-MX" altLang="es-MX" sz="3600"/>
              <a:t>Estructuras condicionales</a:t>
            </a:r>
            <a:endParaRPr lang="es-MX" altLang="es-MX" sz="3600"/>
          </a:p>
        </p:txBody>
      </p:sp>
      <p:sp>
        <p:nvSpPr>
          <p:cNvPr id="38915"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1"/>
            <a:ext cx="7632700" cy="2585323"/>
          </a:xfrm>
          <a:prstGeom prst="rect">
            <a:avLst/>
          </a:prstGeom>
          <a:solidFill>
            <a:schemeClr val="bg1"/>
          </a:solidFill>
        </p:spPr>
        <p:txBody>
          <a:bodyPr>
            <a:spAutoFit/>
          </a:bodyPr>
          <a:lstStyle/>
          <a:p>
            <a:pPr marL="457200" algn="just">
              <a:defRPr/>
            </a:pPr>
            <a:r>
              <a:rPr lang="es-MX" b="1" dirty="0"/>
              <a:t>Un hombre desea saber cuanto dinero se genera por concepto de intereses sobre la cantidad que tiene en inversión en el banco. El decidirá reinvertir los intereses siempre y cuando estos excedan a $7000, y en ese caso desea saber cuanto dinero tendrá finalmente en su cuenta.</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38917"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5</a:t>
            </a:r>
            <a:endParaRPr lang="es-MX" altLang="es-MX" sz="2400" b="1"/>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ítulo 1"/>
          <p:cNvSpPr>
            <a:spLocks noGrp="1"/>
          </p:cNvSpPr>
          <p:nvPr>
            <p:ph type="title"/>
          </p:nvPr>
        </p:nvSpPr>
        <p:spPr>
          <a:xfrm>
            <a:off x="1992313" y="303213"/>
            <a:ext cx="8229600" cy="1143000"/>
          </a:xfrm>
        </p:spPr>
        <p:txBody>
          <a:bodyPr/>
          <a:lstStyle/>
          <a:p>
            <a:r>
              <a:rPr lang="es-MX" altLang="es-MX" sz="3600"/>
              <a:t>Estructuras condicionales</a:t>
            </a:r>
            <a:endParaRPr lang="es-MX" altLang="es-MX" sz="3600"/>
          </a:p>
        </p:txBody>
      </p:sp>
      <p:sp>
        <p:nvSpPr>
          <p:cNvPr id="39939"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1"/>
            <a:ext cx="7632700" cy="2308225"/>
          </a:xfrm>
          <a:prstGeom prst="rect">
            <a:avLst/>
          </a:prstGeom>
          <a:solidFill>
            <a:schemeClr val="bg1"/>
          </a:solidFill>
        </p:spPr>
        <p:txBody>
          <a:bodyPr>
            <a:spAutoFit/>
          </a:bodyPr>
          <a:lstStyle/>
          <a:p>
            <a:pPr marL="457200" algn="just">
              <a:defRPr/>
            </a:pPr>
            <a:r>
              <a:rPr lang="es-MX" b="1" dirty="0"/>
              <a:t>En un almacén se hace un 20% de descuento a los clientes cuya compra supere los $1000  ¿ Cual será la cantidad que pagara una persona por su compra?</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39941"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6</a:t>
            </a:r>
            <a:endParaRPr lang="es-MX" altLang="es-MX" sz="2400" b="1"/>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ítulo 1"/>
          <p:cNvSpPr>
            <a:spLocks noGrp="1"/>
          </p:cNvSpPr>
          <p:nvPr>
            <p:ph type="title"/>
          </p:nvPr>
        </p:nvSpPr>
        <p:spPr>
          <a:xfrm>
            <a:off x="1992313" y="303213"/>
            <a:ext cx="8229600" cy="1143000"/>
          </a:xfrm>
        </p:spPr>
        <p:txBody>
          <a:bodyPr/>
          <a:lstStyle/>
          <a:p>
            <a:r>
              <a:rPr lang="es-MX" altLang="es-MX" sz="3600"/>
              <a:t>Estructuras condicionales</a:t>
            </a:r>
            <a:endParaRPr lang="es-MX" altLang="es-MX" sz="3600"/>
          </a:p>
        </p:txBody>
      </p:sp>
      <p:sp>
        <p:nvSpPr>
          <p:cNvPr id="40963"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0"/>
            <a:ext cx="7632700" cy="1754188"/>
          </a:xfrm>
          <a:prstGeom prst="rect">
            <a:avLst/>
          </a:prstGeom>
          <a:solidFill>
            <a:schemeClr val="bg1"/>
          </a:solidFill>
        </p:spPr>
        <p:txBody>
          <a:bodyPr>
            <a:spAutoFit/>
          </a:bodyPr>
          <a:lstStyle/>
          <a:p>
            <a:pPr marL="457200" algn="just">
              <a:defRPr/>
            </a:pPr>
            <a:r>
              <a:rPr lang="es-MX" b="1" dirty="0"/>
              <a:t>Leer un número e imprima si es par o impar</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40965"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7</a:t>
            </a:r>
            <a:endParaRPr lang="es-MX" altLang="es-MX" sz="2400" b="1"/>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ítulo 1"/>
          <p:cNvSpPr>
            <a:spLocks noGrp="1"/>
          </p:cNvSpPr>
          <p:nvPr>
            <p:ph type="title"/>
          </p:nvPr>
        </p:nvSpPr>
        <p:spPr>
          <a:xfrm>
            <a:off x="1992313" y="303213"/>
            <a:ext cx="8229600" cy="1143000"/>
          </a:xfrm>
        </p:spPr>
        <p:txBody>
          <a:bodyPr/>
          <a:lstStyle/>
          <a:p>
            <a:r>
              <a:rPr lang="es-MX" altLang="es-MX" sz="3600"/>
              <a:t>Estructuras condicionales</a:t>
            </a:r>
            <a:endParaRPr lang="es-MX" altLang="es-MX" sz="3600"/>
          </a:p>
        </p:txBody>
      </p:sp>
      <p:sp>
        <p:nvSpPr>
          <p:cNvPr id="41987"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1"/>
            <a:ext cx="7632700" cy="2031325"/>
          </a:xfrm>
          <a:prstGeom prst="rect">
            <a:avLst/>
          </a:prstGeom>
          <a:solidFill>
            <a:schemeClr val="bg1"/>
          </a:solidFill>
        </p:spPr>
        <p:txBody>
          <a:bodyPr>
            <a:spAutoFit/>
          </a:bodyPr>
          <a:lstStyle/>
          <a:p>
            <a:pPr marL="457200" algn="just">
              <a:defRPr/>
            </a:pPr>
            <a:r>
              <a:rPr lang="es-MX" b="1" dirty="0"/>
              <a:t>Algoritmo que lea dos números; si son iguales que los multiplique, si el primero es mayor que el segundo que los reste y si no que los sume.</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41989"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8</a:t>
            </a:r>
            <a:endParaRPr lang="es-MX" altLang="es-MX" sz="2400" b="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ítulo 1"/>
          <p:cNvSpPr>
            <a:spLocks noGrp="1"/>
          </p:cNvSpPr>
          <p:nvPr>
            <p:ph type="title"/>
          </p:nvPr>
        </p:nvSpPr>
        <p:spPr>
          <a:xfrm>
            <a:off x="1992313" y="303213"/>
            <a:ext cx="8229600" cy="1143000"/>
          </a:xfrm>
        </p:spPr>
        <p:txBody>
          <a:bodyPr/>
          <a:lstStyle/>
          <a:p>
            <a:r>
              <a:rPr lang="es-MX" altLang="es-MX" sz="3600"/>
              <a:t>Estructuras condicionales</a:t>
            </a:r>
            <a:endParaRPr lang="es-MX" altLang="es-MX" sz="3600"/>
          </a:p>
        </p:txBody>
      </p:sp>
      <p:sp>
        <p:nvSpPr>
          <p:cNvPr id="43011"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0"/>
            <a:ext cx="7632700" cy="2032000"/>
          </a:xfrm>
          <a:prstGeom prst="rect">
            <a:avLst/>
          </a:prstGeom>
          <a:solidFill>
            <a:schemeClr val="bg1"/>
          </a:solidFill>
        </p:spPr>
        <p:txBody>
          <a:bodyPr>
            <a:spAutoFit/>
          </a:bodyPr>
          <a:lstStyle/>
          <a:p>
            <a:pPr marL="457200" algn="just">
              <a:defRPr/>
            </a:pPr>
            <a:r>
              <a:rPr lang="es-MX" b="1" dirty="0"/>
              <a:t>Algoritmo que lea tres números diferentes e imprimir el numero mayor de los tres.</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43013"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9</a:t>
            </a:r>
            <a:endParaRPr lang="es-MX" altLang="es-MX" sz="24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a:t>
            </a:r>
            <a:endParaRPr lang="en-US" dirty="0"/>
          </a:p>
        </p:txBody>
      </p:sp>
      <p:sp>
        <p:nvSpPr>
          <p:cNvPr id="3" name="Rectángulo 2"/>
          <p:cNvSpPr/>
          <p:nvPr/>
        </p:nvSpPr>
        <p:spPr>
          <a:xfrm>
            <a:off x="1846216" y="2551837"/>
            <a:ext cx="8334103" cy="1477328"/>
          </a:xfrm>
          <a:prstGeom prst="rect">
            <a:avLst/>
          </a:prstGeom>
        </p:spPr>
        <p:txBody>
          <a:bodyPr wrap="square">
            <a:spAutoFit/>
          </a:bodyPr>
          <a:lstStyle/>
          <a:p>
            <a:r>
              <a:rPr lang="es-ES" dirty="0"/>
              <a:t>Conceptualmente, un algoritmo tiene tres componentes:</a:t>
            </a:r>
            <a:endParaRPr lang="es-ES" dirty="0"/>
          </a:p>
          <a:p>
            <a:endParaRPr lang="es-ES" dirty="0"/>
          </a:p>
          <a:p>
            <a:pPr marL="285750" indent="-285750">
              <a:buFont typeface="Wingdings" panose="05000000000000000000" pitchFamily="2" charset="2"/>
              <a:buChar char="Ø"/>
            </a:pPr>
            <a:r>
              <a:rPr lang="es-ES" dirty="0"/>
              <a:t>    la entrada: son los datos sobre los que el algoritmo opera;</a:t>
            </a:r>
            <a:endParaRPr lang="es-ES" dirty="0"/>
          </a:p>
          <a:p>
            <a:pPr marL="285750" indent="-285750">
              <a:buFont typeface="Wingdings" panose="05000000000000000000" pitchFamily="2" charset="2"/>
              <a:buChar char="Ø"/>
            </a:pPr>
            <a:r>
              <a:rPr lang="es-ES" dirty="0"/>
              <a:t>    el proceso: son los pasos que hay que seguir, utilizando </a:t>
            </a:r>
            <a:r>
              <a:rPr lang="es-ES" dirty="0" smtClean="0"/>
              <a:t>la entrada</a:t>
            </a:r>
            <a:r>
              <a:rPr lang="es-ES" dirty="0"/>
              <a:t>;</a:t>
            </a:r>
            <a:endParaRPr lang="es-ES" dirty="0"/>
          </a:p>
          <a:p>
            <a:pPr marL="285750" indent="-285750">
              <a:buFont typeface="Wingdings" panose="05000000000000000000" pitchFamily="2" charset="2"/>
              <a:buChar char="Ø"/>
            </a:pPr>
            <a:r>
              <a:rPr lang="es-ES" dirty="0"/>
              <a:t>    la salida: es el resultado que entrega el algoritmo.</a:t>
            </a:r>
            <a:endParaRPr lang="en-US" dirty="0"/>
          </a:p>
        </p:txBody>
      </p:sp>
      <p:graphicFrame>
        <p:nvGraphicFramePr>
          <p:cNvPr id="4" name="Diagrama 3"/>
          <p:cNvGraphicFramePr/>
          <p:nvPr/>
        </p:nvGraphicFramePr>
        <p:xfrm>
          <a:off x="2380343" y="4127862"/>
          <a:ext cx="8128000" cy="209005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ítulo 1"/>
          <p:cNvSpPr>
            <a:spLocks noGrp="1"/>
          </p:cNvSpPr>
          <p:nvPr>
            <p:ph type="title"/>
          </p:nvPr>
        </p:nvSpPr>
        <p:spPr>
          <a:xfrm>
            <a:off x="1992313" y="303213"/>
            <a:ext cx="8229600" cy="1143000"/>
          </a:xfrm>
        </p:spPr>
        <p:txBody>
          <a:bodyPr/>
          <a:lstStyle/>
          <a:p>
            <a:r>
              <a:rPr lang="es-MX" altLang="es-MX" sz="3600"/>
              <a:t>Estructuras condicionales</a:t>
            </a:r>
            <a:endParaRPr lang="es-MX" altLang="es-MX" sz="3600"/>
          </a:p>
        </p:txBody>
      </p:sp>
      <p:sp>
        <p:nvSpPr>
          <p:cNvPr id="44035"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0"/>
            <a:ext cx="7632700" cy="2032000"/>
          </a:xfrm>
          <a:prstGeom prst="rect">
            <a:avLst/>
          </a:prstGeom>
          <a:solidFill>
            <a:schemeClr val="bg1"/>
          </a:solidFill>
        </p:spPr>
        <p:txBody>
          <a:bodyPr>
            <a:spAutoFit/>
          </a:bodyPr>
          <a:lstStyle/>
          <a:p>
            <a:pPr marL="457200" algn="just">
              <a:defRPr/>
            </a:pPr>
            <a:r>
              <a:rPr lang="es-MX" b="1" dirty="0"/>
              <a:t>Algoritmo que lea tres números diferentes y que los imprima de manera ascendente</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44037" name="CuadroTexto 1"/>
          <p:cNvSpPr txBox="1">
            <a:spLocks noChangeArrowheads="1"/>
          </p:cNvSpPr>
          <p:nvPr/>
        </p:nvSpPr>
        <p:spPr bwMode="auto">
          <a:xfrm>
            <a:off x="5006976" y="1670051"/>
            <a:ext cx="1895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10</a:t>
            </a:r>
            <a:endParaRPr lang="es-MX" altLang="es-MX" sz="2400" b="1"/>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ítulo 1"/>
          <p:cNvSpPr>
            <a:spLocks noGrp="1"/>
          </p:cNvSpPr>
          <p:nvPr>
            <p:ph type="title"/>
          </p:nvPr>
        </p:nvSpPr>
        <p:spPr>
          <a:xfrm>
            <a:off x="1992313" y="303213"/>
            <a:ext cx="8229600" cy="1143000"/>
          </a:xfrm>
        </p:spPr>
        <p:txBody>
          <a:bodyPr/>
          <a:lstStyle/>
          <a:p>
            <a:r>
              <a:rPr lang="es-MX" altLang="es-MX" sz="3600"/>
              <a:t>Estructuras condicionales</a:t>
            </a:r>
            <a:endParaRPr lang="es-MX" altLang="es-MX" sz="3600"/>
          </a:p>
        </p:txBody>
      </p:sp>
      <p:sp>
        <p:nvSpPr>
          <p:cNvPr id="45059"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1"/>
            <a:ext cx="7632700" cy="3139321"/>
          </a:xfrm>
          <a:prstGeom prst="rect">
            <a:avLst/>
          </a:prstGeom>
          <a:solidFill>
            <a:schemeClr val="bg1"/>
          </a:solidFill>
        </p:spPr>
        <p:txBody>
          <a:bodyPr>
            <a:spAutoFit/>
          </a:bodyPr>
          <a:lstStyle/>
          <a:p>
            <a:pPr marL="457200" algn="just">
              <a:defRPr/>
            </a:pPr>
            <a:r>
              <a:rPr lang="es-MX" b="1" dirty="0"/>
              <a:t>Determinar la cantidad de dinero que recibirá un trabajador por concepto de las horas extras trabajadas en una empresa, sabiendo que cuando las horas de trabajo exceden de 40, el resto se consideran horas extras y que estas se pagan al doble de una hora normal cuando no exceden de 8; si las horas extras exceden de 8 se pagan las primeras 8 al doble de lo que se pagan las horas normales y el resto al triple.</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45061" name="CuadroTexto 1"/>
          <p:cNvSpPr txBox="1">
            <a:spLocks noChangeArrowheads="1"/>
          </p:cNvSpPr>
          <p:nvPr/>
        </p:nvSpPr>
        <p:spPr bwMode="auto">
          <a:xfrm>
            <a:off x="5006976" y="1670051"/>
            <a:ext cx="1878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11</a:t>
            </a:r>
            <a:endParaRPr lang="es-MX" altLang="es-MX" sz="2400" b="1"/>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ítulo 1"/>
          <p:cNvSpPr>
            <a:spLocks noGrp="1"/>
          </p:cNvSpPr>
          <p:nvPr>
            <p:ph type="title"/>
          </p:nvPr>
        </p:nvSpPr>
        <p:spPr>
          <a:xfrm>
            <a:off x="1992313" y="303213"/>
            <a:ext cx="8229600" cy="1143000"/>
          </a:xfrm>
        </p:spPr>
        <p:txBody>
          <a:bodyPr/>
          <a:lstStyle/>
          <a:p>
            <a:r>
              <a:rPr lang="es-MX" altLang="es-MX" sz="3600"/>
              <a:t>Estructuras cíclicas</a:t>
            </a:r>
            <a:endParaRPr lang="es-MX" altLang="es-MX" sz="3600"/>
          </a:p>
        </p:txBody>
      </p:sp>
      <p:sp>
        <p:nvSpPr>
          <p:cNvPr id="46083"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0"/>
            <a:ext cx="7632700" cy="2032000"/>
          </a:xfrm>
          <a:prstGeom prst="rect">
            <a:avLst/>
          </a:prstGeom>
          <a:solidFill>
            <a:schemeClr val="bg1"/>
          </a:solidFill>
        </p:spPr>
        <p:txBody>
          <a:bodyPr>
            <a:spAutoFit/>
          </a:bodyPr>
          <a:lstStyle/>
          <a:p>
            <a:pPr marL="457200" algn="just">
              <a:defRPr/>
            </a:pPr>
            <a:r>
              <a:rPr lang="es-MX" b="1" dirty="0"/>
              <a:t>Calcular el promedio de un alumno que tiene 7 calificaciones en la materia de Matemáticas</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46085"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1</a:t>
            </a:r>
            <a:endParaRPr lang="es-MX" altLang="es-MX" sz="2400" b="1"/>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ítulo 1"/>
          <p:cNvSpPr>
            <a:spLocks noGrp="1"/>
          </p:cNvSpPr>
          <p:nvPr>
            <p:ph type="title"/>
          </p:nvPr>
        </p:nvSpPr>
        <p:spPr>
          <a:xfrm>
            <a:off x="1992313" y="303213"/>
            <a:ext cx="8229600" cy="1143000"/>
          </a:xfrm>
        </p:spPr>
        <p:txBody>
          <a:bodyPr/>
          <a:lstStyle/>
          <a:p>
            <a:r>
              <a:rPr lang="es-MX" altLang="es-MX" sz="3600"/>
              <a:t>Estructuras cíclicas</a:t>
            </a:r>
            <a:endParaRPr lang="es-MX" altLang="es-MX" sz="3600"/>
          </a:p>
        </p:txBody>
      </p:sp>
      <p:sp>
        <p:nvSpPr>
          <p:cNvPr id="47107"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0"/>
            <a:ext cx="7632700" cy="2032000"/>
          </a:xfrm>
          <a:prstGeom prst="rect">
            <a:avLst/>
          </a:prstGeom>
          <a:solidFill>
            <a:schemeClr val="bg1"/>
          </a:solidFill>
        </p:spPr>
        <p:txBody>
          <a:bodyPr>
            <a:spAutoFit/>
          </a:bodyPr>
          <a:lstStyle/>
          <a:p>
            <a:pPr marL="457200" algn="just">
              <a:defRPr/>
            </a:pPr>
            <a:r>
              <a:rPr lang="es-MX" b="1" dirty="0"/>
              <a:t>Crear un algoritmo que lea 10 números e imprimir solamente los números positivos.</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47109"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2</a:t>
            </a:r>
            <a:endParaRPr lang="es-MX" altLang="es-MX" sz="2400" b="1"/>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ítulo 1"/>
          <p:cNvSpPr>
            <a:spLocks noGrp="1"/>
          </p:cNvSpPr>
          <p:nvPr>
            <p:ph type="title"/>
          </p:nvPr>
        </p:nvSpPr>
        <p:spPr>
          <a:xfrm>
            <a:off x="1992313" y="303213"/>
            <a:ext cx="8229600" cy="1143000"/>
          </a:xfrm>
        </p:spPr>
        <p:txBody>
          <a:bodyPr/>
          <a:lstStyle/>
          <a:p>
            <a:r>
              <a:rPr lang="es-MX" altLang="es-MX" sz="3600"/>
              <a:t>Estructuras cíclicas</a:t>
            </a:r>
            <a:endParaRPr lang="es-MX" altLang="es-MX" sz="3600"/>
          </a:p>
        </p:txBody>
      </p:sp>
      <p:sp>
        <p:nvSpPr>
          <p:cNvPr id="48131"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1"/>
            <a:ext cx="7632700" cy="2031325"/>
          </a:xfrm>
          <a:prstGeom prst="rect">
            <a:avLst/>
          </a:prstGeom>
          <a:solidFill>
            <a:schemeClr val="bg1"/>
          </a:solidFill>
        </p:spPr>
        <p:txBody>
          <a:bodyPr>
            <a:spAutoFit/>
          </a:bodyPr>
          <a:lstStyle/>
          <a:p>
            <a:pPr marL="457200" algn="just">
              <a:defRPr/>
            </a:pPr>
            <a:r>
              <a:rPr lang="es-MX" b="1" dirty="0"/>
              <a:t>Calcular e imprimir la tabla de multiplicar de un número cualquiera. Imprimir el multiplicando, el multiplicador y el producto. </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48133"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3</a:t>
            </a:r>
            <a:endParaRPr lang="es-MX" altLang="es-MX" sz="2400" b="1"/>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ítulo 1"/>
          <p:cNvSpPr>
            <a:spLocks noGrp="1"/>
          </p:cNvSpPr>
          <p:nvPr>
            <p:ph type="title"/>
          </p:nvPr>
        </p:nvSpPr>
        <p:spPr>
          <a:xfrm>
            <a:off x="1992313" y="303213"/>
            <a:ext cx="8229600" cy="1143000"/>
          </a:xfrm>
        </p:spPr>
        <p:txBody>
          <a:bodyPr/>
          <a:lstStyle/>
          <a:p>
            <a:r>
              <a:rPr lang="es-MX" altLang="es-MX" sz="3600"/>
              <a:t>Estructuras cíclicas</a:t>
            </a:r>
            <a:endParaRPr lang="es-MX" altLang="es-MX" sz="3600"/>
          </a:p>
        </p:txBody>
      </p:sp>
      <p:sp>
        <p:nvSpPr>
          <p:cNvPr id="49155"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0"/>
            <a:ext cx="7632700" cy="2032000"/>
          </a:xfrm>
          <a:prstGeom prst="rect">
            <a:avLst/>
          </a:prstGeom>
          <a:solidFill>
            <a:schemeClr val="bg1"/>
          </a:solidFill>
        </p:spPr>
        <p:txBody>
          <a:bodyPr>
            <a:spAutoFit/>
          </a:bodyPr>
          <a:lstStyle/>
          <a:p>
            <a:pPr marL="457200" algn="just">
              <a:defRPr/>
            </a:pPr>
            <a:r>
              <a:rPr lang="es-MX" b="1" dirty="0"/>
              <a:t>Realizar un algoritmo que lea 20 números e imprimir cuántos son  positivos, cuántos negativos y cuántos neutros.</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49157"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4</a:t>
            </a:r>
            <a:endParaRPr lang="es-MX" altLang="es-MX" sz="2400" b="1"/>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ítulo 1"/>
          <p:cNvSpPr>
            <a:spLocks noGrp="1"/>
          </p:cNvSpPr>
          <p:nvPr>
            <p:ph type="title"/>
          </p:nvPr>
        </p:nvSpPr>
        <p:spPr>
          <a:xfrm>
            <a:off x="1992313" y="303213"/>
            <a:ext cx="8229600" cy="1143000"/>
          </a:xfrm>
        </p:spPr>
        <p:txBody>
          <a:bodyPr/>
          <a:lstStyle/>
          <a:p>
            <a:r>
              <a:rPr lang="es-MX" altLang="es-MX" sz="3600"/>
              <a:t>Estructuras cíclicas</a:t>
            </a:r>
            <a:endParaRPr lang="es-MX" altLang="es-MX" sz="3600"/>
          </a:p>
        </p:txBody>
      </p:sp>
      <p:sp>
        <p:nvSpPr>
          <p:cNvPr id="50179"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1"/>
            <a:ext cx="7632700" cy="4246563"/>
          </a:xfrm>
          <a:prstGeom prst="rect">
            <a:avLst/>
          </a:prstGeom>
          <a:solidFill>
            <a:schemeClr val="bg1"/>
          </a:solidFill>
        </p:spPr>
        <p:txBody>
          <a:bodyPr>
            <a:spAutoFit/>
          </a:bodyPr>
          <a:lstStyle/>
          <a:p>
            <a:pPr marL="457200" algn="just">
              <a:defRPr/>
            </a:pPr>
            <a:r>
              <a:rPr lang="es-MX" b="1" dirty="0"/>
              <a:t>Enunciado:</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ES" b="1" dirty="0">
              <a:ea typeface="Times New Roman" panose="02020603050405020304" pitchFamily="18" charset="0"/>
              <a:cs typeface="Times New Roman" panose="02020603050405020304" pitchFamily="18" charset="0"/>
            </a:endParaRPr>
          </a:p>
          <a:p>
            <a:pPr marL="1371600" indent="-914400" algn="just">
              <a:defRPr/>
            </a:pPr>
            <a:r>
              <a:rPr lang="es-MX" b="1" dirty="0">
                <a:latin typeface="Times New Roman" panose="02020603050405020304" pitchFamily="18" charset="0"/>
                <a:ea typeface="Times New Roman" panose="02020603050405020304" pitchFamily="18" charset="0"/>
              </a:rPr>
              <a:t>1. Inicio</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MX" b="1" dirty="0">
                <a:latin typeface="Times New Roman" panose="02020603050405020304" pitchFamily="18" charset="0"/>
                <a:ea typeface="Times New Roman" panose="02020603050405020304" pitchFamily="18" charset="0"/>
              </a:rPr>
              <a:t>2. Hacer para h = 0 hasta 23</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MX" b="1" dirty="0">
                <a:latin typeface="Times New Roman" panose="02020603050405020304" pitchFamily="18" charset="0"/>
                <a:ea typeface="Times New Roman" panose="02020603050405020304" pitchFamily="18" charset="0"/>
              </a:rPr>
              <a:t>     2.1 Hacer para m = 0 hasta 59</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MX" b="1" dirty="0">
                <a:latin typeface="Times New Roman" panose="02020603050405020304" pitchFamily="18" charset="0"/>
                <a:ea typeface="Times New Roman" panose="02020603050405020304" pitchFamily="18" charset="0"/>
              </a:rPr>
              <a:t>             2.1.1 Hacer para s = </a:t>
            </a:r>
            <a:r>
              <a:rPr lang="es-MX" b="1">
                <a:latin typeface="Times New Roman" panose="02020603050405020304" pitchFamily="18" charset="0"/>
                <a:ea typeface="Times New Roman" panose="02020603050405020304" pitchFamily="18" charset="0"/>
              </a:rPr>
              <a:t>0 hasta </a:t>
            </a:r>
            <a:r>
              <a:rPr lang="es-MX" b="1" dirty="0">
                <a:latin typeface="Times New Roman" panose="02020603050405020304" pitchFamily="18" charset="0"/>
                <a:ea typeface="Times New Roman" panose="02020603050405020304" pitchFamily="18" charset="0"/>
              </a:rPr>
              <a:t>59</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MX" b="1" dirty="0">
                <a:latin typeface="Times New Roman" panose="02020603050405020304" pitchFamily="18" charset="0"/>
                <a:ea typeface="Times New Roman" panose="02020603050405020304" pitchFamily="18" charset="0"/>
              </a:rPr>
              <a:t>                         2.1.1.1 Imprimir h, “:”, m, “:”, s</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MX" b="1" dirty="0">
                <a:latin typeface="Times New Roman" panose="02020603050405020304" pitchFamily="18" charset="0"/>
                <a:ea typeface="Times New Roman" panose="02020603050405020304" pitchFamily="18" charset="0"/>
              </a:rPr>
              <a:t>             2.1.2 Fin-para</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MX" b="1" dirty="0">
                <a:latin typeface="Times New Roman" panose="02020603050405020304" pitchFamily="18" charset="0"/>
                <a:ea typeface="Times New Roman" panose="02020603050405020304" pitchFamily="18" charset="0"/>
              </a:rPr>
              <a:t>     2.2Fin-para</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MX" b="1" dirty="0">
                <a:latin typeface="Times New Roman" panose="02020603050405020304" pitchFamily="18" charset="0"/>
                <a:ea typeface="Times New Roman" panose="02020603050405020304" pitchFamily="18" charset="0"/>
              </a:rPr>
              <a:t>3. Fin-para</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MX" b="1" dirty="0">
                <a:latin typeface="Times New Roman" panose="02020603050405020304" pitchFamily="18" charset="0"/>
                <a:ea typeface="Times New Roman" panose="02020603050405020304" pitchFamily="18" charset="0"/>
              </a:rPr>
              <a:t>4. Fin. </a:t>
            </a:r>
            <a:endParaRPr lang="es-MX" b="1" dirty="0">
              <a:latin typeface="Times New Roman" panose="02020603050405020304" pitchFamily="18" charset="0"/>
              <a:ea typeface="Times New Roman" panose="02020603050405020304" pitchFamily="18" charset="0"/>
            </a:endParaRPr>
          </a:p>
        </p:txBody>
      </p:sp>
      <p:sp>
        <p:nvSpPr>
          <p:cNvPr id="50181"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5</a:t>
            </a:r>
            <a:endParaRPr lang="es-MX" altLang="es-MX" sz="2400" b="1"/>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ítulo 1"/>
          <p:cNvSpPr>
            <a:spLocks noGrp="1"/>
          </p:cNvSpPr>
          <p:nvPr>
            <p:ph type="title"/>
          </p:nvPr>
        </p:nvSpPr>
        <p:spPr>
          <a:xfrm>
            <a:off x="1992313" y="303213"/>
            <a:ext cx="8229600" cy="1143000"/>
          </a:xfrm>
        </p:spPr>
        <p:txBody>
          <a:bodyPr/>
          <a:lstStyle/>
          <a:p>
            <a:r>
              <a:rPr lang="es-MX" altLang="es-MX" sz="3600"/>
              <a:t>Estructuras cíclicas</a:t>
            </a:r>
            <a:endParaRPr lang="es-MX" altLang="es-MX" sz="3600"/>
          </a:p>
        </p:txBody>
      </p:sp>
      <p:sp>
        <p:nvSpPr>
          <p:cNvPr id="51203"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1"/>
            <a:ext cx="7632700" cy="1846659"/>
          </a:xfrm>
          <a:prstGeom prst="rect">
            <a:avLst/>
          </a:prstGeom>
          <a:solidFill>
            <a:schemeClr val="bg1"/>
          </a:solidFill>
        </p:spPr>
        <p:txBody>
          <a:bodyPr>
            <a:spAutoFit/>
          </a:bodyPr>
          <a:lstStyle/>
          <a:p>
            <a:pPr marL="457200" algn="just">
              <a:defRPr/>
            </a:pPr>
            <a:r>
              <a:rPr lang="es-MX" b="1" dirty="0"/>
              <a:t>Obtener el promedio de calificaciones de un grupo de </a:t>
            </a:r>
            <a:r>
              <a:rPr lang="es-MX" sz="2400" b="1" dirty="0"/>
              <a:t>n</a:t>
            </a:r>
            <a:r>
              <a:rPr lang="es-MX" b="1" dirty="0"/>
              <a:t> alumnos.</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51205"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6</a:t>
            </a:r>
            <a:endParaRPr lang="es-MX" altLang="es-MX" sz="2400" b="1"/>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ítulo 1"/>
          <p:cNvSpPr>
            <a:spLocks noGrp="1"/>
          </p:cNvSpPr>
          <p:nvPr>
            <p:ph type="title"/>
          </p:nvPr>
        </p:nvSpPr>
        <p:spPr>
          <a:xfrm>
            <a:off x="1992313" y="303213"/>
            <a:ext cx="8229600" cy="1143000"/>
          </a:xfrm>
        </p:spPr>
        <p:txBody>
          <a:bodyPr/>
          <a:lstStyle/>
          <a:p>
            <a:r>
              <a:rPr lang="es-MX" altLang="es-MX" sz="3600"/>
              <a:t>Estructuras cíclicas</a:t>
            </a:r>
            <a:endParaRPr lang="es-MX" altLang="es-MX" sz="3600"/>
          </a:p>
        </p:txBody>
      </p:sp>
      <p:sp>
        <p:nvSpPr>
          <p:cNvPr id="52227"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0"/>
            <a:ext cx="7632700" cy="2308324"/>
          </a:xfrm>
          <a:prstGeom prst="rect">
            <a:avLst/>
          </a:prstGeom>
          <a:solidFill>
            <a:schemeClr val="bg1"/>
          </a:solidFill>
        </p:spPr>
        <p:txBody>
          <a:bodyPr>
            <a:spAutoFit/>
          </a:bodyPr>
          <a:lstStyle/>
          <a:p>
            <a:pPr marL="457200" algn="just">
              <a:defRPr/>
            </a:pPr>
            <a:r>
              <a:rPr lang="es-MX" b="1" dirty="0"/>
              <a:t>Suponga que se tiene un conjunto de calificaciones de un grupo de 40 alumnos. Realizar un algoritmo para calcular la calificación media y la calificación más baja y la calificación mas alta de todo el grupo.</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52229"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7</a:t>
            </a:r>
            <a:endParaRPr lang="es-MX" altLang="es-MX" sz="2400" b="1"/>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ítulo 1"/>
          <p:cNvSpPr>
            <a:spLocks noGrp="1"/>
          </p:cNvSpPr>
          <p:nvPr>
            <p:ph type="title"/>
          </p:nvPr>
        </p:nvSpPr>
        <p:spPr>
          <a:xfrm>
            <a:off x="1992313" y="303213"/>
            <a:ext cx="8229600" cy="1143000"/>
          </a:xfrm>
        </p:spPr>
        <p:txBody>
          <a:bodyPr/>
          <a:lstStyle/>
          <a:p>
            <a:r>
              <a:rPr lang="es-MX" altLang="es-MX" sz="3600"/>
              <a:t>Estructuras cíclicas</a:t>
            </a:r>
            <a:endParaRPr lang="es-MX" altLang="es-MX" sz="3600"/>
          </a:p>
        </p:txBody>
      </p:sp>
      <p:sp>
        <p:nvSpPr>
          <p:cNvPr id="53251"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24113" y="2292350"/>
            <a:ext cx="7632700" cy="1754326"/>
          </a:xfrm>
          <a:prstGeom prst="rect">
            <a:avLst/>
          </a:prstGeom>
          <a:solidFill>
            <a:schemeClr val="bg1"/>
          </a:solidFill>
        </p:spPr>
        <p:txBody>
          <a:bodyPr>
            <a:spAutoFit/>
          </a:bodyPr>
          <a:lstStyle/>
          <a:p>
            <a:pPr marL="457200" algn="just">
              <a:defRPr/>
            </a:pPr>
            <a:r>
              <a:rPr lang="es-MX" b="1" dirty="0"/>
              <a:t>Encontrar el número menor de un conjunto de n números dados.</a:t>
            </a:r>
            <a:endParaRPr lang="es-MX" b="1" dirty="0"/>
          </a:p>
          <a:p>
            <a:pPr marL="457200" algn="just">
              <a:defRPr/>
            </a:pPr>
            <a:endParaRPr lang="es-MX" b="1" dirty="0"/>
          </a:p>
          <a:p>
            <a:pPr marL="457200" algn="just">
              <a:defRPr/>
            </a:pPr>
            <a:r>
              <a:rPr lang="es-ES" b="1" dirty="0">
                <a:ea typeface="Times New Roman" panose="02020603050405020304" pitchFamily="18" charset="0"/>
                <a:cs typeface="Times New Roman" panose="02020603050405020304" pitchFamily="18" charset="0"/>
              </a:rPr>
              <a:t>Datos: </a:t>
            </a:r>
            <a:endParaRPr lang="es-MX" b="1" dirty="0">
              <a:latin typeface="Times New Roman" panose="02020603050405020304" pitchFamily="18" charset="0"/>
              <a:ea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Donde:	</a:t>
            </a:r>
            <a:endParaRPr lang="es-ES" b="1" dirty="0">
              <a:ea typeface="Times New Roman" panose="02020603050405020304" pitchFamily="18" charset="0"/>
              <a:cs typeface="Times New Roman" panose="02020603050405020304" pitchFamily="18" charset="0"/>
            </a:endParaRPr>
          </a:p>
          <a:p>
            <a:pPr marL="1371600" indent="-914400" algn="just">
              <a:defRPr/>
            </a:pPr>
            <a:endParaRPr lang="es-ES" b="1" dirty="0">
              <a:ea typeface="Times New Roman" panose="02020603050405020304" pitchFamily="18" charset="0"/>
              <a:cs typeface="Times New Roman" panose="02020603050405020304" pitchFamily="18" charset="0"/>
            </a:endParaRPr>
          </a:p>
          <a:p>
            <a:pPr marL="1371600" indent="-914400" algn="just">
              <a:defRPr/>
            </a:pPr>
            <a:r>
              <a:rPr lang="es-ES" b="1" dirty="0">
                <a:ea typeface="Times New Roman" panose="02020603050405020304" pitchFamily="18" charset="0"/>
                <a:cs typeface="Times New Roman" panose="02020603050405020304" pitchFamily="18" charset="0"/>
              </a:rPr>
              <a:t>Algoritmo:</a:t>
            </a:r>
            <a:endParaRPr lang="es-MX" b="1" dirty="0">
              <a:latin typeface="Times New Roman" panose="02020603050405020304" pitchFamily="18" charset="0"/>
              <a:ea typeface="Times New Roman" panose="02020603050405020304" pitchFamily="18" charset="0"/>
            </a:endParaRPr>
          </a:p>
        </p:txBody>
      </p:sp>
      <p:sp>
        <p:nvSpPr>
          <p:cNvPr id="53253" name="CuadroTexto 1"/>
          <p:cNvSpPr txBox="1">
            <a:spLocks noChangeArrowheads="1"/>
          </p:cNvSpPr>
          <p:nvPr/>
        </p:nvSpPr>
        <p:spPr bwMode="auto">
          <a:xfrm>
            <a:off x="5006976" y="1670051"/>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8</a:t>
            </a:r>
            <a:endParaRPr lang="es-MX" altLang="es-MX" sz="24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6"/>
            <a:ext cx="7632700" cy="2308225"/>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Realice un algoritmo, que dado los números enteros A y B, escriba el resultado de la siguiente expresión: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u="sng" dirty="0">
                <a:ea typeface="Times New Roman" panose="02020603050405020304" pitchFamily="18" charset="0"/>
                <a:cs typeface="Times New Roman" panose="02020603050405020304" pitchFamily="18" charset="0"/>
              </a:rPr>
              <a:t>(A + B)</a:t>
            </a:r>
            <a:r>
              <a:rPr lang="es-ES" sz="1600" b="1" u="sng" baseline="30000" dirty="0">
                <a:ea typeface="Times New Roman" panose="02020603050405020304" pitchFamily="18" charset="0"/>
                <a:cs typeface="Times New Roman" panose="02020603050405020304" pitchFamily="18" charset="0"/>
              </a:rPr>
              <a:t>2</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     3</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Datos: </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ítulo 1"/>
          <p:cNvSpPr>
            <a:spLocks noGrp="1"/>
          </p:cNvSpPr>
          <p:nvPr>
            <p:ph type="title"/>
          </p:nvPr>
        </p:nvSpPr>
        <p:spPr>
          <a:xfrm>
            <a:off x="1992313" y="303213"/>
            <a:ext cx="8229600" cy="1143000"/>
          </a:xfrm>
        </p:spPr>
        <p:txBody>
          <a:bodyPr/>
          <a:lstStyle/>
          <a:p>
            <a:r>
              <a:rPr lang="es-MX" altLang="es-MX" sz="3600"/>
              <a:t>Estructuras cíclicas</a:t>
            </a:r>
            <a:endParaRPr lang="es-MX" altLang="es-MX" sz="3600"/>
          </a:p>
        </p:txBody>
      </p:sp>
      <p:sp>
        <p:nvSpPr>
          <p:cNvPr id="54275"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54276" name="CuadroTexto 1"/>
          <p:cNvSpPr txBox="1">
            <a:spLocks noChangeArrowheads="1"/>
          </p:cNvSpPr>
          <p:nvPr/>
        </p:nvSpPr>
        <p:spPr bwMode="auto">
          <a:xfrm>
            <a:off x="5375276" y="129063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MX" altLang="es-MX" sz="2400" b="1"/>
              <a:t>Ejercicio 9</a:t>
            </a:r>
            <a:endParaRPr lang="es-MX" altLang="es-MX" sz="2400" b="1"/>
          </a:p>
        </p:txBody>
      </p:sp>
      <p:pic>
        <p:nvPicPr>
          <p:cNvPr id="54277" name="Imagen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327276" y="1792289"/>
            <a:ext cx="7896225"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ítulo 1"/>
          <p:cNvSpPr>
            <a:spLocks noGrp="1"/>
          </p:cNvSpPr>
          <p:nvPr>
            <p:ph type="title"/>
          </p:nvPr>
        </p:nvSpPr>
        <p:spPr/>
        <p:txBody>
          <a:bodyPr/>
          <a:lstStyle/>
          <a:p>
            <a:r>
              <a:rPr lang="es-MX" altLang="es-MX" sz="3600"/>
              <a:t>Referencias</a:t>
            </a:r>
            <a:endParaRPr lang="es-MX" altLang="es-MX" smtClean="0"/>
          </a:p>
        </p:txBody>
      </p:sp>
      <p:sp>
        <p:nvSpPr>
          <p:cNvPr id="55299" name="Marcador de pie de página 2"/>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5" name="Rectangle 1"/>
          <p:cNvSpPr>
            <a:spLocks noChangeArrowheads="1"/>
          </p:cNvSpPr>
          <p:nvPr/>
        </p:nvSpPr>
        <p:spPr bwMode="auto">
          <a:xfrm>
            <a:off x="3071813" y="2122489"/>
            <a:ext cx="67691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85750" indent="-285750">
              <a:buFont typeface="Wingdings" panose="05000000000000000000" pitchFamily="2" charset="2"/>
              <a:buChar char="§"/>
              <a:defRPr/>
            </a:pPr>
            <a:r>
              <a:rPr lang="es-ES" altLang="es-MX" dirty="0" err="1">
                <a:latin typeface="Calibri" panose="020F0502020204030204" pitchFamily="34" charset="0"/>
                <a:ea typeface="Calibri" panose="020F0502020204030204" pitchFamily="34" charset="0"/>
              </a:rPr>
              <a:t>Joyanes</a:t>
            </a:r>
            <a:r>
              <a:rPr lang="es-ES" altLang="es-MX" dirty="0">
                <a:latin typeface="Calibri" panose="020F0502020204030204" pitchFamily="34" charset="0"/>
                <a:ea typeface="Calibri" panose="020F0502020204030204" pitchFamily="34" charset="0"/>
              </a:rPr>
              <a:t> A., L., Rodríguez B., L., &amp; Fernández B., M. (1996). </a:t>
            </a:r>
            <a:r>
              <a:rPr lang="es-ES" altLang="es-MX" i="1" dirty="0">
                <a:latin typeface="Calibri" panose="020F0502020204030204" pitchFamily="34" charset="0"/>
                <a:ea typeface="Calibri" panose="020F0502020204030204" pitchFamily="34" charset="0"/>
              </a:rPr>
              <a:t>Fundamentos de Programación.</a:t>
            </a:r>
            <a:r>
              <a:rPr lang="es-ES" altLang="es-MX" dirty="0">
                <a:latin typeface="Calibri" panose="020F0502020204030204" pitchFamily="34" charset="0"/>
                <a:ea typeface="Calibri" panose="020F0502020204030204" pitchFamily="34" charset="0"/>
              </a:rPr>
              <a:t> Madrid: McGraw-Hill.</a:t>
            </a:r>
            <a:endParaRPr lang="es-MX" altLang="es-MX" sz="1000" dirty="0"/>
          </a:p>
          <a:p>
            <a:pPr marL="457200" indent="-457200">
              <a:buFont typeface="Wingdings" panose="05000000000000000000" pitchFamily="2" charset="2"/>
              <a:buChar char="§"/>
              <a:defRPr/>
            </a:pPr>
            <a:endParaRPr lang="es-MX" altLang="es-MX"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6"/>
            <a:ext cx="7632700" cy="2308225"/>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Realice un algoritmo, que dado los números enteros A y B, escriba el resultado de la siguiente expresión: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u="sng" dirty="0">
                <a:ea typeface="Times New Roman" panose="02020603050405020304" pitchFamily="18" charset="0"/>
                <a:cs typeface="Times New Roman" panose="02020603050405020304" pitchFamily="18" charset="0"/>
              </a:rPr>
              <a:t>(A + B)</a:t>
            </a:r>
            <a:r>
              <a:rPr lang="es-ES" sz="1600" b="1" u="sng" baseline="30000" dirty="0">
                <a:ea typeface="Times New Roman" panose="02020603050405020304" pitchFamily="18" charset="0"/>
                <a:cs typeface="Times New Roman" panose="02020603050405020304" pitchFamily="18" charset="0"/>
              </a:rPr>
              <a:t>2</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     3</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Datos:   A, B</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t>
            </a:r>
            <a:endParaRPr lang="es-ES" sz="1600" b="1" dirty="0">
              <a:ea typeface="Times New Roman" panose="02020603050405020304" pitchFamily="18" charset="0"/>
              <a:cs typeface="Times New Roman" panose="02020603050405020304" pitchFamily="18" charset="0"/>
            </a:endParaRPr>
          </a:p>
          <a:p>
            <a:pPr marL="1371600" indent="-914400" algn="just">
              <a:defRPr/>
            </a:pPr>
            <a:endParaRPr lang="es-ES" sz="1600" b="1" dirty="0">
              <a:ea typeface="Times New Roman" panose="02020603050405020304" pitchFamily="18" charset="0"/>
              <a:cs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6"/>
            <a:ext cx="7632700" cy="2308225"/>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Realice un algoritmo, que dado los números enteros A y B, escriba el resultado de la siguiente expresión: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u="sng" dirty="0">
                <a:ea typeface="Times New Roman" panose="02020603050405020304" pitchFamily="18" charset="0"/>
                <a:cs typeface="Times New Roman" panose="02020603050405020304" pitchFamily="18" charset="0"/>
              </a:rPr>
              <a:t>(A + B)</a:t>
            </a:r>
            <a:r>
              <a:rPr lang="es-ES" sz="1600" b="1" u="sng" baseline="30000" dirty="0">
                <a:ea typeface="Times New Roman" panose="02020603050405020304" pitchFamily="18" charset="0"/>
                <a:cs typeface="Times New Roman" panose="02020603050405020304" pitchFamily="18" charset="0"/>
              </a:rPr>
              <a:t>2</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     3</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Datos:   A, B</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 y B son variables de tipo entero, que expresan los datos que se ingresan.</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Algoritmo:</a:t>
            </a:r>
            <a:endParaRPr lang="es-MX" sz="16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5"/>
            <a:ext cx="7632700" cy="2800350"/>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Realice un algoritmo, que dado los números enteros A y B, escriba el resultado de la siguiente expresión: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u="sng" dirty="0">
                <a:ea typeface="Times New Roman" panose="02020603050405020304" pitchFamily="18" charset="0"/>
                <a:cs typeface="Times New Roman" panose="02020603050405020304" pitchFamily="18" charset="0"/>
              </a:rPr>
              <a:t>(A + B)</a:t>
            </a:r>
            <a:r>
              <a:rPr lang="es-ES" sz="1600" b="1" u="sng" baseline="30000" dirty="0">
                <a:ea typeface="Times New Roman" panose="02020603050405020304" pitchFamily="18" charset="0"/>
                <a:cs typeface="Times New Roman" panose="02020603050405020304" pitchFamily="18" charset="0"/>
              </a:rPr>
              <a:t>2</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     3</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Datos: 	A, B</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 y B son variables de tipo entero, que expresan los datos que se ingresan.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Algoritmo:</a:t>
            </a:r>
            <a:endParaRPr lang="es-ES" sz="1600" b="1" dirty="0">
              <a:ea typeface="Times New Roman" panose="02020603050405020304" pitchFamily="18" charset="0"/>
              <a:cs typeface="Times New Roman" panose="02020603050405020304" pitchFamily="18" charset="0"/>
            </a:endParaRPr>
          </a:p>
          <a:p>
            <a:pPr marL="457200" algn="just">
              <a:defRPr/>
            </a:pPr>
            <a:r>
              <a:rPr lang="es-ES" sz="16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Inicio</a:t>
            </a:r>
            <a:endParaRPr lang="es-ES" sz="1600" b="1" dirty="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Marcador de pie de página 1"/>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MX" sz="1400"/>
              <a:t>Ing. Luis Alberto Ruiz Aguilar</a:t>
            </a:r>
            <a:endParaRPr lang="es-ES" altLang="es-MX" sz="1400"/>
          </a:p>
        </p:txBody>
      </p:sp>
      <p:sp>
        <p:nvSpPr>
          <p:cNvPr id="3" name="Rectángulo 2"/>
          <p:cNvSpPr/>
          <p:nvPr/>
        </p:nvSpPr>
        <p:spPr>
          <a:xfrm>
            <a:off x="2495550" y="1628776"/>
            <a:ext cx="7632700" cy="3046413"/>
          </a:xfrm>
          <a:prstGeom prst="rect">
            <a:avLst/>
          </a:prstGeom>
          <a:solidFill>
            <a:schemeClr val="bg1"/>
          </a:solidFill>
        </p:spPr>
        <p:txBody>
          <a:bodyPr>
            <a:spAutoFit/>
          </a:bodyPr>
          <a:lstStyle/>
          <a:p>
            <a:pPr marL="184150" indent="-184150" algn="just">
              <a:defRPr/>
            </a:pPr>
            <a:r>
              <a:rPr lang="es-ES" sz="1600" b="1" dirty="0">
                <a:ea typeface="Times New Roman" panose="02020603050405020304" pitchFamily="18" charset="0"/>
                <a:cs typeface="Times New Roman" panose="02020603050405020304" pitchFamily="18" charset="0"/>
              </a:rPr>
              <a:t>Datos numéricos</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Realice un algoritmo, que dado los números enteros A y B, escriba el resultado de la siguiente expresión: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u="sng" dirty="0">
                <a:ea typeface="Times New Roman" panose="02020603050405020304" pitchFamily="18" charset="0"/>
                <a:cs typeface="Times New Roman" panose="02020603050405020304" pitchFamily="18" charset="0"/>
              </a:rPr>
              <a:t>(A + B)</a:t>
            </a:r>
            <a:r>
              <a:rPr lang="es-ES" sz="1600" b="1" u="sng" baseline="30000" dirty="0">
                <a:ea typeface="Times New Roman" panose="02020603050405020304" pitchFamily="18" charset="0"/>
                <a:cs typeface="Times New Roman" panose="02020603050405020304" pitchFamily="18" charset="0"/>
              </a:rPr>
              <a:t>2</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     3</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Datos:    A, B</a:t>
            </a:r>
            <a:endParaRPr lang="es-MX" sz="1600" b="1" dirty="0">
              <a:latin typeface="Times New Roman" panose="02020603050405020304" pitchFamily="18" charset="0"/>
              <a:ea typeface="Times New Roman" panose="02020603050405020304" pitchFamily="18" charset="0"/>
            </a:endParaRPr>
          </a:p>
          <a:p>
            <a:pPr marL="1371600" indent="-914400" algn="just">
              <a:defRPr/>
            </a:pPr>
            <a:r>
              <a:rPr lang="es-ES" sz="1600" b="1" dirty="0">
                <a:ea typeface="Times New Roman" panose="02020603050405020304" pitchFamily="18" charset="0"/>
                <a:cs typeface="Times New Roman" panose="02020603050405020304" pitchFamily="18" charset="0"/>
              </a:rPr>
              <a:t>Donde:	A y B son variables de tipo entero, que expresan los datos que se ingresan.</a:t>
            </a:r>
            <a:endParaRPr lang="es-MX" sz="1600" b="1" dirty="0">
              <a:latin typeface="Times New Roman" panose="02020603050405020304" pitchFamily="18" charset="0"/>
              <a:ea typeface="Times New Roman" panose="02020603050405020304" pitchFamily="18" charset="0"/>
            </a:endParaRPr>
          </a:p>
          <a:p>
            <a:pPr marL="457200" algn="just">
              <a:defRPr/>
            </a:pPr>
            <a:r>
              <a:rPr lang="es-ES" sz="1600" b="1" dirty="0">
                <a:ea typeface="Times New Roman" panose="02020603050405020304" pitchFamily="18" charset="0"/>
                <a:cs typeface="Times New Roman" panose="02020603050405020304" pitchFamily="18" charset="0"/>
              </a:rPr>
              <a:t>Algoritmo:</a:t>
            </a:r>
            <a:endParaRPr lang="es-ES" sz="1600" b="1" dirty="0">
              <a:ea typeface="Times New Roman" panose="02020603050405020304" pitchFamily="18" charset="0"/>
              <a:cs typeface="Times New Roman" panose="02020603050405020304" pitchFamily="18" charset="0"/>
            </a:endParaRPr>
          </a:p>
          <a:p>
            <a:pPr marL="457200" algn="just">
              <a:defRPr/>
            </a:pPr>
            <a:r>
              <a:rPr lang="es-ES" sz="16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MX" sz="1600" b="1" dirty="0">
              <a:latin typeface="Times New Roman" panose="02020603050405020304" pitchFamily="18" charset="0"/>
              <a:ea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Inicio</a:t>
            </a:r>
            <a:endParaRPr lang="es-ES" sz="1600" b="1" dirty="0">
              <a:ea typeface="Times New Roman" panose="02020603050405020304" pitchFamily="18" charset="0"/>
              <a:cs typeface="Times New Roman" panose="02020603050405020304" pitchFamily="18" charset="0"/>
            </a:endParaRPr>
          </a:p>
          <a:p>
            <a:pPr marL="1143000" lvl="2" indent="-228600" algn="just">
              <a:buFont typeface="+mj-lt"/>
              <a:buAutoNum type="arabicPeriod"/>
              <a:tabLst>
                <a:tab pos="1600200" algn="l"/>
              </a:tabLst>
              <a:defRPr/>
            </a:pPr>
            <a:r>
              <a:rPr lang="es-ES" sz="1600" b="1" dirty="0">
                <a:ea typeface="Times New Roman" panose="02020603050405020304" pitchFamily="18" charset="0"/>
                <a:cs typeface="Times New Roman" panose="02020603050405020304" pitchFamily="18" charset="0"/>
              </a:rPr>
              <a:t>Pedir los valores de A y B</a:t>
            </a:r>
            <a:endParaRPr lang="es-ES" sz="1600" b="1" dirty="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13158</Words>
  <Application>WPS Presentation</Application>
  <PresentationFormat>Panorámica</PresentationFormat>
  <Paragraphs>661</Paragraphs>
  <Slides>51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51</vt:i4>
      </vt:variant>
    </vt:vector>
  </HeadingPairs>
  <TitlesOfParts>
    <vt:vector size="63" baseType="lpstr">
      <vt:lpstr>Arial</vt:lpstr>
      <vt:lpstr>SimSun</vt:lpstr>
      <vt:lpstr>Wingdings</vt:lpstr>
      <vt:lpstr>Calibri</vt:lpstr>
      <vt:lpstr>Trebuchet MS</vt:lpstr>
      <vt:lpstr>OpenSymbol</vt:lpstr>
      <vt:lpstr>Times New Roman</vt:lpstr>
      <vt:lpstr>Calibri Light</vt:lpstr>
      <vt:lpstr>Microsoft YaHei</vt:lpstr>
      <vt:lpstr>Droid Sans Fallback</vt:lpstr>
      <vt:lpstr>Arial Unicode MS</vt:lpstr>
      <vt:lpstr>Retrospección</vt:lpstr>
      <vt:lpstr>Metodología de la programación.</vt:lpstr>
      <vt:lpstr>Objetivo de la Unidad.</vt:lpstr>
      <vt:lpstr>Objetivo de la Unidad.</vt:lpstr>
      <vt:lpstr>Algoritmo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Estructuras condicionales</vt:lpstr>
      <vt:lpstr>Estructuras condicionales</vt:lpstr>
      <vt:lpstr>Estructuras condicionales</vt:lpstr>
      <vt:lpstr>Estructuras condicionales</vt:lpstr>
      <vt:lpstr>Estructuras condicionales</vt:lpstr>
      <vt:lpstr>Estructuras condicionales</vt:lpstr>
      <vt:lpstr>Estructuras condicionales</vt:lpstr>
      <vt:lpstr>Estructuras condicionales</vt:lpstr>
      <vt:lpstr>Estructuras condicionales</vt:lpstr>
      <vt:lpstr>Estructuras cíclicas</vt:lpstr>
      <vt:lpstr>Estructuras cíclicas</vt:lpstr>
      <vt:lpstr>Estructuras cíclicas</vt:lpstr>
      <vt:lpstr>Estructuras cíclicas</vt:lpstr>
      <vt:lpstr>Estructuras cíclicas</vt:lpstr>
      <vt:lpstr>Estructuras cíclicas</vt:lpstr>
      <vt:lpstr>Estructuras cíclicas</vt:lpstr>
      <vt:lpstr>Estructuras cíclicas</vt:lpstr>
      <vt:lpstr>Estructuras cíclicas</vt:lpstr>
      <vt:lpstr>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de la programación.</dc:title>
  <dc:creator>Luis</dc:creator>
  <cp:lastModifiedBy>jalarcon</cp:lastModifiedBy>
  <cp:revision>5</cp:revision>
  <dcterms:created xsi:type="dcterms:W3CDTF">2021-11-10T00:36:57Z</dcterms:created>
  <dcterms:modified xsi:type="dcterms:W3CDTF">2021-11-10T00:36:57Z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