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70" r:id="rId4"/>
    <p:sldId id="282" r:id="rId5"/>
    <p:sldId id="277" r:id="rId6"/>
    <p:sldId id="278" r:id="rId7"/>
    <p:sldId id="279" r:id="rId8"/>
    <p:sldId id="280" r:id="rId9"/>
    <p:sldId id="273" r:id="rId10"/>
    <p:sldId id="276" r:id="rId11"/>
    <p:sldId id="269" r:id="rId12"/>
    <p:sldId id="272" r:id="rId13"/>
    <p:sldId id="271" r:id="rId14"/>
    <p:sldId id="281"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22C82A-2700-44BC-A2D9-21C3ED3DB759}" v="1" dt="2024-10-17T17:05:02.058"/>
    <p1510:client id="{044F4E8C-9331-4E35-BA74-F2291C191192}" v="1" dt="2024-10-17T17:48:28.607"/>
    <p1510:client id="{0D19874D-CFBF-4194-948C-3A58250AD12B}" v="695" dt="2024-10-17T14:15:45.672"/>
    <p1510:client id="{119C8AE8-C18B-43D5-BFD7-EFECDD67343E}" v="2" dt="2024-10-17T23:02:59.893"/>
    <p1510:client id="{169620E7-8A8A-4773-8AC2-0ED227E01207}" v="23" dt="2024-10-17T16:56:04.714"/>
    <p1510:client id="{1F172966-7F53-41AE-92FF-9A33D0429621}" v="324" dt="2024-10-17T11:21:53.385"/>
    <p1510:client id="{246FA6EC-0A7F-447F-ADAD-678831C56E9F}" v="225" dt="2024-10-17T17:06:31.285"/>
    <p1510:client id="{66B3E455-D70D-4BA1-88D1-002800D20E11}" v="94" dt="2024-10-17T14:30:43.039"/>
    <p1510:client id="{74E55F9C-E117-4D87-92A5-06FA08E60DBD}" v="50" dt="2024-10-17T16:58:57.471"/>
    <p1510:client id="{BFFA980F-9896-4487-B709-14205BCBFC4F}" v="48" dt="2024-10-17T10:37:43.291"/>
    <p1510:client id="{C85E60F0-642D-42EF-854D-4F8F02B867B9}" v="1" dt="2024-10-17T16:52:56.633"/>
    <p1510:client id="{F7D21BBB-BFE7-4C95-93A0-C11D50B20B77}" v="263" dt="2024-10-17T16:51:04.98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61" autoAdjust="0"/>
  </p:normalViewPr>
  <p:slideViewPr>
    <p:cSldViewPr snapToGrid="0">
      <p:cViewPr varScale="1">
        <p:scale>
          <a:sx n="66" d="100"/>
          <a:sy n="66" d="100"/>
        </p:scale>
        <p:origin x="3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annes Roemisch" userId="46716e9e4c34e238" providerId="Windows Live" clId="Web-{119C8AE8-C18B-43D5-BFD7-EFECDD67343E}"/>
    <pc:docChg chg="addSld">
      <pc:chgData name="Johannes Roemisch" userId="46716e9e4c34e238" providerId="Windows Live" clId="Web-{119C8AE8-C18B-43D5-BFD7-EFECDD67343E}" dt="2024-10-17T23:02:59.893" v="1"/>
      <pc:docMkLst>
        <pc:docMk/>
      </pc:docMkLst>
      <pc:sldChg chg="add replId">
        <pc:chgData name="Johannes Roemisch" userId="46716e9e4c34e238" providerId="Windows Live" clId="Web-{119C8AE8-C18B-43D5-BFD7-EFECDD67343E}" dt="2024-10-17T23:02:58.815" v="0"/>
        <pc:sldMkLst>
          <pc:docMk/>
          <pc:sldMk cId="2261136485" sldId="279"/>
        </pc:sldMkLst>
      </pc:sldChg>
      <pc:sldChg chg="add replId">
        <pc:chgData name="Johannes Roemisch" userId="46716e9e4c34e238" providerId="Windows Live" clId="Web-{119C8AE8-C18B-43D5-BFD7-EFECDD67343E}" dt="2024-10-17T23:02:59.893" v="1"/>
        <pc:sldMkLst>
          <pc:docMk/>
          <pc:sldMk cId="3305153217" sldId="280"/>
        </pc:sldMkLst>
      </pc:sldChg>
    </pc:docChg>
  </pc:docChgLst>
  <pc:docChgLst>
    <pc:chgData name="Johannes Roemisch" userId="46716e9e4c34e238" providerId="LiveId" clId="{A0633EE6-4E10-4E70-92DC-B260F13B43AD}"/>
    <pc:docChg chg="custSel delSld modSld sldOrd">
      <pc:chgData name="Johannes Roemisch" userId="46716e9e4c34e238" providerId="LiveId" clId="{A0633EE6-4E10-4E70-92DC-B260F13B43AD}" dt="2024-10-18T01:30:37.521" v="1478" actId="1076"/>
      <pc:docMkLst>
        <pc:docMk/>
      </pc:docMkLst>
      <pc:sldChg chg="addSp delSp modSp del mod">
        <pc:chgData name="Johannes Roemisch" userId="46716e9e4c34e238" providerId="LiveId" clId="{A0633EE6-4E10-4E70-92DC-B260F13B43AD}" dt="2024-10-18T00:07:23.876" v="798" actId="47"/>
        <pc:sldMkLst>
          <pc:docMk/>
          <pc:sldMk cId="1450086022" sldId="258"/>
        </pc:sldMkLst>
        <pc:spChg chg="del">
          <ac:chgData name="Johannes Roemisch" userId="46716e9e4c34e238" providerId="LiveId" clId="{A0633EE6-4E10-4E70-92DC-B260F13B43AD}" dt="2024-10-18T00:06:04.824" v="796" actId="21"/>
          <ac:spMkLst>
            <pc:docMk/>
            <pc:sldMk cId="1450086022" sldId="258"/>
            <ac:spMk id="4" creationId="{A06AA8BB-11DA-FAD1-3690-162C5872B71A}"/>
          </ac:spMkLst>
        </pc:spChg>
        <pc:spChg chg="add mod">
          <ac:chgData name="Johannes Roemisch" userId="46716e9e4c34e238" providerId="LiveId" clId="{A0633EE6-4E10-4E70-92DC-B260F13B43AD}" dt="2024-10-18T00:05:57.311" v="794" actId="21"/>
          <ac:spMkLst>
            <pc:docMk/>
            <pc:sldMk cId="1450086022" sldId="258"/>
            <ac:spMk id="6" creationId="{B7746970-BDAD-0D90-761C-E7BAB2125BF9}"/>
          </ac:spMkLst>
        </pc:spChg>
        <pc:spChg chg="add mod">
          <ac:chgData name="Johannes Roemisch" userId="46716e9e4c34e238" providerId="LiveId" clId="{A0633EE6-4E10-4E70-92DC-B260F13B43AD}" dt="2024-10-18T00:06:04.824" v="796" actId="21"/>
          <ac:spMkLst>
            <pc:docMk/>
            <pc:sldMk cId="1450086022" sldId="258"/>
            <ac:spMk id="8" creationId="{EF59514C-D282-3563-9458-D005050AC180}"/>
          </ac:spMkLst>
        </pc:spChg>
        <pc:picChg chg="del">
          <ac:chgData name="Johannes Roemisch" userId="46716e9e4c34e238" providerId="LiveId" clId="{A0633EE6-4E10-4E70-92DC-B260F13B43AD}" dt="2024-10-18T00:05:57.311" v="794" actId="21"/>
          <ac:picMkLst>
            <pc:docMk/>
            <pc:sldMk cId="1450086022" sldId="258"/>
            <ac:picMk id="5" creationId="{7C518C64-8118-3D3B-C8B8-6098A10B7F1B}"/>
          </ac:picMkLst>
        </pc:picChg>
      </pc:sldChg>
      <pc:sldChg chg="modSp modAnim">
        <pc:chgData name="Johannes Roemisch" userId="46716e9e4c34e238" providerId="LiveId" clId="{A0633EE6-4E10-4E70-92DC-B260F13B43AD}" dt="2024-10-18T01:27:16.776" v="1416" actId="6549"/>
        <pc:sldMkLst>
          <pc:docMk/>
          <pc:sldMk cId="1106130933" sldId="270"/>
        </pc:sldMkLst>
        <pc:spChg chg="mod">
          <ac:chgData name="Johannes Roemisch" userId="46716e9e4c34e238" providerId="LiveId" clId="{A0633EE6-4E10-4E70-92DC-B260F13B43AD}" dt="2024-10-18T01:27:16.776" v="1416" actId="6549"/>
          <ac:spMkLst>
            <pc:docMk/>
            <pc:sldMk cId="1106130933" sldId="270"/>
            <ac:spMk id="6" creationId="{F54FFC2E-8931-4B6D-BEE4-CCBEAAB34F6C}"/>
          </ac:spMkLst>
        </pc:spChg>
      </pc:sldChg>
      <pc:sldChg chg="del">
        <pc:chgData name="Johannes Roemisch" userId="46716e9e4c34e238" providerId="LiveId" clId="{A0633EE6-4E10-4E70-92DC-B260F13B43AD}" dt="2024-10-18T01:27:24.198" v="1417" actId="47"/>
        <pc:sldMkLst>
          <pc:docMk/>
          <pc:sldMk cId="4057440029" sldId="275"/>
        </pc:sldMkLst>
      </pc:sldChg>
      <pc:sldChg chg="modSp mod modAnim">
        <pc:chgData name="Johannes Roemisch" userId="46716e9e4c34e238" providerId="LiveId" clId="{A0633EE6-4E10-4E70-92DC-B260F13B43AD}" dt="2024-10-18T00:34:20.996" v="1013" actId="208"/>
        <pc:sldMkLst>
          <pc:docMk/>
          <pc:sldMk cId="362055487" sldId="278"/>
        </pc:sldMkLst>
        <pc:spChg chg="mod">
          <ac:chgData name="Johannes Roemisch" userId="46716e9e4c34e238" providerId="LiveId" clId="{A0633EE6-4E10-4E70-92DC-B260F13B43AD}" dt="2024-10-17T23:25:17.810" v="166" actId="1076"/>
          <ac:spMkLst>
            <pc:docMk/>
            <pc:sldMk cId="362055487" sldId="278"/>
            <ac:spMk id="2" creationId="{EEEE71BA-7168-EA50-B117-7FABC16A7762}"/>
          </ac:spMkLst>
        </pc:spChg>
        <pc:spChg chg="mod">
          <ac:chgData name="Johannes Roemisch" userId="46716e9e4c34e238" providerId="LiveId" clId="{A0633EE6-4E10-4E70-92DC-B260F13B43AD}" dt="2024-10-18T00:01:19.917" v="649" actId="27636"/>
          <ac:spMkLst>
            <pc:docMk/>
            <pc:sldMk cId="362055487" sldId="278"/>
            <ac:spMk id="3" creationId="{F6976F09-CA62-1320-5074-8681C0CC293F}"/>
          </ac:spMkLst>
        </pc:spChg>
        <pc:spChg chg="mod">
          <ac:chgData name="Johannes Roemisch" userId="46716e9e4c34e238" providerId="LiveId" clId="{A0633EE6-4E10-4E70-92DC-B260F13B43AD}" dt="2024-10-18T00:34:20.996" v="1013" actId="208"/>
          <ac:spMkLst>
            <pc:docMk/>
            <pc:sldMk cId="362055487" sldId="278"/>
            <ac:spMk id="4" creationId="{359AD741-9A3B-09CA-1318-1D074C10488D}"/>
          </ac:spMkLst>
        </pc:spChg>
        <pc:spChg chg="mod">
          <ac:chgData name="Johannes Roemisch" userId="46716e9e4c34e238" providerId="LiveId" clId="{A0633EE6-4E10-4E70-92DC-B260F13B43AD}" dt="2024-10-18T00:34:20.996" v="1013" actId="208"/>
          <ac:spMkLst>
            <pc:docMk/>
            <pc:sldMk cId="362055487" sldId="278"/>
            <ac:spMk id="5" creationId="{E0B10D4D-8A78-FB89-F5CF-F1C61C1744BC}"/>
          </ac:spMkLst>
        </pc:spChg>
        <pc:spChg chg="mod">
          <ac:chgData name="Johannes Roemisch" userId="46716e9e4c34e238" providerId="LiveId" clId="{A0633EE6-4E10-4E70-92DC-B260F13B43AD}" dt="2024-10-18T00:34:20.996" v="1013" actId="208"/>
          <ac:spMkLst>
            <pc:docMk/>
            <pc:sldMk cId="362055487" sldId="278"/>
            <ac:spMk id="6" creationId="{5A1BD6C7-5FE5-9703-2CEB-82C37E3AE2A1}"/>
          </ac:spMkLst>
        </pc:spChg>
        <pc:spChg chg="mod">
          <ac:chgData name="Johannes Roemisch" userId="46716e9e4c34e238" providerId="LiveId" clId="{A0633EE6-4E10-4E70-92DC-B260F13B43AD}" dt="2024-10-17T23:47:35" v="407" actId="14100"/>
          <ac:spMkLst>
            <pc:docMk/>
            <pc:sldMk cId="362055487" sldId="278"/>
            <ac:spMk id="7" creationId="{77039739-8CB9-D21E-8890-7B5445A975DE}"/>
          </ac:spMkLst>
        </pc:spChg>
        <pc:spChg chg="mod">
          <ac:chgData name="Johannes Roemisch" userId="46716e9e4c34e238" providerId="LiveId" clId="{A0633EE6-4E10-4E70-92DC-B260F13B43AD}" dt="2024-10-17T23:48:04.064" v="415" actId="1076"/>
          <ac:spMkLst>
            <pc:docMk/>
            <pc:sldMk cId="362055487" sldId="278"/>
            <ac:spMk id="9" creationId="{131FF257-A914-6159-4F74-2DED54FA8F77}"/>
          </ac:spMkLst>
        </pc:spChg>
        <pc:spChg chg="mod">
          <ac:chgData name="Johannes Roemisch" userId="46716e9e4c34e238" providerId="LiveId" clId="{A0633EE6-4E10-4E70-92DC-B260F13B43AD}" dt="2024-10-17T23:46:23.721" v="385" actId="1076"/>
          <ac:spMkLst>
            <pc:docMk/>
            <pc:sldMk cId="362055487" sldId="278"/>
            <ac:spMk id="11" creationId="{A1433012-1129-6766-30DC-4DD7519C4D67}"/>
          </ac:spMkLst>
        </pc:spChg>
        <pc:spChg chg="mod">
          <ac:chgData name="Johannes Roemisch" userId="46716e9e4c34e238" providerId="LiveId" clId="{A0633EE6-4E10-4E70-92DC-B260F13B43AD}" dt="2024-10-18T00:34:20.996" v="1013" actId="208"/>
          <ac:spMkLst>
            <pc:docMk/>
            <pc:sldMk cId="362055487" sldId="278"/>
            <ac:spMk id="13" creationId="{008DC3D4-BAE4-25EB-7F4E-6F0FED23C42A}"/>
          </ac:spMkLst>
        </pc:spChg>
      </pc:sldChg>
      <pc:sldChg chg="delSp modSp mod ord modAnim">
        <pc:chgData name="Johannes Roemisch" userId="46716e9e4c34e238" providerId="LiveId" clId="{A0633EE6-4E10-4E70-92DC-B260F13B43AD}" dt="2024-10-18T01:08:39.299" v="1149" actId="114"/>
        <pc:sldMkLst>
          <pc:docMk/>
          <pc:sldMk cId="2261136485" sldId="279"/>
        </pc:sldMkLst>
        <pc:spChg chg="mod">
          <ac:chgData name="Johannes Roemisch" userId="46716e9e4c34e238" providerId="LiveId" clId="{A0633EE6-4E10-4E70-92DC-B260F13B43AD}" dt="2024-10-17T23:51:58.607" v="497" actId="20577"/>
          <ac:spMkLst>
            <pc:docMk/>
            <pc:sldMk cId="2261136485" sldId="279"/>
            <ac:spMk id="2" creationId="{EEEE71BA-7168-EA50-B117-7FABC16A7762}"/>
          </ac:spMkLst>
        </pc:spChg>
        <pc:spChg chg="mod">
          <ac:chgData name="Johannes Roemisch" userId="46716e9e4c34e238" providerId="LiveId" clId="{A0633EE6-4E10-4E70-92DC-B260F13B43AD}" dt="2024-10-18T01:08:39.299" v="1149" actId="114"/>
          <ac:spMkLst>
            <pc:docMk/>
            <pc:sldMk cId="2261136485" sldId="279"/>
            <ac:spMk id="6" creationId="{F54FFC2E-8931-4B6D-BEE4-CCBEAAB34F6C}"/>
          </ac:spMkLst>
        </pc:spChg>
        <pc:spChg chg="del">
          <ac:chgData name="Johannes Roemisch" userId="46716e9e4c34e238" providerId="LiveId" clId="{A0633EE6-4E10-4E70-92DC-B260F13B43AD}" dt="2024-10-17T23:56:49.178" v="563" actId="478"/>
          <ac:spMkLst>
            <pc:docMk/>
            <pc:sldMk cId="2261136485" sldId="279"/>
            <ac:spMk id="22" creationId="{E87ACB11-67F5-9908-D974-4DACD4474858}"/>
          </ac:spMkLst>
        </pc:spChg>
      </pc:sldChg>
      <pc:sldChg chg="addSp delSp modSp mod ord modAnim">
        <pc:chgData name="Johannes Roemisch" userId="46716e9e4c34e238" providerId="LiveId" clId="{A0633EE6-4E10-4E70-92DC-B260F13B43AD}" dt="2024-10-18T01:30:37.521" v="1478" actId="1076"/>
        <pc:sldMkLst>
          <pc:docMk/>
          <pc:sldMk cId="3305153217" sldId="280"/>
        </pc:sldMkLst>
        <pc:spChg chg="mod">
          <ac:chgData name="Johannes Roemisch" userId="46716e9e4c34e238" providerId="LiveId" clId="{A0633EE6-4E10-4E70-92DC-B260F13B43AD}" dt="2024-10-18T00:05:52.501" v="793" actId="20577"/>
          <ac:spMkLst>
            <pc:docMk/>
            <pc:sldMk cId="3305153217" sldId="280"/>
            <ac:spMk id="2" creationId="{EEEE71BA-7168-EA50-B117-7FABC16A7762}"/>
          </ac:spMkLst>
        </pc:spChg>
        <pc:spChg chg="add del mod">
          <ac:chgData name="Johannes Roemisch" userId="46716e9e4c34e238" providerId="LiveId" clId="{A0633EE6-4E10-4E70-92DC-B260F13B43AD}" dt="2024-10-18T00:22:13.116" v="802" actId="478"/>
          <ac:spMkLst>
            <pc:docMk/>
            <pc:sldMk cId="3305153217" sldId="280"/>
            <ac:spMk id="4" creationId="{A06AA8BB-11DA-FAD1-3690-162C5872B71A}"/>
          </ac:spMkLst>
        </pc:spChg>
        <pc:spChg chg="mod ord">
          <ac:chgData name="Johannes Roemisch" userId="46716e9e4c34e238" providerId="LiveId" clId="{A0633EE6-4E10-4E70-92DC-B260F13B43AD}" dt="2024-10-18T01:30:28.626" v="1476" actId="27636"/>
          <ac:spMkLst>
            <pc:docMk/>
            <pc:sldMk cId="3305153217" sldId="280"/>
            <ac:spMk id="6" creationId="{F54FFC2E-8931-4B6D-BEE4-CCBEAAB34F6C}"/>
          </ac:spMkLst>
        </pc:spChg>
        <pc:spChg chg="del">
          <ac:chgData name="Johannes Roemisch" userId="46716e9e4c34e238" providerId="LiveId" clId="{A0633EE6-4E10-4E70-92DC-B260F13B43AD}" dt="2024-10-18T00:23:56.941" v="851" actId="478"/>
          <ac:spMkLst>
            <pc:docMk/>
            <pc:sldMk cId="3305153217" sldId="280"/>
            <ac:spMk id="18" creationId="{657F09A0-D040-07EE-C48D-405A254DCF82}"/>
          </ac:spMkLst>
        </pc:spChg>
        <pc:picChg chg="add mod ord">
          <ac:chgData name="Johannes Roemisch" userId="46716e9e4c34e238" providerId="LiveId" clId="{A0633EE6-4E10-4E70-92DC-B260F13B43AD}" dt="2024-10-18T01:30:37.521" v="1478" actId="1076"/>
          <ac:picMkLst>
            <pc:docMk/>
            <pc:sldMk cId="3305153217" sldId="280"/>
            <ac:picMk id="5" creationId="{7C518C64-8118-3D3B-C8B8-6098A10B7F1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EC3DC6-430B-4F7A-B3E5-DB2EFD7C2E0A}" type="datetimeFigureOut">
              <a:rPr lang="de-DE" smtClean="0"/>
              <a:t>27.11.2024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367F01-4DDE-4F8D-89C2-58A393C5A9DC}" type="slidenum">
              <a:rPr lang="de-DE" smtClean="0"/>
              <a:t>‹Nr.›</a:t>
            </a:fld>
            <a:endParaRPr lang="de-DE"/>
          </a:p>
        </p:txBody>
      </p:sp>
    </p:spTree>
    <p:extLst>
      <p:ext uri="{BB962C8B-B14F-4D97-AF65-F5344CB8AC3E}">
        <p14:creationId xmlns:p14="http://schemas.microsoft.com/office/powerpoint/2010/main" val="247083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Various</a:t>
            </a:r>
            <a:r>
              <a:rPr lang="de-DE" dirty="0"/>
              <a:t> </a:t>
            </a:r>
            <a:r>
              <a:rPr lang="de-DE" dirty="0" err="1"/>
              <a:t>elements</a:t>
            </a:r>
            <a:r>
              <a:rPr lang="de-DE" dirty="0"/>
              <a:t> </a:t>
            </a:r>
            <a:r>
              <a:rPr lang="de-DE" dirty="0" err="1"/>
              <a:t>as</a:t>
            </a:r>
            <a:r>
              <a:rPr lang="de-DE" dirty="0"/>
              <a:t> </a:t>
            </a:r>
            <a:r>
              <a:rPr lang="de-DE" dirty="0" err="1"/>
              <a:t>mathematical</a:t>
            </a:r>
            <a:r>
              <a:rPr lang="de-DE" dirty="0"/>
              <a:t> </a:t>
            </a:r>
            <a:r>
              <a:rPr lang="de-DE" dirty="0" err="1"/>
              <a:t>entities</a:t>
            </a:r>
            <a:endParaRPr lang="de-DE" dirty="0"/>
          </a:p>
          <a:p>
            <a:endParaRPr lang="de-DE" dirty="0"/>
          </a:p>
          <a:p>
            <a:r>
              <a:rPr lang="de-DE" dirty="0" err="1"/>
              <a:t>transmitter</a:t>
            </a:r>
            <a:r>
              <a:rPr lang="de-DE" dirty="0"/>
              <a:t>: </a:t>
            </a:r>
            <a:r>
              <a:rPr lang="de-DE" dirty="0" err="1"/>
              <a:t>construction</a:t>
            </a:r>
            <a:r>
              <a:rPr lang="de-DE" dirty="0"/>
              <a:t> </a:t>
            </a:r>
            <a:r>
              <a:rPr lang="de-DE" dirty="0" err="1"/>
              <a:t>of</a:t>
            </a:r>
            <a:r>
              <a:rPr lang="de-DE" dirty="0"/>
              <a:t> </a:t>
            </a:r>
            <a:r>
              <a:rPr lang="de-DE" dirty="0" err="1"/>
              <a:t>signal</a:t>
            </a:r>
            <a:r>
              <a:rPr lang="de-DE" dirty="0"/>
              <a:t> (</a:t>
            </a:r>
            <a:r>
              <a:rPr lang="de-DE" dirty="0" err="1"/>
              <a:t>domain</a:t>
            </a:r>
            <a:r>
              <a:rPr lang="de-DE" dirty="0"/>
              <a:t> </a:t>
            </a:r>
            <a:r>
              <a:rPr lang="de-DE" dirty="0" err="1"/>
              <a:t>change</a:t>
            </a:r>
            <a:r>
              <a:rPr lang="de-DE" dirty="0"/>
              <a:t> (</a:t>
            </a:r>
            <a:r>
              <a:rPr lang="de-DE" dirty="0" err="1"/>
              <a:t>pressure</a:t>
            </a:r>
            <a:r>
              <a:rPr lang="de-DE" dirty="0"/>
              <a:t> -&gt; </a:t>
            </a:r>
            <a:r>
              <a:rPr lang="de-DE" dirty="0" err="1"/>
              <a:t>electrical</a:t>
            </a:r>
            <a:r>
              <a:rPr lang="de-DE" dirty="0"/>
              <a:t> </a:t>
            </a:r>
            <a:r>
              <a:rPr lang="de-DE" dirty="0" err="1"/>
              <a:t>current</a:t>
            </a:r>
            <a:r>
              <a:rPr lang="de-DE" dirty="0"/>
              <a:t>), </a:t>
            </a:r>
            <a:r>
              <a:rPr lang="de-DE" dirty="0" err="1"/>
              <a:t>sampling</a:t>
            </a:r>
            <a:r>
              <a:rPr lang="de-DE" dirty="0"/>
              <a:t>, </a:t>
            </a:r>
            <a:r>
              <a:rPr lang="de-DE" dirty="0" err="1"/>
              <a:t>compression</a:t>
            </a:r>
            <a:r>
              <a:rPr lang="de-DE" dirty="0"/>
              <a:t>, </a:t>
            </a:r>
            <a:r>
              <a:rPr lang="de-DE" dirty="0" err="1"/>
              <a:t>quantization</a:t>
            </a:r>
            <a:r>
              <a:rPr lang="de-DE" dirty="0"/>
              <a:t>, </a:t>
            </a:r>
            <a:r>
              <a:rPr lang="de-DE" dirty="0" err="1"/>
              <a:t>encoding</a:t>
            </a:r>
            <a:r>
              <a:rPr lang="de-DE" dirty="0"/>
              <a:t>)</a:t>
            </a:r>
          </a:p>
          <a:p>
            <a:endParaRPr lang="de-DE" dirty="0"/>
          </a:p>
          <a:p>
            <a:r>
              <a:rPr lang="de-DE" dirty="0" err="1"/>
              <a:t>receiver</a:t>
            </a:r>
            <a:r>
              <a:rPr lang="de-DE" dirty="0"/>
              <a:t>: inverse </a:t>
            </a:r>
            <a:r>
              <a:rPr lang="de-DE" dirty="0" err="1"/>
              <a:t>operation</a:t>
            </a:r>
            <a:r>
              <a:rPr lang="de-DE" dirty="0"/>
              <a:t> </a:t>
            </a:r>
            <a:r>
              <a:rPr lang="de-DE" dirty="0" err="1"/>
              <a:t>of</a:t>
            </a:r>
            <a:r>
              <a:rPr lang="de-DE" dirty="0"/>
              <a:t> </a:t>
            </a:r>
            <a:r>
              <a:rPr lang="de-DE" dirty="0" err="1"/>
              <a:t>transmitter</a:t>
            </a:r>
            <a:r>
              <a:rPr lang="de-DE" dirty="0"/>
              <a:t> -&gt; </a:t>
            </a:r>
            <a:r>
              <a:rPr lang="de-DE" dirty="0" err="1"/>
              <a:t>reconstruct</a:t>
            </a:r>
            <a:r>
              <a:rPr lang="de-DE" dirty="0"/>
              <a:t> </a:t>
            </a:r>
            <a:r>
              <a:rPr lang="de-DE" dirty="0" err="1"/>
              <a:t>message</a:t>
            </a:r>
            <a:r>
              <a:rPr lang="de-DE" dirty="0"/>
              <a:t> </a:t>
            </a:r>
          </a:p>
        </p:txBody>
      </p:sp>
      <p:sp>
        <p:nvSpPr>
          <p:cNvPr id="4" name="Foliennummernplatzhalter 3"/>
          <p:cNvSpPr>
            <a:spLocks noGrp="1"/>
          </p:cNvSpPr>
          <p:nvPr>
            <p:ph type="sldNum" sz="quarter" idx="5"/>
          </p:nvPr>
        </p:nvSpPr>
        <p:spPr/>
        <p:txBody>
          <a:bodyPr/>
          <a:lstStyle/>
          <a:p>
            <a:fld id="{75367F01-4DDE-4F8D-89C2-58A393C5A9DC}" type="slidenum">
              <a:rPr lang="de-DE" smtClean="0"/>
              <a:t>2</a:t>
            </a:fld>
            <a:endParaRPr lang="de-DE"/>
          </a:p>
        </p:txBody>
      </p:sp>
    </p:spTree>
    <p:extLst>
      <p:ext uri="{BB962C8B-B14F-4D97-AF65-F5344CB8AC3E}">
        <p14:creationId xmlns:p14="http://schemas.microsoft.com/office/powerpoint/2010/main" val="2458450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75367F01-4DDE-4F8D-89C2-58A393C5A9DC}" type="slidenum">
              <a:rPr lang="de-DE" smtClean="0"/>
              <a:t>5</a:t>
            </a:fld>
            <a:endParaRPr lang="de-DE"/>
          </a:p>
        </p:txBody>
      </p:sp>
    </p:spTree>
    <p:extLst>
      <p:ext uri="{BB962C8B-B14F-4D97-AF65-F5344CB8AC3E}">
        <p14:creationId xmlns:p14="http://schemas.microsoft.com/office/powerpoint/2010/main" val="2654117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75367F01-4DDE-4F8D-89C2-58A393C5A9DC}" type="slidenum">
              <a:rPr lang="de-DE" smtClean="0"/>
              <a:t>7</a:t>
            </a:fld>
            <a:endParaRPr lang="de-DE"/>
          </a:p>
        </p:txBody>
      </p:sp>
    </p:spTree>
    <p:extLst>
      <p:ext uri="{BB962C8B-B14F-4D97-AF65-F5344CB8AC3E}">
        <p14:creationId xmlns:p14="http://schemas.microsoft.com/office/powerpoint/2010/main" val="4066664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75367F01-4DDE-4F8D-89C2-58A393C5A9DC}" type="slidenum">
              <a:rPr lang="de-DE" smtClean="0"/>
              <a:t>8</a:t>
            </a:fld>
            <a:endParaRPr lang="de-DE"/>
          </a:p>
        </p:txBody>
      </p:sp>
    </p:spTree>
    <p:extLst>
      <p:ext uri="{BB962C8B-B14F-4D97-AF65-F5344CB8AC3E}">
        <p14:creationId xmlns:p14="http://schemas.microsoft.com/office/powerpoint/2010/main" val="2809138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err="1"/>
              <a:t>Produce</a:t>
            </a:r>
            <a:r>
              <a:rPr lang="de-DE"/>
              <a:t> </a:t>
            </a:r>
            <a:r>
              <a:rPr lang="de-DE" err="1"/>
              <a:t>discrete</a:t>
            </a:r>
            <a:r>
              <a:rPr lang="de-DE"/>
              <a:t> </a:t>
            </a:r>
            <a:r>
              <a:rPr lang="de-DE" err="1"/>
              <a:t>sequence</a:t>
            </a:r>
            <a:r>
              <a:rPr lang="de-DE"/>
              <a:t> </a:t>
            </a:r>
            <a:r>
              <a:rPr lang="de-DE" err="1"/>
              <a:t>of</a:t>
            </a:r>
            <a:r>
              <a:rPr lang="de-DE"/>
              <a:t> </a:t>
            </a:r>
            <a:r>
              <a:rPr lang="de-DE" err="1"/>
              <a:t>symbols</a:t>
            </a:r>
            <a:r>
              <a:rPr lang="de-DE"/>
              <a:t> </a:t>
            </a:r>
            <a:r>
              <a:rPr lang="de-DE" err="1"/>
              <a:t>chosen</a:t>
            </a:r>
            <a:r>
              <a:rPr lang="de-DE"/>
              <a:t> </a:t>
            </a:r>
            <a:r>
              <a:rPr lang="de-DE" err="1"/>
              <a:t>from</a:t>
            </a:r>
            <a:r>
              <a:rPr lang="de-DE"/>
              <a:t> a finite </a:t>
            </a:r>
            <a:r>
              <a:rPr lang="de-DE" err="1"/>
              <a:t>set</a:t>
            </a:r>
            <a:endParaRPr lang="de-DE"/>
          </a:p>
          <a:p>
            <a:endParaRPr lang="de-DE"/>
          </a:p>
        </p:txBody>
      </p:sp>
      <p:sp>
        <p:nvSpPr>
          <p:cNvPr id="4" name="Foliennummernplatzhalter 3"/>
          <p:cNvSpPr>
            <a:spLocks noGrp="1"/>
          </p:cNvSpPr>
          <p:nvPr>
            <p:ph type="sldNum" sz="quarter" idx="5"/>
          </p:nvPr>
        </p:nvSpPr>
        <p:spPr/>
        <p:txBody>
          <a:bodyPr/>
          <a:lstStyle/>
          <a:p>
            <a:fld id="{75367F01-4DDE-4F8D-89C2-58A393C5A9DC}" type="slidenum">
              <a:rPr lang="de-DE" smtClean="0"/>
              <a:t>11</a:t>
            </a:fld>
            <a:endParaRPr lang="de-DE"/>
          </a:p>
        </p:txBody>
      </p:sp>
    </p:spTree>
    <p:extLst>
      <p:ext uri="{BB962C8B-B14F-4D97-AF65-F5344CB8AC3E}">
        <p14:creationId xmlns:p14="http://schemas.microsoft.com/office/powerpoint/2010/main" val="1872749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a:solidFill>
                  <a:srgbClr val="000000"/>
                </a:solidFill>
                <a:effectLst/>
                <a:latin typeface="Times-Roman"/>
              </a:rPr>
              <a:t>a sufficiently complex stochastic process will give a satisfactory representation of a discrete source</a:t>
            </a:r>
            <a:r>
              <a:rPr lang="en-US"/>
              <a:t> </a:t>
            </a:r>
            <a:br>
              <a:rPr lang="en-US"/>
            </a:br>
            <a:endParaRPr lang="de-DE"/>
          </a:p>
        </p:txBody>
      </p:sp>
      <p:sp>
        <p:nvSpPr>
          <p:cNvPr id="4" name="Foliennummernplatzhalter 3"/>
          <p:cNvSpPr>
            <a:spLocks noGrp="1"/>
          </p:cNvSpPr>
          <p:nvPr>
            <p:ph type="sldNum" sz="quarter" idx="5"/>
          </p:nvPr>
        </p:nvSpPr>
        <p:spPr/>
        <p:txBody>
          <a:bodyPr/>
          <a:lstStyle/>
          <a:p>
            <a:fld id="{75367F01-4DDE-4F8D-89C2-58A393C5A9DC}" type="slidenum">
              <a:rPr lang="de-DE" smtClean="0"/>
              <a:t>12</a:t>
            </a:fld>
            <a:endParaRPr lang="de-DE"/>
          </a:p>
        </p:txBody>
      </p:sp>
    </p:spTree>
    <p:extLst>
      <p:ext uri="{BB962C8B-B14F-4D97-AF65-F5344CB8AC3E}">
        <p14:creationId xmlns:p14="http://schemas.microsoft.com/office/powerpoint/2010/main" val="2084068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D3C63C-86CD-260D-3F4B-8126351F9BD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F61249C-F0F8-A181-9AC0-4DF817E94E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974388AA-30DB-88D3-DD8C-FE01777C718C}"/>
              </a:ext>
            </a:extLst>
          </p:cNvPr>
          <p:cNvSpPr>
            <a:spLocks noGrp="1"/>
          </p:cNvSpPr>
          <p:nvPr>
            <p:ph type="dt" sz="half" idx="10"/>
          </p:nvPr>
        </p:nvSpPr>
        <p:spPr/>
        <p:txBody>
          <a:bodyPr/>
          <a:lstStyle/>
          <a:p>
            <a:fld id="{09719726-F579-4DE8-A9E3-26F66A7EA0DA}" type="datetimeFigureOut">
              <a:rPr lang="de-DE" smtClean="0"/>
              <a:t>27.11.2024</a:t>
            </a:fld>
            <a:endParaRPr lang="de-DE"/>
          </a:p>
        </p:txBody>
      </p:sp>
      <p:sp>
        <p:nvSpPr>
          <p:cNvPr id="5" name="Fußzeilenplatzhalter 4">
            <a:extLst>
              <a:ext uri="{FF2B5EF4-FFF2-40B4-BE49-F238E27FC236}">
                <a16:creationId xmlns:a16="http://schemas.microsoft.com/office/drawing/2014/main" id="{44737F33-00FC-1DE7-3970-FF9DC5F2E08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18F53D7-24B3-2A6E-9BC0-BAE83427AEC3}"/>
              </a:ext>
            </a:extLst>
          </p:cNvPr>
          <p:cNvSpPr>
            <a:spLocks noGrp="1"/>
          </p:cNvSpPr>
          <p:nvPr>
            <p:ph type="sldNum" sz="quarter" idx="12"/>
          </p:nvPr>
        </p:nvSpPr>
        <p:spPr/>
        <p:txBody>
          <a:bodyPr/>
          <a:lstStyle/>
          <a:p>
            <a:fld id="{23F3B748-8F6C-4C3F-8961-34E5D4202EE0}" type="slidenum">
              <a:rPr lang="de-DE" smtClean="0"/>
              <a:t>‹Nr.›</a:t>
            </a:fld>
            <a:endParaRPr lang="de-DE"/>
          </a:p>
        </p:txBody>
      </p:sp>
    </p:spTree>
    <p:extLst>
      <p:ext uri="{BB962C8B-B14F-4D97-AF65-F5344CB8AC3E}">
        <p14:creationId xmlns:p14="http://schemas.microsoft.com/office/powerpoint/2010/main" val="201933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F5683B-EDBB-CEB2-2167-B1D7489F746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3D00C4F-8E44-2586-A63E-E83702924F8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0633820-FF82-3DE1-F8BE-04D43607FA10}"/>
              </a:ext>
            </a:extLst>
          </p:cNvPr>
          <p:cNvSpPr>
            <a:spLocks noGrp="1"/>
          </p:cNvSpPr>
          <p:nvPr>
            <p:ph type="dt" sz="half" idx="10"/>
          </p:nvPr>
        </p:nvSpPr>
        <p:spPr/>
        <p:txBody>
          <a:bodyPr/>
          <a:lstStyle/>
          <a:p>
            <a:fld id="{09719726-F579-4DE8-A9E3-26F66A7EA0DA}" type="datetimeFigureOut">
              <a:rPr lang="de-DE" smtClean="0"/>
              <a:t>27.11.2024</a:t>
            </a:fld>
            <a:endParaRPr lang="de-DE"/>
          </a:p>
        </p:txBody>
      </p:sp>
      <p:sp>
        <p:nvSpPr>
          <p:cNvPr id="5" name="Fußzeilenplatzhalter 4">
            <a:extLst>
              <a:ext uri="{FF2B5EF4-FFF2-40B4-BE49-F238E27FC236}">
                <a16:creationId xmlns:a16="http://schemas.microsoft.com/office/drawing/2014/main" id="{8642A2AE-D1F1-479F-B228-A35942BA05B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EC94AF7-5F74-B410-F34D-75C4237DC96A}"/>
              </a:ext>
            </a:extLst>
          </p:cNvPr>
          <p:cNvSpPr>
            <a:spLocks noGrp="1"/>
          </p:cNvSpPr>
          <p:nvPr>
            <p:ph type="sldNum" sz="quarter" idx="12"/>
          </p:nvPr>
        </p:nvSpPr>
        <p:spPr/>
        <p:txBody>
          <a:bodyPr/>
          <a:lstStyle/>
          <a:p>
            <a:fld id="{23F3B748-8F6C-4C3F-8961-34E5D4202EE0}" type="slidenum">
              <a:rPr lang="de-DE" smtClean="0"/>
              <a:t>‹Nr.›</a:t>
            </a:fld>
            <a:endParaRPr lang="de-DE"/>
          </a:p>
        </p:txBody>
      </p:sp>
    </p:spTree>
    <p:extLst>
      <p:ext uri="{BB962C8B-B14F-4D97-AF65-F5344CB8AC3E}">
        <p14:creationId xmlns:p14="http://schemas.microsoft.com/office/powerpoint/2010/main" val="832389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61B6394-353B-319C-E82A-4766CC444D17}"/>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0FDF886B-1723-5459-2309-5D1E817E7D8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C0C1646-CCE7-4270-5F4C-1DBBDE9C52A2}"/>
              </a:ext>
            </a:extLst>
          </p:cNvPr>
          <p:cNvSpPr>
            <a:spLocks noGrp="1"/>
          </p:cNvSpPr>
          <p:nvPr>
            <p:ph type="dt" sz="half" idx="10"/>
          </p:nvPr>
        </p:nvSpPr>
        <p:spPr/>
        <p:txBody>
          <a:bodyPr/>
          <a:lstStyle/>
          <a:p>
            <a:fld id="{09719726-F579-4DE8-A9E3-26F66A7EA0DA}" type="datetimeFigureOut">
              <a:rPr lang="de-DE" smtClean="0"/>
              <a:t>27.11.2024</a:t>
            </a:fld>
            <a:endParaRPr lang="de-DE"/>
          </a:p>
        </p:txBody>
      </p:sp>
      <p:sp>
        <p:nvSpPr>
          <p:cNvPr id="5" name="Fußzeilenplatzhalter 4">
            <a:extLst>
              <a:ext uri="{FF2B5EF4-FFF2-40B4-BE49-F238E27FC236}">
                <a16:creationId xmlns:a16="http://schemas.microsoft.com/office/drawing/2014/main" id="{DBE33FD1-2D72-1BC0-9E40-EC736FE0C55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E636254-72EE-EE4C-6A6C-3935B9477C4A}"/>
              </a:ext>
            </a:extLst>
          </p:cNvPr>
          <p:cNvSpPr>
            <a:spLocks noGrp="1"/>
          </p:cNvSpPr>
          <p:nvPr>
            <p:ph type="sldNum" sz="quarter" idx="12"/>
          </p:nvPr>
        </p:nvSpPr>
        <p:spPr/>
        <p:txBody>
          <a:bodyPr/>
          <a:lstStyle/>
          <a:p>
            <a:fld id="{23F3B748-8F6C-4C3F-8961-34E5D4202EE0}" type="slidenum">
              <a:rPr lang="de-DE" smtClean="0"/>
              <a:t>‹Nr.›</a:t>
            </a:fld>
            <a:endParaRPr lang="de-DE"/>
          </a:p>
        </p:txBody>
      </p:sp>
    </p:spTree>
    <p:extLst>
      <p:ext uri="{BB962C8B-B14F-4D97-AF65-F5344CB8AC3E}">
        <p14:creationId xmlns:p14="http://schemas.microsoft.com/office/powerpoint/2010/main" val="3885054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3F6BF1-7A66-82D7-C8A2-61FE921B166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B83C968-34FB-94A2-5C3E-7385ED5797C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E537F88-DD79-9063-BA76-0C6C056FA983}"/>
              </a:ext>
            </a:extLst>
          </p:cNvPr>
          <p:cNvSpPr>
            <a:spLocks noGrp="1"/>
          </p:cNvSpPr>
          <p:nvPr>
            <p:ph type="dt" sz="half" idx="10"/>
          </p:nvPr>
        </p:nvSpPr>
        <p:spPr/>
        <p:txBody>
          <a:bodyPr/>
          <a:lstStyle/>
          <a:p>
            <a:fld id="{09719726-F579-4DE8-A9E3-26F66A7EA0DA}" type="datetimeFigureOut">
              <a:rPr lang="de-DE" smtClean="0"/>
              <a:t>27.11.2024</a:t>
            </a:fld>
            <a:endParaRPr lang="de-DE"/>
          </a:p>
        </p:txBody>
      </p:sp>
      <p:sp>
        <p:nvSpPr>
          <p:cNvPr id="5" name="Fußzeilenplatzhalter 4">
            <a:extLst>
              <a:ext uri="{FF2B5EF4-FFF2-40B4-BE49-F238E27FC236}">
                <a16:creationId xmlns:a16="http://schemas.microsoft.com/office/drawing/2014/main" id="{FBFA8FC9-44CD-ED2E-C584-6D9D7CC949A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E72DC6B-D986-2760-3F77-6515F2B7ABF9}"/>
              </a:ext>
            </a:extLst>
          </p:cNvPr>
          <p:cNvSpPr>
            <a:spLocks noGrp="1"/>
          </p:cNvSpPr>
          <p:nvPr>
            <p:ph type="sldNum" sz="quarter" idx="12"/>
          </p:nvPr>
        </p:nvSpPr>
        <p:spPr/>
        <p:txBody>
          <a:bodyPr/>
          <a:lstStyle/>
          <a:p>
            <a:fld id="{23F3B748-8F6C-4C3F-8961-34E5D4202EE0}" type="slidenum">
              <a:rPr lang="de-DE" smtClean="0"/>
              <a:t>‹Nr.›</a:t>
            </a:fld>
            <a:endParaRPr lang="de-DE"/>
          </a:p>
        </p:txBody>
      </p:sp>
    </p:spTree>
    <p:extLst>
      <p:ext uri="{BB962C8B-B14F-4D97-AF65-F5344CB8AC3E}">
        <p14:creationId xmlns:p14="http://schemas.microsoft.com/office/powerpoint/2010/main" val="1787540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16CDEA-D6E6-84EA-3ED2-D52E5CE11F2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9C8FFC0-99C2-3212-82D5-3BC69BFF1C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54F47CB-B4CA-0BA3-32D0-E41994ADEEAD}"/>
              </a:ext>
            </a:extLst>
          </p:cNvPr>
          <p:cNvSpPr>
            <a:spLocks noGrp="1"/>
          </p:cNvSpPr>
          <p:nvPr>
            <p:ph type="dt" sz="half" idx="10"/>
          </p:nvPr>
        </p:nvSpPr>
        <p:spPr/>
        <p:txBody>
          <a:bodyPr/>
          <a:lstStyle/>
          <a:p>
            <a:fld id="{09719726-F579-4DE8-A9E3-26F66A7EA0DA}" type="datetimeFigureOut">
              <a:rPr lang="de-DE" smtClean="0"/>
              <a:t>27.11.2024</a:t>
            </a:fld>
            <a:endParaRPr lang="de-DE"/>
          </a:p>
        </p:txBody>
      </p:sp>
      <p:sp>
        <p:nvSpPr>
          <p:cNvPr id="5" name="Fußzeilenplatzhalter 4">
            <a:extLst>
              <a:ext uri="{FF2B5EF4-FFF2-40B4-BE49-F238E27FC236}">
                <a16:creationId xmlns:a16="http://schemas.microsoft.com/office/drawing/2014/main" id="{CE231C32-586C-AC1D-9E86-5790092EEBA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357EAF1-5D80-4BBE-F32E-A56645C57CF7}"/>
              </a:ext>
            </a:extLst>
          </p:cNvPr>
          <p:cNvSpPr>
            <a:spLocks noGrp="1"/>
          </p:cNvSpPr>
          <p:nvPr>
            <p:ph type="sldNum" sz="quarter" idx="12"/>
          </p:nvPr>
        </p:nvSpPr>
        <p:spPr/>
        <p:txBody>
          <a:bodyPr/>
          <a:lstStyle/>
          <a:p>
            <a:fld id="{23F3B748-8F6C-4C3F-8961-34E5D4202EE0}" type="slidenum">
              <a:rPr lang="de-DE" smtClean="0"/>
              <a:t>‹Nr.›</a:t>
            </a:fld>
            <a:endParaRPr lang="de-DE"/>
          </a:p>
        </p:txBody>
      </p:sp>
    </p:spTree>
    <p:extLst>
      <p:ext uri="{BB962C8B-B14F-4D97-AF65-F5344CB8AC3E}">
        <p14:creationId xmlns:p14="http://schemas.microsoft.com/office/powerpoint/2010/main" val="169493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4D7700-5B56-5C1D-6F30-03461347D26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37B3CDE-D0BD-AF9B-A111-1265635F832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288BFA8-01FD-D5F7-793B-3471045F44C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D42E203-71AA-EE40-CCBE-E7BFD6FD27AB}"/>
              </a:ext>
            </a:extLst>
          </p:cNvPr>
          <p:cNvSpPr>
            <a:spLocks noGrp="1"/>
          </p:cNvSpPr>
          <p:nvPr>
            <p:ph type="dt" sz="half" idx="10"/>
          </p:nvPr>
        </p:nvSpPr>
        <p:spPr/>
        <p:txBody>
          <a:bodyPr/>
          <a:lstStyle/>
          <a:p>
            <a:fld id="{09719726-F579-4DE8-A9E3-26F66A7EA0DA}" type="datetimeFigureOut">
              <a:rPr lang="de-DE" smtClean="0"/>
              <a:t>27.11.2024</a:t>
            </a:fld>
            <a:endParaRPr lang="de-DE"/>
          </a:p>
        </p:txBody>
      </p:sp>
      <p:sp>
        <p:nvSpPr>
          <p:cNvPr id="6" name="Fußzeilenplatzhalter 5">
            <a:extLst>
              <a:ext uri="{FF2B5EF4-FFF2-40B4-BE49-F238E27FC236}">
                <a16:creationId xmlns:a16="http://schemas.microsoft.com/office/drawing/2014/main" id="{9885FD0F-92C3-6B8D-06FD-AE1D39560F3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83AD682-B1C4-9BD3-636B-9D66E90EDFEA}"/>
              </a:ext>
            </a:extLst>
          </p:cNvPr>
          <p:cNvSpPr>
            <a:spLocks noGrp="1"/>
          </p:cNvSpPr>
          <p:nvPr>
            <p:ph type="sldNum" sz="quarter" idx="12"/>
          </p:nvPr>
        </p:nvSpPr>
        <p:spPr/>
        <p:txBody>
          <a:bodyPr/>
          <a:lstStyle/>
          <a:p>
            <a:fld id="{23F3B748-8F6C-4C3F-8961-34E5D4202EE0}" type="slidenum">
              <a:rPr lang="de-DE" smtClean="0"/>
              <a:t>‹Nr.›</a:t>
            </a:fld>
            <a:endParaRPr lang="de-DE"/>
          </a:p>
        </p:txBody>
      </p:sp>
    </p:spTree>
    <p:extLst>
      <p:ext uri="{BB962C8B-B14F-4D97-AF65-F5344CB8AC3E}">
        <p14:creationId xmlns:p14="http://schemas.microsoft.com/office/powerpoint/2010/main" val="3779926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9A223B-CB18-D0C7-9994-4E31DA282812}"/>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9230433B-8828-FCE8-DF74-A0EA70916D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179F725-728D-7AA8-26F7-5EAB6D8855C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520378D1-9993-7A3B-9BCF-A2EFCF87B6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5872B19-AC35-E22B-61EA-CC0501CE0A2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01DB0AFA-7EAF-E172-C2B3-A90EB02998CA}"/>
              </a:ext>
            </a:extLst>
          </p:cNvPr>
          <p:cNvSpPr>
            <a:spLocks noGrp="1"/>
          </p:cNvSpPr>
          <p:nvPr>
            <p:ph type="dt" sz="half" idx="10"/>
          </p:nvPr>
        </p:nvSpPr>
        <p:spPr/>
        <p:txBody>
          <a:bodyPr/>
          <a:lstStyle/>
          <a:p>
            <a:fld id="{09719726-F579-4DE8-A9E3-26F66A7EA0DA}" type="datetimeFigureOut">
              <a:rPr lang="de-DE" smtClean="0"/>
              <a:t>27.11.2024</a:t>
            </a:fld>
            <a:endParaRPr lang="de-DE"/>
          </a:p>
        </p:txBody>
      </p:sp>
      <p:sp>
        <p:nvSpPr>
          <p:cNvPr id="8" name="Fußzeilenplatzhalter 7">
            <a:extLst>
              <a:ext uri="{FF2B5EF4-FFF2-40B4-BE49-F238E27FC236}">
                <a16:creationId xmlns:a16="http://schemas.microsoft.com/office/drawing/2014/main" id="{EA781B33-91BC-3415-E593-2B631CAF605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9069473-3018-03C6-262B-86E74583BE7D}"/>
              </a:ext>
            </a:extLst>
          </p:cNvPr>
          <p:cNvSpPr>
            <a:spLocks noGrp="1"/>
          </p:cNvSpPr>
          <p:nvPr>
            <p:ph type="sldNum" sz="quarter" idx="12"/>
          </p:nvPr>
        </p:nvSpPr>
        <p:spPr/>
        <p:txBody>
          <a:bodyPr/>
          <a:lstStyle/>
          <a:p>
            <a:fld id="{23F3B748-8F6C-4C3F-8961-34E5D4202EE0}" type="slidenum">
              <a:rPr lang="de-DE" smtClean="0"/>
              <a:t>‹Nr.›</a:t>
            </a:fld>
            <a:endParaRPr lang="de-DE"/>
          </a:p>
        </p:txBody>
      </p:sp>
    </p:spTree>
    <p:extLst>
      <p:ext uri="{BB962C8B-B14F-4D97-AF65-F5344CB8AC3E}">
        <p14:creationId xmlns:p14="http://schemas.microsoft.com/office/powerpoint/2010/main" val="518507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BB61E-AC89-82E6-77A1-2175842B415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BA59A60-534E-B9F1-E561-1A038AE26CE4}"/>
              </a:ext>
            </a:extLst>
          </p:cNvPr>
          <p:cNvSpPr>
            <a:spLocks noGrp="1"/>
          </p:cNvSpPr>
          <p:nvPr>
            <p:ph type="dt" sz="half" idx="10"/>
          </p:nvPr>
        </p:nvSpPr>
        <p:spPr/>
        <p:txBody>
          <a:bodyPr/>
          <a:lstStyle/>
          <a:p>
            <a:fld id="{09719726-F579-4DE8-A9E3-26F66A7EA0DA}" type="datetimeFigureOut">
              <a:rPr lang="de-DE" smtClean="0"/>
              <a:t>27.11.2024</a:t>
            </a:fld>
            <a:endParaRPr lang="de-DE"/>
          </a:p>
        </p:txBody>
      </p:sp>
      <p:sp>
        <p:nvSpPr>
          <p:cNvPr id="4" name="Fußzeilenplatzhalter 3">
            <a:extLst>
              <a:ext uri="{FF2B5EF4-FFF2-40B4-BE49-F238E27FC236}">
                <a16:creationId xmlns:a16="http://schemas.microsoft.com/office/drawing/2014/main" id="{378902F7-3139-FC2D-7EB7-4430A6462A2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A407B61D-79FC-81AE-6E14-E7ABA95D8BB7}"/>
              </a:ext>
            </a:extLst>
          </p:cNvPr>
          <p:cNvSpPr>
            <a:spLocks noGrp="1"/>
          </p:cNvSpPr>
          <p:nvPr>
            <p:ph type="sldNum" sz="quarter" idx="12"/>
          </p:nvPr>
        </p:nvSpPr>
        <p:spPr/>
        <p:txBody>
          <a:bodyPr/>
          <a:lstStyle/>
          <a:p>
            <a:fld id="{23F3B748-8F6C-4C3F-8961-34E5D4202EE0}" type="slidenum">
              <a:rPr lang="de-DE" smtClean="0"/>
              <a:t>‹Nr.›</a:t>
            </a:fld>
            <a:endParaRPr lang="de-DE"/>
          </a:p>
        </p:txBody>
      </p:sp>
    </p:spTree>
    <p:extLst>
      <p:ext uri="{BB962C8B-B14F-4D97-AF65-F5344CB8AC3E}">
        <p14:creationId xmlns:p14="http://schemas.microsoft.com/office/powerpoint/2010/main" val="474401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2E64CC6-4916-E8BF-903D-9F87B6FDAB48}"/>
              </a:ext>
            </a:extLst>
          </p:cNvPr>
          <p:cNvSpPr>
            <a:spLocks noGrp="1"/>
          </p:cNvSpPr>
          <p:nvPr>
            <p:ph type="dt" sz="half" idx="10"/>
          </p:nvPr>
        </p:nvSpPr>
        <p:spPr/>
        <p:txBody>
          <a:bodyPr/>
          <a:lstStyle/>
          <a:p>
            <a:fld id="{09719726-F579-4DE8-A9E3-26F66A7EA0DA}" type="datetimeFigureOut">
              <a:rPr lang="de-DE" smtClean="0"/>
              <a:t>27.11.2024</a:t>
            </a:fld>
            <a:endParaRPr lang="de-DE"/>
          </a:p>
        </p:txBody>
      </p:sp>
      <p:sp>
        <p:nvSpPr>
          <p:cNvPr id="3" name="Fußzeilenplatzhalter 2">
            <a:extLst>
              <a:ext uri="{FF2B5EF4-FFF2-40B4-BE49-F238E27FC236}">
                <a16:creationId xmlns:a16="http://schemas.microsoft.com/office/drawing/2014/main" id="{9E7FE2C8-5D3F-BF90-B34B-42B764E049D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757C4EE-B43E-CBBB-3E2F-1961C267F3A8}"/>
              </a:ext>
            </a:extLst>
          </p:cNvPr>
          <p:cNvSpPr>
            <a:spLocks noGrp="1"/>
          </p:cNvSpPr>
          <p:nvPr>
            <p:ph type="sldNum" sz="quarter" idx="12"/>
          </p:nvPr>
        </p:nvSpPr>
        <p:spPr/>
        <p:txBody>
          <a:bodyPr/>
          <a:lstStyle/>
          <a:p>
            <a:fld id="{23F3B748-8F6C-4C3F-8961-34E5D4202EE0}" type="slidenum">
              <a:rPr lang="de-DE" smtClean="0"/>
              <a:t>‹Nr.›</a:t>
            </a:fld>
            <a:endParaRPr lang="de-DE"/>
          </a:p>
        </p:txBody>
      </p:sp>
    </p:spTree>
    <p:extLst>
      <p:ext uri="{BB962C8B-B14F-4D97-AF65-F5344CB8AC3E}">
        <p14:creationId xmlns:p14="http://schemas.microsoft.com/office/powerpoint/2010/main" val="344878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B0915E-5E55-9BD4-CB08-2061E098B47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D9D020AB-094E-2174-BC6A-CF058B510B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906F256D-501B-56BA-37AF-40D498915F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D5F970F-6EE4-2028-408E-AF63C7E2E2B0}"/>
              </a:ext>
            </a:extLst>
          </p:cNvPr>
          <p:cNvSpPr>
            <a:spLocks noGrp="1"/>
          </p:cNvSpPr>
          <p:nvPr>
            <p:ph type="dt" sz="half" idx="10"/>
          </p:nvPr>
        </p:nvSpPr>
        <p:spPr/>
        <p:txBody>
          <a:bodyPr/>
          <a:lstStyle/>
          <a:p>
            <a:fld id="{09719726-F579-4DE8-A9E3-26F66A7EA0DA}" type="datetimeFigureOut">
              <a:rPr lang="de-DE" smtClean="0"/>
              <a:t>27.11.2024</a:t>
            </a:fld>
            <a:endParaRPr lang="de-DE"/>
          </a:p>
        </p:txBody>
      </p:sp>
      <p:sp>
        <p:nvSpPr>
          <p:cNvPr id="6" name="Fußzeilenplatzhalter 5">
            <a:extLst>
              <a:ext uri="{FF2B5EF4-FFF2-40B4-BE49-F238E27FC236}">
                <a16:creationId xmlns:a16="http://schemas.microsoft.com/office/drawing/2014/main" id="{2575264D-3A52-9FF4-8B3C-8251E3A67AD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5ECF4C0-A1B5-D556-C7EE-313889F331E7}"/>
              </a:ext>
            </a:extLst>
          </p:cNvPr>
          <p:cNvSpPr>
            <a:spLocks noGrp="1"/>
          </p:cNvSpPr>
          <p:nvPr>
            <p:ph type="sldNum" sz="quarter" idx="12"/>
          </p:nvPr>
        </p:nvSpPr>
        <p:spPr/>
        <p:txBody>
          <a:bodyPr/>
          <a:lstStyle/>
          <a:p>
            <a:fld id="{23F3B748-8F6C-4C3F-8961-34E5D4202EE0}" type="slidenum">
              <a:rPr lang="de-DE" smtClean="0"/>
              <a:t>‹Nr.›</a:t>
            </a:fld>
            <a:endParaRPr lang="de-DE"/>
          </a:p>
        </p:txBody>
      </p:sp>
    </p:spTree>
    <p:extLst>
      <p:ext uri="{BB962C8B-B14F-4D97-AF65-F5344CB8AC3E}">
        <p14:creationId xmlns:p14="http://schemas.microsoft.com/office/powerpoint/2010/main" val="52255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0C0887-E8AE-EF17-7445-C247AF1EFFC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20C8B92-7469-03A2-551C-E3FA644F72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6EF4960F-AE08-9105-A8D4-DC95579493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AF2B8E1-E0B6-366C-5D72-981BBD63F2D6}"/>
              </a:ext>
            </a:extLst>
          </p:cNvPr>
          <p:cNvSpPr>
            <a:spLocks noGrp="1"/>
          </p:cNvSpPr>
          <p:nvPr>
            <p:ph type="dt" sz="half" idx="10"/>
          </p:nvPr>
        </p:nvSpPr>
        <p:spPr/>
        <p:txBody>
          <a:bodyPr/>
          <a:lstStyle/>
          <a:p>
            <a:fld id="{09719726-F579-4DE8-A9E3-26F66A7EA0DA}" type="datetimeFigureOut">
              <a:rPr lang="de-DE" smtClean="0"/>
              <a:t>27.11.2024</a:t>
            </a:fld>
            <a:endParaRPr lang="de-DE"/>
          </a:p>
        </p:txBody>
      </p:sp>
      <p:sp>
        <p:nvSpPr>
          <p:cNvPr id="6" name="Fußzeilenplatzhalter 5">
            <a:extLst>
              <a:ext uri="{FF2B5EF4-FFF2-40B4-BE49-F238E27FC236}">
                <a16:creationId xmlns:a16="http://schemas.microsoft.com/office/drawing/2014/main" id="{562E142E-2B1F-4B08-9986-05A842118AD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DDD0449-E454-ECEA-7B91-6CF4DF726D79}"/>
              </a:ext>
            </a:extLst>
          </p:cNvPr>
          <p:cNvSpPr>
            <a:spLocks noGrp="1"/>
          </p:cNvSpPr>
          <p:nvPr>
            <p:ph type="sldNum" sz="quarter" idx="12"/>
          </p:nvPr>
        </p:nvSpPr>
        <p:spPr/>
        <p:txBody>
          <a:bodyPr/>
          <a:lstStyle/>
          <a:p>
            <a:fld id="{23F3B748-8F6C-4C3F-8961-34E5D4202EE0}" type="slidenum">
              <a:rPr lang="de-DE" smtClean="0"/>
              <a:t>‹Nr.›</a:t>
            </a:fld>
            <a:endParaRPr lang="de-DE"/>
          </a:p>
        </p:txBody>
      </p:sp>
    </p:spTree>
    <p:extLst>
      <p:ext uri="{BB962C8B-B14F-4D97-AF65-F5344CB8AC3E}">
        <p14:creationId xmlns:p14="http://schemas.microsoft.com/office/powerpoint/2010/main" val="4189703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B1950E8-E775-67D1-0105-CF378B7EE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0FEABA68-8833-C77C-AC59-A057873E4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CAAB07C-270B-3875-620F-1451CF9376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9719726-F579-4DE8-A9E3-26F66A7EA0DA}" type="datetimeFigureOut">
              <a:rPr lang="de-DE" smtClean="0"/>
              <a:t>27.11.2024</a:t>
            </a:fld>
            <a:endParaRPr lang="de-DE"/>
          </a:p>
        </p:txBody>
      </p:sp>
      <p:sp>
        <p:nvSpPr>
          <p:cNvPr id="5" name="Fußzeilenplatzhalter 4">
            <a:extLst>
              <a:ext uri="{FF2B5EF4-FFF2-40B4-BE49-F238E27FC236}">
                <a16:creationId xmlns:a16="http://schemas.microsoft.com/office/drawing/2014/main" id="{D36A483E-D3C3-64AB-88B1-EA5C271DD3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D6A380F9-BD54-890D-4647-F68E1B6D81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3F3B748-8F6C-4C3F-8961-34E5D4202EE0}" type="slidenum">
              <a:rPr lang="de-DE" smtClean="0"/>
              <a:t>‹Nr.›</a:t>
            </a:fld>
            <a:endParaRPr lang="de-DE"/>
          </a:p>
        </p:txBody>
      </p:sp>
    </p:spTree>
    <p:extLst>
      <p:ext uri="{BB962C8B-B14F-4D97-AF65-F5344CB8AC3E}">
        <p14:creationId xmlns:p14="http://schemas.microsoft.com/office/powerpoint/2010/main" val="4110269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16ECA19-4BB5-E876-4882-803EBACAA72D}"/>
              </a:ext>
            </a:extLst>
          </p:cNvPr>
          <p:cNvSpPr>
            <a:spLocks noGrp="1"/>
          </p:cNvSpPr>
          <p:nvPr>
            <p:ph type="ctrTitle"/>
          </p:nvPr>
        </p:nvSpPr>
        <p:spPr>
          <a:xfrm>
            <a:off x="4162567" y="818984"/>
            <a:ext cx="6714699" cy="3178689"/>
          </a:xfrm>
        </p:spPr>
        <p:txBody>
          <a:bodyPr>
            <a:normAutofit/>
          </a:bodyPr>
          <a:lstStyle/>
          <a:p>
            <a:pPr algn="l"/>
            <a:r>
              <a:rPr lang="de-DE" sz="4800">
                <a:solidFill>
                  <a:srgbClr val="FFFFFF"/>
                </a:solidFill>
              </a:rPr>
              <a:t>A Mathematical Theory of Communication</a:t>
            </a:r>
          </a:p>
        </p:txBody>
      </p:sp>
      <p:sp>
        <p:nvSpPr>
          <p:cNvPr id="39" name="Rectangle 3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Untertitel 2">
            <a:extLst>
              <a:ext uri="{FF2B5EF4-FFF2-40B4-BE49-F238E27FC236}">
                <a16:creationId xmlns:a16="http://schemas.microsoft.com/office/drawing/2014/main" id="{72BBF3CA-25E5-9FB5-E75D-E61A54D445DA}"/>
              </a:ext>
            </a:extLst>
          </p:cNvPr>
          <p:cNvSpPr>
            <a:spLocks noGrp="1"/>
          </p:cNvSpPr>
          <p:nvPr>
            <p:ph type="subTitle" idx="1"/>
          </p:nvPr>
        </p:nvSpPr>
        <p:spPr>
          <a:xfrm>
            <a:off x="4285397" y="4960961"/>
            <a:ext cx="7055893" cy="1078054"/>
          </a:xfrm>
        </p:spPr>
        <p:txBody>
          <a:bodyPr vert="horz" lIns="91440" tIns="45720" rIns="91440" bIns="45720" rtlCol="0" anchor="t">
            <a:normAutofit/>
          </a:bodyPr>
          <a:lstStyle/>
          <a:p>
            <a:pPr algn="l"/>
            <a:r>
              <a:rPr lang="de-DE">
                <a:solidFill>
                  <a:srgbClr val="FFFFFF"/>
                </a:solidFill>
              </a:rPr>
              <a:t>C. E. Shannon (1948)</a:t>
            </a:r>
          </a:p>
        </p:txBody>
      </p:sp>
    </p:spTree>
    <p:extLst>
      <p:ext uri="{BB962C8B-B14F-4D97-AF65-F5344CB8AC3E}">
        <p14:creationId xmlns:p14="http://schemas.microsoft.com/office/powerpoint/2010/main" val="982925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EEE71BA-7168-EA50-B117-7FABC16A776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2 Discrete source of information</a:t>
            </a:r>
            <a:endParaRPr lang="de-DE" sz="4000">
              <a:solidFill>
                <a:srgbClr val="FFFFFF"/>
              </a:solidFill>
            </a:endParaRPr>
          </a:p>
        </p:txBody>
      </p:sp>
      <p:sp>
        <p:nvSpPr>
          <p:cNvPr id="6" name="Inhaltsplatzhalter 2">
            <a:extLst>
              <a:ext uri="{FF2B5EF4-FFF2-40B4-BE49-F238E27FC236}">
                <a16:creationId xmlns:a16="http://schemas.microsoft.com/office/drawing/2014/main" id="{F54FFC2E-8931-4B6D-BEE4-CCBEAAB34F6C}"/>
              </a:ext>
            </a:extLst>
          </p:cNvPr>
          <p:cNvSpPr txBox="1">
            <a:spLocks/>
          </p:cNvSpPr>
          <p:nvPr/>
        </p:nvSpPr>
        <p:spPr>
          <a:xfrm>
            <a:off x="751950" y="188527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err="1"/>
              <a:t>How</a:t>
            </a:r>
            <a:r>
              <a:rPr lang="de-DE" dirty="0"/>
              <a:t> </a:t>
            </a:r>
            <a:r>
              <a:rPr lang="de-DE" dirty="0" err="1"/>
              <a:t>is</a:t>
            </a:r>
            <a:r>
              <a:rPr lang="de-DE" dirty="0"/>
              <a:t> an </a:t>
            </a:r>
            <a:r>
              <a:rPr lang="de-DE" dirty="0" err="1"/>
              <a:t>information</a:t>
            </a:r>
            <a:r>
              <a:rPr lang="de-DE" dirty="0"/>
              <a:t> source </a:t>
            </a:r>
            <a:r>
              <a:rPr lang="de-DE" dirty="0" err="1"/>
              <a:t>to</a:t>
            </a:r>
            <a:r>
              <a:rPr lang="de-DE" dirty="0"/>
              <a:t> </a:t>
            </a:r>
            <a:r>
              <a:rPr lang="de-DE" dirty="0" err="1"/>
              <a:t>be</a:t>
            </a:r>
            <a:r>
              <a:rPr lang="de-DE" dirty="0"/>
              <a:t> </a:t>
            </a:r>
            <a:r>
              <a:rPr lang="de-DE" dirty="0" err="1"/>
              <a:t>described</a:t>
            </a:r>
            <a:r>
              <a:rPr lang="de-DE" dirty="0"/>
              <a:t> </a:t>
            </a:r>
            <a:r>
              <a:rPr lang="de-DE" dirty="0" err="1"/>
              <a:t>mathematically</a:t>
            </a:r>
            <a:r>
              <a:rPr lang="de-DE" dirty="0"/>
              <a:t>?</a:t>
            </a:r>
          </a:p>
          <a:p>
            <a:r>
              <a:rPr lang="de-DE" dirty="0" err="1"/>
              <a:t>How</a:t>
            </a:r>
            <a:r>
              <a:rPr lang="de-DE" dirty="0"/>
              <a:t> </a:t>
            </a:r>
            <a:r>
              <a:rPr lang="de-DE" dirty="0" err="1"/>
              <a:t>much</a:t>
            </a:r>
            <a:r>
              <a:rPr lang="de-DE" dirty="0"/>
              <a:t> </a:t>
            </a:r>
            <a:r>
              <a:rPr lang="de-DE" dirty="0" err="1"/>
              <a:t>information</a:t>
            </a:r>
            <a:r>
              <a:rPr lang="de-DE" dirty="0"/>
              <a:t> in </a:t>
            </a:r>
            <a:r>
              <a:rPr lang="de-DE" dirty="0" err="1"/>
              <a:t>bits</a:t>
            </a:r>
            <a:r>
              <a:rPr lang="de-DE" dirty="0"/>
              <a:t> per </a:t>
            </a:r>
            <a:r>
              <a:rPr lang="de-DE" dirty="0" err="1"/>
              <a:t>second</a:t>
            </a:r>
            <a:r>
              <a:rPr lang="de-DE" dirty="0"/>
              <a:t> </a:t>
            </a:r>
            <a:r>
              <a:rPr lang="de-DE" dirty="0" err="1"/>
              <a:t>is</a:t>
            </a:r>
            <a:r>
              <a:rPr lang="de-DE" dirty="0"/>
              <a:t> </a:t>
            </a:r>
            <a:r>
              <a:rPr lang="de-DE" dirty="0" err="1"/>
              <a:t>produced</a:t>
            </a:r>
            <a:r>
              <a:rPr lang="de-DE" dirty="0"/>
              <a:t> in a </a:t>
            </a:r>
            <a:r>
              <a:rPr lang="de-DE" dirty="0" err="1"/>
              <a:t>given</a:t>
            </a:r>
            <a:r>
              <a:rPr lang="de-DE" dirty="0"/>
              <a:t> source?</a:t>
            </a:r>
          </a:p>
          <a:p>
            <a:endParaRPr lang="de-DE" dirty="0"/>
          </a:p>
          <a:p>
            <a:r>
              <a:rPr lang="de-DE" dirty="0"/>
              <a:t>Statistical </a:t>
            </a:r>
            <a:r>
              <a:rPr lang="de-DE" dirty="0" err="1"/>
              <a:t>knowledge</a:t>
            </a:r>
            <a:r>
              <a:rPr lang="de-DE" dirty="0"/>
              <a:t> </a:t>
            </a:r>
            <a:r>
              <a:rPr lang="de-DE" dirty="0" err="1"/>
              <a:t>about</a:t>
            </a:r>
            <a:r>
              <a:rPr lang="de-DE" dirty="0"/>
              <a:t> </a:t>
            </a:r>
            <a:r>
              <a:rPr lang="de-DE" dirty="0" err="1"/>
              <a:t>the</a:t>
            </a:r>
            <a:r>
              <a:rPr lang="de-DE" dirty="0"/>
              <a:t> source </a:t>
            </a:r>
          </a:p>
          <a:p>
            <a:pPr>
              <a:buFont typeface="Wingdings" panose="05000000000000000000" pitchFamily="2" charset="2"/>
              <a:buChar char="è"/>
            </a:pPr>
            <a:r>
              <a:rPr lang="de-DE" dirty="0"/>
              <a:t>proper </a:t>
            </a:r>
            <a:r>
              <a:rPr lang="de-DE" dirty="0" err="1"/>
              <a:t>encoding</a:t>
            </a:r>
            <a:r>
              <a:rPr lang="de-DE" dirty="0"/>
              <a:t> </a:t>
            </a:r>
          </a:p>
          <a:p>
            <a:pPr>
              <a:buFont typeface="Wingdings" panose="05000000000000000000" pitchFamily="2" charset="2"/>
              <a:buChar char="è"/>
            </a:pPr>
            <a:r>
              <a:rPr lang="de-DE" dirty="0" err="1"/>
              <a:t>reducing</a:t>
            </a:r>
            <a:r>
              <a:rPr lang="de-DE" dirty="0"/>
              <a:t> </a:t>
            </a:r>
            <a:r>
              <a:rPr lang="de-DE" dirty="0" err="1"/>
              <a:t>capacity</a:t>
            </a:r>
            <a:r>
              <a:rPr lang="de-DE" dirty="0"/>
              <a:t> </a:t>
            </a:r>
            <a:r>
              <a:rPr lang="de-DE" dirty="0" err="1"/>
              <a:t>of</a:t>
            </a:r>
            <a:r>
              <a:rPr lang="de-DE" dirty="0"/>
              <a:t> </a:t>
            </a:r>
            <a:r>
              <a:rPr lang="de-DE" dirty="0" err="1"/>
              <a:t>the</a:t>
            </a:r>
            <a:r>
              <a:rPr lang="de-DE" dirty="0"/>
              <a:t> </a:t>
            </a:r>
            <a:r>
              <a:rPr lang="de-DE" dirty="0" err="1"/>
              <a:t>channel</a:t>
            </a:r>
            <a:endParaRPr lang="de-DE" dirty="0"/>
          </a:p>
          <a:p>
            <a:pPr marL="0" inden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125813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EEE71BA-7168-EA50-B117-7FABC16A776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2 Discrete source of information</a:t>
            </a:r>
            <a:endParaRPr lang="de-DE" sz="4000">
              <a:solidFill>
                <a:srgbClr val="FFFFFF"/>
              </a:solidFill>
            </a:endParaRPr>
          </a:p>
        </p:txBody>
      </p:sp>
      <p:sp>
        <p:nvSpPr>
          <p:cNvPr id="6" name="Inhaltsplatzhalter 2">
            <a:extLst>
              <a:ext uri="{FF2B5EF4-FFF2-40B4-BE49-F238E27FC236}">
                <a16:creationId xmlns:a16="http://schemas.microsoft.com/office/drawing/2014/main" id="{F54FFC2E-8931-4B6D-BEE4-CCBEAAB34F6C}"/>
              </a:ext>
            </a:extLst>
          </p:cNvPr>
          <p:cNvSpPr txBox="1">
            <a:spLocks/>
          </p:cNvSpPr>
          <p:nvPr/>
        </p:nvSpPr>
        <p:spPr>
          <a:xfrm>
            <a:off x="751950" y="1885279"/>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err="1"/>
              <a:t>Discrete</a:t>
            </a:r>
            <a:r>
              <a:rPr lang="de-DE" dirty="0"/>
              <a:t> Source </a:t>
            </a:r>
            <a:r>
              <a:rPr lang="de-DE" dirty="0" err="1"/>
              <a:t>represented</a:t>
            </a:r>
            <a:r>
              <a:rPr lang="de-DE" dirty="0"/>
              <a:t> </a:t>
            </a:r>
            <a:r>
              <a:rPr lang="de-DE" dirty="0" err="1"/>
              <a:t>by</a:t>
            </a:r>
            <a:r>
              <a:rPr lang="de-DE" dirty="0"/>
              <a:t> a </a:t>
            </a:r>
            <a:r>
              <a:rPr lang="de-DE" dirty="0" err="1"/>
              <a:t>stochastic</a:t>
            </a:r>
            <a:r>
              <a:rPr lang="de-DE" dirty="0"/>
              <a:t> </a:t>
            </a:r>
            <a:r>
              <a:rPr lang="de-DE" dirty="0" err="1"/>
              <a:t>process</a:t>
            </a:r>
            <a:endParaRPr lang="de-DE" dirty="0"/>
          </a:p>
          <a:p>
            <a:pPr lvl="1">
              <a:buFont typeface="Wingdings" panose="05000000000000000000" pitchFamily="2" charset="2"/>
              <a:buChar char="è"/>
            </a:pPr>
            <a:r>
              <a:rPr lang="de-DE" dirty="0" err="1"/>
              <a:t>Artificial</a:t>
            </a:r>
            <a:r>
              <a:rPr lang="de-DE" dirty="0"/>
              <a:t> </a:t>
            </a:r>
            <a:r>
              <a:rPr lang="de-DE" dirty="0" err="1"/>
              <a:t>languages</a:t>
            </a:r>
            <a:r>
              <a:rPr lang="de-DE" dirty="0"/>
              <a:t> </a:t>
            </a:r>
            <a:r>
              <a:rPr lang="de-DE" dirty="0" err="1"/>
              <a:t>constructed</a:t>
            </a:r>
            <a:r>
              <a:rPr lang="de-DE" dirty="0"/>
              <a:t> </a:t>
            </a:r>
            <a:r>
              <a:rPr lang="de-DE" dirty="0" err="1"/>
              <a:t>to</a:t>
            </a:r>
            <a:r>
              <a:rPr lang="de-DE" dirty="0"/>
              <a:t> </a:t>
            </a:r>
            <a:r>
              <a:rPr lang="de-DE" dirty="0" err="1"/>
              <a:t>approximate</a:t>
            </a:r>
            <a:r>
              <a:rPr lang="de-DE" dirty="0"/>
              <a:t> </a:t>
            </a:r>
            <a:r>
              <a:rPr lang="de-DE" dirty="0" err="1"/>
              <a:t>natural</a:t>
            </a:r>
            <a:r>
              <a:rPr lang="de-DE" dirty="0"/>
              <a:t> </a:t>
            </a:r>
            <a:r>
              <a:rPr lang="de-DE" dirty="0" err="1"/>
              <a:t>languages</a:t>
            </a: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graphicFrame>
        <p:nvGraphicFramePr>
          <p:cNvPr id="13" name="Tabelle 12">
            <a:extLst>
              <a:ext uri="{FF2B5EF4-FFF2-40B4-BE49-F238E27FC236}">
                <a16:creationId xmlns:a16="http://schemas.microsoft.com/office/drawing/2014/main" id="{04A156B8-1C2D-EBE1-2634-ECA6E2BBF86B}"/>
              </a:ext>
            </a:extLst>
          </p:cNvPr>
          <p:cNvGraphicFramePr>
            <a:graphicFrameLocks noGrp="1"/>
          </p:cNvGraphicFramePr>
          <p:nvPr>
            <p:extLst>
              <p:ext uri="{D42A27DB-BD31-4B8C-83A1-F6EECF244321}">
                <p14:modId xmlns:p14="http://schemas.microsoft.com/office/powerpoint/2010/main" val="1723251907"/>
              </p:ext>
            </p:extLst>
          </p:nvPr>
        </p:nvGraphicFramePr>
        <p:xfrm>
          <a:off x="2031998" y="3429000"/>
          <a:ext cx="8128000" cy="2931160"/>
        </p:xfrm>
        <a:graphic>
          <a:graphicData uri="http://schemas.openxmlformats.org/drawingml/2006/table">
            <a:tbl>
              <a:tblPr firstRow="1" bandRow="1">
                <a:tableStyleId>{BC89EF96-8CEA-46FF-86C4-4CE0E7609802}</a:tableStyleId>
              </a:tblPr>
              <a:tblGrid>
                <a:gridCol w="4064000">
                  <a:extLst>
                    <a:ext uri="{9D8B030D-6E8A-4147-A177-3AD203B41FA5}">
                      <a16:colId xmlns:a16="http://schemas.microsoft.com/office/drawing/2014/main" val="3022348558"/>
                    </a:ext>
                  </a:extLst>
                </a:gridCol>
                <a:gridCol w="4064000">
                  <a:extLst>
                    <a:ext uri="{9D8B030D-6E8A-4147-A177-3AD203B41FA5}">
                      <a16:colId xmlns:a16="http://schemas.microsoft.com/office/drawing/2014/main" val="1552240471"/>
                    </a:ext>
                  </a:extLst>
                </a:gridCol>
              </a:tblGrid>
              <a:tr h="370840">
                <a:tc>
                  <a:txBody>
                    <a:bodyPr/>
                    <a:lstStyle/>
                    <a:p>
                      <a:r>
                        <a:rPr lang="de-DE"/>
                        <a:t>Approximation</a:t>
                      </a:r>
                    </a:p>
                  </a:txBody>
                  <a:tcPr/>
                </a:tc>
                <a:tc>
                  <a:txBody>
                    <a:bodyPr/>
                    <a:lstStyle/>
                    <a:p>
                      <a:r>
                        <a:rPr lang="de-DE" err="1"/>
                        <a:t>Stochastic</a:t>
                      </a:r>
                      <a:r>
                        <a:rPr lang="de-DE"/>
                        <a:t> </a:t>
                      </a:r>
                      <a:r>
                        <a:rPr lang="de-DE" err="1"/>
                        <a:t>process</a:t>
                      </a:r>
                      <a:endParaRPr lang="de-DE"/>
                    </a:p>
                  </a:txBody>
                  <a:tcPr/>
                </a:tc>
                <a:extLst>
                  <a:ext uri="{0D108BD9-81ED-4DB2-BD59-A6C34878D82A}">
                    <a16:rowId xmlns:a16="http://schemas.microsoft.com/office/drawing/2014/main" val="2891038218"/>
                  </a:ext>
                </a:extLst>
              </a:tr>
              <a:tr h="370840">
                <a:tc>
                  <a:txBody>
                    <a:bodyPr/>
                    <a:lstStyle/>
                    <a:p>
                      <a:r>
                        <a:rPr lang="de-DE"/>
                        <a:t>Zero-order</a:t>
                      </a:r>
                    </a:p>
                  </a:txBody>
                  <a:tcPr/>
                </a:tc>
                <a:tc>
                  <a:txBody>
                    <a:bodyPr/>
                    <a:lstStyle/>
                    <a:p>
                      <a:pPr marL="285750" indent="-285750">
                        <a:buFontTx/>
                        <a:buChar char="-"/>
                      </a:pPr>
                      <a:r>
                        <a:rPr lang="de-DE"/>
                        <a:t>Independent</a:t>
                      </a:r>
                    </a:p>
                    <a:p>
                      <a:pPr marL="285750" indent="-285750">
                        <a:buFontTx/>
                        <a:buChar char="-"/>
                      </a:pPr>
                      <a:r>
                        <a:rPr lang="de-DE" err="1"/>
                        <a:t>Equal</a:t>
                      </a:r>
                      <a:r>
                        <a:rPr lang="de-DE"/>
                        <a:t> </a:t>
                      </a:r>
                      <a:r>
                        <a:rPr lang="de-DE" err="1"/>
                        <a:t>probabilities</a:t>
                      </a:r>
                      <a:endParaRPr lang="de-DE"/>
                    </a:p>
                  </a:txBody>
                  <a:tcPr/>
                </a:tc>
                <a:extLst>
                  <a:ext uri="{0D108BD9-81ED-4DB2-BD59-A6C34878D82A}">
                    <a16:rowId xmlns:a16="http://schemas.microsoft.com/office/drawing/2014/main" val="3154108890"/>
                  </a:ext>
                </a:extLst>
              </a:tr>
              <a:tr h="560546">
                <a:tc>
                  <a:txBody>
                    <a:bodyPr/>
                    <a:lstStyle/>
                    <a:p>
                      <a:r>
                        <a:rPr lang="de-DE"/>
                        <a:t>First-order</a:t>
                      </a:r>
                    </a:p>
                  </a:txBody>
                  <a:tcPr/>
                </a:tc>
                <a:tc>
                  <a:txBody>
                    <a:bodyPr/>
                    <a:lstStyle/>
                    <a:p>
                      <a:pPr marL="285750" indent="-285750">
                        <a:buFontTx/>
                        <a:buChar char="-"/>
                      </a:pPr>
                      <a:r>
                        <a:rPr lang="de-DE"/>
                        <a:t>Independent</a:t>
                      </a:r>
                    </a:p>
                    <a:p>
                      <a:pPr marL="285750" indent="-285750">
                        <a:buFontTx/>
                        <a:buChar char="-"/>
                      </a:pPr>
                      <a:r>
                        <a:rPr lang="de-DE" err="1"/>
                        <a:t>Probabilities</a:t>
                      </a:r>
                      <a:r>
                        <a:rPr lang="de-DE"/>
                        <a:t> </a:t>
                      </a:r>
                      <a:r>
                        <a:rPr lang="de-DE" err="1"/>
                        <a:t>from</a:t>
                      </a:r>
                      <a:r>
                        <a:rPr lang="de-DE"/>
                        <a:t> </a:t>
                      </a:r>
                      <a:r>
                        <a:rPr lang="de-DE" err="1"/>
                        <a:t>natural</a:t>
                      </a:r>
                      <a:r>
                        <a:rPr lang="de-DE"/>
                        <a:t> </a:t>
                      </a:r>
                      <a:r>
                        <a:rPr lang="de-DE" err="1"/>
                        <a:t>language</a:t>
                      </a:r>
                      <a:endParaRPr lang="de-DE"/>
                    </a:p>
                  </a:txBody>
                  <a:tcPr/>
                </a:tc>
                <a:extLst>
                  <a:ext uri="{0D108BD9-81ED-4DB2-BD59-A6C34878D82A}">
                    <a16:rowId xmlns:a16="http://schemas.microsoft.com/office/drawing/2014/main" val="3982729663"/>
                  </a:ext>
                </a:extLst>
              </a:tr>
              <a:tr h="370840">
                <a:tc>
                  <a:txBody>
                    <a:bodyPr/>
                    <a:lstStyle/>
                    <a:p>
                      <a:r>
                        <a:rPr lang="de-DE"/>
                        <a:t>Second-order</a:t>
                      </a:r>
                    </a:p>
                  </a:txBody>
                  <a:tcPr/>
                </a:tc>
                <a:tc>
                  <a:txBody>
                    <a:bodyPr/>
                    <a:lstStyle/>
                    <a:p>
                      <a:pPr marL="285750" indent="-285750">
                        <a:buFontTx/>
                        <a:buChar char="-"/>
                      </a:pPr>
                      <a:r>
                        <a:rPr lang="de-DE" dirty="0"/>
                        <a:t>Letter </a:t>
                      </a:r>
                      <a:r>
                        <a:rPr lang="de-DE" dirty="0" err="1"/>
                        <a:t>dependent</a:t>
                      </a:r>
                      <a:r>
                        <a:rPr lang="de-DE" dirty="0"/>
                        <a:t> on last </a:t>
                      </a:r>
                      <a:r>
                        <a:rPr lang="de-DE" dirty="0" err="1"/>
                        <a:t>letter</a:t>
                      </a:r>
                      <a:endParaRPr lang="de-DE" dirty="0"/>
                    </a:p>
                    <a:p>
                      <a:pPr marL="285750" indent="-285750">
                        <a:buFontTx/>
                        <a:buChar char="-"/>
                      </a:pPr>
                      <a:r>
                        <a:rPr lang="de-DE" dirty="0"/>
                        <a:t>Table </a:t>
                      </a:r>
                      <a:r>
                        <a:rPr lang="de-DE" dirty="0" err="1"/>
                        <a:t>of</a:t>
                      </a:r>
                      <a:r>
                        <a:rPr lang="de-DE" dirty="0"/>
                        <a:t> </a:t>
                      </a:r>
                      <a:r>
                        <a:rPr lang="de-DE" dirty="0" err="1"/>
                        <a:t>digram</a:t>
                      </a:r>
                      <a:r>
                        <a:rPr lang="de-DE" dirty="0"/>
                        <a:t> </a:t>
                      </a:r>
                      <a:r>
                        <a:rPr lang="de-DE" dirty="0" err="1"/>
                        <a:t>frequencies</a:t>
                      </a:r>
                      <a:endParaRPr lang="de-DE" dirty="0"/>
                    </a:p>
                  </a:txBody>
                  <a:tcPr/>
                </a:tc>
                <a:extLst>
                  <a:ext uri="{0D108BD9-81ED-4DB2-BD59-A6C34878D82A}">
                    <a16:rowId xmlns:a16="http://schemas.microsoft.com/office/drawing/2014/main" val="1757327488"/>
                  </a:ext>
                </a:extLst>
              </a:tr>
              <a:tr h="370840">
                <a:tc>
                  <a:txBody>
                    <a:bodyPr/>
                    <a:lstStyle/>
                    <a:p>
                      <a:r>
                        <a:rPr lang="de-DE"/>
                        <a:t>Third-order</a:t>
                      </a:r>
                    </a:p>
                  </a:txBody>
                  <a:tcPr/>
                </a:tc>
                <a:tc>
                  <a:txBody>
                    <a:bodyPr/>
                    <a:lstStyle/>
                    <a:p>
                      <a:pPr marL="285750" indent="-285750">
                        <a:buFont typeface="Calibri"/>
                        <a:buChar char="-"/>
                      </a:pPr>
                      <a:r>
                        <a:rPr lang="de-DE" dirty="0"/>
                        <a:t>Letter </a:t>
                      </a:r>
                      <a:r>
                        <a:rPr lang="de-DE" dirty="0" err="1"/>
                        <a:t>dependent</a:t>
                      </a:r>
                      <a:r>
                        <a:rPr lang="de-DE" dirty="0"/>
                        <a:t> on last </a:t>
                      </a:r>
                      <a:r>
                        <a:rPr lang="de-DE" dirty="0" err="1"/>
                        <a:t>two</a:t>
                      </a:r>
                      <a:r>
                        <a:rPr lang="de-DE" dirty="0"/>
                        <a:t> </a:t>
                      </a:r>
                      <a:r>
                        <a:rPr lang="de-DE" dirty="0" err="1"/>
                        <a:t>letters</a:t>
                      </a:r>
                      <a:endParaRPr lang="de-DE" dirty="0"/>
                    </a:p>
                    <a:p>
                      <a:pPr marL="285750" lvl="0" indent="-285750">
                        <a:buFont typeface="Calibri"/>
                        <a:buChar char="-"/>
                      </a:pPr>
                      <a:r>
                        <a:rPr lang="de-DE" dirty="0" err="1"/>
                        <a:t>Trigram-structure</a:t>
                      </a:r>
                      <a:endParaRPr lang="de-DE" dirty="0"/>
                    </a:p>
                  </a:txBody>
                  <a:tcPr/>
                </a:tc>
                <a:extLst>
                  <a:ext uri="{0D108BD9-81ED-4DB2-BD59-A6C34878D82A}">
                    <a16:rowId xmlns:a16="http://schemas.microsoft.com/office/drawing/2014/main" val="11568362"/>
                  </a:ext>
                </a:extLst>
              </a:tr>
            </a:tbl>
          </a:graphicData>
        </a:graphic>
      </p:graphicFrame>
    </p:spTree>
    <p:extLst>
      <p:ext uri="{BB962C8B-B14F-4D97-AF65-F5344CB8AC3E}">
        <p14:creationId xmlns:p14="http://schemas.microsoft.com/office/powerpoint/2010/main" val="386160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EEE71BA-7168-EA50-B117-7FABC16A776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3 Series of approximation to English</a:t>
            </a:r>
            <a:endParaRPr lang="de-DE" sz="4000">
              <a:solidFill>
                <a:srgbClr val="FFFFFF"/>
              </a:solidFill>
            </a:endParaRPr>
          </a:p>
        </p:txBody>
      </p:sp>
      <p:graphicFrame>
        <p:nvGraphicFramePr>
          <p:cNvPr id="3" name="Tabelle 2">
            <a:extLst>
              <a:ext uri="{FF2B5EF4-FFF2-40B4-BE49-F238E27FC236}">
                <a16:creationId xmlns:a16="http://schemas.microsoft.com/office/drawing/2014/main" id="{6A2DF863-3111-6BE4-9BFA-988724A5CCE9}"/>
              </a:ext>
            </a:extLst>
          </p:cNvPr>
          <p:cNvGraphicFramePr>
            <a:graphicFrameLocks noGrp="1"/>
          </p:cNvGraphicFramePr>
          <p:nvPr>
            <p:extLst>
              <p:ext uri="{D42A27DB-BD31-4B8C-83A1-F6EECF244321}">
                <p14:modId xmlns:p14="http://schemas.microsoft.com/office/powerpoint/2010/main" val="2333079855"/>
              </p:ext>
            </p:extLst>
          </p:nvPr>
        </p:nvGraphicFramePr>
        <p:xfrm>
          <a:off x="847541" y="1982356"/>
          <a:ext cx="10496913" cy="4490720"/>
        </p:xfrm>
        <a:graphic>
          <a:graphicData uri="http://schemas.openxmlformats.org/drawingml/2006/table">
            <a:tbl>
              <a:tblPr firstRow="1" bandRow="1">
                <a:tableStyleId>{BC89EF96-8CEA-46FF-86C4-4CE0E7609802}</a:tableStyleId>
              </a:tblPr>
              <a:tblGrid>
                <a:gridCol w="1871751">
                  <a:extLst>
                    <a:ext uri="{9D8B030D-6E8A-4147-A177-3AD203B41FA5}">
                      <a16:colId xmlns:a16="http://schemas.microsoft.com/office/drawing/2014/main" val="3022348558"/>
                    </a:ext>
                  </a:extLst>
                </a:gridCol>
                <a:gridCol w="8625162">
                  <a:extLst>
                    <a:ext uri="{9D8B030D-6E8A-4147-A177-3AD203B41FA5}">
                      <a16:colId xmlns:a16="http://schemas.microsoft.com/office/drawing/2014/main" val="1552240471"/>
                    </a:ext>
                  </a:extLst>
                </a:gridCol>
              </a:tblGrid>
              <a:tr h="370840">
                <a:tc>
                  <a:txBody>
                    <a:bodyPr/>
                    <a:lstStyle/>
                    <a:p>
                      <a:r>
                        <a:rPr lang="de-DE"/>
                        <a:t>Approximation</a:t>
                      </a:r>
                    </a:p>
                  </a:txBody>
                  <a:tcPr/>
                </a:tc>
                <a:tc>
                  <a:txBody>
                    <a:bodyPr/>
                    <a:lstStyle/>
                    <a:p>
                      <a:r>
                        <a:rPr lang="de-DE"/>
                        <a:t>Example for English language</a:t>
                      </a:r>
                      <a:endParaRPr lang="de-DE" err="1"/>
                    </a:p>
                  </a:txBody>
                  <a:tcPr/>
                </a:tc>
                <a:extLst>
                  <a:ext uri="{0D108BD9-81ED-4DB2-BD59-A6C34878D82A}">
                    <a16:rowId xmlns:a16="http://schemas.microsoft.com/office/drawing/2014/main" val="2891038218"/>
                  </a:ext>
                </a:extLst>
              </a:tr>
              <a:tr h="370840">
                <a:tc>
                  <a:txBody>
                    <a:bodyPr/>
                    <a:lstStyle/>
                    <a:p>
                      <a:r>
                        <a:rPr lang="de-DE"/>
                        <a:t>Zero-order</a:t>
                      </a:r>
                    </a:p>
                  </a:txBody>
                  <a:tcPr/>
                </a:tc>
                <a:tc>
                  <a:txBody>
                    <a:bodyPr/>
                    <a:lstStyle/>
                    <a:p>
                      <a:pPr marL="0" indent="0">
                        <a:buFontTx/>
                        <a:buNone/>
                      </a:pPr>
                      <a:r>
                        <a:rPr lang="de-DE" sz="1800" b="0" i="0" kern="1200">
                          <a:solidFill>
                            <a:schemeClr val="tx1"/>
                          </a:solidFill>
                          <a:effectLst/>
                          <a:latin typeface="+mn-lt"/>
                          <a:ea typeface="+mn-ea"/>
                          <a:cs typeface="+mn-cs"/>
                        </a:rPr>
                        <a:t>XFOML RXKHRJFFJUJ ZLPWCFWKCYJ FFJEYVKCQSGHYD QPAAMKBZAACIBZLHJQD.</a:t>
                      </a:r>
                      <a:r>
                        <a:rPr lang="de-DE"/>
                        <a:t> </a:t>
                      </a:r>
                    </a:p>
                  </a:txBody>
                  <a:tcPr/>
                </a:tc>
                <a:extLst>
                  <a:ext uri="{0D108BD9-81ED-4DB2-BD59-A6C34878D82A}">
                    <a16:rowId xmlns:a16="http://schemas.microsoft.com/office/drawing/2014/main" val="3154108890"/>
                  </a:ext>
                </a:extLst>
              </a:tr>
              <a:tr h="560546">
                <a:tc>
                  <a:txBody>
                    <a:bodyPr/>
                    <a:lstStyle/>
                    <a:p>
                      <a:r>
                        <a:rPr lang="de-DE"/>
                        <a:t>First-order</a:t>
                      </a:r>
                    </a:p>
                  </a:txBody>
                  <a:tcPr/>
                </a:tc>
                <a:tc>
                  <a:txBody>
                    <a:bodyPr/>
                    <a:lstStyle/>
                    <a:p>
                      <a:pPr marL="0" indent="0">
                        <a:buFontTx/>
                        <a:buNone/>
                      </a:pPr>
                      <a:r>
                        <a:rPr lang="de-DE" sz="1800" b="0" i="0" kern="1200">
                          <a:solidFill>
                            <a:schemeClr val="tx1"/>
                          </a:solidFill>
                          <a:effectLst/>
                          <a:latin typeface="+mn-lt"/>
                          <a:ea typeface="+mn-ea"/>
                          <a:cs typeface="+mn-cs"/>
                        </a:rPr>
                        <a:t>OCRO HLI RGWR NMIELWIS EU LL NBNESEBYA TH EEI ALHENHTTPA OOBTTVA NAH BRL.</a:t>
                      </a:r>
                      <a:r>
                        <a:rPr lang="de-DE"/>
                        <a:t> </a:t>
                      </a:r>
                    </a:p>
                  </a:txBody>
                  <a:tcPr/>
                </a:tc>
                <a:extLst>
                  <a:ext uri="{0D108BD9-81ED-4DB2-BD59-A6C34878D82A}">
                    <a16:rowId xmlns:a16="http://schemas.microsoft.com/office/drawing/2014/main" val="3982729663"/>
                  </a:ext>
                </a:extLst>
              </a:tr>
              <a:tr h="370840">
                <a:tc>
                  <a:txBody>
                    <a:bodyPr/>
                    <a:lstStyle/>
                    <a:p>
                      <a:r>
                        <a:rPr lang="de-DE"/>
                        <a:t>Second-order</a:t>
                      </a:r>
                    </a:p>
                  </a:txBody>
                  <a:tcPr/>
                </a:tc>
                <a:tc>
                  <a:txBody>
                    <a:bodyPr/>
                    <a:lstStyle/>
                    <a:p>
                      <a:pPr marL="0" indent="0">
                        <a:buFontTx/>
                        <a:buNone/>
                      </a:pPr>
                      <a:r>
                        <a:rPr lang="en-US" sz="1800" b="0" i="0" kern="1200">
                          <a:solidFill>
                            <a:schemeClr val="tx1"/>
                          </a:solidFill>
                          <a:effectLst/>
                          <a:latin typeface="+mn-lt"/>
                          <a:ea typeface="+mn-ea"/>
                          <a:cs typeface="+mn-cs"/>
                        </a:rPr>
                        <a:t>ON IE ANTSOUTINYS ARE T INCTORE ST BE S DEAMY ACHIN D ILONASIVE TUCOOWE AT TEASONARE FUSO TIZIN ANDY TOBE SEACE CTISBE.</a:t>
                      </a:r>
                      <a:r>
                        <a:rPr lang="en-US"/>
                        <a:t> </a:t>
                      </a:r>
                      <a:endParaRPr lang="de-DE"/>
                    </a:p>
                  </a:txBody>
                  <a:tcPr/>
                </a:tc>
                <a:extLst>
                  <a:ext uri="{0D108BD9-81ED-4DB2-BD59-A6C34878D82A}">
                    <a16:rowId xmlns:a16="http://schemas.microsoft.com/office/drawing/2014/main" val="1757327488"/>
                  </a:ext>
                </a:extLst>
              </a:tr>
              <a:tr h="370840">
                <a:tc>
                  <a:txBody>
                    <a:bodyPr/>
                    <a:lstStyle/>
                    <a:p>
                      <a:r>
                        <a:rPr lang="de-DE"/>
                        <a:t>Third-order</a:t>
                      </a:r>
                    </a:p>
                  </a:txBody>
                  <a:tcPr/>
                </a:tc>
                <a:tc>
                  <a:txBody>
                    <a:bodyPr/>
                    <a:lstStyle/>
                    <a:p>
                      <a:r>
                        <a:rPr lang="en-US" sz="1800" b="0" i="0" kern="1200">
                          <a:solidFill>
                            <a:schemeClr val="tx1"/>
                          </a:solidFill>
                          <a:effectLst/>
                          <a:latin typeface="+mn-lt"/>
                          <a:ea typeface="+mn-ea"/>
                          <a:cs typeface="+mn-cs"/>
                        </a:rPr>
                        <a:t>IN NO IST LAT WHEY CRATICT FROURE BIRS GROCID PONDENOME OF DEMONSTURES OF THE REPTAGIN IS REGOACTIONA OF CRE.</a:t>
                      </a:r>
                      <a:r>
                        <a:rPr lang="en-US"/>
                        <a:t> </a:t>
                      </a:r>
                      <a:endParaRPr lang="de-DE"/>
                    </a:p>
                  </a:txBody>
                  <a:tcPr/>
                </a:tc>
                <a:extLst>
                  <a:ext uri="{0D108BD9-81ED-4DB2-BD59-A6C34878D82A}">
                    <a16:rowId xmlns:a16="http://schemas.microsoft.com/office/drawing/2014/main" val="11568362"/>
                  </a:ext>
                </a:extLst>
              </a:tr>
              <a:tr h="370840">
                <a:tc>
                  <a:txBody>
                    <a:bodyPr/>
                    <a:lstStyle/>
                    <a:p>
                      <a:r>
                        <a:rPr lang="de-DE"/>
                        <a:t>First-order </a:t>
                      </a:r>
                      <a:r>
                        <a:rPr lang="de-DE" err="1"/>
                        <a:t>word</a:t>
                      </a:r>
                      <a:endParaRPr lang="de-DE"/>
                    </a:p>
                  </a:txBody>
                  <a:tcPr/>
                </a:tc>
                <a:tc>
                  <a:txBody>
                    <a:bodyPr/>
                    <a:lstStyle/>
                    <a:p>
                      <a:r>
                        <a:rPr lang="en-US" sz="1800" b="0" i="0" kern="1200">
                          <a:solidFill>
                            <a:schemeClr val="tx1"/>
                          </a:solidFill>
                          <a:effectLst/>
                          <a:latin typeface="+mn-lt"/>
                          <a:ea typeface="+mn-ea"/>
                          <a:cs typeface="+mn-cs"/>
                        </a:rPr>
                        <a:t>REPRESENTING AND SPEEDILY IS AN GOOD APT OR COME CAN DIFFERENT NATURAL HERE HE THE A IN CAME THE TO OF TO EXPERT GRAY COME TO FURNISHES THE LINE MESSAGE HAD BE THESE.</a:t>
                      </a:r>
                      <a:r>
                        <a:rPr lang="en-US"/>
                        <a:t> </a:t>
                      </a:r>
                      <a:endParaRPr lang="de-DE"/>
                    </a:p>
                  </a:txBody>
                  <a:tcPr/>
                </a:tc>
                <a:extLst>
                  <a:ext uri="{0D108BD9-81ED-4DB2-BD59-A6C34878D82A}">
                    <a16:rowId xmlns:a16="http://schemas.microsoft.com/office/drawing/2014/main" val="2348838702"/>
                  </a:ext>
                </a:extLst>
              </a:tr>
              <a:tr h="370840">
                <a:tc>
                  <a:txBody>
                    <a:bodyPr/>
                    <a:lstStyle/>
                    <a:p>
                      <a:r>
                        <a:rPr lang="de-DE"/>
                        <a:t>Second-order </a:t>
                      </a:r>
                      <a:r>
                        <a:rPr lang="de-DE" err="1"/>
                        <a:t>word</a:t>
                      </a:r>
                      <a:endParaRPr lang="de-DE"/>
                    </a:p>
                  </a:txBody>
                  <a:tcPr/>
                </a:tc>
                <a:tc>
                  <a:txBody>
                    <a:bodyPr/>
                    <a:lstStyle/>
                    <a:p>
                      <a:r>
                        <a:rPr lang="en-US" sz="1800" b="0" i="0" kern="1200">
                          <a:solidFill>
                            <a:schemeClr val="tx1"/>
                          </a:solidFill>
                          <a:effectLst/>
                          <a:latin typeface="+mn-lt"/>
                          <a:ea typeface="+mn-ea"/>
                          <a:cs typeface="+mn-cs"/>
                        </a:rPr>
                        <a:t>THE HEAD AND IN FRONTAL ATTACK ON AN ENGLISH WRITER THAT THE CHARACTER OF THIS POINT IS THEREFORE ANOTHER METHOD FOR THE LETTERS THAT THE TIME OF WHO EVER TOLD THE PROBLEM FOR AN UNEXPECTED.</a:t>
                      </a:r>
                      <a:r>
                        <a:rPr lang="en-US"/>
                        <a:t> </a:t>
                      </a:r>
                      <a:endParaRPr lang="de-DE"/>
                    </a:p>
                  </a:txBody>
                  <a:tcPr/>
                </a:tc>
                <a:extLst>
                  <a:ext uri="{0D108BD9-81ED-4DB2-BD59-A6C34878D82A}">
                    <a16:rowId xmlns:a16="http://schemas.microsoft.com/office/drawing/2014/main" val="1063940865"/>
                  </a:ext>
                </a:extLst>
              </a:tr>
            </a:tbl>
          </a:graphicData>
        </a:graphic>
      </p:graphicFrame>
    </p:spTree>
    <p:extLst>
      <p:ext uri="{BB962C8B-B14F-4D97-AF65-F5344CB8AC3E}">
        <p14:creationId xmlns:p14="http://schemas.microsoft.com/office/powerpoint/2010/main" val="1160593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EEE71BA-7168-EA50-B117-7FABC16A7762}"/>
              </a:ext>
            </a:extLst>
          </p:cNvPr>
          <p:cNvSpPr>
            <a:spLocks noGrp="1"/>
          </p:cNvSpPr>
          <p:nvPr>
            <p:ph type="title"/>
          </p:nvPr>
        </p:nvSpPr>
        <p:spPr>
          <a:xfrm>
            <a:off x="1371599" y="294538"/>
            <a:ext cx="9895951" cy="1033669"/>
          </a:xfrm>
        </p:spPr>
        <p:txBody>
          <a:bodyPr>
            <a:normAutofit/>
          </a:bodyPr>
          <a:lstStyle/>
          <a:p>
            <a:r>
              <a:rPr lang="de-DE" sz="4000">
                <a:solidFill>
                  <a:srgbClr val="FFFFFF"/>
                </a:solidFill>
              </a:rPr>
              <a:t>4 </a:t>
            </a:r>
            <a:r>
              <a:rPr lang="de-DE" sz="4000" err="1">
                <a:solidFill>
                  <a:srgbClr val="FFFFFF"/>
                </a:solidFill>
              </a:rPr>
              <a:t>Graphical</a:t>
            </a:r>
            <a:r>
              <a:rPr lang="de-DE" sz="4000">
                <a:solidFill>
                  <a:srgbClr val="FFFFFF"/>
                </a:solidFill>
              </a:rPr>
              <a:t> </a:t>
            </a:r>
            <a:r>
              <a:rPr lang="de-DE" sz="4000" err="1">
                <a:solidFill>
                  <a:srgbClr val="FFFFFF"/>
                </a:solidFill>
              </a:rPr>
              <a:t>representation</a:t>
            </a:r>
            <a:r>
              <a:rPr lang="de-DE" sz="4000">
                <a:solidFill>
                  <a:srgbClr val="FFFFFF"/>
                </a:solidFill>
              </a:rPr>
              <a:t> </a:t>
            </a:r>
            <a:r>
              <a:rPr lang="de-DE" sz="4000" err="1">
                <a:solidFill>
                  <a:srgbClr val="FFFFFF"/>
                </a:solidFill>
              </a:rPr>
              <a:t>of</a:t>
            </a:r>
            <a:r>
              <a:rPr lang="de-DE" sz="4000">
                <a:solidFill>
                  <a:srgbClr val="FFFFFF"/>
                </a:solidFill>
              </a:rPr>
              <a:t> a </a:t>
            </a:r>
            <a:r>
              <a:rPr lang="de-DE" sz="4000" err="1">
                <a:solidFill>
                  <a:srgbClr val="FFFFFF"/>
                </a:solidFill>
              </a:rPr>
              <a:t>Markoff</a:t>
            </a:r>
            <a:r>
              <a:rPr lang="de-DE" sz="4000">
                <a:solidFill>
                  <a:srgbClr val="FFFFFF"/>
                </a:solidFill>
              </a:rPr>
              <a:t> </a:t>
            </a:r>
            <a:r>
              <a:rPr lang="de-DE" sz="4000" err="1">
                <a:solidFill>
                  <a:srgbClr val="FFFFFF"/>
                </a:solidFill>
              </a:rPr>
              <a:t>Process</a:t>
            </a:r>
            <a:endParaRPr lang="de-DE" sz="4000">
              <a:solidFill>
                <a:srgbClr val="FFFFFF"/>
              </a:solidFill>
            </a:endParaRPr>
          </a:p>
        </p:txBody>
      </p:sp>
      <p:sp>
        <p:nvSpPr>
          <p:cNvPr id="6" name="Inhaltsplatzhalter 2">
            <a:extLst>
              <a:ext uri="{FF2B5EF4-FFF2-40B4-BE49-F238E27FC236}">
                <a16:creationId xmlns:a16="http://schemas.microsoft.com/office/drawing/2014/main" id="{F54FFC2E-8931-4B6D-BEE4-CCBEAAB34F6C}"/>
              </a:ext>
            </a:extLst>
          </p:cNvPr>
          <p:cNvSpPr txBox="1">
            <a:spLocks/>
          </p:cNvSpPr>
          <p:nvPr/>
        </p:nvSpPr>
        <p:spPr>
          <a:xfrm>
            <a:off x="751950" y="188527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Stochastic process can be described as a Markoff process:</a:t>
            </a:r>
          </a:p>
          <a:p>
            <a:pPr lvl="1"/>
            <a:r>
              <a:rPr lang="en-US"/>
              <a:t>Finite number of possible states</a:t>
            </a:r>
          </a:p>
          <a:p>
            <a:pPr lvl="1"/>
            <a:r>
              <a:rPr lang="en-US"/>
              <a:t>Set of transition probabilities</a:t>
            </a:r>
          </a:p>
          <a:p>
            <a:pPr marL="0" indent="0">
              <a:buFont typeface="Arial" panose="020B0604020202020204" pitchFamily="34" charset="0"/>
              <a:buNone/>
            </a:pPr>
            <a:endParaRPr lang="de-DE"/>
          </a:p>
          <a:p>
            <a:pPr marL="0" indent="0">
              <a:buFont typeface="Arial" panose="020B0604020202020204" pitchFamily="34" charset="0"/>
              <a:buNone/>
            </a:pPr>
            <a:endParaRPr lang="de-DE"/>
          </a:p>
        </p:txBody>
      </p:sp>
      <p:pic>
        <p:nvPicPr>
          <p:cNvPr id="3" name="Inhaltsplatzhalter 4">
            <a:extLst>
              <a:ext uri="{FF2B5EF4-FFF2-40B4-BE49-F238E27FC236}">
                <a16:creationId xmlns:a16="http://schemas.microsoft.com/office/drawing/2014/main" id="{80D8AEFE-E2D0-94E8-824D-C7C38095BC0A}"/>
              </a:ext>
            </a:extLst>
          </p:cNvPr>
          <p:cNvPicPr>
            <a:picLocks noGrp="1" noChangeAspect="1"/>
          </p:cNvPicPr>
          <p:nvPr>
            <p:ph idx="1"/>
          </p:nvPr>
        </p:nvPicPr>
        <p:blipFill>
          <a:blip r:embed="rId2"/>
          <a:stretch>
            <a:fillRect/>
          </a:stretch>
        </p:blipFill>
        <p:spPr>
          <a:xfrm>
            <a:off x="1276745" y="3776392"/>
            <a:ext cx="4351895" cy="2261533"/>
          </a:xfrm>
        </p:spPr>
      </p:pic>
      <p:pic>
        <p:nvPicPr>
          <p:cNvPr id="4" name="Inhaltsplatzhalter 4">
            <a:extLst>
              <a:ext uri="{FF2B5EF4-FFF2-40B4-BE49-F238E27FC236}">
                <a16:creationId xmlns:a16="http://schemas.microsoft.com/office/drawing/2014/main" id="{7E9A676F-F51C-425B-C18B-DB69F6211411}"/>
              </a:ext>
            </a:extLst>
          </p:cNvPr>
          <p:cNvPicPr>
            <a:picLocks noChangeAspect="1"/>
          </p:cNvPicPr>
          <p:nvPr/>
        </p:nvPicPr>
        <p:blipFill>
          <a:blip r:embed="rId3"/>
          <a:stretch>
            <a:fillRect/>
          </a:stretch>
        </p:blipFill>
        <p:spPr>
          <a:xfrm>
            <a:off x="6563360" y="3776391"/>
            <a:ext cx="4620219" cy="2261533"/>
          </a:xfrm>
          <a:prstGeom prst="rect">
            <a:avLst/>
          </a:prstGeom>
        </p:spPr>
      </p:pic>
    </p:spTree>
    <p:extLst>
      <p:ext uri="{BB962C8B-B14F-4D97-AF65-F5344CB8AC3E}">
        <p14:creationId xmlns:p14="http://schemas.microsoft.com/office/powerpoint/2010/main" val="223518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EEE71BA-7168-EA50-B117-7FABC16A7762}"/>
              </a:ext>
            </a:extLst>
          </p:cNvPr>
          <p:cNvSpPr>
            <a:spLocks noGrp="1"/>
          </p:cNvSpPr>
          <p:nvPr>
            <p:ph type="title"/>
          </p:nvPr>
        </p:nvSpPr>
        <p:spPr>
          <a:xfrm>
            <a:off x="1371599" y="294538"/>
            <a:ext cx="9895951" cy="1033669"/>
          </a:xfrm>
        </p:spPr>
        <p:txBody>
          <a:bodyPr>
            <a:normAutofit/>
          </a:bodyPr>
          <a:lstStyle/>
          <a:p>
            <a:r>
              <a:rPr lang="de-DE" sz="4000" dirty="0">
                <a:solidFill>
                  <a:srgbClr val="FFFFFF"/>
                </a:solidFill>
              </a:rPr>
              <a:t>5 Key Points</a:t>
            </a:r>
          </a:p>
        </p:txBody>
      </p:sp>
      <p:sp>
        <p:nvSpPr>
          <p:cNvPr id="6" name="Inhaltsplatzhalter 2">
            <a:extLst>
              <a:ext uri="{FF2B5EF4-FFF2-40B4-BE49-F238E27FC236}">
                <a16:creationId xmlns:a16="http://schemas.microsoft.com/office/drawing/2014/main" id="{F54FFC2E-8931-4B6D-BEE4-CCBEAAB34F6C}"/>
              </a:ext>
            </a:extLst>
          </p:cNvPr>
          <p:cNvSpPr txBox="1">
            <a:spLocks/>
          </p:cNvSpPr>
          <p:nvPr/>
        </p:nvSpPr>
        <p:spPr>
          <a:xfrm>
            <a:off x="751950" y="188527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pic>
        <p:nvPicPr>
          <p:cNvPr id="9" name="Inhaltsplatzhalter 4">
            <a:extLst>
              <a:ext uri="{FF2B5EF4-FFF2-40B4-BE49-F238E27FC236}">
                <a16:creationId xmlns:a16="http://schemas.microsoft.com/office/drawing/2014/main" id="{657DA9FB-2187-4F43-B9B5-3F6918A1B916}"/>
              </a:ext>
            </a:extLst>
          </p:cNvPr>
          <p:cNvPicPr>
            <a:picLocks noGrp="1" noChangeAspect="1"/>
          </p:cNvPicPr>
          <p:nvPr>
            <p:ph idx="1"/>
          </p:nvPr>
        </p:nvPicPr>
        <p:blipFill>
          <a:blip r:embed="rId2"/>
          <a:stretch>
            <a:fillRect/>
          </a:stretch>
        </p:blipFill>
        <p:spPr>
          <a:xfrm>
            <a:off x="2706700" y="2155157"/>
            <a:ext cx="7225748" cy="3811582"/>
          </a:xfrm>
          <a:prstGeom prst="rect">
            <a:avLst/>
          </a:prstGeom>
        </p:spPr>
      </p:pic>
    </p:spTree>
    <p:extLst>
      <p:ext uri="{BB962C8B-B14F-4D97-AF65-F5344CB8AC3E}">
        <p14:creationId xmlns:p14="http://schemas.microsoft.com/office/powerpoint/2010/main" val="241258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508A95C2-C26D-8383-9D32-A858E2C4DFBF}"/>
              </a:ext>
            </a:extLst>
          </p:cNvPr>
          <p:cNvSpPr>
            <a:spLocks noGrp="1"/>
          </p:cNvSpPr>
          <p:nvPr>
            <p:ph type="title"/>
          </p:nvPr>
        </p:nvSpPr>
        <p:spPr>
          <a:xfrm>
            <a:off x="299823" y="2767106"/>
            <a:ext cx="3642827" cy="3071906"/>
          </a:xfrm>
        </p:spPr>
        <p:txBody>
          <a:bodyPr vert="horz" lIns="91440" tIns="45720" rIns="91440" bIns="45720" rtlCol="0" anchor="t">
            <a:normAutofit/>
          </a:bodyPr>
          <a:lstStyle/>
          <a:p>
            <a:r>
              <a:rPr lang="en-US" sz="4000">
                <a:solidFill>
                  <a:srgbClr val="FFFFFF"/>
                </a:solidFill>
              </a:rPr>
              <a:t>Communication System</a:t>
            </a:r>
            <a:endParaRPr lang="en-US" sz="4000" kern="1200">
              <a:solidFill>
                <a:srgbClr val="FFFFFF"/>
              </a:solidFill>
              <a:latin typeface="+mj-lt"/>
              <a:ea typeface="+mj-ea"/>
              <a:cs typeface="+mj-cs"/>
            </a:endParaRPr>
          </a:p>
        </p:txBody>
      </p:sp>
      <p:pic>
        <p:nvPicPr>
          <p:cNvPr id="5" name="Inhaltsplatzhalter 4">
            <a:extLst>
              <a:ext uri="{FF2B5EF4-FFF2-40B4-BE49-F238E27FC236}">
                <a16:creationId xmlns:a16="http://schemas.microsoft.com/office/drawing/2014/main" id="{26DA6C62-33AF-EB63-FD36-823507C0BF83}"/>
              </a:ext>
            </a:extLst>
          </p:cNvPr>
          <p:cNvPicPr>
            <a:picLocks noGrp="1" noChangeAspect="1"/>
          </p:cNvPicPr>
          <p:nvPr>
            <p:ph idx="1"/>
          </p:nvPr>
        </p:nvPicPr>
        <p:blipFill>
          <a:blip r:embed="rId3"/>
          <a:stretch>
            <a:fillRect/>
          </a:stretch>
        </p:blipFill>
        <p:spPr>
          <a:xfrm>
            <a:off x="4696392" y="2021639"/>
            <a:ext cx="7225748" cy="3811582"/>
          </a:xfrm>
          <a:prstGeom prst="rect">
            <a:avLst/>
          </a:prstGeom>
        </p:spPr>
      </p:pic>
      <p:sp>
        <p:nvSpPr>
          <p:cNvPr id="3" name="Textfeld 2">
            <a:extLst>
              <a:ext uri="{FF2B5EF4-FFF2-40B4-BE49-F238E27FC236}">
                <a16:creationId xmlns:a16="http://schemas.microsoft.com/office/drawing/2014/main" id="{96D84FD8-22BD-EC86-015C-768D81A62A78}"/>
              </a:ext>
            </a:extLst>
          </p:cNvPr>
          <p:cNvSpPr txBox="1"/>
          <p:nvPr/>
        </p:nvSpPr>
        <p:spPr>
          <a:xfrm>
            <a:off x="4346605" y="879486"/>
            <a:ext cx="7929217" cy="13511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r>
              <a:rPr lang="de-DE" sz="2200" b="1" err="1"/>
              <a:t>Objective</a:t>
            </a:r>
            <a:r>
              <a:rPr lang="de-DE" sz="2200" b="1"/>
              <a:t> </a:t>
            </a:r>
            <a:r>
              <a:rPr lang="de-DE" sz="2200" b="1" err="1"/>
              <a:t>of</a:t>
            </a:r>
            <a:r>
              <a:rPr lang="de-DE" sz="2200" b="1"/>
              <a:t> Communication</a:t>
            </a:r>
            <a:endParaRPr lang="de-DE"/>
          </a:p>
          <a:p>
            <a:r>
              <a:rPr lang="de-DE" sz="2200">
                <a:ea typeface="+mn-lt"/>
                <a:cs typeface="+mn-lt"/>
              </a:rPr>
              <a:t>"[...] </a:t>
            </a:r>
            <a:r>
              <a:rPr lang="de-DE" sz="2200" err="1">
                <a:ea typeface="+mn-lt"/>
                <a:cs typeface="+mn-lt"/>
              </a:rPr>
              <a:t>reproducing</a:t>
            </a:r>
            <a:r>
              <a:rPr lang="de-DE" sz="2200">
                <a:ea typeface="+mn-lt"/>
                <a:cs typeface="+mn-lt"/>
              </a:rPr>
              <a:t> at </a:t>
            </a:r>
            <a:r>
              <a:rPr lang="de-DE" sz="2200" err="1">
                <a:ea typeface="+mn-lt"/>
                <a:cs typeface="+mn-lt"/>
              </a:rPr>
              <a:t>one</a:t>
            </a:r>
            <a:r>
              <a:rPr lang="de-DE" sz="2200">
                <a:ea typeface="+mn-lt"/>
                <a:cs typeface="+mn-lt"/>
              </a:rPr>
              <a:t> </a:t>
            </a:r>
            <a:r>
              <a:rPr lang="de-DE" sz="2200" err="1">
                <a:ea typeface="+mn-lt"/>
                <a:cs typeface="+mn-lt"/>
              </a:rPr>
              <a:t>point</a:t>
            </a:r>
            <a:r>
              <a:rPr lang="de-DE" sz="2200">
                <a:ea typeface="+mn-lt"/>
                <a:cs typeface="+mn-lt"/>
              </a:rPr>
              <a:t> </a:t>
            </a:r>
            <a:r>
              <a:rPr lang="de-DE" sz="2200" err="1">
                <a:ea typeface="+mn-lt"/>
                <a:cs typeface="+mn-lt"/>
              </a:rPr>
              <a:t>either</a:t>
            </a:r>
            <a:r>
              <a:rPr lang="de-DE" sz="2200">
                <a:ea typeface="+mn-lt"/>
                <a:cs typeface="+mn-lt"/>
              </a:rPr>
              <a:t> </a:t>
            </a:r>
            <a:r>
              <a:rPr lang="de-DE" sz="2200" err="1">
                <a:ea typeface="+mn-lt"/>
                <a:cs typeface="+mn-lt"/>
              </a:rPr>
              <a:t>exactly</a:t>
            </a:r>
            <a:r>
              <a:rPr lang="de-DE" sz="2200">
                <a:ea typeface="+mn-lt"/>
                <a:cs typeface="+mn-lt"/>
              </a:rPr>
              <a:t> </a:t>
            </a:r>
            <a:r>
              <a:rPr lang="de-DE" sz="2200" err="1">
                <a:ea typeface="+mn-lt"/>
                <a:cs typeface="+mn-lt"/>
              </a:rPr>
              <a:t>or</a:t>
            </a:r>
            <a:r>
              <a:rPr lang="de-DE" sz="2200">
                <a:ea typeface="+mn-lt"/>
                <a:cs typeface="+mn-lt"/>
              </a:rPr>
              <a:t> </a:t>
            </a:r>
            <a:r>
              <a:rPr lang="de-DE" sz="2200" err="1">
                <a:ea typeface="+mn-lt"/>
                <a:cs typeface="+mn-lt"/>
              </a:rPr>
              <a:t>approximately</a:t>
            </a:r>
            <a:r>
              <a:rPr lang="de-DE" sz="2200">
                <a:ea typeface="+mn-lt"/>
                <a:cs typeface="+mn-lt"/>
              </a:rPr>
              <a:t> a </a:t>
            </a:r>
            <a:r>
              <a:rPr lang="de-DE" sz="2200" err="1">
                <a:ea typeface="+mn-lt"/>
                <a:cs typeface="+mn-lt"/>
              </a:rPr>
              <a:t>message</a:t>
            </a:r>
            <a:r>
              <a:rPr lang="de-DE" sz="2200">
                <a:ea typeface="+mn-lt"/>
                <a:cs typeface="+mn-lt"/>
              </a:rPr>
              <a:t> </a:t>
            </a:r>
            <a:r>
              <a:rPr lang="de-DE" sz="2200" err="1">
                <a:ea typeface="+mn-lt"/>
                <a:cs typeface="+mn-lt"/>
              </a:rPr>
              <a:t>selected</a:t>
            </a:r>
            <a:r>
              <a:rPr lang="de-DE" sz="2200">
                <a:ea typeface="+mn-lt"/>
                <a:cs typeface="+mn-lt"/>
              </a:rPr>
              <a:t> at </a:t>
            </a:r>
            <a:r>
              <a:rPr lang="de-DE" sz="2200" err="1">
                <a:ea typeface="+mn-lt"/>
                <a:cs typeface="+mn-lt"/>
              </a:rPr>
              <a:t>another</a:t>
            </a:r>
            <a:r>
              <a:rPr lang="de-DE" sz="2200">
                <a:ea typeface="+mn-lt"/>
                <a:cs typeface="+mn-lt"/>
              </a:rPr>
              <a:t> </a:t>
            </a:r>
            <a:r>
              <a:rPr lang="de-DE" sz="2200" err="1">
                <a:ea typeface="+mn-lt"/>
                <a:cs typeface="+mn-lt"/>
              </a:rPr>
              <a:t>point</a:t>
            </a:r>
            <a:r>
              <a:rPr lang="de-DE" sz="2200">
                <a:ea typeface="+mn-lt"/>
                <a:cs typeface="+mn-lt"/>
              </a:rPr>
              <a:t>."</a:t>
            </a:r>
            <a:endParaRPr lang="de-DE" err="1">
              <a:ea typeface="+mn-lt"/>
              <a:cs typeface="+mn-lt"/>
            </a:endParaRPr>
          </a:p>
          <a:p>
            <a:pPr algn="l"/>
            <a:endParaRPr lang="de-DE"/>
          </a:p>
        </p:txBody>
      </p:sp>
    </p:spTree>
    <p:extLst>
      <p:ext uri="{BB962C8B-B14F-4D97-AF65-F5344CB8AC3E}">
        <p14:creationId xmlns:p14="http://schemas.microsoft.com/office/powerpoint/2010/main" val="4080815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EEE71BA-7168-EA50-B117-7FABC16A776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0 Introduction</a:t>
            </a:r>
            <a:endParaRPr lang="de-DE" sz="4000">
              <a:solidFill>
                <a:srgbClr val="FFFFFF"/>
              </a:solidFill>
            </a:endParaRPr>
          </a:p>
        </p:txBody>
      </p:sp>
      <p:sp>
        <p:nvSpPr>
          <p:cNvPr id="6" name="Inhaltsplatzhalter 2">
            <a:extLst>
              <a:ext uri="{FF2B5EF4-FFF2-40B4-BE49-F238E27FC236}">
                <a16:creationId xmlns:a16="http://schemas.microsoft.com/office/drawing/2014/main" id="{F54FFC2E-8931-4B6D-BEE4-CCBEAAB34F6C}"/>
              </a:ext>
            </a:extLst>
          </p:cNvPr>
          <p:cNvSpPr txBox="1">
            <a:spLocks/>
          </p:cNvSpPr>
          <p:nvPr/>
        </p:nvSpPr>
        <p:spPr>
          <a:xfrm>
            <a:off x="751950" y="1885279"/>
            <a:ext cx="10745118"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i="1" dirty="0"/>
              <a:t>Select</a:t>
            </a:r>
            <a:r>
              <a:rPr lang="de-DE" dirty="0"/>
              <a:t> a message from a set of possible messages</a:t>
            </a:r>
          </a:p>
          <a:p>
            <a:r>
              <a:rPr lang="de-DE" dirty="0"/>
              <a:t>Selecting a message “produces information“</a:t>
            </a:r>
          </a:p>
          <a:p>
            <a:pPr marL="457200" lvl="1" indent="0">
              <a:buNone/>
            </a:pPr>
            <a:r>
              <a:rPr lang="de-DE" dirty="0">
                <a:latin typeface="Wingdings"/>
                <a:sym typeface="Wingdings"/>
              </a:rPr>
              <a:t>à</a:t>
            </a:r>
            <a:r>
              <a:rPr lang="de-DE" dirty="0">
                <a:latin typeface="Aptos"/>
              </a:rPr>
              <a:t> </a:t>
            </a:r>
            <a:r>
              <a:rPr lang="de-DE" dirty="0"/>
              <a:t>Relation to the number of possible selections or a monotonic function of it</a:t>
            </a:r>
          </a:p>
          <a:p>
            <a:pPr marL="457200" lvl="1" indent="0">
              <a:buNone/>
            </a:pPr>
            <a:endParaRPr lang="de-DE" dirty="0">
              <a:ea typeface="+mn-lt"/>
              <a:cs typeface="+mn-lt"/>
            </a:endParaRPr>
          </a:p>
          <a:p>
            <a:pPr marL="457200" lvl="1" indent="0">
              <a:buNone/>
            </a:pPr>
            <a:r>
              <a:rPr lang="de-DE" dirty="0">
                <a:ea typeface="+mn-lt"/>
                <a:cs typeface="+mn-lt"/>
              </a:rPr>
              <a:t>Logarithmic base proposed by Hartley</a:t>
            </a:r>
          </a:p>
          <a:p>
            <a:pPr lvl="1">
              <a:buFontTx/>
              <a:buChar char="-"/>
            </a:pPr>
            <a:r>
              <a:rPr lang="de-DE" dirty="0">
                <a:ea typeface="+mn-lt"/>
                <a:cs typeface="+mn-lt"/>
              </a:rPr>
              <a:t>Intuitive</a:t>
            </a:r>
          </a:p>
          <a:p>
            <a:pPr lvl="1">
              <a:buFontTx/>
              <a:buChar char="-"/>
            </a:pPr>
            <a:r>
              <a:rPr lang="de-DE" dirty="0">
                <a:ea typeface="+mn-lt"/>
                <a:cs typeface="+mn-lt"/>
              </a:rPr>
              <a:t>Useful in engineering and mathematics</a:t>
            </a:r>
          </a:p>
          <a:p>
            <a:pPr lvl="1">
              <a:buFontTx/>
              <a:buChar char="-"/>
            </a:pPr>
            <a:r>
              <a:rPr lang="de-DE" dirty="0">
                <a:ea typeface="+mn-lt"/>
                <a:cs typeface="+mn-lt"/>
              </a:rPr>
              <a:t>log</a:t>
            </a:r>
            <a:r>
              <a:rPr lang="de-DE" i="1" baseline="-25000" dirty="0">
                <a:ea typeface="+mn-lt"/>
                <a:cs typeface="+mn-lt"/>
              </a:rPr>
              <a:t>10</a:t>
            </a:r>
            <a:r>
              <a:rPr lang="de-DE" dirty="0"/>
              <a:t>(</a:t>
            </a:r>
            <a:r>
              <a:rPr lang="de-DE" dirty="0">
                <a:ea typeface="+mn-lt"/>
                <a:cs typeface="+mn-lt"/>
              </a:rPr>
              <a:t>N</a:t>
            </a:r>
            <a:r>
              <a:rPr lang="de-DE" dirty="0"/>
              <a:t>)    </a:t>
            </a:r>
            <a:r>
              <a:rPr lang="de-DE" dirty="0">
                <a:sym typeface="Wingdings" panose="05000000000000000000" pitchFamily="2" charset="2"/>
              </a:rPr>
              <a:t></a:t>
            </a:r>
            <a:r>
              <a:rPr lang="de-DE" dirty="0"/>
              <a:t> hartley / ban / decimal digit / dit</a:t>
            </a:r>
          </a:p>
          <a:p>
            <a:pPr lvl="1">
              <a:buFontTx/>
              <a:buChar char="-"/>
            </a:pPr>
            <a:r>
              <a:rPr lang="de-DE" dirty="0">
                <a:ea typeface="+mn-lt"/>
                <a:cs typeface="+mn-lt"/>
              </a:rPr>
              <a:t>log</a:t>
            </a:r>
            <a:r>
              <a:rPr lang="de-DE" baseline="-25000" dirty="0">
                <a:ea typeface="+mn-lt"/>
                <a:cs typeface="+mn-lt"/>
              </a:rPr>
              <a:t>2</a:t>
            </a:r>
            <a:r>
              <a:rPr lang="de-DE" dirty="0">
                <a:ea typeface="+mn-lt"/>
                <a:cs typeface="+mn-lt"/>
              </a:rPr>
              <a:t>(N)      </a:t>
            </a:r>
            <a:r>
              <a:rPr lang="de-DE" dirty="0">
                <a:ea typeface="+mn-lt"/>
                <a:cs typeface="+mn-lt"/>
                <a:sym typeface="Wingdings" panose="05000000000000000000" pitchFamily="2" charset="2"/>
              </a:rPr>
              <a:t></a:t>
            </a:r>
            <a:r>
              <a:rPr lang="de-DE" dirty="0">
                <a:ea typeface="+mn-lt"/>
                <a:cs typeface="+mn-lt"/>
              </a:rPr>
              <a:t> binary digit / </a:t>
            </a:r>
            <a:r>
              <a:rPr lang="de-DE" b="1" dirty="0">
                <a:ea typeface="+mn-lt"/>
                <a:cs typeface="+mn-lt"/>
              </a:rPr>
              <a:t>bit</a:t>
            </a:r>
            <a:endParaRPr lang="de-DE" b="1" dirty="0"/>
          </a:p>
        </p:txBody>
      </p:sp>
    </p:spTree>
    <p:extLst>
      <p:ext uri="{BB962C8B-B14F-4D97-AF65-F5344CB8AC3E}">
        <p14:creationId xmlns:p14="http://schemas.microsoft.com/office/powerpoint/2010/main" val="110613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8B3BFF-9F33-07A0-F020-65E8363528CF}"/>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39361460-F700-4A16-50A2-E2EC394D8A59}"/>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51176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EEE71BA-7168-EA50-B117-7FABC16A776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1 The Discrete Noiseless Channel</a:t>
            </a:r>
            <a:endParaRPr lang="de-DE" sz="4000">
              <a:solidFill>
                <a:srgbClr val="FFFFFF"/>
              </a:solidFill>
            </a:endParaRPr>
          </a:p>
        </p:txBody>
      </p:sp>
      <mc:AlternateContent xmlns:mc="http://schemas.openxmlformats.org/markup-compatibility/2006" xmlns:a14="http://schemas.microsoft.com/office/drawing/2010/main">
        <mc:Choice Requires="a14">
          <p:sp>
            <p:nvSpPr>
              <p:cNvPr id="6" name="Inhaltsplatzhalter 2">
                <a:extLst>
                  <a:ext uri="{FF2B5EF4-FFF2-40B4-BE49-F238E27FC236}">
                    <a16:creationId xmlns:a16="http://schemas.microsoft.com/office/drawing/2014/main" id="{F54FFC2E-8931-4B6D-BEE4-CCBEAAB34F6C}"/>
                  </a:ext>
                </a:extLst>
              </p:cNvPr>
              <p:cNvSpPr txBox="1">
                <a:spLocks/>
              </p:cNvSpPr>
              <p:nvPr/>
            </p:nvSpPr>
            <p:spPr>
              <a:xfrm>
                <a:off x="751950" y="1875631"/>
                <a:ext cx="10515600" cy="488027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ea typeface="+mn-lt"/>
                    <a:cs typeface="+mn-lt"/>
                  </a:rPr>
                  <a:t>Finite set of elementary symbols </a:t>
                </a:r>
                <a14:m>
                  <m:oMath xmlns:m="http://schemas.openxmlformats.org/officeDocument/2006/math">
                    <m:sSub>
                      <m:sSubPr>
                        <m:ctrlPr>
                          <a:rPr lang="en-GB" b="0" i="1" dirty="0" smtClean="0">
                            <a:latin typeface="Cambria Math" panose="02040503050406030204" pitchFamily="18" charset="0"/>
                            <a:ea typeface="+mn-lt"/>
                            <a:cs typeface="+mn-lt"/>
                          </a:rPr>
                        </m:ctrlPr>
                      </m:sSubPr>
                      <m:e>
                        <m:r>
                          <m:rPr>
                            <m:sty m:val="p"/>
                          </m:rPr>
                          <a:rPr lang="en-GB" b="0" i="0" dirty="0" smtClean="0">
                            <a:latin typeface="Cambria Math" panose="02040503050406030204" pitchFamily="18" charset="0"/>
                            <a:ea typeface="+mn-lt"/>
                            <a:cs typeface="+mn-lt"/>
                          </a:rPr>
                          <m:t>S</m:t>
                        </m:r>
                      </m:e>
                      <m:sub>
                        <m:r>
                          <a:rPr lang="en-GB" b="0" i="0" dirty="0" smtClean="0">
                            <a:latin typeface="Cambria Math" panose="02040503050406030204" pitchFamily="18" charset="0"/>
                            <a:ea typeface="+mn-lt"/>
                            <a:cs typeface="+mn-lt"/>
                          </a:rPr>
                          <m:t>1</m:t>
                        </m:r>
                      </m:sub>
                    </m:sSub>
                    <m:r>
                      <a:rPr lang="de-DE" i="1" dirty="0">
                        <a:latin typeface="Cambria Math" panose="02040503050406030204" pitchFamily="18" charset="0"/>
                        <a:ea typeface="+mn-lt"/>
                        <a:cs typeface="+mn-lt"/>
                      </a:rPr>
                      <m:t>, </m:t>
                    </m:r>
                    <m:r>
                      <a:rPr lang="en-GB" b="0" i="1" dirty="0" smtClean="0">
                        <a:latin typeface="Cambria Math" panose="02040503050406030204" pitchFamily="18" charset="0"/>
                        <a:ea typeface="+mn-lt"/>
                        <a:cs typeface="+mn-lt"/>
                      </a:rPr>
                      <m:t>…</m:t>
                    </m:r>
                    <m:r>
                      <a:rPr lang="de-DE" i="1" dirty="0">
                        <a:latin typeface="Cambria Math" panose="02040503050406030204" pitchFamily="18" charset="0"/>
                        <a:ea typeface="+mn-lt"/>
                        <a:cs typeface="+mn-lt"/>
                      </a:rPr>
                      <m:t>, </m:t>
                    </m:r>
                    <m:sSub>
                      <m:sSubPr>
                        <m:ctrlPr>
                          <a:rPr lang="en-GB" b="0" i="1" dirty="0" smtClean="0">
                            <a:latin typeface="Cambria Math" panose="02040503050406030204" pitchFamily="18" charset="0"/>
                            <a:ea typeface="+mn-lt"/>
                            <a:cs typeface="+mn-lt"/>
                          </a:rPr>
                        </m:ctrlPr>
                      </m:sSubPr>
                      <m:e>
                        <m:r>
                          <a:rPr lang="de-DE" i="1" dirty="0" smtClean="0">
                            <a:latin typeface="Cambria Math" panose="02040503050406030204" pitchFamily="18" charset="0"/>
                            <a:ea typeface="+mn-lt"/>
                            <a:cs typeface="+mn-lt"/>
                          </a:rPr>
                          <m:t>𝑆</m:t>
                        </m:r>
                      </m:e>
                      <m:sub>
                        <m:r>
                          <a:rPr lang="en-GB" b="0" i="1" dirty="0" smtClean="0">
                            <a:latin typeface="Cambria Math" panose="02040503050406030204" pitchFamily="18" charset="0"/>
                            <a:ea typeface="+mn-lt"/>
                            <a:cs typeface="+mn-lt"/>
                          </a:rPr>
                          <m:t>𝑛</m:t>
                        </m:r>
                      </m:sub>
                    </m:sSub>
                  </m:oMath>
                </a14:m>
                <a:r>
                  <a:rPr lang="de-DE" dirty="0">
                    <a:ea typeface="+mn-lt"/>
                    <a:cs typeface="+mn-lt"/>
                  </a:rPr>
                  <a:t> </a:t>
                </a:r>
                <a:r>
                  <a:rPr lang="de-DE" dirty="0">
                    <a:ea typeface="+mn-lt"/>
                    <a:cs typeface="+mn-lt"/>
                    <a:sym typeface="Wingdings" panose="05000000000000000000" pitchFamily="2" charset="2"/>
                  </a:rPr>
                  <a:t> discrete</a:t>
                </a:r>
                <a:endParaRPr lang="de-DE" dirty="0">
                  <a:ea typeface="+mn-lt"/>
                  <a:cs typeface="+mn-lt"/>
                </a:endParaRPr>
              </a:p>
              <a:p>
                <a:r>
                  <a:rPr lang="de-DE" dirty="0">
                    <a:ea typeface="+mn-lt"/>
                    <a:cs typeface="+mn-lt"/>
                  </a:rPr>
                  <a:t>Each symbol </a:t>
                </a:r>
                <a14:m>
                  <m:oMath xmlns:m="http://schemas.openxmlformats.org/officeDocument/2006/math">
                    <m:sSub>
                      <m:sSubPr>
                        <m:ctrlPr>
                          <a:rPr lang="en-GB" b="0" i="1" dirty="0" smtClean="0">
                            <a:latin typeface="Cambria Math" panose="02040503050406030204" pitchFamily="18" charset="0"/>
                            <a:ea typeface="+mn-lt"/>
                            <a:cs typeface="+mn-lt"/>
                          </a:rPr>
                        </m:ctrlPr>
                      </m:sSubPr>
                      <m:e>
                        <m:r>
                          <a:rPr lang="de-DE" i="1" dirty="0" smtClean="0">
                            <a:latin typeface="Cambria Math" panose="02040503050406030204" pitchFamily="18" charset="0"/>
                            <a:ea typeface="+mn-lt"/>
                            <a:cs typeface="+mn-lt"/>
                          </a:rPr>
                          <m:t>𝑆</m:t>
                        </m:r>
                      </m:e>
                      <m:sub>
                        <m:r>
                          <a:rPr lang="de-DE" i="1" dirty="0" smtClean="0">
                            <a:latin typeface="Cambria Math" panose="02040503050406030204" pitchFamily="18" charset="0"/>
                            <a:ea typeface="+mn-lt"/>
                            <a:cs typeface="+mn-lt"/>
                          </a:rPr>
                          <m:t>𝑖</m:t>
                        </m:r>
                      </m:sub>
                    </m:sSub>
                  </m:oMath>
                </a14:m>
                <a:r>
                  <a:rPr lang="de-DE" dirty="0">
                    <a:ea typeface="+mn-lt"/>
                    <a:cs typeface="+mn-lt"/>
                  </a:rPr>
                  <a:t> has an (individual) duration </a:t>
                </a:r>
                <a14:m>
                  <m:oMath xmlns:m="http://schemas.openxmlformats.org/officeDocument/2006/math">
                    <m:sSub>
                      <m:sSubPr>
                        <m:ctrlPr>
                          <a:rPr lang="en-GB" b="0" i="1" dirty="0" smtClean="0">
                            <a:latin typeface="Cambria Math" panose="02040503050406030204" pitchFamily="18" charset="0"/>
                            <a:ea typeface="+mn-lt"/>
                            <a:cs typeface="+mn-lt"/>
                          </a:rPr>
                        </m:ctrlPr>
                      </m:sSubPr>
                      <m:e>
                        <m:r>
                          <a:rPr lang="de-DE" i="1" dirty="0" smtClean="0">
                            <a:latin typeface="Cambria Math" panose="02040503050406030204" pitchFamily="18" charset="0"/>
                            <a:ea typeface="+mn-lt"/>
                            <a:cs typeface="+mn-lt"/>
                          </a:rPr>
                          <m:t>𝑡</m:t>
                        </m:r>
                      </m:e>
                      <m:sub>
                        <m:r>
                          <a:rPr lang="de-DE" i="1" dirty="0" smtClean="0">
                            <a:latin typeface="Cambria Math" panose="02040503050406030204" pitchFamily="18" charset="0"/>
                            <a:ea typeface="+mn-lt"/>
                            <a:cs typeface="+mn-lt"/>
                          </a:rPr>
                          <m:t>𝑖</m:t>
                        </m:r>
                      </m:sub>
                    </m:sSub>
                  </m:oMath>
                </a14:m>
                <a:endParaRPr lang="de-DE" dirty="0">
                  <a:ea typeface="+mn-lt"/>
                  <a:cs typeface="+mn-lt"/>
                </a:endParaRPr>
              </a:p>
              <a:p>
                <a:r>
                  <a:rPr lang="de-DE" dirty="0">
                    <a:ea typeface="+mn-lt"/>
                    <a:cs typeface="+mn-lt"/>
                  </a:rPr>
                  <a:t>What is the </a:t>
                </a:r>
                <a:r>
                  <a:rPr lang="de-DE" b="1" dirty="0">
                    <a:ea typeface="+mn-lt"/>
                    <a:cs typeface="+mn-lt"/>
                  </a:rPr>
                  <a:t>capacity</a:t>
                </a:r>
                <a:r>
                  <a:rPr lang="de-DE" dirty="0">
                    <a:ea typeface="+mn-lt"/>
                    <a:cs typeface="+mn-lt"/>
                  </a:rPr>
                  <a:t> of such a system?</a:t>
                </a:r>
              </a:p>
              <a:p>
                <a:r>
                  <a:rPr lang="de-DE" dirty="0">
                    <a:ea typeface="+mn-lt"/>
                    <a:cs typeface="+mn-lt"/>
                  </a:rPr>
                  <a:t>Information transmission </a:t>
                </a:r>
                <a:r>
                  <a:rPr lang="de-DE" b="1" dirty="0">
                    <a:ea typeface="+mn-lt"/>
                    <a:cs typeface="+mn-lt"/>
                  </a:rPr>
                  <a:t>rate</a:t>
                </a:r>
                <a:r>
                  <a:rPr lang="de-DE" dirty="0">
                    <a:ea typeface="+mn-lt"/>
                    <a:cs typeface="+mn-lt"/>
                  </a:rPr>
                  <a:t> is measured by  </a:t>
                </a:r>
                <a14:m>
                  <m:oMath xmlns:m="http://schemas.openxmlformats.org/officeDocument/2006/math">
                    <m:f>
                      <m:fPr>
                        <m:ctrlPr>
                          <a:rPr lang="en-GB" b="0" i="1" smtClean="0">
                            <a:latin typeface="Cambria Math" panose="02040503050406030204" pitchFamily="18" charset="0"/>
                            <a:ea typeface="+mn-lt"/>
                            <a:cs typeface="+mn-lt"/>
                          </a:rPr>
                        </m:ctrlPr>
                      </m:fPr>
                      <m:num>
                        <m:func>
                          <m:funcPr>
                            <m:ctrlPr>
                              <a:rPr lang="en-GB" b="0" i="1" smtClean="0">
                                <a:latin typeface="Cambria Math" panose="02040503050406030204" pitchFamily="18" charset="0"/>
                                <a:ea typeface="+mn-lt"/>
                                <a:cs typeface="+mn-lt"/>
                              </a:rPr>
                            </m:ctrlPr>
                          </m:funcPr>
                          <m:fName>
                            <m:r>
                              <m:rPr>
                                <m:sty m:val="p"/>
                              </m:rPr>
                              <a:rPr lang="en-GB" b="0" i="0" smtClean="0">
                                <a:latin typeface="Cambria Math" panose="02040503050406030204" pitchFamily="18" charset="0"/>
                                <a:ea typeface="+mn-lt"/>
                                <a:cs typeface="+mn-lt"/>
                              </a:rPr>
                              <m:t>log</m:t>
                            </m:r>
                          </m:fName>
                          <m:e>
                            <m:r>
                              <a:rPr lang="en-GB" b="0" i="1" smtClean="0">
                                <a:latin typeface="Cambria Math" panose="02040503050406030204" pitchFamily="18" charset="0"/>
                                <a:ea typeface="+mn-lt"/>
                                <a:cs typeface="+mn-lt"/>
                              </a:rPr>
                              <m:t>𝑁</m:t>
                            </m:r>
                            <m:d>
                              <m:dPr>
                                <m:ctrlPr>
                                  <a:rPr lang="en-GB" b="0" i="1" smtClean="0">
                                    <a:latin typeface="Cambria Math" panose="02040503050406030204" pitchFamily="18" charset="0"/>
                                    <a:ea typeface="+mn-lt"/>
                                    <a:cs typeface="+mn-lt"/>
                                  </a:rPr>
                                </m:ctrlPr>
                              </m:dPr>
                              <m:e>
                                <m:r>
                                  <a:rPr lang="en-GB" b="0" i="1" smtClean="0">
                                    <a:latin typeface="Cambria Math" panose="02040503050406030204" pitchFamily="18" charset="0"/>
                                    <a:ea typeface="+mn-lt"/>
                                    <a:cs typeface="+mn-lt"/>
                                  </a:rPr>
                                  <m:t>𝑇</m:t>
                                </m:r>
                              </m:e>
                            </m:d>
                          </m:e>
                        </m:func>
                      </m:num>
                      <m:den>
                        <m:r>
                          <a:rPr lang="en-GB" b="0" i="1" smtClean="0">
                            <a:latin typeface="Cambria Math" panose="02040503050406030204" pitchFamily="18" charset="0"/>
                            <a:ea typeface="+mn-lt"/>
                            <a:cs typeface="+mn-lt"/>
                          </a:rPr>
                          <m:t>𝑇</m:t>
                        </m:r>
                      </m:den>
                    </m:f>
                  </m:oMath>
                </a14:m>
                <a:endParaRPr lang="de-DE" dirty="0">
                  <a:ea typeface="+mn-lt"/>
                  <a:cs typeface="+mn-lt"/>
                </a:endParaRPr>
              </a:p>
              <a:p>
                <a:r>
                  <a:rPr lang="de-DE" dirty="0">
                    <a:ea typeface="+mn-lt"/>
                    <a:cs typeface="+mn-lt"/>
                  </a:rPr>
                  <a:t>Number of possible sequences with duration T:</a:t>
                </a:r>
                <a:br>
                  <a:rPr lang="de-DE" dirty="0">
                    <a:ea typeface="+mn-lt"/>
                    <a:cs typeface="+mn-lt"/>
                  </a:rPr>
                </a:br>
                <a:endParaRPr lang="de-DE" dirty="0">
                  <a:ea typeface="+mn-lt"/>
                  <a:cs typeface="+mn-lt"/>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ea typeface="+mn-lt"/>
                          <a:cs typeface="+mn-lt"/>
                        </a:rPr>
                        <m:t>𝑁</m:t>
                      </m:r>
                      <m:d>
                        <m:dPr>
                          <m:ctrlPr>
                            <a:rPr lang="pt-BR" i="1">
                              <a:latin typeface="Cambria Math" panose="02040503050406030204" pitchFamily="18" charset="0"/>
                              <a:ea typeface="+mn-lt"/>
                              <a:cs typeface="+mn-lt"/>
                            </a:rPr>
                          </m:ctrlPr>
                        </m:dPr>
                        <m:e>
                          <m:r>
                            <a:rPr lang="pt-BR" i="1">
                              <a:latin typeface="Cambria Math" panose="02040503050406030204" pitchFamily="18" charset="0"/>
                              <a:ea typeface="+mn-lt"/>
                              <a:cs typeface="+mn-lt"/>
                            </a:rPr>
                            <m:t>𝑡</m:t>
                          </m:r>
                        </m:e>
                      </m:d>
                      <m:r>
                        <a:rPr lang="pt-BR" i="1">
                          <a:latin typeface="Cambria Math" panose="02040503050406030204" pitchFamily="18" charset="0"/>
                          <a:ea typeface="+mn-lt"/>
                          <a:cs typeface="+mn-lt"/>
                        </a:rPr>
                        <m:t>=</m:t>
                      </m:r>
                      <m:r>
                        <a:rPr lang="pt-BR" i="1">
                          <a:latin typeface="Cambria Math" panose="02040503050406030204" pitchFamily="18" charset="0"/>
                          <a:ea typeface="+mn-lt"/>
                          <a:cs typeface="+mn-lt"/>
                        </a:rPr>
                        <m:t>𝑁</m:t>
                      </m:r>
                      <m:d>
                        <m:dPr>
                          <m:ctrlPr>
                            <a:rPr lang="pt-BR" i="1">
                              <a:latin typeface="Cambria Math" panose="02040503050406030204" pitchFamily="18" charset="0"/>
                              <a:ea typeface="+mn-lt"/>
                              <a:cs typeface="+mn-lt"/>
                            </a:rPr>
                          </m:ctrlPr>
                        </m:dPr>
                        <m:e>
                          <m:r>
                            <a:rPr lang="pt-BR" i="1">
                              <a:latin typeface="Cambria Math" panose="02040503050406030204" pitchFamily="18" charset="0"/>
                              <a:ea typeface="+mn-lt"/>
                              <a:cs typeface="+mn-lt"/>
                            </a:rPr>
                            <m:t>𝑡</m:t>
                          </m:r>
                          <m:r>
                            <a:rPr lang="pt-BR" i="1">
                              <a:latin typeface="Cambria Math" panose="02040503050406030204" pitchFamily="18" charset="0"/>
                              <a:ea typeface="+mn-lt"/>
                              <a:cs typeface="+mn-lt"/>
                            </a:rPr>
                            <m:t>−</m:t>
                          </m:r>
                          <m:sSub>
                            <m:sSubPr>
                              <m:ctrlPr>
                                <a:rPr lang="pt-BR" i="1">
                                  <a:latin typeface="Cambria Math" panose="02040503050406030204" pitchFamily="18" charset="0"/>
                                  <a:ea typeface="+mn-lt"/>
                                  <a:cs typeface="+mn-lt"/>
                                </a:rPr>
                              </m:ctrlPr>
                            </m:sSubPr>
                            <m:e>
                              <m:r>
                                <a:rPr lang="pt-BR" i="1">
                                  <a:latin typeface="Cambria Math" panose="02040503050406030204" pitchFamily="18" charset="0"/>
                                  <a:ea typeface="+mn-lt"/>
                                  <a:cs typeface="+mn-lt"/>
                                </a:rPr>
                                <m:t>𝑡</m:t>
                              </m:r>
                            </m:e>
                            <m:sub>
                              <m:r>
                                <a:rPr lang="pt-BR" i="1">
                                  <a:latin typeface="Cambria Math" panose="02040503050406030204" pitchFamily="18" charset="0"/>
                                  <a:ea typeface="+mn-lt"/>
                                  <a:cs typeface="+mn-lt"/>
                                </a:rPr>
                                <m:t>1</m:t>
                              </m:r>
                            </m:sub>
                          </m:sSub>
                        </m:e>
                      </m:d>
                      <m:r>
                        <a:rPr lang="pt-BR" i="1">
                          <a:latin typeface="Cambria Math" panose="02040503050406030204" pitchFamily="18" charset="0"/>
                          <a:ea typeface="+mn-lt"/>
                          <a:cs typeface="+mn-lt"/>
                        </a:rPr>
                        <m:t>+</m:t>
                      </m:r>
                      <m:r>
                        <a:rPr lang="pt-BR" i="1">
                          <a:latin typeface="Cambria Math" panose="02040503050406030204" pitchFamily="18" charset="0"/>
                          <a:ea typeface="+mn-lt"/>
                          <a:cs typeface="+mn-lt"/>
                        </a:rPr>
                        <m:t>𝑁</m:t>
                      </m:r>
                      <m:d>
                        <m:dPr>
                          <m:ctrlPr>
                            <a:rPr lang="pt-BR" i="1">
                              <a:latin typeface="Cambria Math" panose="02040503050406030204" pitchFamily="18" charset="0"/>
                              <a:ea typeface="+mn-lt"/>
                              <a:cs typeface="+mn-lt"/>
                            </a:rPr>
                          </m:ctrlPr>
                        </m:dPr>
                        <m:e>
                          <m:r>
                            <a:rPr lang="pt-BR" i="1">
                              <a:latin typeface="Cambria Math" panose="02040503050406030204" pitchFamily="18" charset="0"/>
                              <a:ea typeface="+mn-lt"/>
                              <a:cs typeface="+mn-lt"/>
                            </a:rPr>
                            <m:t>𝑡</m:t>
                          </m:r>
                          <m:r>
                            <a:rPr lang="pt-BR" i="1">
                              <a:latin typeface="Cambria Math" panose="02040503050406030204" pitchFamily="18" charset="0"/>
                              <a:ea typeface="+mn-lt"/>
                              <a:cs typeface="+mn-lt"/>
                            </a:rPr>
                            <m:t>−</m:t>
                          </m:r>
                          <m:sSub>
                            <m:sSubPr>
                              <m:ctrlPr>
                                <a:rPr lang="pt-BR" i="1">
                                  <a:latin typeface="Cambria Math" panose="02040503050406030204" pitchFamily="18" charset="0"/>
                                  <a:ea typeface="+mn-lt"/>
                                  <a:cs typeface="+mn-lt"/>
                                </a:rPr>
                              </m:ctrlPr>
                            </m:sSubPr>
                            <m:e>
                              <m:r>
                                <a:rPr lang="pt-BR" i="1">
                                  <a:latin typeface="Cambria Math" panose="02040503050406030204" pitchFamily="18" charset="0"/>
                                  <a:ea typeface="+mn-lt"/>
                                  <a:cs typeface="+mn-lt"/>
                                </a:rPr>
                                <m:t>𝑡</m:t>
                              </m:r>
                            </m:e>
                            <m:sub>
                              <m:r>
                                <a:rPr lang="pt-BR" i="1">
                                  <a:latin typeface="Cambria Math" panose="02040503050406030204" pitchFamily="18" charset="0"/>
                                  <a:ea typeface="+mn-lt"/>
                                  <a:cs typeface="+mn-lt"/>
                                </a:rPr>
                                <m:t>2​</m:t>
                              </m:r>
                            </m:sub>
                          </m:sSub>
                        </m:e>
                      </m:d>
                      <m:r>
                        <a:rPr lang="pt-BR" i="1">
                          <a:latin typeface="Cambria Math" panose="02040503050406030204" pitchFamily="18" charset="0"/>
                          <a:ea typeface="+mn-lt"/>
                          <a:cs typeface="+mn-lt"/>
                        </a:rPr>
                        <m:t>+</m:t>
                      </m:r>
                      <m:r>
                        <a:rPr lang="en-GB" b="0" i="1" smtClean="0">
                          <a:latin typeface="Cambria Math" panose="02040503050406030204" pitchFamily="18" charset="0"/>
                          <a:ea typeface="+mn-lt"/>
                          <a:cs typeface="+mn-lt"/>
                        </a:rPr>
                        <m:t>…+</m:t>
                      </m:r>
                      <m:r>
                        <a:rPr lang="pt-BR" i="1">
                          <a:latin typeface="Cambria Math" panose="02040503050406030204" pitchFamily="18" charset="0"/>
                          <a:ea typeface="+mn-lt"/>
                          <a:cs typeface="+mn-lt"/>
                        </a:rPr>
                        <m:t>𝑁</m:t>
                      </m:r>
                      <m:d>
                        <m:dPr>
                          <m:ctrlPr>
                            <a:rPr lang="pt-BR" i="1">
                              <a:latin typeface="Cambria Math" panose="02040503050406030204" pitchFamily="18" charset="0"/>
                              <a:ea typeface="+mn-lt"/>
                              <a:cs typeface="+mn-lt"/>
                            </a:rPr>
                          </m:ctrlPr>
                        </m:dPr>
                        <m:e>
                          <m:r>
                            <a:rPr lang="pt-BR" i="1">
                              <a:latin typeface="Cambria Math" panose="02040503050406030204" pitchFamily="18" charset="0"/>
                              <a:ea typeface="+mn-lt"/>
                              <a:cs typeface="+mn-lt"/>
                            </a:rPr>
                            <m:t>𝑡</m:t>
                          </m:r>
                          <m:r>
                            <a:rPr lang="pt-BR" i="1">
                              <a:latin typeface="Cambria Math" panose="02040503050406030204" pitchFamily="18" charset="0"/>
                              <a:ea typeface="+mn-lt"/>
                              <a:cs typeface="+mn-lt"/>
                            </a:rPr>
                            <m:t>−</m:t>
                          </m:r>
                          <m:sSub>
                            <m:sSubPr>
                              <m:ctrlPr>
                                <a:rPr lang="en-GB" b="0" i="1" smtClean="0">
                                  <a:latin typeface="Cambria Math" panose="02040503050406030204" pitchFamily="18" charset="0"/>
                                  <a:ea typeface="+mn-lt"/>
                                  <a:cs typeface="+mn-lt"/>
                                </a:rPr>
                              </m:ctrlPr>
                            </m:sSubPr>
                            <m:e>
                              <m:r>
                                <a:rPr lang="pt-BR" i="1">
                                  <a:latin typeface="Cambria Math" panose="02040503050406030204" pitchFamily="18" charset="0"/>
                                  <a:ea typeface="+mn-lt"/>
                                  <a:cs typeface="+mn-lt"/>
                                </a:rPr>
                                <m:t>𝑡</m:t>
                              </m:r>
                            </m:e>
                            <m:sub>
                              <m:r>
                                <a:rPr lang="en-GB" b="0" i="1" smtClean="0">
                                  <a:latin typeface="Cambria Math" panose="02040503050406030204" pitchFamily="18" charset="0"/>
                                  <a:ea typeface="+mn-lt"/>
                                  <a:cs typeface="+mn-lt"/>
                                </a:rPr>
                                <m:t>𝑛</m:t>
                              </m:r>
                            </m:sub>
                          </m:sSub>
                          <m:r>
                            <a:rPr lang="pt-BR" i="1">
                              <a:latin typeface="Cambria Math" panose="02040503050406030204" pitchFamily="18" charset="0"/>
                              <a:ea typeface="+mn-lt"/>
                              <a:cs typeface="+mn-lt"/>
                            </a:rPr>
                            <m:t>​</m:t>
                          </m:r>
                        </m:e>
                      </m:d>
                    </m:oMath>
                  </m:oMathPara>
                </a14:m>
                <a:endParaRPr lang="en-GB" dirty="0">
                  <a:ea typeface="+mn-lt"/>
                  <a:cs typeface="+mn-lt"/>
                </a:endParaRPr>
              </a:p>
            </p:txBody>
          </p:sp>
        </mc:Choice>
        <mc:Fallback xmlns="">
          <p:sp>
            <p:nvSpPr>
              <p:cNvPr id="6" name="Inhaltsplatzhalter 2">
                <a:extLst>
                  <a:ext uri="{FF2B5EF4-FFF2-40B4-BE49-F238E27FC236}">
                    <a16:creationId xmlns:a16="http://schemas.microsoft.com/office/drawing/2014/main" id="{F54FFC2E-8931-4B6D-BEE4-CCBEAAB34F6C}"/>
                  </a:ext>
                </a:extLst>
              </p:cNvPr>
              <p:cNvSpPr txBox="1">
                <a:spLocks noRot="1" noChangeAspect="1" noMove="1" noResize="1" noEditPoints="1" noAdjustHandles="1" noChangeArrowheads="1" noChangeShapeType="1" noTextEdit="1"/>
              </p:cNvSpPr>
              <p:nvPr/>
            </p:nvSpPr>
            <p:spPr>
              <a:xfrm>
                <a:off x="751950" y="1875631"/>
                <a:ext cx="10515600" cy="4880275"/>
              </a:xfrm>
              <a:prstGeom prst="rect">
                <a:avLst/>
              </a:prstGeom>
              <a:blipFill>
                <a:blip r:embed="rId3"/>
                <a:stretch>
                  <a:fillRect l="-1043" t="-2500"/>
                </a:stretch>
              </a:blipFill>
            </p:spPr>
            <p:txBody>
              <a:bodyPr/>
              <a:lstStyle/>
              <a:p>
                <a:r>
                  <a:rPr lang="en-US">
                    <a:noFill/>
                  </a:rPr>
                  <a:t> </a:t>
                </a:r>
              </a:p>
            </p:txBody>
          </p:sp>
        </mc:Fallback>
      </mc:AlternateContent>
      <p:sp>
        <p:nvSpPr>
          <p:cNvPr id="20" name="Inhaltsplatzhalter 2">
            <a:extLst>
              <a:ext uri="{FF2B5EF4-FFF2-40B4-BE49-F238E27FC236}">
                <a16:creationId xmlns:a16="http://schemas.microsoft.com/office/drawing/2014/main" id="{8E069D32-0480-FC4D-C1E0-C536997C93EC}"/>
              </a:ext>
            </a:extLst>
          </p:cNvPr>
          <p:cNvSpPr txBox="1">
            <a:spLocks/>
          </p:cNvSpPr>
          <p:nvPr/>
        </p:nvSpPr>
        <p:spPr>
          <a:xfrm>
            <a:off x="750021" y="3561679"/>
            <a:ext cx="7544765" cy="56063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DE">
              <a:ea typeface="+mn-lt"/>
              <a:cs typeface="+mn-lt"/>
            </a:endParaRPr>
          </a:p>
        </p:txBody>
      </p:sp>
      <p:sp>
        <p:nvSpPr>
          <p:cNvPr id="22" name="Inhaltsplatzhalter 2">
            <a:extLst>
              <a:ext uri="{FF2B5EF4-FFF2-40B4-BE49-F238E27FC236}">
                <a16:creationId xmlns:a16="http://schemas.microsoft.com/office/drawing/2014/main" id="{E87ACB11-67F5-9908-D974-4DACD4474858}"/>
              </a:ext>
            </a:extLst>
          </p:cNvPr>
          <p:cNvSpPr txBox="1">
            <a:spLocks/>
          </p:cNvSpPr>
          <p:nvPr/>
        </p:nvSpPr>
        <p:spPr>
          <a:xfrm>
            <a:off x="748483" y="4545527"/>
            <a:ext cx="10515600" cy="56063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endParaRPr lang="en-US">
              <a:ea typeface="+mn-lt"/>
              <a:cs typeface="+mn-lt"/>
            </a:endParaRPr>
          </a:p>
        </p:txBody>
      </p:sp>
      <p:sp>
        <p:nvSpPr>
          <p:cNvPr id="18" name="Inhaltsplatzhalter 2">
            <a:extLst>
              <a:ext uri="{FF2B5EF4-FFF2-40B4-BE49-F238E27FC236}">
                <a16:creationId xmlns:a16="http://schemas.microsoft.com/office/drawing/2014/main" id="{657F09A0-D040-07EE-C48D-405A254DCF82}"/>
              </a:ext>
            </a:extLst>
          </p:cNvPr>
          <p:cNvSpPr txBox="1">
            <a:spLocks/>
          </p:cNvSpPr>
          <p:nvPr/>
        </p:nvSpPr>
        <p:spPr>
          <a:xfrm>
            <a:off x="750021" y="3002236"/>
            <a:ext cx="10515600" cy="56063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endParaRPr lang="en-US">
              <a:ea typeface="+mn-lt"/>
              <a:cs typeface="+mn-lt"/>
            </a:endParaRPr>
          </a:p>
        </p:txBody>
      </p:sp>
    </p:spTree>
    <p:extLst>
      <p:ext uri="{BB962C8B-B14F-4D97-AF65-F5344CB8AC3E}">
        <p14:creationId xmlns:p14="http://schemas.microsoft.com/office/powerpoint/2010/main" val="281614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EEE71BA-7168-EA50-B117-7FABC16A7762}"/>
              </a:ext>
            </a:extLst>
          </p:cNvPr>
          <p:cNvSpPr>
            <a:spLocks noGrp="1"/>
          </p:cNvSpPr>
          <p:nvPr>
            <p:ph type="title"/>
          </p:nvPr>
        </p:nvSpPr>
        <p:spPr>
          <a:xfrm>
            <a:off x="1368132" y="311447"/>
            <a:ext cx="9895951" cy="1033669"/>
          </a:xfrm>
        </p:spPr>
        <p:txBody>
          <a:bodyPr>
            <a:normAutofit/>
          </a:bodyPr>
          <a:lstStyle/>
          <a:p>
            <a:r>
              <a:rPr lang="en-US" sz="4000" dirty="0">
                <a:solidFill>
                  <a:srgbClr val="FFFFFF"/>
                </a:solidFill>
              </a:rPr>
              <a:t>Simple example</a:t>
            </a:r>
            <a:endParaRPr lang="de-DE" sz="4000" dirty="0">
              <a:solidFill>
                <a:srgbClr val="FFFFFF"/>
              </a:solidFill>
            </a:endParaRPr>
          </a:p>
        </p:txBody>
      </p:sp>
      <p:sp>
        <p:nvSpPr>
          <p:cNvPr id="20" name="Inhaltsplatzhalter 2">
            <a:extLst>
              <a:ext uri="{FF2B5EF4-FFF2-40B4-BE49-F238E27FC236}">
                <a16:creationId xmlns:a16="http://schemas.microsoft.com/office/drawing/2014/main" id="{8E069D32-0480-FC4D-C1E0-C536997C93EC}"/>
              </a:ext>
            </a:extLst>
          </p:cNvPr>
          <p:cNvSpPr txBox="1">
            <a:spLocks/>
          </p:cNvSpPr>
          <p:nvPr/>
        </p:nvSpPr>
        <p:spPr>
          <a:xfrm>
            <a:off x="750021" y="3561679"/>
            <a:ext cx="7544765" cy="56063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DE">
              <a:ea typeface="+mn-lt"/>
              <a:cs typeface="+mn-lt"/>
            </a:endParaRPr>
          </a:p>
        </p:txBody>
      </p:sp>
      <p:sp>
        <p:nvSpPr>
          <p:cNvPr id="22" name="Inhaltsplatzhalter 2">
            <a:extLst>
              <a:ext uri="{FF2B5EF4-FFF2-40B4-BE49-F238E27FC236}">
                <a16:creationId xmlns:a16="http://schemas.microsoft.com/office/drawing/2014/main" id="{E87ACB11-67F5-9908-D974-4DACD4474858}"/>
              </a:ext>
            </a:extLst>
          </p:cNvPr>
          <p:cNvSpPr txBox="1">
            <a:spLocks/>
          </p:cNvSpPr>
          <p:nvPr/>
        </p:nvSpPr>
        <p:spPr>
          <a:xfrm>
            <a:off x="748483" y="4545527"/>
            <a:ext cx="10515600" cy="56063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endParaRPr lang="en-US">
              <a:ea typeface="+mn-lt"/>
              <a:cs typeface="+mn-lt"/>
            </a:endParaRP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F6976F09-CA62-1320-5074-8681C0CC293F}"/>
                  </a:ext>
                </a:extLst>
              </p:cNvPr>
              <p:cNvSpPr>
                <a:spLocks noGrp="1"/>
              </p:cNvSpPr>
              <p:nvPr>
                <p:ph idx="1"/>
              </p:nvPr>
            </p:nvSpPr>
            <p:spPr>
              <a:xfrm>
                <a:off x="403178" y="1825625"/>
                <a:ext cx="11788818" cy="4351338"/>
              </a:xfrm>
            </p:spPr>
            <p:txBody>
              <a:bodyPr vert="horz" lIns="91440" tIns="45720" rIns="91440" bIns="45720" rtlCol="0" anchor="t">
                <a:normAutofit fontScale="70000" lnSpcReduction="20000"/>
              </a:bodyPr>
              <a:lstStyle/>
              <a:p>
                <a:pPr marL="0" indent="0">
                  <a:buNone/>
                </a:pPr>
                <a:r>
                  <a:rPr lang="de-DE" u="sng" dirty="0"/>
                  <a:t>Alphabet of 2 Symbols:</a:t>
                </a:r>
              </a:p>
              <a:p>
                <a:pPr marL="0" indent="0">
                  <a:buNone/>
                </a:pP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𝑆</m:t>
                        </m:r>
                      </m:e>
                      <m:sub>
                        <m:r>
                          <a:rPr lang="en-GB" i="1" dirty="0" smtClean="0">
                            <a:latin typeface="Cambria Math" panose="02040503050406030204" pitchFamily="18" charset="0"/>
                          </a:rPr>
                          <m:t>1</m:t>
                        </m:r>
                      </m:sub>
                    </m:sSub>
                  </m:oMath>
                </a14:m>
                <a:r>
                  <a:rPr lang="en-GB" dirty="0"/>
                  <a:t>​ with duration</a:t>
                </a:r>
                <a14:m>
                  <m:oMath xmlns:m="http://schemas.openxmlformats.org/officeDocument/2006/math">
                    <m:r>
                      <a:rPr lang="en-GB" b="0" i="0" dirty="0" smtClean="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𝑡</m:t>
                        </m:r>
                      </m:e>
                      <m:sub>
                        <m:r>
                          <a:rPr lang="en-GB" i="1" dirty="0">
                            <a:latin typeface="Cambria Math" panose="02040503050406030204" pitchFamily="18" charset="0"/>
                          </a:rPr>
                          <m:t>1</m:t>
                        </m:r>
                      </m:sub>
                    </m:sSub>
                    <m:r>
                      <a:rPr lang="en-GB" i="1" dirty="0">
                        <a:latin typeface="Cambria Math" panose="02040503050406030204" pitchFamily="18" charset="0"/>
                      </a:rPr>
                      <m:t>=1</m:t>
                    </m:r>
                  </m:oMath>
                </a14:m>
                <a:endParaRPr lang="en-GB" dirty="0"/>
              </a:p>
              <a:p>
                <a:pPr marL="0" indent="0">
                  <a:buNone/>
                </a:pPr>
                <a:r>
                  <a:rPr lang="en-GB" dirty="0"/>
                  <a:t>​</a:t>
                </a:r>
                <a14:m>
                  <m:oMath xmlns:m="http://schemas.openxmlformats.org/officeDocument/2006/math">
                    <m:sSub>
                      <m:sSubPr>
                        <m:ctrlPr>
                          <a:rPr lang="en-GB" b="0" i="1" dirty="0" smtClean="0">
                            <a:latin typeface="Cambria Math" panose="02040503050406030204" pitchFamily="18" charset="0"/>
                          </a:rPr>
                        </m:ctrlPr>
                      </m:sSubPr>
                      <m:e>
                        <m:r>
                          <a:rPr lang="en-GB" i="1" dirty="0">
                            <a:latin typeface="Cambria Math" panose="02040503050406030204" pitchFamily="18" charset="0"/>
                          </a:rPr>
                          <m:t>𝑆</m:t>
                        </m:r>
                      </m:e>
                      <m:sub>
                        <m:r>
                          <a:rPr lang="en-GB" b="0" i="1" dirty="0" smtClean="0">
                            <a:latin typeface="Cambria Math" panose="02040503050406030204" pitchFamily="18" charset="0"/>
                          </a:rPr>
                          <m:t>2</m:t>
                        </m:r>
                      </m:sub>
                    </m:sSub>
                  </m:oMath>
                </a14:m>
                <a:r>
                  <a:rPr lang="en-GB" dirty="0"/>
                  <a:t> with duration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𝑡</m:t>
                        </m:r>
                      </m:e>
                      <m:sub>
                        <m:r>
                          <a:rPr lang="en-GB" i="1" dirty="0" smtClean="0">
                            <a:latin typeface="Cambria Math" panose="02040503050406030204" pitchFamily="18" charset="0"/>
                          </a:rPr>
                          <m:t>2</m:t>
                        </m:r>
                      </m:sub>
                    </m:sSub>
                    <m:r>
                      <a:rPr lang="en-GB" i="1" dirty="0" smtClean="0">
                        <a:latin typeface="Cambria Math" panose="02040503050406030204" pitchFamily="18" charset="0"/>
                      </a:rPr>
                      <m:t>=2</m:t>
                    </m:r>
                  </m:oMath>
                </a14:m>
                <a:endParaRPr lang="en-GB" i="1" dirty="0">
                  <a:latin typeface="Cambria Math" panose="02040503050406030204" pitchFamily="18" charset="0"/>
                </a:endParaRPr>
              </a:p>
              <a:p>
                <a:pPr marL="0" indent="0">
                  <a:buNone/>
                </a:pPr>
                <a14:m>
                  <m:oMath xmlns:m="http://schemas.openxmlformats.org/officeDocument/2006/math">
                    <m:r>
                      <a:rPr lang="pt-BR" i="1" smtClean="0">
                        <a:latin typeface="Cambria Math" panose="02040503050406030204" pitchFamily="18" charset="0"/>
                        <a:ea typeface="+mn-lt"/>
                        <a:cs typeface="+mn-lt"/>
                      </a:rPr>
                      <m:t>𝑁</m:t>
                    </m:r>
                    <m:d>
                      <m:dPr>
                        <m:ctrlPr>
                          <a:rPr lang="pt-BR" i="1">
                            <a:latin typeface="Cambria Math" panose="02040503050406030204" pitchFamily="18" charset="0"/>
                            <a:ea typeface="+mn-lt"/>
                            <a:cs typeface="+mn-lt"/>
                          </a:rPr>
                        </m:ctrlPr>
                      </m:dPr>
                      <m:e>
                        <m:r>
                          <a:rPr lang="pt-BR" i="1">
                            <a:latin typeface="Cambria Math" panose="02040503050406030204" pitchFamily="18" charset="0"/>
                            <a:ea typeface="+mn-lt"/>
                            <a:cs typeface="+mn-lt"/>
                          </a:rPr>
                          <m:t>𝑡</m:t>
                        </m:r>
                      </m:e>
                    </m:d>
                    <m:r>
                      <a:rPr lang="pt-BR" i="1">
                        <a:latin typeface="Cambria Math" panose="02040503050406030204" pitchFamily="18" charset="0"/>
                        <a:ea typeface="+mn-lt"/>
                        <a:cs typeface="+mn-lt"/>
                      </a:rPr>
                      <m:t>=</m:t>
                    </m:r>
                    <m:r>
                      <a:rPr lang="pt-BR" i="1">
                        <a:latin typeface="Cambria Math" panose="02040503050406030204" pitchFamily="18" charset="0"/>
                        <a:ea typeface="+mn-lt"/>
                        <a:cs typeface="+mn-lt"/>
                      </a:rPr>
                      <m:t>𝑁</m:t>
                    </m:r>
                    <m:d>
                      <m:dPr>
                        <m:ctrlPr>
                          <a:rPr lang="pt-BR" i="1">
                            <a:latin typeface="Cambria Math" panose="02040503050406030204" pitchFamily="18" charset="0"/>
                            <a:ea typeface="+mn-lt"/>
                            <a:cs typeface="+mn-lt"/>
                          </a:rPr>
                        </m:ctrlPr>
                      </m:dPr>
                      <m:e>
                        <m:r>
                          <a:rPr lang="pt-BR" i="1">
                            <a:latin typeface="Cambria Math" panose="02040503050406030204" pitchFamily="18" charset="0"/>
                            <a:ea typeface="+mn-lt"/>
                            <a:cs typeface="+mn-lt"/>
                          </a:rPr>
                          <m:t>𝑡</m:t>
                        </m:r>
                        <m:r>
                          <a:rPr lang="pt-BR" i="1">
                            <a:latin typeface="Cambria Math" panose="02040503050406030204" pitchFamily="18" charset="0"/>
                            <a:ea typeface="+mn-lt"/>
                            <a:cs typeface="+mn-lt"/>
                          </a:rPr>
                          <m:t>−</m:t>
                        </m:r>
                        <m:sSub>
                          <m:sSubPr>
                            <m:ctrlPr>
                              <a:rPr lang="pt-BR" i="1">
                                <a:latin typeface="Cambria Math" panose="02040503050406030204" pitchFamily="18" charset="0"/>
                                <a:ea typeface="+mn-lt"/>
                                <a:cs typeface="+mn-lt"/>
                              </a:rPr>
                            </m:ctrlPr>
                          </m:sSubPr>
                          <m:e>
                            <m:r>
                              <a:rPr lang="pt-BR" i="1">
                                <a:latin typeface="Cambria Math" panose="02040503050406030204" pitchFamily="18" charset="0"/>
                                <a:ea typeface="+mn-lt"/>
                                <a:cs typeface="+mn-lt"/>
                              </a:rPr>
                              <m:t>𝑡</m:t>
                            </m:r>
                          </m:e>
                          <m:sub>
                            <m:r>
                              <a:rPr lang="pt-BR" i="1">
                                <a:latin typeface="Cambria Math" panose="02040503050406030204" pitchFamily="18" charset="0"/>
                                <a:ea typeface="+mn-lt"/>
                                <a:cs typeface="+mn-lt"/>
                              </a:rPr>
                              <m:t>1</m:t>
                            </m:r>
                          </m:sub>
                        </m:sSub>
                      </m:e>
                    </m:d>
                    <m:r>
                      <a:rPr lang="pt-BR" i="1">
                        <a:latin typeface="Cambria Math" panose="02040503050406030204" pitchFamily="18" charset="0"/>
                        <a:ea typeface="+mn-lt"/>
                        <a:cs typeface="+mn-lt"/>
                      </a:rPr>
                      <m:t>+</m:t>
                    </m:r>
                    <m:r>
                      <a:rPr lang="pt-BR" i="1">
                        <a:latin typeface="Cambria Math" panose="02040503050406030204" pitchFamily="18" charset="0"/>
                        <a:ea typeface="+mn-lt"/>
                        <a:cs typeface="+mn-lt"/>
                      </a:rPr>
                      <m:t>𝑁</m:t>
                    </m:r>
                    <m:d>
                      <m:dPr>
                        <m:ctrlPr>
                          <a:rPr lang="pt-BR" i="1">
                            <a:latin typeface="Cambria Math" panose="02040503050406030204" pitchFamily="18" charset="0"/>
                            <a:ea typeface="+mn-lt"/>
                            <a:cs typeface="+mn-lt"/>
                          </a:rPr>
                        </m:ctrlPr>
                      </m:dPr>
                      <m:e>
                        <m:r>
                          <a:rPr lang="pt-BR" i="1">
                            <a:latin typeface="Cambria Math" panose="02040503050406030204" pitchFamily="18" charset="0"/>
                            <a:ea typeface="+mn-lt"/>
                            <a:cs typeface="+mn-lt"/>
                          </a:rPr>
                          <m:t>𝑡</m:t>
                        </m:r>
                        <m:r>
                          <a:rPr lang="pt-BR" i="1">
                            <a:latin typeface="Cambria Math" panose="02040503050406030204" pitchFamily="18" charset="0"/>
                            <a:ea typeface="+mn-lt"/>
                            <a:cs typeface="+mn-lt"/>
                          </a:rPr>
                          <m:t>−</m:t>
                        </m:r>
                        <m:sSub>
                          <m:sSubPr>
                            <m:ctrlPr>
                              <a:rPr lang="pt-BR" i="1">
                                <a:latin typeface="Cambria Math" panose="02040503050406030204" pitchFamily="18" charset="0"/>
                                <a:ea typeface="+mn-lt"/>
                                <a:cs typeface="+mn-lt"/>
                              </a:rPr>
                            </m:ctrlPr>
                          </m:sSubPr>
                          <m:e>
                            <m:r>
                              <a:rPr lang="pt-BR" i="1">
                                <a:latin typeface="Cambria Math" panose="02040503050406030204" pitchFamily="18" charset="0"/>
                                <a:ea typeface="+mn-lt"/>
                                <a:cs typeface="+mn-lt"/>
                              </a:rPr>
                              <m:t>𝑡</m:t>
                            </m:r>
                          </m:e>
                          <m:sub>
                            <m:r>
                              <a:rPr lang="pt-BR" i="1">
                                <a:latin typeface="Cambria Math" panose="02040503050406030204" pitchFamily="18" charset="0"/>
                                <a:ea typeface="+mn-lt"/>
                                <a:cs typeface="+mn-lt"/>
                              </a:rPr>
                              <m:t>2​</m:t>
                            </m:r>
                          </m:sub>
                        </m:sSub>
                      </m:e>
                    </m:d>
                  </m:oMath>
                </a14:m>
                <a:r>
                  <a:rPr lang="en-GB" i="1" dirty="0">
                    <a:latin typeface="Cambria Math" panose="02040503050406030204" pitchFamily="18" charset="0"/>
                    <a:ea typeface="+mn-lt"/>
                    <a:cs typeface="+mn-lt"/>
                  </a:rPr>
                  <a:t>  	</a:t>
                </a:r>
              </a:p>
              <a:p>
                <a:pPr marL="0" indent="0">
                  <a:buNone/>
                </a:pPr>
                <a:r>
                  <a:rPr lang="en-GB" dirty="0">
                    <a:latin typeface="Cambria Math" panose="02040503050406030204" pitchFamily="18" charset="0"/>
                    <a:ea typeface="+mn-lt"/>
                    <a:cs typeface="+mn-lt"/>
                  </a:rPr>
                  <a:t>Empty sequence at t=0 </a:t>
                </a:r>
                <a:r>
                  <a:rPr lang="en-GB" dirty="0">
                    <a:latin typeface="Cambria Math" panose="02040503050406030204" pitchFamily="18" charset="0"/>
                    <a:ea typeface="+mn-lt"/>
                    <a:cs typeface="+mn-lt"/>
                    <a:sym typeface="Wingdings" panose="05000000000000000000" pitchFamily="2" charset="2"/>
                  </a:rPr>
                  <a:t> </a:t>
                </a:r>
                <a:r>
                  <a:rPr lang="en-GB" dirty="0">
                    <a:latin typeface="Cambria Math" panose="02040503050406030204" pitchFamily="18" charset="0"/>
                    <a:ea typeface="+mn-lt"/>
                    <a:cs typeface="+mn-lt"/>
                  </a:rPr>
                  <a:t>; undefined at t&lt;0</a:t>
                </a:r>
                <a:endParaRPr lang="en-GB" b="0" i="1" dirty="0">
                  <a:latin typeface="Cambria Math" panose="02040503050406030204" pitchFamily="18" charset="0"/>
                  <a:ea typeface="+mn-lt"/>
                  <a:cs typeface="+mn-lt"/>
                </a:endParaRPr>
              </a:p>
              <a:p>
                <a:pPr marL="0" indent="0">
                  <a:buNone/>
                </a:pPr>
                <a14:m>
                  <m:oMath xmlns:m="http://schemas.openxmlformats.org/officeDocument/2006/math">
                    <m:r>
                      <a:rPr lang="en-GB" b="0" i="1" smtClean="0">
                        <a:latin typeface="Cambria Math" panose="02040503050406030204" pitchFamily="18" charset="0"/>
                        <a:ea typeface="+mn-lt"/>
                        <a:cs typeface="+mn-lt"/>
                      </a:rPr>
                      <m:t>𝑁</m:t>
                    </m:r>
                    <m:d>
                      <m:dPr>
                        <m:ctrlPr>
                          <a:rPr lang="pt-BR" i="1">
                            <a:latin typeface="Cambria Math" panose="02040503050406030204" pitchFamily="18" charset="0"/>
                            <a:ea typeface="+mn-lt"/>
                            <a:cs typeface="+mn-lt"/>
                          </a:rPr>
                        </m:ctrlPr>
                      </m:dPr>
                      <m:e>
                        <m:r>
                          <a:rPr lang="en-GB" b="0" i="1" smtClean="0">
                            <a:latin typeface="Cambria Math" panose="02040503050406030204" pitchFamily="18" charset="0"/>
                            <a:ea typeface="+mn-lt"/>
                            <a:cs typeface="+mn-lt"/>
                          </a:rPr>
                          <m:t>1</m:t>
                        </m:r>
                      </m:e>
                    </m:d>
                    <m:r>
                      <a:rPr lang="pt-BR" i="1">
                        <a:latin typeface="Cambria Math" panose="02040503050406030204" pitchFamily="18" charset="0"/>
                        <a:ea typeface="+mn-lt"/>
                        <a:cs typeface="+mn-lt"/>
                      </a:rPr>
                      <m:t>=</m:t>
                    </m:r>
                    <m:r>
                      <a:rPr lang="pt-BR" i="1">
                        <a:latin typeface="Cambria Math" panose="02040503050406030204" pitchFamily="18" charset="0"/>
                        <a:ea typeface="+mn-lt"/>
                        <a:cs typeface="+mn-lt"/>
                      </a:rPr>
                      <m:t>𝑁</m:t>
                    </m:r>
                    <m:d>
                      <m:dPr>
                        <m:ctrlPr>
                          <a:rPr lang="pt-BR" i="1">
                            <a:latin typeface="Cambria Math" panose="02040503050406030204" pitchFamily="18" charset="0"/>
                            <a:ea typeface="+mn-lt"/>
                            <a:cs typeface="+mn-lt"/>
                          </a:rPr>
                        </m:ctrlPr>
                      </m:dPr>
                      <m:e>
                        <m:r>
                          <a:rPr lang="en-GB" b="0" i="1" smtClean="0">
                            <a:latin typeface="Cambria Math" panose="02040503050406030204" pitchFamily="18" charset="0"/>
                            <a:ea typeface="+mn-lt"/>
                            <a:cs typeface="+mn-lt"/>
                          </a:rPr>
                          <m:t>1−1</m:t>
                        </m:r>
                      </m:e>
                    </m:d>
                    <m:r>
                      <a:rPr lang="pt-BR" i="1">
                        <a:latin typeface="Cambria Math" panose="02040503050406030204" pitchFamily="18" charset="0"/>
                        <a:ea typeface="+mn-lt"/>
                        <a:cs typeface="+mn-lt"/>
                      </a:rPr>
                      <m:t>+</m:t>
                    </m:r>
                    <m:r>
                      <a:rPr lang="pt-BR" i="1">
                        <a:latin typeface="Cambria Math" panose="02040503050406030204" pitchFamily="18" charset="0"/>
                        <a:ea typeface="+mn-lt"/>
                        <a:cs typeface="+mn-lt"/>
                      </a:rPr>
                      <m:t>𝑁</m:t>
                    </m:r>
                    <m:d>
                      <m:dPr>
                        <m:ctrlPr>
                          <a:rPr lang="pt-BR" i="1">
                            <a:latin typeface="Cambria Math" panose="02040503050406030204" pitchFamily="18" charset="0"/>
                            <a:ea typeface="+mn-lt"/>
                            <a:cs typeface="+mn-lt"/>
                          </a:rPr>
                        </m:ctrlPr>
                      </m:dPr>
                      <m:e>
                        <m:r>
                          <a:rPr lang="en-GB" b="0" i="1" smtClean="0">
                            <a:latin typeface="Cambria Math" panose="02040503050406030204" pitchFamily="18" charset="0"/>
                            <a:ea typeface="+mn-lt"/>
                            <a:cs typeface="+mn-lt"/>
                          </a:rPr>
                          <m:t>1</m:t>
                        </m:r>
                        <m:r>
                          <a:rPr lang="pt-BR" i="1">
                            <a:latin typeface="Cambria Math" panose="02040503050406030204" pitchFamily="18" charset="0"/>
                            <a:ea typeface="+mn-lt"/>
                            <a:cs typeface="+mn-lt"/>
                          </a:rPr>
                          <m:t>−</m:t>
                        </m:r>
                        <m:r>
                          <a:rPr lang="en-GB" b="0" i="1" smtClean="0">
                            <a:latin typeface="Cambria Math" panose="02040503050406030204" pitchFamily="18" charset="0"/>
                            <a:ea typeface="+mn-lt"/>
                            <a:cs typeface="+mn-lt"/>
                          </a:rPr>
                          <m:t>2</m:t>
                        </m:r>
                      </m:e>
                    </m:d>
                    <m:r>
                      <a:rPr lang="en-GB" b="0" i="1" smtClean="0">
                        <a:latin typeface="Cambria Math" panose="02040503050406030204" pitchFamily="18" charset="0"/>
                        <a:ea typeface="+mn-lt"/>
                        <a:cs typeface="+mn-lt"/>
                      </a:rPr>
                      <m:t>=</m:t>
                    </m:r>
                    <m:r>
                      <a:rPr lang="en-GB" b="0" i="1" smtClean="0">
                        <a:latin typeface="Cambria Math" panose="02040503050406030204" pitchFamily="18" charset="0"/>
                        <a:ea typeface="+mn-lt"/>
                        <a:cs typeface="+mn-lt"/>
                      </a:rPr>
                      <m:t>𝑁</m:t>
                    </m:r>
                    <m:d>
                      <m:dPr>
                        <m:ctrlPr>
                          <a:rPr lang="en-GB" b="0" i="1" smtClean="0">
                            <a:latin typeface="Cambria Math" panose="02040503050406030204" pitchFamily="18" charset="0"/>
                            <a:ea typeface="+mn-lt"/>
                            <a:cs typeface="+mn-lt"/>
                          </a:rPr>
                        </m:ctrlPr>
                      </m:dPr>
                      <m:e>
                        <m:r>
                          <a:rPr lang="en-GB" b="0" i="1" smtClean="0">
                            <a:latin typeface="Cambria Math" panose="02040503050406030204" pitchFamily="18" charset="0"/>
                            <a:ea typeface="+mn-lt"/>
                            <a:cs typeface="+mn-lt"/>
                          </a:rPr>
                          <m:t>0</m:t>
                        </m:r>
                      </m:e>
                    </m:d>
                    <m:r>
                      <a:rPr lang="en-GB" b="0" i="1" smtClean="0">
                        <a:latin typeface="Cambria Math" panose="02040503050406030204" pitchFamily="18" charset="0"/>
                        <a:ea typeface="+mn-lt"/>
                        <a:cs typeface="+mn-lt"/>
                      </a:rPr>
                      <m:t>+</m:t>
                    </m:r>
                    <m:r>
                      <a:rPr lang="en-GB" b="0" i="1" smtClean="0">
                        <a:latin typeface="Cambria Math" panose="02040503050406030204" pitchFamily="18" charset="0"/>
                        <a:ea typeface="+mn-lt"/>
                        <a:cs typeface="+mn-lt"/>
                      </a:rPr>
                      <m:t>𝑁</m:t>
                    </m:r>
                    <m:d>
                      <m:dPr>
                        <m:ctrlPr>
                          <a:rPr lang="en-GB" b="0" i="1" smtClean="0">
                            <a:latin typeface="Cambria Math" panose="02040503050406030204" pitchFamily="18" charset="0"/>
                            <a:ea typeface="+mn-lt"/>
                            <a:cs typeface="+mn-lt"/>
                          </a:rPr>
                        </m:ctrlPr>
                      </m:dPr>
                      <m:e>
                        <m:r>
                          <a:rPr lang="en-GB" b="0" i="1" smtClean="0">
                            <a:latin typeface="Cambria Math" panose="02040503050406030204" pitchFamily="18" charset="0"/>
                            <a:ea typeface="+mn-lt"/>
                            <a:cs typeface="+mn-lt"/>
                          </a:rPr>
                          <m:t>−1</m:t>
                        </m:r>
                      </m:e>
                    </m:d>
                    <m:r>
                      <a:rPr lang="en-GB" b="0" i="1" smtClean="0">
                        <a:latin typeface="Cambria Math" panose="02040503050406030204" pitchFamily="18" charset="0"/>
                        <a:ea typeface="+mn-lt"/>
                        <a:cs typeface="+mn-lt"/>
                      </a:rPr>
                      <m:t>=1+0=1</m:t>
                    </m:r>
                  </m:oMath>
                </a14:m>
                <a:r>
                  <a:rPr lang="de-DE" dirty="0">
                    <a:sym typeface="Wingdings" panose="05000000000000000000" pitchFamily="2" charset="2"/>
                  </a:rPr>
                  <a:t>	 </a:t>
                </a:r>
                <a14:m>
                  <m:oMath xmlns:m="http://schemas.openxmlformats.org/officeDocument/2006/math">
                    <m:sSub>
                      <m:sSubPr>
                        <m:ctrlPr>
                          <a:rPr lang="en-GB" b="0" i="1" smtClean="0">
                            <a:latin typeface="Cambria Math" panose="02040503050406030204" pitchFamily="18" charset="0"/>
                            <a:sym typeface="Wingdings" panose="05000000000000000000" pitchFamily="2" charset="2"/>
                          </a:rPr>
                        </m:ctrlPr>
                      </m:sSubPr>
                      <m:e>
                        <m:r>
                          <a:rPr lang="en-GB" b="0" i="1" smtClean="0">
                            <a:latin typeface="Cambria Math" panose="02040503050406030204" pitchFamily="18" charset="0"/>
                            <a:sym typeface="Wingdings" panose="05000000000000000000" pitchFamily="2" charset="2"/>
                          </a:rPr>
                          <m:t>𝑆</m:t>
                        </m:r>
                      </m:e>
                      <m:sub>
                        <m:r>
                          <a:rPr lang="en-GB" b="0" i="1" smtClean="0">
                            <a:latin typeface="Cambria Math" panose="02040503050406030204" pitchFamily="18" charset="0"/>
                            <a:sym typeface="Wingdings" panose="05000000000000000000" pitchFamily="2" charset="2"/>
                          </a:rPr>
                          <m:t>1</m:t>
                        </m:r>
                      </m:sub>
                    </m:sSub>
                  </m:oMath>
                </a14:m>
                <a:endParaRPr lang="en-GB" b="0" i="1" dirty="0">
                  <a:latin typeface="Cambria Math" panose="02040503050406030204" pitchFamily="18" charset="0"/>
                  <a:sym typeface="Wingdings" panose="05000000000000000000" pitchFamily="2" charset="2"/>
                </a:endParaRPr>
              </a:p>
              <a:p>
                <a:pPr marL="0" indent="0">
                  <a:buNone/>
                </a:pPr>
                <a14:m>
                  <m:oMath xmlns:m="http://schemas.openxmlformats.org/officeDocument/2006/math">
                    <m:r>
                      <a:rPr lang="pt-BR" i="1" smtClean="0">
                        <a:latin typeface="Cambria Math" panose="02040503050406030204" pitchFamily="18" charset="0"/>
                        <a:ea typeface="+mn-lt"/>
                        <a:cs typeface="+mn-lt"/>
                      </a:rPr>
                      <m:t>𝑁</m:t>
                    </m:r>
                    <m:d>
                      <m:dPr>
                        <m:ctrlPr>
                          <a:rPr lang="pt-BR" i="1">
                            <a:latin typeface="Cambria Math" panose="02040503050406030204" pitchFamily="18" charset="0"/>
                            <a:ea typeface="+mn-lt"/>
                            <a:cs typeface="+mn-lt"/>
                          </a:rPr>
                        </m:ctrlPr>
                      </m:dPr>
                      <m:e>
                        <m:r>
                          <a:rPr lang="en-GB" b="0" i="1" smtClean="0">
                            <a:latin typeface="Cambria Math" panose="02040503050406030204" pitchFamily="18" charset="0"/>
                            <a:ea typeface="+mn-lt"/>
                            <a:cs typeface="+mn-lt"/>
                          </a:rPr>
                          <m:t>2</m:t>
                        </m:r>
                      </m:e>
                    </m:d>
                    <m:r>
                      <a:rPr lang="pt-BR" i="1">
                        <a:latin typeface="Cambria Math" panose="02040503050406030204" pitchFamily="18" charset="0"/>
                        <a:ea typeface="+mn-lt"/>
                        <a:cs typeface="+mn-lt"/>
                      </a:rPr>
                      <m:t>=</m:t>
                    </m:r>
                    <m:r>
                      <a:rPr lang="pt-BR" i="1">
                        <a:latin typeface="Cambria Math" panose="02040503050406030204" pitchFamily="18" charset="0"/>
                        <a:ea typeface="+mn-lt"/>
                        <a:cs typeface="+mn-lt"/>
                      </a:rPr>
                      <m:t>𝑁</m:t>
                    </m:r>
                    <m:d>
                      <m:dPr>
                        <m:ctrlPr>
                          <a:rPr lang="pt-BR" i="1">
                            <a:latin typeface="Cambria Math" panose="02040503050406030204" pitchFamily="18" charset="0"/>
                            <a:ea typeface="+mn-lt"/>
                            <a:cs typeface="+mn-lt"/>
                          </a:rPr>
                        </m:ctrlPr>
                      </m:dPr>
                      <m:e>
                        <m:r>
                          <a:rPr lang="en-GB" b="0" i="1" smtClean="0">
                            <a:latin typeface="Cambria Math" panose="02040503050406030204" pitchFamily="18" charset="0"/>
                            <a:ea typeface="+mn-lt"/>
                            <a:cs typeface="+mn-lt"/>
                          </a:rPr>
                          <m:t>2−1</m:t>
                        </m:r>
                      </m:e>
                    </m:d>
                    <m:r>
                      <a:rPr lang="pt-BR" i="1">
                        <a:latin typeface="Cambria Math" panose="02040503050406030204" pitchFamily="18" charset="0"/>
                        <a:ea typeface="+mn-lt"/>
                        <a:cs typeface="+mn-lt"/>
                      </a:rPr>
                      <m:t>+</m:t>
                    </m:r>
                    <m:r>
                      <a:rPr lang="pt-BR" i="1">
                        <a:latin typeface="Cambria Math" panose="02040503050406030204" pitchFamily="18" charset="0"/>
                        <a:ea typeface="+mn-lt"/>
                        <a:cs typeface="+mn-lt"/>
                      </a:rPr>
                      <m:t>𝑁</m:t>
                    </m:r>
                    <m:d>
                      <m:dPr>
                        <m:ctrlPr>
                          <a:rPr lang="pt-BR" i="1">
                            <a:latin typeface="Cambria Math" panose="02040503050406030204" pitchFamily="18" charset="0"/>
                            <a:ea typeface="+mn-lt"/>
                            <a:cs typeface="+mn-lt"/>
                          </a:rPr>
                        </m:ctrlPr>
                      </m:dPr>
                      <m:e>
                        <m:r>
                          <a:rPr lang="en-GB" b="0" i="1" smtClean="0">
                            <a:latin typeface="Cambria Math" panose="02040503050406030204" pitchFamily="18" charset="0"/>
                            <a:ea typeface="+mn-lt"/>
                            <a:cs typeface="+mn-lt"/>
                          </a:rPr>
                          <m:t>2</m:t>
                        </m:r>
                        <m:r>
                          <a:rPr lang="pt-BR" i="1">
                            <a:latin typeface="Cambria Math" panose="02040503050406030204" pitchFamily="18" charset="0"/>
                            <a:ea typeface="+mn-lt"/>
                            <a:cs typeface="+mn-lt"/>
                          </a:rPr>
                          <m:t>−</m:t>
                        </m:r>
                        <m:r>
                          <a:rPr lang="en-GB" b="0" i="1" smtClean="0">
                            <a:latin typeface="Cambria Math" panose="02040503050406030204" pitchFamily="18" charset="0"/>
                            <a:ea typeface="+mn-lt"/>
                            <a:cs typeface="+mn-lt"/>
                          </a:rPr>
                          <m:t>2</m:t>
                        </m:r>
                      </m:e>
                    </m:d>
                    <m:r>
                      <a:rPr lang="en-GB" b="0" i="1" smtClean="0">
                        <a:latin typeface="Cambria Math" panose="02040503050406030204" pitchFamily="18" charset="0"/>
                        <a:ea typeface="+mn-lt"/>
                        <a:cs typeface="+mn-lt"/>
                      </a:rPr>
                      <m:t>=</m:t>
                    </m:r>
                    <m:r>
                      <a:rPr lang="en-GB" b="0" i="1" smtClean="0">
                        <a:latin typeface="Cambria Math" panose="02040503050406030204" pitchFamily="18" charset="0"/>
                        <a:ea typeface="+mn-lt"/>
                        <a:cs typeface="+mn-lt"/>
                      </a:rPr>
                      <m:t>𝑁</m:t>
                    </m:r>
                    <m:d>
                      <m:dPr>
                        <m:ctrlPr>
                          <a:rPr lang="en-GB" b="0" i="1" smtClean="0">
                            <a:latin typeface="Cambria Math" panose="02040503050406030204" pitchFamily="18" charset="0"/>
                            <a:ea typeface="+mn-lt"/>
                            <a:cs typeface="+mn-lt"/>
                          </a:rPr>
                        </m:ctrlPr>
                      </m:dPr>
                      <m:e>
                        <m:r>
                          <a:rPr lang="en-GB" b="0" i="1" smtClean="0">
                            <a:latin typeface="Cambria Math" panose="02040503050406030204" pitchFamily="18" charset="0"/>
                            <a:ea typeface="+mn-lt"/>
                            <a:cs typeface="+mn-lt"/>
                          </a:rPr>
                          <m:t>1</m:t>
                        </m:r>
                      </m:e>
                    </m:d>
                    <m:r>
                      <a:rPr lang="en-GB" b="0" i="1" smtClean="0">
                        <a:latin typeface="Cambria Math" panose="02040503050406030204" pitchFamily="18" charset="0"/>
                        <a:ea typeface="+mn-lt"/>
                        <a:cs typeface="+mn-lt"/>
                      </a:rPr>
                      <m:t>+</m:t>
                    </m:r>
                    <m:r>
                      <a:rPr lang="en-GB" b="0" i="1" smtClean="0">
                        <a:latin typeface="Cambria Math" panose="02040503050406030204" pitchFamily="18" charset="0"/>
                        <a:ea typeface="+mn-lt"/>
                        <a:cs typeface="+mn-lt"/>
                      </a:rPr>
                      <m:t>𝑁</m:t>
                    </m:r>
                    <m:d>
                      <m:dPr>
                        <m:ctrlPr>
                          <a:rPr lang="en-GB" b="0" i="1" smtClean="0">
                            <a:latin typeface="Cambria Math" panose="02040503050406030204" pitchFamily="18" charset="0"/>
                            <a:ea typeface="+mn-lt"/>
                            <a:cs typeface="+mn-lt"/>
                          </a:rPr>
                        </m:ctrlPr>
                      </m:dPr>
                      <m:e>
                        <m:r>
                          <a:rPr lang="en-GB" b="0" i="1" smtClean="0">
                            <a:latin typeface="Cambria Math" panose="02040503050406030204" pitchFamily="18" charset="0"/>
                            <a:ea typeface="+mn-lt"/>
                            <a:cs typeface="+mn-lt"/>
                          </a:rPr>
                          <m:t>0</m:t>
                        </m:r>
                      </m:e>
                    </m:d>
                    <m:r>
                      <a:rPr lang="en-GB" b="0" i="1" smtClean="0">
                        <a:latin typeface="Cambria Math" panose="02040503050406030204" pitchFamily="18" charset="0"/>
                        <a:ea typeface="+mn-lt"/>
                        <a:cs typeface="+mn-lt"/>
                      </a:rPr>
                      <m:t>=1+1=2</m:t>
                    </m:r>
                  </m:oMath>
                </a14:m>
                <a:r>
                  <a:rPr lang="de-DE" dirty="0">
                    <a:sym typeface="Wingdings" panose="05000000000000000000" pitchFamily="2" charset="2"/>
                  </a:rPr>
                  <a:t>    	 </a:t>
                </a:r>
                <a14:m>
                  <m:oMath xmlns:m="http://schemas.openxmlformats.org/officeDocument/2006/math">
                    <m:sSub>
                      <m:sSubPr>
                        <m:ctrlPr>
                          <a:rPr lang="en-GB" b="0" i="1" smtClean="0">
                            <a:latin typeface="Cambria Math" panose="02040503050406030204" pitchFamily="18" charset="0"/>
                            <a:sym typeface="Wingdings" panose="05000000000000000000" pitchFamily="2" charset="2"/>
                          </a:rPr>
                        </m:ctrlPr>
                      </m:sSubPr>
                      <m:e>
                        <m:r>
                          <a:rPr lang="en-GB" b="0" i="1" smtClean="0">
                            <a:latin typeface="Cambria Math" panose="02040503050406030204" pitchFamily="18" charset="0"/>
                            <a:sym typeface="Wingdings" panose="05000000000000000000" pitchFamily="2" charset="2"/>
                          </a:rPr>
                          <m:t>𝑆</m:t>
                        </m:r>
                      </m:e>
                      <m:sub>
                        <m:r>
                          <a:rPr lang="en-GB" b="0" i="1" smtClean="0">
                            <a:latin typeface="Cambria Math" panose="02040503050406030204" pitchFamily="18" charset="0"/>
                            <a:sym typeface="Wingdings" panose="05000000000000000000" pitchFamily="2" charset="2"/>
                          </a:rPr>
                          <m:t>1</m:t>
                        </m:r>
                      </m:sub>
                    </m:sSub>
                    <m:sSub>
                      <m:sSubPr>
                        <m:ctrlPr>
                          <a:rPr lang="en-GB" b="0" i="1" smtClean="0">
                            <a:latin typeface="Cambria Math" panose="02040503050406030204" pitchFamily="18" charset="0"/>
                            <a:sym typeface="Wingdings" panose="05000000000000000000" pitchFamily="2" charset="2"/>
                          </a:rPr>
                        </m:ctrlPr>
                      </m:sSubPr>
                      <m:e>
                        <m:r>
                          <a:rPr lang="en-GB" b="0" i="1" smtClean="0">
                            <a:latin typeface="Cambria Math" panose="02040503050406030204" pitchFamily="18" charset="0"/>
                            <a:sym typeface="Wingdings" panose="05000000000000000000" pitchFamily="2" charset="2"/>
                          </a:rPr>
                          <m:t>𝑆</m:t>
                        </m:r>
                      </m:e>
                      <m:sub>
                        <m:r>
                          <a:rPr lang="en-GB" b="0" i="1" smtClean="0">
                            <a:latin typeface="Cambria Math" panose="02040503050406030204" pitchFamily="18" charset="0"/>
                            <a:sym typeface="Wingdings" panose="05000000000000000000" pitchFamily="2" charset="2"/>
                          </a:rPr>
                          <m:t>1</m:t>
                        </m:r>
                      </m:sub>
                    </m:sSub>
                    <m:r>
                      <a:rPr lang="en-GB" b="0" i="1" smtClean="0">
                        <a:latin typeface="Cambria Math" panose="02040503050406030204" pitchFamily="18" charset="0"/>
                        <a:sym typeface="Wingdings" panose="05000000000000000000" pitchFamily="2" charset="2"/>
                      </a:rPr>
                      <m:t>, </m:t>
                    </m:r>
                    <m:sSub>
                      <m:sSubPr>
                        <m:ctrlPr>
                          <a:rPr lang="en-GB" b="0" i="1" smtClean="0">
                            <a:latin typeface="Cambria Math" panose="02040503050406030204" pitchFamily="18" charset="0"/>
                            <a:sym typeface="Wingdings" panose="05000000000000000000" pitchFamily="2" charset="2"/>
                          </a:rPr>
                        </m:ctrlPr>
                      </m:sSubPr>
                      <m:e>
                        <m:r>
                          <a:rPr lang="en-GB" b="0" i="1" smtClean="0">
                            <a:latin typeface="Cambria Math" panose="02040503050406030204" pitchFamily="18" charset="0"/>
                            <a:sym typeface="Wingdings" panose="05000000000000000000" pitchFamily="2" charset="2"/>
                          </a:rPr>
                          <m:t>𝑆</m:t>
                        </m:r>
                      </m:e>
                      <m:sub>
                        <m:r>
                          <a:rPr lang="en-GB" b="0" i="1" smtClean="0">
                            <a:latin typeface="Cambria Math" panose="02040503050406030204" pitchFamily="18" charset="0"/>
                            <a:sym typeface="Wingdings" panose="05000000000000000000" pitchFamily="2" charset="2"/>
                          </a:rPr>
                          <m:t>2</m:t>
                        </m:r>
                      </m:sub>
                    </m:sSub>
                  </m:oMath>
                </a14:m>
                <a:endParaRPr lang="en-GB" b="0" i="1" dirty="0">
                  <a:latin typeface="Cambria Math" panose="02040503050406030204" pitchFamily="18" charset="0"/>
                  <a:sym typeface="Wingdings" panose="05000000000000000000" pitchFamily="2" charset="2"/>
                </a:endParaRPr>
              </a:p>
              <a:p>
                <a:pPr marL="0" indent="0">
                  <a:buNone/>
                </a:pPr>
                <a14:m>
                  <m:oMath xmlns:m="http://schemas.openxmlformats.org/officeDocument/2006/math">
                    <m:r>
                      <a:rPr lang="pt-BR" i="1">
                        <a:latin typeface="Cambria Math" panose="02040503050406030204" pitchFamily="18" charset="0"/>
                        <a:ea typeface="+mn-lt"/>
                        <a:cs typeface="+mn-lt"/>
                      </a:rPr>
                      <m:t>𝑁</m:t>
                    </m:r>
                    <m:d>
                      <m:dPr>
                        <m:ctrlPr>
                          <a:rPr lang="pt-BR" i="1">
                            <a:latin typeface="Cambria Math" panose="02040503050406030204" pitchFamily="18" charset="0"/>
                            <a:ea typeface="+mn-lt"/>
                            <a:cs typeface="+mn-lt"/>
                          </a:rPr>
                        </m:ctrlPr>
                      </m:dPr>
                      <m:e>
                        <m:r>
                          <a:rPr lang="en-GB" i="1">
                            <a:latin typeface="Cambria Math" panose="02040503050406030204" pitchFamily="18" charset="0"/>
                            <a:ea typeface="+mn-lt"/>
                            <a:cs typeface="+mn-lt"/>
                          </a:rPr>
                          <m:t>3</m:t>
                        </m:r>
                      </m:e>
                    </m:d>
                    <m:r>
                      <a:rPr lang="pt-BR" i="1">
                        <a:latin typeface="Cambria Math" panose="02040503050406030204" pitchFamily="18" charset="0"/>
                        <a:ea typeface="+mn-lt"/>
                        <a:cs typeface="+mn-lt"/>
                      </a:rPr>
                      <m:t>=</m:t>
                    </m:r>
                    <m:r>
                      <a:rPr lang="pt-BR" i="1">
                        <a:latin typeface="Cambria Math" panose="02040503050406030204" pitchFamily="18" charset="0"/>
                        <a:ea typeface="+mn-lt"/>
                        <a:cs typeface="+mn-lt"/>
                      </a:rPr>
                      <m:t>𝑁</m:t>
                    </m:r>
                    <m:d>
                      <m:dPr>
                        <m:ctrlPr>
                          <a:rPr lang="pt-BR" i="1">
                            <a:latin typeface="Cambria Math" panose="02040503050406030204" pitchFamily="18" charset="0"/>
                            <a:ea typeface="+mn-lt"/>
                            <a:cs typeface="+mn-lt"/>
                          </a:rPr>
                        </m:ctrlPr>
                      </m:dPr>
                      <m:e>
                        <m:r>
                          <a:rPr lang="en-GB" i="1">
                            <a:latin typeface="Cambria Math" panose="02040503050406030204" pitchFamily="18" charset="0"/>
                            <a:ea typeface="+mn-lt"/>
                            <a:cs typeface="+mn-lt"/>
                          </a:rPr>
                          <m:t>3−1</m:t>
                        </m:r>
                      </m:e>
                    </m:d>
                    <m:r>
                      <a:rPr lang="pt-BR" i="1">
                        <a:latin typeface="Cambria Math" panose="02040503050406030204" pitchFamily="18" charset="0"/>
                        <a:ea typeface="+mn-lt"/>
                        <a:cs typeface="+mn-lt"/>
                      </a:rPr>
                      <m:t>+</m:t>
                    </m:r>
                    <m:r>
                      <a:rPr lang="pt-BR" i="1">
                        <a:latin typeface="Cambria Math" panose="02040503050406030204" pitchFamily="18" charset="0"/>
                        <a:ea typeface="+mn-lt"/>
                        <a:cs typeface="+mn-lt"/>
                      </a:rPr>
                      <m:t>𝑁</m:t>
                    </m:r>
                    <m:d>
                      <m:dPr>
                        <m:ctrlPr>
                          <a:rPr lang="pt-BR" i="1">
                            <a:latin typeface="Cambria Math" panose="02040503050406030204" pitchFamily="18" charset="0"/>
                            <a:ea typeface="+mn-lt"/>
                            <a:cs typeface="+mn-lt"/>
                          </a:rPr>
                        </m:ctrlPr>
                      </m:dPr>
                      <m:e>
                        <m:r>
                          <a:rPr lang="en-GB" i="1">
                            <a:latin typeface="Cambria Math" panose="02040503050406030204" pitchFamily="18" charset="0"/>
                            <a:ea typeface="+mn-lt"/>
                            <a:cs typeface="+mn-lt"/>
                          </a:rPr>
                          <m:t>3</m:t>
                        </m:r>
                        <m:r>
                          <a:rPr lang="pt-BR" i="1">
                            <a:latin typeface="Cambria Math" panose="02040503050406030204" pitchFamily="18" charset="0"/>
                            <a:ea typeface="+mn-lt"/>
                            <a:cs typeface="+mn-lt"/>
                          </a:rPr>
                          <m:t>−</m:t>
                        </m:r>
                        <m:r>
                          <a:rPr lang="en-GB" i="1">
                            <a:latin typeface="Cambria Math" panose="02040503050406030204" pitchFamily="18" charset="0"/>
                            <a:ea typeface="+mn-lt"/>
                            <a:cs typeface="+mn-lt"/>
                          </a:rPr>
                          <m:t>2</m:t>
                        </m:r>
                      </m:e>
                    </m:d>
                    <m:r>
                      <a:rPr lang="en-GB" i="1">
                        <a:latin typeface="Cambria Math" panose="02040503050406030204" pitchFamily="18" charset="0"/>
                        <a:ea typeface="+mn-lt"/>
                        <a:cs typeface="+mn-lt"/>
                      </a:rPr>
                      <m:t>=</m:t>
                    </m:r>
                    <m:r>
                      <a:rPr lang="en-GB" i="1">
                        <a:latin typeface="Cambria Math" panose="02040503050406030204" pitchFamily="18" charset="0"/>
                        <a:ea typeface="+mn-lt"/>
                        <a:cs typeface="+mn-lt"/>
                      </a:rPr>
                      <m:t>𝑁</m:t>
                    </m:r>
                    <m:d>
                      <m:dPr>
                        <m:ctrlPr>
                          <a:rPr lang="en-GB" i="1">
                            <a:latin typeface="Cambria Math" panose="02040503050406030204" pitchFamily="18" charset="0"/>
                            <a:ea typeface="+mn-lt"/>
                            <a:cs typeface="+mn-lt"/>
                          </a:rPr>
                        </m:ctrlPr>
                      </m:dPr>
                      <m:e>
                        <m:r>
                          <a:rPr lang="en-GB" i="1">
                            <a:latin typeface="Cambria Math" panose="02040503050406030204" pitchFamily="18" charset="0"/>
                            <a:ea typeface="+mn-lt"/>
                            <a:cs typeface="+mn-lt"/>
                          </a:rPr>
                          <m:t>2</m:t>
                        </m:r>
                      </m:e>
                    </m:d>
                    <m:r>
                      <a:rPr lang="en-GB" i="1">
                        <a:latin typeface="Cambria Math" panose="02040503050406030204" pitchFamily="18" charset="0"/>
                        <a:ea typeface="+mn-lt"/>
                        <a:cs typeface="+mn-lt"/>
                      </a:rPr>
                      <m:t>+</m:t>
                    </m:r>
                    <m:r>
                      <a:rPr lang="en-GB" i="1">
                        <a:latin typeface="Cambria Math" panose="02040503050406030204" pitchFamily="18" charset="0"/>
                        <a:ea typeface="+mn-lt"/>
                        <a:cs typeface="+mn-lt"/>
                      </a:rPr>
                      <m:t>𝑁</m:t>
                    </m:r>
                    <m:d>
                      <m:dPr>
                        <m:ctrlPr>
                          <a:rPr lang="en-GB" i="1">
                            <a:latin typeface="Cambria Math" panose="02040503050406030204" pitchFamily="18" charset="0"/>
                            <a:ea typeface="+mn-lt"/>
                            <a:cs typeface="+mn-lt"/>
                          </a:rPr>
                        </m:ctrlPr>
                      </m:dPr>
                      <m:e>
                        <m:r>
                          <a:rPr lang="en-GB" i="1">
                            <a:latin typeface="Cambria Math" panose="02040503050406030204" pitchFamily="18" charset="0"/>
                            <a:ea typeface="+mn-lt"/>
                            <a:cs typeface="+mn-lt"/>
                          </a:rPr>
                          <m:t>1</m:t>
                        </m:r>
                      </m:e>
                    </m:d>
                    <m:r>
                      <a:rPr lang="en-GB" i="1">
                        <a:latin typeface="Cambria Math" panose="02040503050406030204" pitchFamily="18" charset="0"/>
                        <a:ea typeface="+mn-lt"/>
                        <a:cs typeface="+mn-lt"/>
                      </a:rPr>
                      <m:t>=2+1=3</m:t>
                    </m:r>
                  </m:oMath>
                </a14:m>
                <a:r>
                  <a:rPr lang="de-DE" dirty="0"/>
                  <a:t>    	</a:t>
                </a:r>
                <a:r>
                  <a:rPr lang="de-DE" dirty="0">
                    <a:sym typeface="Wingdings" panose="05000000000000000000" pitchFamily="2" charset="2"/>
                  </a:rPr>
                  <a:t></a:t>
                </a:r>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1</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2</m:t>
                        </m:r>
                      </m:sub>
                    </m:sSub>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1</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2</m:t>
                        </m:r>
                      </m:sub>
                    </m:sSub>
                  </m:oMath>
                </a14:m>
                <a:endParaRPr lang="en-GB" dirty="0"/>
              </a:p>
              <a:p>
                <a:pPr marL="0" indent="0">
                  <a:buNone/>
                </a:pPr>
                <a14:m>
                  <m:oMath xmlns:m="http://schemas.openxmlformats.org/officeDocument/2006/math">
                    <m:r>
                      <a:rPr lang="pt-BR" i="1" smtClean="0">
                        <a:latin typeface="Cambria Math" panose="02040503050406030204" pitchFamily="18" charset="0"/>
                        <a:ea typeface="+mn-lt"/>
                        <a:cs typeface="+mn-lt"/>
                      </a:rPr>
                      <m:t>𝑁</m:t>
                    </m:r>
                    <m:d>
                      <m:dPr>
                        <m:ctrlPr>
                          <a:rPr lang="pt-BR" i="1">
                            <a:latin typeface="Cambria Math" panose="02040503050406030204" pitchFamily="18" charset="0"/>
                            <a:ea typeface="+mn-lt"/>
                            <a:cs typeface="+mn-lt"/>
                          </a:rPr>
                        </m:ctrlPr>
                      </m:dPr>
                      <m:e>
                        <m:r>
                          <a:rPr lang="en-GB" b="0" i="1" smtClean="0">
                            <a:latin typeface="Cambria Math" panose="02040503050406030204" pitchFamily="18" charset="0"/>
                            <a:ea typeface="+mn-lt"/>
                            <a:cs typeface="+mn-lt"/>
                          </a:rPr>
                          <m:t>4</m:t>
                        </m:r>
                      </m:e>
                    </m:d>
                    <m:r>
                      <a:rPr lang="pt-BR" i="1">
                        <a:latin typeface="Cambria Math" panose="02040503050406030204" pitchFamily="18" charset="0"/>
                        <a:ea typeface="+mn-lt"/>
                        <a:cs typeface="+mn-lt"/>
                      </a:rPr>
                      <m:t>=</m:t>
                    </m:r>
                    <m:r>
                      <a:rPr lang="pt-BR" i="1">
                        <a:latin typeface="Cambria Math" panose="02040503050406030204" pitchFamily="18" charset="0"/>
                        <a:ea typeface="+mn-lt"/>
                        <a:cs typeface="+mn-lt"/>
                      </a:rPr>
                      <m:t>𝑁</m:t>
                    </m:r>
                    <m:d>
                      <m:dPr>
                        <m:ctrlPr>
                          <a:rPr lang="pt-BR" i="1">
                            <a:latin typeface="Cambria Math" panose="02040503050406030204" pitchFamily="18" charset="0"/>
                            <a:ea typeface="+mn-lt"/>
                            <a:cs typeface="+mn-lt"/>
                          </a:rPr>
                        </m:ctrlPr>
                      </m:dPr>
                      <m:e>
                        <m:r>
                          <a:rPr lang="en-GB" b="0" i="1" smtClean="0">
                            <a:latin typeface="Cambria Math" panose="02040503050406030204" pitchFamily="18" charset="0"/>
                            <a:ea typeface="+mn-lt"/>
                            <a:cs typeface="+mn-lt"/>
                          </a:rPr>
                          <m:t>4−1</m:t>
                        </m:r>
                      </m:e>
                    </m:d>
                    <m:r>
                      <a:rPr lang="pt-BR" i="1">
                        <a:latin typeface="Cambria Math" panose="02040503050406030204" pitchFamily="18" charset="0"/>
                        <a:ea typeface="+mn-lt"/>
                        <a:cs typeface="+mn-lt"/>
                      </a:rPr>
                      <m:t>+</m:t>
                    </m:r>
                    <m:r>
                      <a:rPr lang="pt-BR" i="1">
                        <a:latin typeface="Cambria Math" panose="02040503050406030204" pitchFamily="18" charset="0"/>
                        <a:ea typeface="+mn-lt"/>
                        <a:cs typeface="+mn-lt"/>
                      </a:rPr>
                      <m:t>𝑁</m:t>
                    </m:r>
                    <m:d>
                      <m:dPr>
                        <m:ctrlPr>
                          <a:rPr lang="pt-BR" i="1">
                            <a:latin typeface="Cambria Math" panose="02040503050406030204" pitchFamily="18" charset="0"/>
                            <a:ea typeface="+mn-lt"/>
                            <a:cs typeface="+mn-lt"/>
                          </a:rPr>
                        </m:ctrlPr>
                      </m:dPr>
                      <m:e>
                        <m:r>
                          <a:rPr lang="en-GB" b="0" i="1" smtClean="0">
                            <a:latin typeface="Cambria Math" panose="02040503050406030204" pitchFamily="18" charset="0"/>
                            <a:ea typeface="+mn-lt"/>
                            <a:cs typeface="+mn-lt"/>
                          </a:rPr>
                          <m:t>4</m:t>
                        </m:r>
                        <m:r>
                          <a:rPr lang="pt-BR" i="1">
                            <a:latin typeface="Cambria Math" panose="02040503050406030204" pitchFamily="18" charset="0"/>
                            <a:ea typeface="+mn-lt"/>
                            <a:cs typeface="+mn-lt"/>
                          </a:rPr>
                          <m:t>−</m:t>
                        </m:r>
                        <m:r>
                          <a:rPr lang="en-GB" b="0" i="1" smtClean="0">
                            <a:latin typeface="Cambria Math" panose="02040503050406030204" pitchFamily="18" charset="0"/>
                            <a:ea typeface="+mn-lt"/>
                            <a:cs typeface="+mn-lt"/>
                          </a:rPr>
                          <m:t>2</m:t>
                        </m:r>
                      </m:e>
                    </m:d>
                    <m:r>
                      <a:rPr lang="en-GB" b="0" i="1" smtClean="0">
                        <a:latin typeface="Cambria Math" panose="02040503050406030204" pitchFamily="18" charset="0"/>
                        <a:ea typeface="+mn-lt"/>
                        <a:cs typeface="+mn-lt"/>
                      </a:rPr>
                      <m:t>=</m:t>
                    </m:r>
                    <m:r>
                      <a:rPr lang="en-GB" b="0" i="1" smtClean="0">
                        <a:latin typeface="Cambria Math" panose="02040503050406030204" pitchFamily="18" charset="0"/>
                        <a:ea typeface="+mn-lt"/>
                        <a:cs typeface="+mn-lt"/>
                      </a:rPr>
                      <m:t>𝑁</m:t>
                    </m:r>
                    <m:d>
                      <m:dPr>
                        <m:ctrlPr>
                          <a:rPr lang="en-GB" b="0" i="1" smtClean="0">
                            <a:latin typeface="Cambria Math" panose="02040503050406030204" pitchFamily="18" charset="0"/>
                            <a:ea typeface="+mn-lt"/>
                            <a:cs typeface="+mn-lt"/>
                          </a:rPr>
                        </m:ctrlPr>
                      </m:dPr>
                      <m:e>
                        <m:r>
                          <a:rPr lang="en-GB" b="0" i="1" smtClean="0">
                            <a:latin typeface="Cambria Math" panose="02040503050406030204" pitchFamily="18" charset="0"/>
                            <a:ea typeface="+mn-lt"/>
                            <a:cs typeface="+mn-lt"/>
                          </a:rPr>
                          <m:t>3</m:t>
                        </m:r>
                      </m:e>
                    </m:d>
                    <m:r>
                      <a:rPr lang="en-GB" b="0" i="1" smtClean="0">
                        <a:latin typeface="Cambria Math" panose="02040503050406030204" pitchFamily="18" charset="0"/>
                        <a:ea typeface="+mn-lt"/>
                        <a:cs typeface="+mn-lt"/>
                      </a:rPr>
                      <m:t>+</m:t>
                    </m:r>
                    <m:r>
                      <a:rPr lang="en-GB" b="0" i="1" smtClean="0">
                        <a:latin typeface="Cambria Math" panose="02040503050406030204" pitchFamily="18" charset="0"/>
                        <a:ea typeface="+mn-lt"/>
                        <a:cs typeface="+mn-lt"/>
                      </a:rPr>
                      <m:t>𝑁</m:t>
                    </m:r>
                    <m:d>
                      <m:dPr>
                        <m:ctrlPr>
                          <a:rPr lang="en-GB" b="0" i="1" smtClean="0">
                            <a:latin typeface="Cambria Math" panose="02040503050406030204" pitchFamily="18" charset="0"/>
                            <a:ea typeface="+mn-lt"/>
                            <a:cs typeface="+mn-lt"/>
                          </a:rPr>
                        </m:ctrlPr>
                      </m:dPr>
                      <m:e>
                        <m:r>
                          <a:rPr lang="en-GB" b="0" i="1" smtClean="0">
                            <a:latin typeface="Cambria Math" panose="02040503050406030204" pitchFamily="18" charset="0"/>
                            <a:ea typeface="+mn-lt"/>
                            <a:cs typeface="+mn-lt"/>
                          </a:rPr>
                          <m:t>2</m:t>
                        </m:r>
                      </m:e>
                    </m:d>
                    <m:r>
                      <a:rPr lang="en-GB" b="0" i="1" smtClean="0">
                        <a:latin typeface="Cambria Math" panose="02040503050406030204" pitchFamily="18" charset="0"/>
                        <a:ea typeface="+mn-lt"/>
                        <a:cs typeface="+mn-lt"/>
                      </a:rPr>
                      <m:t>=3+2=5</m:t>
                    </m:r>
                  </m:oMath>
                </a14:m>
                <a:r>
                  <a:rPr lang="de-DE" dirty="0"/>
                  <a:t>    	</a:t>
                </a:r>
                <a:r>
                  <a:rPr lang="de-DE" dirty="0">
                    <a:sym typeface="Wingdings" panose="05000000000000000000" pitchFamily="2" charset="2"/>
                  </a:rPr>
                  <a:t></a:t>
                </a:r>
                <a:r>
                  <a:rPr lang="en-GB" dirty="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1</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2</m:t>
                        </m:r>
                      </m:sub>
                    </m:sSub>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2</m:t>
                        </m:r>
                      </m:sub>
                    </m:sSub>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2</m:t>
                        </m:r>
                      </m:sub>
                    </m:sSub>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2</m:t>
                        </m:r>
                      </m:sub>
                    </m:sSub>
                  </m:oMath>
                </a14:m>
                <a:endParaRPr lang="en-GB" dirty="0"/>
              </a:p>
              <a:p>
                <a:pPr marL="0" indent="0">
                  <a:buNone/>
                </a:pPr>
                <a:endParaRPr lang="de-DE" dirty="0"/>
              </a:p>
              <a:p>
                <a:pPr marL="0" indent="0">
                  <a:buNone/>
                </a:pPr>
                <a:r>
                  <a:rPr lang="de-DE" dirty="0"/>
                  <a:t>N(t) equals the Sum of the number of sequences that end in each symbol </a:t>
                </a:r>
                <a14:m>
                  <m:oMath xmlns:m="http://schemas.openxmlformats.org/officeDocument/2006/math">
                    <m:sSub>
                      <m:sSubPr>
                        <m:ctrlPr>
                          <a:rPr lang="en-GB" i="1" dirty="0">
                            <a:latin typeface="Cambria Math" panose="02040503050406030204" pitchFamily="18" charset="0"/>
                            <a:ea typeface="+mn-lt"/>
                            <a:cs typeface="+mn-lt"/>
                          </a:rPr>
                        </m:ctrlPr>
                      </m:sSubPr>
                      <m:e>
                        <m:r>
                          <m:rPr>
                            <m:sty m:val="p"/>
                          </m:rPr>
                          <a:rPr lang="en-GB" dirty="0">
                            <a:latin typeface="Cambria Math" panose="02040503050406030204" pitchFamily="18" charset="0"/>
                            <a:ea typeface="+mn-lt"/>
                            <a:cs typeface="+mn-lt"/>
                          </a:rPr>
                          <m:t>S</m:t>
                        </m:r>
                      </m:e>
                      <m:sub>
                        <m:r>
                          <a:rPr lang="en-GB" dirty="0">
                            <a:latin typeface="Cambria Math" panose="02040503050406030204" pitchFamily="18" charset="0"/>
                            <a:ea typeface="+mn-lt"/>
                            <a:cs typeface="+mn-lt"/>
                          </a:rPr>
                          <m:t>1</m:t>
                        </m:r>
                      </m:sub>
                    </m:sSub>
                    <m:r>
                      <a:rPr lang="de-DE" i="1" dirty="0">
                        <a:latin typeface="Cambria Math" panose="02040503050406030204" pitchFamily="18" charset="0"/>
                        <a:ea typeface="+mn-lt"/>
                        <a:cs typeface="+mn-lt"/>
                      </a:rPr>
                      <m:t>, </m:t>
                    </m:r>
                    <m:r>
                      <a:rPr lang="en-GB" i="1" dirty="0">
                        <a:latin typeface="Cambria Math" panose="02040503050406030204" pitchFamily="18" charset="0"/>
                        <a:ea typeface="+mn-lt"/>
                        <a:cs typeface="+mn-lt"/>
                      </a:rPr>
                      <m:t>…</m:t>
                    </m:r>
                    <m:r>
                      <a:rPr lang="de-DE" i="1" dirty="0">
                        <a:latin typeface="Cambria Math" panose="02040503050406030204" pitchFamily="18" charset="0"/>
                        <a:ea typeface="+mn-lt"/>
                        <a:cs typeface="+mn-lt"/>
                      </a:rPr>
                      <m:t>, </m:t>
                    </m:r>
                    <m:sSub>
                      <m:sSubPr>
                        <m:ctrlPr>
                          <a:rPr lang="en-GB" i="1" dirty="0">
                            <a:latin typeface="Cambria Math" panose="02040503050406030204" pitchFamily="18" charset="0"/>
                            <a:ea typeface="+mn-lt"/>
                            <a:cs typeface="+mn-lt"/>
                          </a:rPr>
                        </m:ctrlPr>
                      </m:sSubPr>
                      <m:e>
                        <m:r>
                          <a:rPr lang="de-DE" i="1" dirty="0">
                            <a:latin typeface="Cambria Math" panose="02040503050406030204" pitchFamily="18" charset="0"/>
                            <a:ea typeface="+mn-lt"/>
                            <a:cs typeface="+mn-lt"/>
                          </a:rPr>
                          <m:t>𝑆</m:t>
                        </m:r>
                      </m:e>
                      <m:sub>
                        <m:r>
                          <a:rPr lang="en-GB" i="1" dirty="0">
                            <a:latin typeface="Cambria Math" panose="02040503050406030204" pitchFamily="18" charset="0"/>
                            <a:ea typeface="+mn-lt"/>
                            <a:cs typeface="+mn-lt"/>
                          </a:rPr>
                          <m:t>𝑛</m:t>
                        </m:r>
                      </m:sub>
                    </m:sSub>
                  </m:oMath>
                </a14:m>
                <a:endParaRPr lang="de-DE" dirty="0"/>
              </a:p>
              <a:p>
                <a:pPr marL="0" indent="0">
                  <a:buNone/>
                </a:pPr>
                <a:r>
                  <a:rPr lang="en-GB" dirty="0"/>
                  <a:t>This is a </a:t>
                </a:r>
                <a:r>
                  <a:rPr lang="en-GB" b="1" dirty="0"/>
                  <a:t>linear recurrence relation</a:t>
                </a:r>
              </a:p>
            </p:txBody>
          </p:sp>
        </mc:Choice>
        <mc:Fallback xmlns="">
          <p:sp>
            <p:nvSpPr>
              <p:cNvPr id="3" name="Inhaltsplatzhalter 2">
                <a:extLst>
                  <a:ext uri="{FF2B5EF4-FFF2-40B4-BE49-F238E27FC236}">
                    <a16:creationId xmlns:a16="http://schemas.microsoft.com/office/drawing/2014/main" id="{F6976F09-CA62-1320-5074-8681C0CC293F}"/>
                  </a:ext>
                </a:extLst>
              </p:cNvPr>
              <p:cNvSpPr>
                <a:spLocks noGrp="1" noRot="1" noChangeAspect="1" noMove="1" noResize="1" noEditPoints="1" noAdjustHandles="1" noChangeArrowheads="1" noChangeShapeType="1" noTextEdit="1"/>
              </p:cNvSpPr>
              <p:nvPr>
                <p:ph idx="1"/>
              </p:nvPr>
            </p:nvSpPr>
            <p:spPr>
              <a:xfrm>
                <a:off x="403178" y="1825625"/>
                <a:ext cx="11788818" cy="4351338"/>
              </a:xfrm>
              <a:blipFill>
                <a:blip r:embed="rId2"/>
                <a:stretch>
                  <a:fillRect l="-517" t="-2381"/>
                </a:stretch>
              </a:blipFill>
            </p:spPr>
            <p:txBody>
              <a:bodyPr/>
              <a:lstStyle/>
              <a:p>
                <a:r>
                  <a:rPr lang="en-DE">
                    <a:noFill/>
                  </a:rPr>
                  <a:t> </a:t>
                </a:r>
              </a:p>
            </p:txBody>
          </p:sp>
        </mc:Fallback>
      </mc:AlternateContent>
      <p:sp>
        <p:nvSpPr>
          <p:cNvPr id="4" name="Rectangle 3">
            <a:extLst>
              <a:ext uri="{FF2B5EF4-FFF2-40B4-BE49-F238E27FC236}">
                <a16:creationId xmlns:a16="http://schemas.microsoft.com/office/drawing/2014/main" id="{359AD741-9A3B-09CA-1318-1D074C10488D}"/>
              </a:ext>
            </a:extLst>
          </p:cNvPr>
          <p:cNvSpPr/>
          <p:nvPr/>
        </p:nvSpPr>
        <p:spPr>
          <a:xfrm>
            <a:off x="8813625" y="4563294"/>
            <a:ext cx="229363" cy="262548"/>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 name="Rectangle 4">
            <a:extLst>
              <a:ext uri="{FF2B5EF4-FFF2-40B4-BE49-F238E27FC236}">
                <a16:creationId xmlns:a16="http://schemas.microsoft.com/office/drawing/2014/main" id="{E0B10D4D-8A78-FB89-F5CF-F1C61C1744BC}"/>
              </a:ext>
            </a:extLst>
          </p:cNvPr>
          <p:cNvSpPr/>
          <p:nvPr/>
        </p:nvSpPr>
        <p:spPr>
          <a:xfrm>
            <a:off x="11238733" y="4562195"/>
            <a:ext cx="229363" cy="262548"/>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Rectangle 5">
            <a:extLst>
              <a:ext uri="{FF2B5EF4-FFF2-40B4-BE49-F238E27FC236}">
                <a16:creationId xmlns:a16="http://schemas.microsoft.com/office/drawing/2014/main" id="{5A1BD6C7-5FE5-9703-2CEB-82C37E3AE2A1}"/>
              </a:ext>
            </a:extLst>
          </p:cNvPr>
          <p:cNvSpPr/>
          <p:nvPr/>
        </p:nvSpPr>
        <p:spPr>
          <a:xfrm>
            <a:off x="10433872" y="4562195"/>
            <a:ext cx="229363" cy="262548"/>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Rectangle 6">
            <a:extLst>
              <a:ext uri="{FF2B5EF4-FFF2-40B4-BE49-F238E27FC236}">
                <a16:creationId xmlns:a16="http://schemas.microsoft.com/office/drawing/2014/main" id="{77039739-8CB9-D21E-8890-7B5445A975DE}"/>
              </a:ext>
            </a:extLst>
          </p:cNvPr>
          <p:cNvSpPr/>
          <p:nvPr/>
        </p:nvSpPr>
        <p:spPr>
          <a:xfrm>
            <a:off x="9629011" y="4545527"/>
            <a:ext cx="229363" cy="262548"/>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Rectangle 8">
            <a:extLst>
              <a:ext uri="{FF2B5EF4-FFF2-40B4-BE49-F238E27FC236}">
                <a16:creationId xmlns:a16="http://schemas.microsoft.com/office/drawing/2014/main" id="{131FF257-A914-6159-4F74-2DED54FA8F77}"/>
              </a:ext>
            </a:extLst>
          </p:cNvPr>
          <p:cNvSpPr/>
          <p:nvPr/>
        </p:nvSpPr>
        <p:spPr>
          <a:xfrm>
            <a:off x="11817398" y="4562195"/>
            <a:ext cx="229363" cy="262548"/>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Rectangle 10">
            <a:extLst>
              <a:ext uri="{FF2B5EF4-FFF2-40B4-BE49-F238E27FC236}">
                <a16:creationId xmlns:a16="http://schemas.microsoft.com/office/drawing/2014/main" id="{A1433012-1129-6766-30DC-4DD7519C4D67}"/>
              </a:ext>
            </a:extLst>
          </p:cNvPr>
          <p:cNvSpPr/>
          <p:nvPr/>
        </p:nvSpPr>
        <p:spPr>
          <a:xfrm>
            <a:off x="6103301" y="4540271"/>
            <a:ext cx="229363" cy="262548"/>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Rectangle 12">
            <a:extLst>
              <a:ext uri="{FF2B5EF4-FFF2-40B4-BE49-F238E27FC236}">
                <a16:creationId xmlns:a16="http://schemas.microsoft.com/office/drawing/2014/main" id="{008DC3D4-BAE4-25EB-7F4E-6F0FED23C42A}"/>
              </a:ext>
            </a:extLst>
          </p:cNvPr>
          <p:cNvSpPr/>
          <p:nvPr/>
        </p:nvSpPr>
        <p:spPr>
          <a:xfrm>
            <a:off x="5653297" y="4540271"/>
            <a:ext cx="229363" cy="262548"/>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6205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500"/>
                                        <p:tgtEl>
                                          <p:spTgt spid="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500"/>
                                        <p:tgtEl>
                                          <p:spTgt spid="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fade">
                                      <p:cBhvr>
                                        <p:cTn id="66" dur="500"/>
                                        <p:tgtEl>
                                          <p:spTgt spid="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fade">
                                      <p:cBhvr>
                                        <p:cTn id="71" dur="500"/>
                                        <p:tgtEl>
                                          <p:spTgt spid="1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fade">
                                      <p:cBhvr>
                                        <p:cTn id="74" dur="500"/>
                                        <p:tgtEl>
                                          <p:spTgt spid="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fade">
                                      <p:cBhvr>
                                        <p:cTn id="77" dur="500"/>
                                        <p:tgtEl>
                                          <p:spTgt spid="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11" end="11"/>
                                            </p:txEl>
                                          </p:spTgt>
                                        </p:tgtEl>
                                        <p:attrNameLst>
                                          <p:attrName>style.visibility</p:attrName>
                                        </p:attrNameLst>
                                      </p:cBhvr>
                                      <p:to>
                                        <p:strVal val="visible"/>
                                      </p:to>
                                    </p:set>
                                    <p:animEffect transition="in" filter="fade">
                                      <p:cBhvr>
                                        <p:cTn id="8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1"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EEE71BA-7168-EA50-B117-7FABC16A776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Capacity for large t</a:t>
            </a:r>
            <a:endParaRPr lang="de-DE" sz="4000" dirty="0">
              <a:solidFill>
                <a:srgbClr val="FFFFFF"/>
              </a:solidFill>
            </a:endParaRPr>
          </a:p>
        </p:txBody>
      </p:sp>
      <mc:AlternateContent xmlns:mc="http://schemas.openxmlformats.org/markup-compatibility/2006" xmlns:a14="http://schemas.microsoft.com/office/drawing/2010/main">
        <mc:Choice Requires="a14">
          <p:sp>
            <p:nvSpPr>
              <p:cNvPr id="6" name="Inhaltsplatzhalter 2">
                <a:extLst>
                  <a:ext uri="{FF2B5EF4-FFF2-40B4-BE49-F238E27FC236}">
                    <a16:creationId xmlns:a16="http://schemas.microsoft.com/office/drawing/2014/main" id="{F54FFC2E-8931-4B6D-BEE4-CCBEAAB34F6C}"/>
                  </a:ext>
                </a:extLst>
              </p:cNvPr>
              <p:cNvSpPr txBox="1">
                <a:spLocks/>
              </p:cNvSpPr>
              <p:nvPr/>
            </p:nvSpPr>
            <p:spPr>
              <a:xfrm>
                <a:off x="751949" y="1875631"/>
                <a:ext cx="10897125" cy="4880275"/>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a:t>linear recurrence relation </a:t>
                </a:r>
              </a:p>
              <a:p>
                <a:pPr marL="0" indent="0">
                  <a:buNone/>
                </a:pPr>
                <a:r>
                  <a:rPr lang="en-GB" dirty="0">
                    <a:ea typeface="+mn-lt"/>
                    <a:cs typeface="+mn-lt"/>
                    <a:sym typeface="Wingdings" panose="05000000000000000000" pitchFamily="2" charset="2"/>
                  </a:rPr>
                  <a:t> Construct a </a:t>
                </a:r>
                <a:r>
                  <a:rPr lang="de-DE" i="1" dirty="0">
                    <a:ea typeface="+mn-lt"/>
                    <a:cs typeface="+mn-lt"/>
                  </a:rPr>
                  <a:t>characteristic equation</a:t>
                </a:r>
                <a:r>
                  <a:rPr lang="de-DE" dirty="0">
                    <a:ea typeface="+mn-lt"/>
                    <a:cs typeface="+mn-lt"/>
                  </a:rPr>
                  <a:t>:</a:t>
                </a:r>
              </a:p>
              <a:p>
                <a:pPr marL="0" indent="0">
                  <a:buNone/>
                </a:pPr>
                <a14:m>
                  <m:oMathPara xmlns:m="http://schemas.openxmlformats.org/officeDocument/2006/math">
                    <m:oMathParaPr>
                      <m:jc m:val="centerGroup"/>
                    </m:oMathParaPr>
                    <m:oMath xmlns:m="http://schemas.openxmlformats.org/officeDocument/2006/math">
                      <m:sSup>
                        <m:sSupPr>
                          <m:ctrlPr>
                            <a:rPr lang="pt-BR" i="1">
                              <a:latin typeface="Cambria Math" panose="02040503050406030204" pitchFamily="18" charset="0"/>
                              <a:ea typeface="+mn-lt"/>
                              <a:cs typeface="+mn-lt"/>
                            </a:rPr>
                          </m:ctrlPr>
                        </m:sSupPr>
                        <m:e>
                          <m:r>
                            <m:rPr>
                              <m:sty m:val="p"/>
                            </m:rPr>
                            <a:rPr lang="pt-BR" i="0">
                              <a:latin typeface="Cambria Math" panose="02040503050406030204" pitchFamily="18" charset="0"/>
                              <a:ea typeface="+mn-lt"/>
                              <a:cs typeface="+mn-lt"/>
                            </a:rPr>
                            <m:t>X</m:t>
                          </m:r>
                        </m:e>
                        <m:sup>
                          <m:r>
                            <a:rPr lang="pt-BR" i="0">
                              <a:latin typeface="Cambria Math" panose="02040503050406030204" pitchFamily="18" charset="0"/>
                              <a:ea typeface="+mn-lt"/>
                              <a:cs typeface="+mn-lt"/>
                            </a:rPr>
                            <m:t>−</m:t>
                          </m:r>
                          <m:sSub>
                            <m:sSubPr>
                              <m:ctrlPr>
                                <a:rPr lang="pt-BR" i="1">
                                  <a:latin typeface="Cambria Math" panose="02040503050406030204" pitchFamily="18" charset="0"/>
                                  <a:ea typeface="+mn-lt"/>
                                  <a:cs typeface="+mn-lt"/>
                                </a:rPr>
                              </m:ctrlPr>
                            </m:sSubPr>
                            <m:e>
                              <m:r>
                                <m:rPr>
                                  <m:sty m:val="p"/>
                                </m:rPr>
                                <a:rPr lang="pt-BR" i="0">
                                  <a:latin typeface="Cambria Math" panose="02040503050406030204" pitchFamily="18" charset="0"/>
                                  <a:ea typeface="+mn-lt"/>
                                  <a:cs typeface="+mn-lt"/>
                                </a:rPr>
                                <m:t>t</m:t>
                              </m:r>
                            </m:e>
                            <m:sub>
                              <m:r>
                                <a:rPr lang="en-GB" b="0" i="0" smtClean="0">
                                  <a:latin typeface="Cambria Math" panose="02040503050406030204" pitchFamily="18" charset="0"/>
                                  <a:ea typeface="+mn-lt"/>
                                  <a:cs typeface="+mn-lt"/>
                                </a:rPr>
                                <m:t>1</m:t>
                              </m:r>
                            </m:sub>
                          </m:sSub>
                        </m:sup>
                      </m:sSup>
                      <m:r>
                        <a:rPr lang="pt-BR" i="0">
                          <a:latin typeface="Cambria Math" panose="02040503050406030204" pitchFamily="18" charset="0"/>
                          <a:ea typeface="+mn-lt"/>
                          <a:cs typeface="+mn-lt"/>
                        </a:rPr>
                        <m:t>+</m:t>
                      </m:r>
                      <m:sSup>
                        <m:sSupPr>
                          <m:ctrlPr>
                            <a:rPr lang="pt-BR" i="1">
                              <a:latin typeface="Cambria Math" panose="02040503050406030204" pitchFamily="18" charset="0"/>
                              <a:ea typeface="+mn-lt"/>
                              <a:cs typeface="+mn-lt"/>
                            </a:rPr>
                          </m:ctrlPr>
                        </m:sSupPr>
                        <m:e>
                          <m:r>
                            <m:rPr>
                              <m:sty m:val="p"/>
                            </m:rPr>
                            <a:rPr lang="pt-BR" i="0">
                              <a:latin typeface="Cambria Math" panose="02040503050406030204" pitchFamily="18" charset="0"/>
                              <a:ea typeface="+mn-lt"/>
                              <a:cs typeface="+mn-lt"/>
                            </a:rPr>
                            <m:t>X</m:t>
                          </m:r>
                        </m:e>
                        <m:sup>
                          <m:r>
                            <a:rPr lang="pt-BR" i="0">
                              <a:latin typeface="Cambria Math" panose="02040503050406030204" pitchFamily="18" charset="0"/>
                              <a:ea typeface="+mn-lt"/>
                              <a:cs typeface="+mn-lt"/>
                            </a:rPr>
                            <m:t>−</m:t>
                          </m:r>
                          <m:sSub>
                            <m:sSubPr>
                              <m:ctrlPr>
                                <a:rPr lang="pt-BR" i="1">
                                  <a:latin typeface="Cambria Math" panose="02040503050406030204" pitchFamily="18" charset="0"/>
                                  <a:ea typeface="+mn-lt"/>
                                  <a:cs typeface="+mn-lt"/>
                                </a:rPr>
                              </m:ctrlPr>
                            </m:sSubPr>
                            <m:e>
                              <m:r>
                                <m:rPr>
                                  <m:sty m:val="p"/>
                                </m:rPr>
                                <a:rPr lang="pt-BR" i="0">
                                  <a:latin typeface="Cambria Math" panose="02040503050406030204" pitchFamily="18" charset="0"/>
                                  <a:ea typeface="+mn-lt"/>
                                  <a:cs typeface="+mn-lt"/>
                                </a:rPr>
                                <m:t>t</m:t>
                              </m:r>
                            </m:e>
                            <m:sub>
                              <m:r>
                                <a:rPr lang="pt-BR" i="0">
                                  <a:latin typeface="Cambria Math" panose="02040503050406030204" pitchFamily="18" charset="0"/>
                                  <a:ea typeface="+mn-lt"/>
                                  <a:cs typeface="+mn-lt"/>
                                </a:rPr>
                                <m:t>2</m:t>
                              </m:r>
                            </m:sub>
                          </m:sSub>
                        </m:sup>
                      </m:sSup>
                      <m:r>
                        <a:rPr lang="pt-BR" i="0">
                          <a:latin typeface="Cambria Math" panose="02040503050406030204" pitchFamily="18" charset="0"/>
                          <a:ea typeface="+mn-lt"/>
                          <a:cs typeface="+mn-lt"/>
                        </a:rPr>
                        <m:t>+</m:t>
                      </m:r>
                      <m:r>
                        <a:rPr lang="pt-BR" i="0" smtClean="0">
                          <a:latin typeface="Cambria Math" panose="02040503050406030204" pitchFamily="18" charset="0"/>
                          <a:ea typeface="+mn-lt"/>
                          <a:cs typeface="+mn-lt"/>
                        </a:rPr>
                        <m:t>…</m:t>
                      </m:r>
                      <m:r>
                        <a:rPr lang="pt-BR" i="0">
                          <a:latin typeface="Cambria Math" panose="02040503050406030204" pitchFamily="18" charset="0"/>
                          <a:ea typeface="+mn-lt"/>
                          <a:cs typeface="+mn-lt"/>
                        </a:rPr>
                        <m:t>+</m:t>
                      </m:r>
                      <m:sSup>
                        <m:sSupPr>
                          <m:ctrlPr>
                            <a:rPr lang="pt-BR" i="1">
                              <a:latin typeface="Cambria Math" panose="02040503050406030204" pitchFamily="18" charset="0"/>
                              <a:ea typeface="+mn-lt"/>
                              <a:cs typeface="+mn-lt"/>
                            </a:rPr>
                          </m:ctrlPr>
                        </m:sSupPr>
                        <m:e>
                          <m:r>
                            <m:rPr>
                              <m:sty m:val="p"/>
                            </m:rPr>
                            <a:rPr lang="pt-BR" i="0">
                              <a:latin typeface="Cambria Math" panose="02040503050406030204" pitchFamily="18" charset="0"/>
                              <a:ea typeface="+mn-lt"/>
                              <a:cs typeface="+mn-lt"/>
                            </a:rPr>
                            <m:t>X</m:t>
                          </m:r>
                        </m:e>
                        <m:sup>
                          <m:r>
                            <a:rPr lang="pt-BR" i="0">
                              <a:latin typeface="Cambria Math" panose="02040503050406030204" pitchFamily="18" charset="0"/>
                              <a:ea typeface="+mn-lt"/>
                              <a:cs typeface="+mn-lt"/>
                            </a:rPr>
                            <m:t>−</m:t>
                          </m:r>
                          <m:sSub>
                            <m:sSubPr>
                              <m:ctrlPr>
                                <a:rPr lang="pt-BR" i="1">
                                  <a:latin typeface="Cambria Math" panose="02040503050406030204" pitchFamily="18" charset="0"/>
                                  <a:ea typeface="+mn-lt"/>
                                  <a:cs typeface="+mn-lt"/>
                                </a:rPr>
                              </m:ctrlPr>
                            </m:sSubPr>
                            <m:e>
                              <m:r>
                                <m:rPr>
                                  <m:sty m:val="p"/>
                                </m:rPr>
                                <a:rPr lang="pt-BR" i="0">
                                  <a:latin typeface="Cambria Math" panose="02040503050406030204" pitchFamily="18" charset="0"/>
                                  <a:ea typeface="+mn-lt"/>
                                  <a:cs typeface="+mn-lt"/>
                                </a:rPr>
                                <m:t>t</m:t>
                              </m:r>
                            </m:e>
                            <m:sub>
                              <m:r>
                                <m:rPr>
                                  <m:sty m:val="p"/>
                                </m:rPr>
                                <a:rPr lang="pt-BR" i="0">
                                  <a:latin typeface="Cambria Math" panose="02040503050406030204" pitchFamily="18" charset="0"/>
                                  <a:ea typeface="+mn-lt"/>
                                  <a:cs typeface="+mn-lt"/>
                                </a:rPr>
                                <m:t>n</m:t>
                              </m:r>
                            </m:sub>
                          </m:sSub>
                        </m:sup>
                      </m:sSup>
                      <m:r>
                        <a:rPr lang="pt-BR" i="0">
                          <a:latin typeface="Cambria Math" panose="02040503050406030204" pitchFamily="18" charset="0"/>
                          <a:ea typeface="+mn-lt"/>
                          <a:cs typeface="+mn-lt"/>
                        </a:rPr>
                        <m:t>=1</m:t>
                      </m:r>
                    </m:oMath>
                  </m:oMathPara>
                </a14:m>
                <a:endParaRPr lang="en-GB" dirty="0">
                  <a:ea typeface="+mn-lt"/>
                  <a:cs typeface="+mn-lt"/>
                </a:endParaRPr>
              </a:p>
              <a:p>
                <a:pPr marL="0" indent="0">
                  <a:buNone/>
                </a:pPr>
                <a:r>
                  <a:rPr lang="de-DE" dirty="0">
                    <a:ea typeface="+mn-lt"/>
                    <a:cs typeface="+mn-lt"/>
                  </a:rPr>
                  <a:t>N(t) grows exponentially and asymptotically to the largest solution </a:t>
                </a:r>
                <a14:m>
                  <m:oMath xmlns:m="http://schemas.openxmlformats.org/officeDocument/2006/math">
                    <m:sSub>
                      <m:sSubPr>
                        <m:ctrlPr>
                          <a:rPr lang="de-DE" i="1" dirty="0">
                            <a:latin typeface="Cambria Math" panose="02040503050406030204" pitchFamily="18" charset="0"/>
                            <a:ea typeface="+mn-lt"/>
                            <a:cs typeface="+mn-lt"/>
                          </a:rPr>
                        </m:ctrlPr>
                      </m:sSubPr>
                      <m:e>
                        <m:r>
                          <m:rPr>
                            <m:sty m:val="p"/>
                          </m:rPr>
                          <a:rPr lang="de-DE" i="0" dirty="0">
                            <a:latin typeface="Cambria Math" panose="02040503050406030204" pitchFamily="18" charset="0"/>
                            <a:ea typeface="+mn-lt"/>
                            <a:cs typeface="+mn-lt"/>
                          </a:rPr>
                          <m:t>X</m:t>
                        </m:r>
                      </m:e>
                      <m:sub>
                        <m:r>
                          <a:rPr lang="de-DE" i="0" dirty="0">
                            <a:latin typeface="Cambria Math" panose="02040503050406030204" pitchFamily="18" charset="0"/>
                            <a:ea typeface="+mn-lt"/>
                            <a:cs typeface="+mn-lt"/>
                          </a:rPr>
                          <m:t>0</m:t>
                        </m:r>
                      </m:sub>
                    </m:sSub>
                  </m:oMath>
                </a14:m>
                <a:endParaRPr lang="en-GB" dirty="0">
                  <a:ea typeface="+mn-lt"/>
                  <a:cs typeface="+mn-lt"/>
                </a:endParaRPr>
              </a:p>
              <a:p>
                <a:pPr marL="0" indent="0">
                  <a:buNone/>
                </a:pPr>
                <a:r>
                  <a:rPr lang="en-GB" dirty="0">
                    <a:ea typeface="+mn-lt"/>
                    <a:cs typeface="+mn-lt"/>
                  </a:rPr>
                  <a:t>For </a:t>
                </a:r>
                <a14:m>
                  <m:oMath xmlns:m="http://schemas.openxmlformats.org/officeDocument/2006/math">
                    <m:sSub>
                      <m:sSubPr>
                        <m:ctrlPr>
                          <a:rPr lang="en-GB" i="1" dirty="0">
                            <a:latin typeface="Cambria Math" panose="02040503050406030204" pitchFamily="18" charset="0"/>
                          </a:rPr>
                        </m:ctrlPr>
                      </m:sSubPr>
                      <m:e>
                        <m:r>
                          <m:rPr>
                            <m:sty m:val="p"/>
                          </m:rPr>
                          <a:rPr lang="en-GB" i="0" dirty="0">
                            <a:latin typeface="Cambria Math" panose="02040503050406030204" pitchFamily="18" charset="0"/>
                          </a:rPr>
                          <m:t>t</m:t>
                        </m:r>
                      </m:e>
                      <m:sub>
                        <m:r>
                          <a:rPr lang="en-GB" i="0" dirty="0">
                            <a:latin typeface="Cambria Math" panose="02040503050406030204" pitchFamily="18" charset="0"/>
                          </a:rPr>
                          <m:t>1</m:t>
                        </m:r>
                      </m:sub>
                    </m:sSub>
                    <m:r>
                      <a:rPr lang="en-GB" i="0" dirty="0">
                        <a:latin typeface="Cambria Math" panose="02040503050406030204" pitchFamily="18" charset="0"/>
                      </a:rPr>
                      <m:t>=1</m:t>
                    </m:r>
                  </m:oMath>
                </a14:m>
                <a:r>
                  <a:rPr lang="en-GB" dirty="0">
                    <a:ea typeface="+mn-lt"/>
                    <a:cs typeface="+mn-lt"/>
                  </a:rPr>
                  <a:t> and </a:t>
                </a:r>
                <a14:m>
                  <m:oMath xmlns:m="http://schemas.openxmlformats.org/officeDocument/2006/math">
                    <m:sSub>
                      <m:sSubPr>
                        <m:ctrlPr>
                          <a:rPr lang="en-GB" i="1" dirty="0">
                            <a:latin typeface="Cambria Math" panose="02040503050406030204" pitchFamily="18" charset="0"/>
                          </a:rPr>
                        </m:ctrlPr>
                      </m:sSubPr>
                      <m:e>
                        <m:r>
                          <m:rPr>
                            <m:sty m:val="p"/>
                          </m:rPr>
                          <a:rPr lang="en-GB" i="0" dirty="0">
                            <a:latin typeface="Cambria Math" panose="02040503050406030204" pitchFamily="18" charset="0"/>
                          </a:rPr>
                          <m:t>t</m:t>
                        </m:r>
                      </m:e>
                      <m:sub>
                        <m:r>
                          <a:rPr lang="en-GB" i="0" dirty="0">
                            <a:latin typeface="Cambria Math" panose="02040503050406030204" pitchFamily="18" charset="0"/>
                          </a:rPr>
                          <m:t>2</m:t>
                        </m:r>
                      </m:sub>
                    </m:sSub>
                    <m:r>
                      <a:rPr lang="en-GB" i="0" dirty="0">
                        <a:latin typeface="Cambria Math" panose="02040503050406030204" pitchFamily="18" charset="0"/>
                      </a:rPr>
                      <m:t>=2</m:t>
                    </m:r>
                  </m:oMath>
                </a14:m>
                <a:r>
                  <a:rPr lang="en-GB" dirty="0">
                    <a:ea typeface="+mn-lt"/>
                    <a:cs typeface="+mn-lt"/>
                  </a:rPr>
                  <a:t>:</a:t>
                </a:r>
              </a:p>
              <a:p>
                <a:pPr marL="0" indent="0">
                  <a:buNone/>
                </a:pPr>
                <a14:m>
                  <m:oMathPara xmlns:m="http://schemas.openxmlformats.org/officeDocument/2006/math">
                    <m:oMathParaPr>
                      <m:jc m:val="centerGroup"/>
                    </m:oMathParaPr>
                    <m:oMath xmlns:m="http://schemas.openxmlformats.org/officeDocument/2006/math">
                      <m:sSup>
                        <m:sSupPr>
                          <m:ctrlPr>
                            <a:rPr lang="en-GB" i="1" dirty="0">
                              <a:latin typeface="Cambria Math" panose="02040503050406030204" pitchFamily="18" charset="0"/>
                            </a:rPr>
                          </m:ctrlPr>
                        </m:sSupPr>
                        <m:e>
                          <m:r>
                            <m:rPr>
                              <m:sty m:val="p"/>
                            </m:rPr>
                            <a:rPr lang="en-GB" i="0" dirty="0">
                              <a:latin typeface="Cambria Math" panose="02040503050406030204" pitchFamily="18" charset="0"/>
                            </a:rPr>
                            <m:t>X</m:t>
                          </m:r>
                        </m:e>
                        <m:sup>
                          <m:r>
                            <a:rPr lang="en-GB" i="0" dirty="0">
                              <a:latin typeface="Cambria Math" panose="02040503050406030204" pitchFamily="18" charset="0"/>
                            </a:rPr>
                            <m:t>−1</m:t>
                          </m:r>
                        </m:sup>
                      </m:sSup>
                      <m:r>
                        <a:rPr lang="en-GB" i="0" dirty="0">
                          <a:latin typeface="Cambria Math" panose="02040503050406030204" pitchFamily="18" charset="0"/>
                        </a:rPr>
                        <m:t>+</m:t>
                      </m:r>
                      <m:sSup>
                        <m:sSupPr>
                          <m:ctrlPr>
                            <a:rPr lang="en-GB" i="1" dirty="0">
                              <a:latin typeface="Cambria Math" panose="02040503050406030204" pitchFamily="18" charset="0"/>
                            </a:rPr>
                          </m:ctrlPr>
                        </m:sSupPr>
                        <m:e>
                          <m:r>
                            <m:rPr>
                              <m:sty m:val="p"/>
                            </m:rPr>
                            <a:rPr lang="en-GB" i="0" dirty="0">
                              <a:latin typeface="Cambria Math" panose="02040503050406030204" pitchFamily="18" charset="0"/>
                            </a:rPr>
                            <m:t>X</m:t>
                          </m:r>
                        </m:e>
                        <m:sup>
                          <m:r>
                            <a:rPr lang="en-GB" i="0" dirty="0">
                              <a:latin typeface="Cambria Math" panose="02040503050406030204" pitchFamily="18" charset="0"/>
                            </a:rPr>
                            <m:t>−2</m:t>
                          </m:r>
                        </m:sup>
                      </m:sSup>
                      <m:r>
                        <a:rPr lang="en-GB" i="0" dirty="0">
                          <a:latin typeface="Cambria Math" panose="02040503050406030204" pitchFamily="18" charset="0"/>
                        </a:rPr>
                        <m:t>=1</m:t>
                      </m:r>
                    </m:oMath>
                  </m:oMathPara>
                </a14:m>
                <a:endParaRPr lang="en-GB"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GB" i="1" dirty="0">
                              <a:latin typeface="Cambria Math" panose="02040503050406030204" pitchFamily="18" charset="0"/>
                            </a:rPr>
                          </m:ctrlPr>
                        </m:sSupPr>
                        <m:e>
                          <m:r>
                            <m:rPr>
                              <m:sty m:val="p"/>
                            </m:rPr>
                            <a:rPr lang="en-GB" i="0" dirty="0">
                              <a:latin typeface="Cambria Math" panose="02040503050406030204" pitchFamily="18" charset="0"/>
                            </a:rPr>
                            <m:t>X</m:t>
                          </m:r>
                        </m:e>
                        <m:sup>
                          <m:r>
                            <a:rPr lang="en-GB" i="0" dirty="0">
                              <a:latin typeface="Cambria Math" panose="02040503050406030204" pitchFamily="18" charset="0"/>
                            </a:rPr>
                            <m:t>−1</m:t>
                          </m:r>
                        </m:sup>
                      </m:sSup>
                      <m:r>
                        <a:rPr lang="en-GB" i="0" dirty="0">
                          <a:latin typeface="Cambria Math" panose="02040503050406030204" pitchFamily="18" charset="0"/>
                        </a:rPr>
                        <m:t>+</m:t>
                      </m:r>
                      <m:sSup>
                        <m:sSupPr>
                          <m:ctrlPr>
                            <a:rPr lang="en-GB" i="1" dirty="0">
                              <a:latin typeface="Cambria Math" panose="02040503050406030204" pitchFamily="18" charset="0"/>
                            </a:rPr>
                          </m:ctrlPr>
                        </m:sSupPr>
                        <m:e>
                          <m:r>
                            <m:rPr>
                              <m:sty m:val="p"/>
                            </m:rPr>
                            <a:rPr lang="en-GB" i="0" dirty="0">
                              <a:latin typeface="Cambria Math" panose="02040503050406030204" pitchFamily="18" charset="0"/>
                            </a:rPr>
                            <m:t>X</m:t>
                          </m:r>
                        </m:e>
                        <m:sup>
                          <m:r>
                            <a:rPr lang="en-GB" i="0" dirty="0">
                              <a:latin typeface="Cambria Math" panose="02040503050406030204" pitchFamily="18" charset="0"/>
                            </a:rPr>
                            <m:t>−2</m:t>
                          </m:r>
                        </m:sup>
                      </m:sSup>
                      <m:r>
                        <a:rPr lang="en-GB" b="0" i="0" dirty="0" smtClean="0">
                          <a:latin typeface="Cambria Math" panose="02040503050406030204" pitchFamily="18" charset="0"/>
                        </a:rPr>
                        <m:t>−1</m:t>
                      </m:r>
                      <m:r>
                        <a:rPr lang="en-GB" i="0" dirty="0">
                          <a:latin typeface="Cambria Math" panose="02040503050406030204" pitchFamily="18" charset="0"/>
                        </a:rPr>
                        <m:t>=</m:t>
                      </m:r>
                      <m:r>
                        <a:rPr lang="en-GB" b="0" i="0" dirty="0" smtClean="0">
                          <a:latin typeface="Cambria Math" panose="02040503050406030204" pitchFamily="18" charset="0"/>
                        </a:rPr>
                        <m:t>0</m:t>
                      </m:r>
                    </m:oMath>
                  </m:oMathPara>
                </a14:m>
                <a:endParaRPr lang="en-GB"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ea typeface="+mn-lt"/>
                              <a:cs typeface="+mn-lt"/>
                            </a:rPr>
                          </m:ctrlPr>
                        </m:sSubPr>
                        <m:e>
                          <m:r>
                            <m:rPr>
                              <m:sty m:val="p"/>
                            </m:rPr>
                            <a:rPr lang="en-GB" i="0" dirty="0" smtClean="0">
                              <a:latin typeface="Cambria Math" panose="02040503050406030204" pitchFamily="18" charset="0"/>
                              <a:ea typeface="+mn-lt"/>
                              <a:cs typeface="+mn-lt"/>
                            </a:rPr>
                            <m:t>X</m:t>
                          </m:r>
                        </m:e>
                        <m:sub>
                          <m:r>
                            <a:rPr lang="en-GB" i="0" dirty="0" smtClean="0">
                              <a:latin typeface="Cambria Math" panose="02040503050406030204" pitchFamily="18" charset="0"/>
                              <a:ea typeface="+mn-lt"/>
                              <a:cs typeface="+mn-lt"/>
                            </a:rPr>
                            <m:t>0</m:t>
                          </m:r>
                        </m:sub>
                      </m:sSub>
                      <m:r>
                        <a:rPr lang="en-GB" i="0" dirty="0" smtClean="0">
                          <a:latin typeface="Cambria Math" panose="02040503050406030204" pitchFamily="18" charset="0"/>
                          <a:ea typeface="+mn-lt"/>
                          <a:cs typeface="+mn-lt"/>
                        </a:rPr>
                        <m:t>​=</m:t>
                      </m:r>
                      <m:f>
                        <m:fPr>
                          <m:ctrlPr>
                            <a:rPr lang="en-GB" i="1" dirty="0" smtClean="0">
                              <a:latin typeface="Cambria Math" panose="02040503050406030204" pitchFamily="18" charset="0"/>
                              <a:ea typeface="+mn-lt"/>
                              <a:cs typeface="+mn-lt"/>
                            </a:rPr>
                          </m:ctrlPr>
                        </m:fPr>
                        <m:num>
                          <m:r>
                            <a:rPr lang="en-GB" b="0" i="0" dirty="0" smtClean="0">
                              <a:latin typeface="Cambria Math" panose="02040503050406030204" pitchFamily="18" charset="0"/>
                              <a:ea typeface="+mn-lt"/>
                              <a:cs typeface="+mn-lt"/>
                            </a:rPr>
                            <m:t>1+</m:t>
                          </m:r>
                          <m:rad>
                            <m:radPr>
                              <m:degHide m:val="on"/>
                              <m:ctrlPr>
                                <a:rPr lang="en-GB" b="0" i="1" dirty="0" smtClean="0">
                                  <a:latin typeface="Cambria Math" panose="02040503050406030204" pitchFamily="18" charset="0"/>
                                  <a:ea typeface="+mn-lt"/>
                                  <a:cs typeface="+mn-lt"/>
                                </a:rPr>
                              </m:ctrlPr>
                            </m:radPr>
                            <m:deg/>
                            <m:e>
                              <m:r>
                                <a:rPr lang="en-GB" b="0" i="0" dirty="0" smtClean="0">
                                  <a:latin typeface="Cambria Math" panose="02040503050406030204" pitchFamily="18" charset="0"/>
                                  <a:ea typeface="+mn-lt"/>
                                  <a:cs typeface="+mn-lt"/>
                                </a:rPr>
                                <m:t>5</m:t>
                              </m:r>
                            </m:e>
                          </m:rad>
                        </m:num>
                        <m:den>
                          <m:r>
                            <a:rPr lang="en-GB" b="0" i="0" dirty="0" smtClean="0">
                              <a:latin typeface="Cambria Math" panose="02040503050406030204" pitchFamily="18" charset="0"/>
                              <a:ea typeface="+mn-lt"/>
                              <a:cs typeface="+mn-lt"/>
                            </a:rPr>
                            <m:t>2</m:t>
                          </m:r>
                        </m:den>
                      </m:f>
                      <m:r>
                        <m:rPr>
                          <m:nor/>
                        </m:rPr>
                        <a:rPr lang="en-DE"/>
                        <m:t>≈</m:t>
                      </m:r>
                      <m:r>
                        <m:rPr>
                          <m:nor/>
                        </m:rPr>
                        <a:rPr lang="en-GB" b="0" dirty="0" smtClean="0">
                          <a:latin typeface="Cambria Math" panose="02040503050406030204" pitchFamily="18" charset="0"/>
                          <a:ea typeface="+mn-lt"/>
                          <a:cs typeface="+mn-lt"/>
                        </a:rPr>
                        <m:t>1.618</m:t>
                      </m:r>
                    </m:oMath>
                  </m:oMathPara>
                </a14:m>
                <a:endParaRPr lang="en-GB" b="0" dirty="0">
                  <a:ea typeface="+mn-lt"/>
                  <a:cs typeface="+mn-lt"/>
                </a:endParaRPr>
              </a:p>
              <a:p>
                <a:pPr marL="0" indent="0">
                  <a:buNone/>
                </a:pPr>
                <a:r>
                  <a:rPr lang="en-GB" dirty="0">
                    <a:ea typeface="+mn-lt"/>
                    <a:cs typeface="+mn-lt"/>
                  </a:rPr>
                  <a:t>From this, we get the maximum theoretical capacity </a:t>
                </a:r>
              </a:p>
              <a:p>
                <a:pPr marL="0" indent="0">
                  <a:buNone/>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ea typeface="+mn-lt"/>
                          <a:cs typeface="+mn-lt"/>
                        </a:rPr>
                        <m:t>C</m:t>
                      </m:r>
                      <m:r>
                        <a:rPr lang="en-GB" b="0" i="0" smtClean="0">
                          <a:latin typeface="Cambria Math" panose="02040503050406030204" pitchFamily="18" charset="0"/>
                          <a:ea typeface="+mn-lt"/>
                          <a:cs typeface="+mn-lt"/>
                        </a:rPr>
                        <m:t>=</m:t>
                      </m:r>
                      <m:func>
                        <m:funcPr>
                          <m:ctrlPr>
                            <a:rPr lang="en-GB" b="0" i="1" smtClean="0">
                              <a:latin typeface="Cambria Math" panose="02040503050406030204" pitchFamily="18" charset="0"/>
                              <a:ea typeface="+mn-lt"/>
                              <a:cs typeface="+mn-lt"/>
                            </a:rPr>
                          </m:ctrlPr>
                        </m:funcPr>
                        <m:fName>
                          <m:sSub>
                            <m:sSubPr>
                              <m:ctrlPr>
                                <a:rPr lang="en-GB" b="0" i="1" smtClean="0">
                                  <a:latin typeface="Cambria Math" panose="02040503050406030204" pitchFamily="18" charset="0"/>
                                  <a:ea typeface="+mn-lt"/>
                                  <a:cs typeface="+mn-lt"/>
                                </a:rPr>
                              </m:ctrlPr>
                            </m:sSubPr>
                            <m:e>
                              <m:r>
                                <m:rPr>
                                  <m:sty m:val="p"/>
                                </m:rPr>
                                <a:rPr lang="en-GB" i="0">
                                  <a:latin typeface="Cambria Math" panose="02040503050406030204" pitchFamily="18" charset="0"/>
                                  <a:ea typeface="+mn-lt"/>
                                  <a:cs typeface="+mn-lt"/>
                                </a:rPr>
                                <m:t>log</m:t>
                              </m:r>
                            </m:e>
                            <m:sub>
                              <m:r>
                                <a:rPr lang="en-GB" b="0" i="0" smtClean="0">
                                  <a:latin typeface="Cambria Math" panose="02040503050406030204" pitchFamily="18" charset="0"/>
                                  <a:ea typeface="+mn-lt"/>
                                  <a:cs typeface="+mn-lt"/>
                                </a:rPr>
                                <m:t>2</m:t>
                              </m:r>
                            </m:sub>
                          </m:sSub>
                        </m:fName>
                        <m:e>
                          <m:sSub>
                            <m:sSubPr>
                              <m:ctrlPr>
                                <a:rPr lang="en-GB" b="0" i="1" smtClean="0">
                                  <a:latin typeface="Cambria Math" panose="02040503050406030204" pitchFamily="18" charset="0"/>
                                  <a:ea typeface="+mn-lt"/>
                                  <a:cs typeface="+mn-lt"/>
                                </a:rPr>
                              </m:ctrlPr>
                            </m:sSubPr>
                            <m:e>
                              <m:r>
                                <m:rPr>
                                  <m:sty m:val="p"/>
                                </m:rPr>
                                <a:rPr lang="en-GB" b="0" i="0" smtClean="0">
                                  <a:latin typeface="Cambria Math" panose="02040503050406030204" pitchFamily="18" charset="0"/>
                                  <a:ea typeface="+mn-lt"/>
                                  <a:cs typeface="+mn-lt"/>
                                </a:rPr>
                                <m:t>X</m:t>
                              </m:r>
                            </m:e>
                            <m:sub>
                              <m:r>
                                <a:rPr lang="en-GB" b="0" i="0" smtClean="0">
                                  <a:latin typeface="Cambria Math" panose="02040503050406030204" pitchFamily="18" charset="0"/>
                                  <a:ea typeface="+mn-lt"/>
                                  <a:cs typeface="+mn-lt"/>
                                </a:rPr>
                                <m:t>0</m:t>
                              </m:r>
                            </m:sub>
                          </m:sSub>
                        </m:e>
                      </m:func>
                      <m:r>
                        <a:rPr lang="en-GB" i="0">
                          <a:latin typeface="Cambria Math" panose="02040503050406030204" pitchFamily="18" charset="0"/>
                          <a:ea typeface="+mn-lt"/>
                          <a:cs typeface="+mn-lt"/>
                        </a:rPr>
                        <m:t>=</m:t>
                      </m:r>
                      <m:r>
                        <a:rPr lang="en-GB" b="0" i="0" smtClean="0">
                          <a:latin typeface="Cambria Math" panose="02040503050406030204" pitchFamily="18" charset="0"/>
                          <a:ea typeface="+mn-lt"/>
                          <a:cs typeface="+mn-lt"/>
                        </a:rPr>
                        <m:t>0.694</m:t>
                      </m:r>
                      <m:f>
                        <m:fPr>
                          <m:ctrlPr>
                            <a:rPr lang="en-GB" b="0" i="1" smtClean="0">
                              <a:latin typeface="Cambria Math" panose="02040503050406030204" pitchFamily="18" charset="0"/>
                              <a:ea typeface="+mn-lt"/>
                              <a:cs typeface="+mn-lt"/>
                            </a:rPr>
                          </m:ctrlPr>
                        </m:fPr>
                        <m:num>
                          <m:r>
                            <m:rPr>
                              <m:sty m:val="p"/>
                            </m:rPr>
                            <a:rPr lang="en-GB" b="0" i="0" smtClean="0">
                              <a:latin typeface="Cambria Math" panose="02040503050406030204" pitchFamily="18" charset="0"/>
                              <a:ea typeface="+mn-lt"/>
                              <a:cs typeface="+mn-lt"/>
                            </a:rPr>
                            <m:t>bits</m:t>
                          </m:r>
                        </m:num>
                        <m:den>
                          <m:r>
                            <m:rPr>
                              <m:sty m:val="p"/>
                            </m:rPr>
                            <a:rPr lang="en-GB" b="0" i="0" smtClean="0">
                              <a:latin typeface="Cambria Math" panose="02040503050406030204" pitchFamily="18" charset="0"/>
                              <a:ea typeface="+mn-lt"/>
                              <a:cs typeface="+mn-lt"/>
                            </a:rPr>
                            <m:t>time</m:t>
                          </m:r>
                          <m:r>
                            <a:rPr lang="en-GB" b="0" i="0" smtClean="0">
                              <a:latin typeface="Cambria Math" panose="02040503050406030204" pitchFamily="18" charset="0"/>
                              <a:ea typeface="+mn-lt"/>
                              <a:cs typeface="+mn-lt"/>
                            </a:rPr>
                            <m:t> </m:t>
                          </m:r>
                          <m:r>
                            <m:rPr>
                              <m:sty m:val="p"/>
                            </m:rPr>
                            <a:rPr lang="en-GB" b="0" i="0" smtClean="0">
                              <a:latin typeface="Cambria Math" panose="02040503050406030204" pitchFamily="18" charset="0"/>
                              <a:ea typeface="+mn-lt"/>
                              <a:cs typeface="+mn-lt"/>
                            </a:rPr>
                            <m:t>unit</m:t>
                          </m:r>
                        </m:den>
                      </m:f>
                    </m:oMath>
                  </m:oMathPara>
                </a14:m>
                <a:endParaRPr lang="en-GB" dirty="0">
                  <a:ea typeface="+mn-lt"/>
                  <a:cs typeface="+mn-lt"/>
                </a:endParaRPr>
              </a:p>
            </p:txBody>
          </p:sp>
        </mc:Choice>
        <mc:Fallback xmlns="">
          <p:sp>
            <p:nvSpPr>
              <p:cNvPr id="6" name="Inhaltsplatzhalter 2">
                <a:extLst>
                  <a:ext uri="{FF2B5EF4-FFF2-40B4-BE49-F238E27FC236}">
                    <a16:creationId xmlns:a16="http://schemas.microsoft.com/office/drawing/2014/main" id="{F54FFC2E-8931-4B6D-BEE4-CCBEAAB34F6C}"/>
                  </a:ext>
                </a:extLst>
              </p:cNvPr>
              <p:cNvSpPr txBox="1">
                <a:spLocks noRot="1" noChangeAspect="1" noMove="1" noResize="1" noEditPoints="1" noAdjustHandles="1" noChangeArrowheads="1" noChangeShapeType="1" noTextEdit="1"/>
              </p:cNvSpPr>
              <p:nvPr/>
            </p:nvSpPr>
            <p:spPr>
              <a:xfrm>
                <a:off x="751949" y="1875631"/>
                <a:ext cx="10897125" cy="4880275"/>
              </a:xfrm>
              <a:prstGeom prst="rect">
                <a:avLst/>
              </a:prstGeom>
              <a:blipFill>
                <a:blip r:embed="rId3"/>
                <a:stretch>
                  <a:fillRect l="-1007" t="-2625"/>
                </a:stretch>
              </a:blipFill>
            </p:spPr>
            <p:txBody>
              <a:bodyPr/>
              <a:lstStyle/>
              <a:p>
                <a:r>
                  <a:rPr lang="en-DE">
                    <a:noFill/>
                  </a:rPr>
                  <a:t> </a:t>
                </a:r>
              </a:p>
            </p:txBody>
          </p:sp>
        </mc:Fallback>
      </mc:AlternateContent>
      <p:sp>
        <p:nvSpPr>
          <p:cNvPr id="20" name="Inhaltsplatzhalter 2">
            <a:extLst>
              <a:ext uri="{FF2B5EF4-FFF2-40B4-BE49-F238E27FC236}">
                <a16:creationId xmlns:a16="http://schemas.microsoft.com/office/drawing/2014/main" id="{8E069D32-0480-FC4D-C1E0-C536997C93EC}"/>
              </a:ext>
            </a:extLst>
          </p:cNvPr>
          <p:cNvSpPr txBox="1">
            <a:spLocks/>
          </p:cNvSpPr>
          <p:nvPr/>
        </p:nvSpPr>
        <p:spPr>
          <a:xfrm>
            <a:off x="750021" y="3561679"/>
            <a:ext cx="7544765" cy="56063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DE">
              <a:ea typeface="+mn-lt"/>
              <a:cs typeface="+mn-lt"/>
            </a:endParaRPr>
          </a:p>
        </p:txBody>
      </p:sp>
      <p:sp>
        <p:nvSpPr>
          <p:cNvPr id="18" name="Inhaltsplatzhalter 2">
            <a:extLst>
              <a:ext uri="{FF2B5EF4-FFF2-40B4-BE49-F238E27FC236}">
                <a16:creationId xmlns:a16="http://schemas.microsoft.com/office/drawing/2014/main" id="{657F09A0-D040-07EE-C48D-405A254DCF82}"/>
              </a:ext>
            </a:extLst>
          </p:cNvPr>
          <p:cNvSpPr txBox="1">
            <a:spLocks/>
          </p:cNvSpPr>
          <p:nvPr/>
        </p:nvSpPr>
        <p:spPr>
          <a:xfrm>
            <a:off x="750021" y="3002236"/>
            <a:ext cx="10515600" cy="56063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endParaRPr lang="en-US">
              <a:ea typeface="+mn-lt"/>
              <a:cs typeface="+mn-lt"/>
            </a:endParaRPr>
          </a:p>
        </p:txBody>
      </p:sp>
    </p:spTree>
    <p:extLst>
      <p:ext uri="{BB962C8B-B14F-4D97-AF65-F5344CB8AC3E}">
        <p14:creationId xmlns:p14="http://schemas.microsoft.com/office/powerpoint/2010/main" val="226113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EEE71BA-7168-EA50-B117-7FABC16A776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Restrictions to the allowed sequences</a:t>
            </a:r>
            <a:endParaRPr lang="de-DE" sz="4000" dirty="0">
              <a:solidFill>
                <a:srgbClr val="FFFFFF"/>
              </a:solidFill>
            </a:endParaRPr>
          </a:p>
        </p:txBody>
      </p:sp>
      <p:sp>
        <p:nvSpPr>
          <p:cNvPr id="20" name="Inhaltsplatzhalter 2">
            <a:extLst>
              <a:ext uri="{FF2B5EF4-FFF2-40B4-BE49-F238E27FC236}">
                <a16:creationId xmlns:a16="http://schemas.microsoft.com/office/drawing/2014/main" id="{8E069D32-0480-FC4D-C1E0-C536997C93EC}"/>
              </a:ext>
            </a:extLst>
          </p:cNvPr>
          <p:cNvSpPr txBox="1">
            <a:spLocks/>
          </p:cNvSpPr>
          <p:nvPr/>
        </p:nvSpPr>
        <p:spPr>
          <a:xfrm>
            <a:off x="750021" y="3561679"/>
            <a:ext cx="7544765" cy="56063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DE">
              <a:ea typeface="+mn-lt"/>
              <a:cs typeface="+mn-lt"/>
            </a:endParaRPr>
          </a:p>
        </p:txBody>
      </p:sp>
      <p:pic>
        <p:nvPicPr>
          <p:cNvPr id="5" name="Inhaltsplatzhalter 4">
            <a:extLst>
              <a:ext uri="{FF2B5EF4-FFF2-40B4-BE49-F238E27FC236}">
                <a16:creationId xmlns:a16="http://schemas.microsoft.com/office/drawing/2014/main" id="{7C518C64-8118-3D3B-C8B8-6098A10B7F1B}"/>
              </a:ext>
            </a:extLst>
          </p:cNvPr>
          <p:cNvPicPr>
            <a:picLocks noGrp="1" noChangeAspect="1"/>
          </p:cNvPicPr>
          <p:nvPr>
            <p:ph sz="half" idx="1"/>
          </p:nvPr>
        </p:nvPicPr>
        <p:blipFill>
          <a:blip r:embed="rId3"/>
          <a:stretch>
            <a:fillRect/>
          </a:stretch>
        </p:blipFill>
        <p:spPr>
          <a:xfrm>
            <a:off x="6837900" y="1685030"/>
            <a:ext cx="5181600" cy="2067250"/>
          </a:xfrm>
        </p:spPr>
      </p:pic>
      <p:sp>
        <p:nvSpPr>
          <p:cNvPr id="22" name="Inhaltsplatzhalter 2">
            <a:extLst>
              <a:ext uri="{FF2B5EF4-FFF2-40B4-BE49-F238E27FC236}">
                <a16:creationId xmlns:a16="http://schemas.microsoft.com/office/drawing/2014/main" id="{E87ACB11-67F5-9908-D974-4DACD4474858}"/>
              </a:ext>
            </a:extLst>
          </p:cNvPr>
          <p:cNvSpPr txBox="1">
            <a:spLocks/>
          </p:cNvSpPr>
          <p:nvPr/>
        </p:nvSpPr>
        <p:spPr>
          <a:xfrm>
            <a:off x="748483" y="4545527"/>
            <a:ext cx="10515600" cy="56063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endParaRPr lang="en-US">
              <a:ea typeface="+mn-lt"/>
              <a:cs typeface="+mn-lt"/>
            </a:endParaRPr>
          </a:p>
        </p:txBody>
      </p:sp>
      <mc:AlternateContent xmlns:mc="http://schemas.openxmlformats.org/markup-compatibility/2006" xmlns:a14="http://schemas.microsoft.com/office/drawing/2010/main">
        <mc:Choice Requires="a14">
          <p:sp>
            <p:nvSpPr>
              <p:cNvPr id="6" name="Inhaltsplatzhalter 2">
                <a:extLst>
                  <a:ext uri="{FF2B5EF4-FFF2-40B4-BE49-F238E27FC236}">
                    <a16:creationId xmlns:a16="http://schemas.microsoft.com/office/drawing/2014/main" id="{F54FFC2E-8931-4B6D-BEE4-CCBEAAB34F6C}"/>
                  </a:ext>
                </a:extLst>
              </p:cNvPr>
              <p:cNvSpPr txBox="1">
                <a:spLocks/>
              </p:cNvSpPr>
              <p:nvPr/>
            </p:nvSpPr>
            <p:spPr>
              <a:xfrm>
                <a:off x="751950" y="1875631"/>
                <a:ext cx="10515600" cy="4880275"/>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dirty="0"/>
                  <a:t>Telegraph example:</a:t>
                </a:r>
              </a:p>
              <a:p>
                <a:pPr marL="0" indent="0">
                  <a:buNone/>
                </a:pPr>
                <a:r>
                  <a:rPr lang="de-DE" dirty="0"/>
                  <a:t>only certain symbols in certain states</a:t>
                </a:r>
              </a:p>
              <a:p>
                <a:pPr marL="0" indent="0">
                  <a:buNone/>
                </a:pPr>
                <a:endParaRPr lang="en-GB" b="0" i="1" dirty="0">
                  <a:latin typeface="Cambria Math" panose="02040503050406030204" pitchFamily="18" charset="0"/>
                </a:endParaRPr>
              </a:p>
              <a:p>
                <a:pPr marL="0" indent="0">
                  <a:buNone/>
                </a:pPr>
                <a:endParaRPr lang="en-GB" b="0" i="1" dirty="0">
                  <a:latin typeface="Cambria Math" panose="02040503050406030204" pitchFamily="18" charset="0"/>
                </a:endParaRPr>
              </a:p>
              <a:p>
                <a:pPr marL="0" indent="0">
                  <a:buNone/>
                </a:pPr>
                <a:r>
                  <a:rPr lang="en-GB" dirty="0">
                    <a:latin typeface="Cambria Math" panose="02040503050406030204" pitchFamily="18" charset="0"/>
                  </a:rPr>
                  <a:t>Capacity is obtainable by solving the determinant equation</a:t>
                </a:r>
              </a:p>
              <a:p>
                <a:pPr marL="0" indent="0">
                  <a:buNone/>
                </a:pPr>
                <a14:m>
                  <m:oMathPara xmlns:m="http://schemas.openxmlformats.org/officeDocument/2006/math">
                    <m:oMathParaPr>
                      <m:jc m:val="centerGroup"/>
                    </m:oMathParaPr>
                    <m:oMath xmlns:m="http://schemas.openxmlformats.org/officeDocument/2006/math">
                      <m:d>
                        <m:dPr>
                          <m:begChr m:val="|"/>
                          <m:endChr m:val="|"/>
                          <m:ctrlPr>
                            <a:rPr lang="de-DE" i="1" dirty="0" smtClean="0">
                              <a:latin typeface="Cambria Math" panose="02040503050406030204" pitchFamily="18" charset="0"/>
                            </a:rPr>
                          </m:ctrlPr>
                        </m:dPr>
                        <m:e>
                          <m:r>
                            <a:rPr lang="de-DE" i="1" dirty="0" smtClean="0">
                              <a:latin typeface="Cambria Math" panose="02040503050406030204" pitchFamily="18" charset="0"/>
                            </a:rPr>
                            <m:t> </m:t>
                          </m:r>
                          <m:nary>
                            <m:naryPr>
                              <m:chr m:val="∑"/>
                              <m:supHide m:val="on"/>
                              <m:ctrlPr>
                                <a:rPr lang="de-DE" i="1" dirty="0" smtClean="0">
                                  <a:latin typeface="Cambria Math" panose="02040503050406030204" pitchFamily="18" charset="0"/>
                                </a:rPr>
                              </m:ctrlPr>
                            </m:naryPr>
                            <m:sub>
                              <m:r>
                                <m:rPr>
                                  <m:brk m:alnAt="7"/>
                                </m:rPr>
                                <a:rPr lang="en-GB" b="0" i="1" dirty="0" smtClean="0">
                                  <a:latin typeface="Cambria Math" panose="02040503050406030204" pitchFamily="18" charset="0"/>
                                </a:rPr>
                                <m:t>𝑠</m:t>
                              </m:r>
                            </m:sub>
                            <m:sup/>
                            <m:e>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𝑊</m:t>
                                  </m:r>
                                </m:e>
                                <m: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b="0" i="1" dirty="0" smtClean="0">
                                          <a:latin typeface="Cambria Math" panose="02040503050406030204" pitchFamily="18" charset="0"/>
                                        </a:rPr>
                                        <m:t>𝑏</m:t>
                                      </m:r>
                                    </m:e>
                                    <m:sub>
                                      <m:r>
                                        <a:rPr lang="en-GB" b="0" i="1" dirty="0" smtClean="0">
                                          <a:latin typeface="Cambria Math" panose="02040503050406030204" pitchFamily="18" charset="0"/>
                                        </a:rPr>
                                        <m:t>𝑖𝑗</m:t>
                                      </m:r>
                                    </m:sub>
                                    <m:sup>
                                      <m:r>
                                        <a:rPr lang="en-GB" b="0" i="1" dirty="0" smtClean="0">
                                          <a:latin typeface="Cambria Math" panose="02040503050406030204" pitchFamily="18" charset="0"/>
                                        </a:rPr>
                                        <m:t>𝑠</m:t>
                                      </m:r>
                                    </m:sup>
                                  </m:sSubSup>
                                </m:sup>
                              </m:sSup>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𝛿</m:t>
                                  </m:r>
                                </m:e>
                                <m:sub>
                                  <m:r>
                                    <a:rPr lang="en-GB" b="0" i="1" dirty="0" smtClean="0">
                                      <a:latin typeface="Cambria Math" panose="02040503050406030204" pitchFamily="18" charset="0"/>
                                    </a:rPr>
                                    <m:t>𝑖𝑗</m:t>
                                  </m:r>
                                </m:sub>
                              </m:sSub>
                            </m:e>
                          </m:nary>
                        </m:e>
                      </m:d>
                      <m:r>
                        <a:rPr lang="de-DE" i="1" dirty="0" smtClean="0">
                          <a:latin typeface="Cambria Math" panose="02040503050406030204" pitchFamily="18" charset="0"/>
                        </a:rPr>
                        <m:t>= 0</m:t>
                      </m:r>
                    </m:oMath>
                  </m:oMathPara>
                </a14:m>
                <a:endParaRPr lang="de-DE" dirty="0"/>
              </a:p>
              <a:p>
                <a:pPr marL="0" indent="0">
                  <a:buNone/>
                </a:pP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𝑖𝑗</m:t>
                        </m:r>
                      </m:sub>
                    </m:sSub>
                  </m:oMath>
                </a14:m>
                <a:r>
                  <a:rPr lang="de-DE" dirty="0"/>
                  <a:t> duration of action going from state i to j</a:t>
                </a:r>
              </a:p>
              <a:p>
                <a:pPr marL="0" indent="0">
                  <a:buNone/>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𝛿</m:t>
                        </m:r>
                      </m:e>
                      <m:sub>
                        <m:r>
                          <a:rPr lang="en-GB" b="0" i="1" smtClean="0">
                            <a:latin typeface="Cambria Math" panose="02040503050406030204" pitchFamily="18" charset="0"/>
                          </a:rPr>
                          <m:t>𝑖𝑗</m:t>
                        </m:r>
                      </m:sub>
                    </m:sSub>
                    <m:r>
                      <a:rPr lang="en-GB" b="0" i="1" smtClean="0">
                        <a:latin typeface="Cambria Math" panose="02040503050406030204" pitchFamily="18" charset="0"/>
                      </a:rPr>
                      <m:t>=1</m:t>
                    </m:r>
                    <m:r>
                      <a:rPr lang="en-GB" b="0" i="0" smtClean="0">
                        <a:latin typeface="Cambria Math" panose="02040503050406030204" pitchFamily="18" charset="0"/>
                      </a:rPr>
                      <m:t> </m:t>
                    </m:r>
                    <m:r>
                      <m:rPr>
                        <m:sty m:val="p"/>
                      </m:rPr>
                      <a:rPr lang="en-GB" b="0" i="0" smtClean="0">
                        <a:latin typeface="Cambria Math" panose="02040503050406030204" pitchFamily="18" charset="0"/>
                      </a:rPr>
                      <m:t>if</m:t>
                    </m:r>
                    <m:r>
                      <a:rPr lang="en-GB" b="0" i="0" smtClean="0">
                        <a:latin typeface="Cambria Math" panose="02040503050406030204" pitchFamily="18" charset="0"/>
                      </a:rPr>
                      <m:t>  </m:t>
                    </m:r>
                    <m:r>
                      <m:rPr>
                        <m:sty m:val="p"/>
                      </m:rPr>
                      <a:rPr lang="en-GB" b="0" i="0" smtClean="0">
                        <a:latin typeface="Cambria Math" panose="02040503050406030204" pitchFamily="18" charset="0"/>
                      </a:rPr>
                      <m:t>i</m:t>
                    </m:r>
                    <m:r>
                      <a:rPr lang="en-GB" b="0" i="0" smtClean="0">
                        <a:latin typeface="Cambria Math" panose="02040503050406030204" pitchFamily="18" charset="0"/>
                      </a:rPr>
                      <m:t>=</m:t>
                    </m:r>
                    <m:r>
                      <m:rPr>
                        <m:sty m:val="p"/>
                      </m:rPr>
                      <a:rPr lang="en-GB" b="0" i="0" smtClean="0">
                        <a:latin typeface="Cambria Math" panose="02040503050406030204" pitchFamily="18" charset="0"/>
                      </a:rPr>
                      <m:t>j</m:t>
                    </m:r>
                  </m:oMath>
                </a14:m>
                <a:r>
                  <a:rPr lang="de-DE" dirty="0"/>
                  <a:t> </a:t>
                </a:r>
              </a:p>
              <a:p>
                <a:pPr marL="0" indent="0">
                  <a:buNone/>
                </a:pPr>
                <a14:m>
                  <m:oMath xmlns:m="http://schemas.openxmlformats.org/officeDocument/2006/math">
                    <m:r>
                      <a:rPr lang="de-DE" i="1" dirty="0" smtClean="0">
                        <a:latin typeface="Cambria Math" panose="02040503050406030204" pitchFamily="18" charset="0"/>
                      </a:rPr>
                      <m:t>𝐶</m:t>
                    </m:r>
                    <m:r>
                      <a:rPr lang="en-GB" b="0" i="1" dirty="0" smtClean="0">
                        <a:latin typeface="Cambria Math" panose="02040503050406030204" pitchFamily="18" charset="0"/>
                      </a:rPr>
                      <m:t>𝑎𝑝𝑎𝑐𝑖𝑡𝑦</m:t>
                    </m:r>
                    <m:r>
                      <a:rPr lang="de-DE" i="1" dirty="0" smtClean="0">
                        <a:latin typeface="Cambria Math" panose="02040503050406030204" pitchFamily="18" charset="0"/>
                      </a:rPr>
                      <m:t>=</m:t>
                    </m:r>
                    <m:func>
                      <m:funcPr>
                        <m:ctrlPr>
                          <a:rPr lang="en-GB" b="0" i="1" dirty="0" smtClean="0">
                            <a:latin typeface="Cambria Math" panose="02040503050406030204" pitchFamily="18" charset="0"/>
                          </a:rPr>
                        </m:ctrlPr>
                      </m:funcPr>
                      <m:fName>
                        <m:r>
                          <m:rPr>
                            <m:sty m:val="p"/>
                          </m:rPr>
                          <a:rPr lang="en-GB" b="0" i="0" dirty="0" smtClean="0">
                            <a:latin typeface="Cambria Math" panose="02040503050406030204" pitchFamily="18" charset="0"/>
                          </a:rPr>
                          <m:t>log</m:t>
                        </m:r>
                      </m:fName>
                      <m:e>
                        <m:r>
                          <a:rPr lang="en-GB" b="0" i="1" dirty="0" smtClean="0">
                            <a:latin typeface="Cambria Math" panose="02040503050406030204" pitchFamily="18" charset="0"/>
                          </a:rPr>
                          <m:t>𝑊</m:t>
                        </m:r>
                      </m:e>
                    </m:func>
                  </m:oMath>
                </a14:m>
                <a:r>
                  <a:rPr lang="de-DE" dirty="0"/>
                  <a:t> </a:t>
                </a:r>
              </a:p>
            </p:txBody>
          </p:sp>
        </mc:Choice>
        <mc:Fallback xmlns="">
          <p:sp>
            <p:nvSpPr>
              <p:cNvPr id="6" name="Inhaltsplatzhalter 2">
                <a:extLst>
                  <a:ext uri="{FF2B5EF4-FFF2-40B4-BE49-F238E27FC236}">
                    <a16:creationId xmlns:a16="http://schemas.microsoft.com/office/drawing/2014/main" id="{F54FFC2E-8931-4B6D-BEE4-CCBEAAB34F6C}"/>
                  </a:ext>
                </a:extLst>
              </p:cNvPr>
              <p:cNvSpPr txBox="1">
                <a:spLocks noRot="1" noChangeAspect="1" noMove="1" noResize="1" noEditPoints="1" noAdjustHandles="1" noChangeArrowheads="1" noChangeShapeType="1" noTextEdit="1"/>
              </p:cNvSpPr>
              <p:nvPr/>
            </p:nvSpPr>
            <p:spPr>
              <a:xfrm>
                <a:off x="751950" y="1875631"/>
                <a:ext cx="10515600" cy="4880275"/>
              </a:xfrm>
              <a:prstGeom prst="rect">
                <a:avLst/>
              </a:prstGeom>
              <a:blipFill>
                <a:blip r:embed="rId4"/>
                <a:stretch>
                  <a:fillRect l="-1159" t="-2875"/>
                </a:stretch>
              </a:blipFill>
            </p:spPr>
            <p:txBody>
              <a:bodyPr/>
              <a:lstStyle/>
              <a:p>
                <a:r>
                  <a:rPr lang="en-DE">
                    <a:noFill/>
                  </a:rPr>
                  <a:t> </a:t>
                </a:r>
              </a:p>
            </p:txBody>
          </p:sp>
        </mc:Fallback>
      </mc:AlternateContent>
    </p:spTree>
    <p:extLst>
      <p:ext uri="{BB962C8B-B14F-4D97-AF65-F5344CB8AC3E}">
        <p14:creationId xmlns:p14="http://schemas.microsoft.com/office/powerpoint/2010/main" val="330515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EEE71BA-7168-EA50-B117-7FABC16A776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2 Discrete source of information</a:t>
            </a:r>
            <a:endParaRPr lang="de-DE" sz="4000">
              <a:solidFill>
                <a:srgbClr val="FFFFFF"/>
              </a:solidFill>
            </a:endParaRPr>
          </a:p>
        </p:txBody>
      </p:sp>
      <p:sp>
        <p:nvSpPr>
          <p:cNvPr id="6" name="Inhaltsplatzhalter 2">
            <a:extLst>
              <a:ext uri="{FF2B5EF4-FFF2-40B4-BE49-F238E27FC236}">
                <a16:creationId xmlns:a16="http://schemas.microsoft.com/office/drawing/2014/main" id="{F54FFC2E-8931-4B6D-BEE4-CCBEAAB34F6C}"/>
              </a:ext>
            </a:extLst>
          </p:cNvPr>
          <p:cNvSpPr txBox="1">
            <a:spLocks/>
          </p:cNvSpPr>
          <p:nvPr/>
        </p:nvSpPr>
        <p:spPr>
          <a:xfrm>
            <a:off x="751950" y="188527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err="1"/>
              <a:t>How</a:t>
            </a:r>
            <a:r>
              <a:rPr lang="de-DE"/>
              <a:t> </a:t>
            </a:r>
            <a:r>
              <a:rPr lang="de-DE" err="1"/>
              <a:t>is</a:t>
            </a:r>
            <a:r>
              <a:rPr lang="de-DE"/>
              <a:t> an </a:t>
            </a:r>
            <a:r>
              <a:rPr lang="de-DE" err="1"/>
              <a:t>information</a:t>
            </a:r>
            <a:r>
              <a:rPr lang="de-DE"/>
              <a:t> source </a:t>
            </a:r>
            <a:r>
              <a:rPr lang="de-DE" err="1"/>
              <a:t>to</a:t>
            </a:r>
            <a:r>
              <a:rPr lang="de-DE"/>
              <a:t> </a:t>
            </a:r>
            <a:r>
              <a:rPr lang="de-DE" err="1"/>
              <a:t>be</a:t>
            </a:r>
            <a:r>
              <a:rPr lang="de-DE"/>
              <a:t> </a:t>
            </a:r>
            <a:r>
              <a:rPr lang="de-DE" err="1"/>
              <a:t>described</a:t>
            </a:r>
            <a:r>
              <a:rPr lang="de-DE"/>
              <a:t> </a:t>
            </a:r>
            <a:r>
              <a:rPr lang="de-DE" err="1"/>
              <a:t>mathematically</a:t>
            </a:r>
            <a:r>
              <a:rPr lang="de-DE"/>
              <a:t>?</a:t>
            </a:r>
          </a:p>
          <a:p>
            <a:r>
              <a:rPr lang="de-DE" err="1"/>
              <a:t>How</a:t>
            </a:r>
            <a:r>
              <a:rPr lang="de-DE"/>
              <a:t> </a:t>
            </a:r>
            <a:r>
              <a:rPr lang="de-DE" err="1"/>
              <a:t>much</a:t>
            </a:r>
            <a:r>
              <a:rPr lang="de-DE"/>
              <a:t> </a:t>
            </a:r>
            <a:r>
              <a:rPr lang="de-DE" err="1"/>
              <a:t>information</a:t>
            </a:r>
            <a:r>
              <a:rPr lang="de-DE"/>
              <a:t> in </a:t>
            </a:r>
            <a:r>
              <a:rPr lang="de-DE" err="1"/>
              <a:t>bits</a:t>
            </a:r>
            <a:r>
              <a:rPr lang="de-DE"/>
              <a:t> per </a:t>
            </a:r>
            <a:r>
              <a:rPr lang="de-DE" err="1"/>
              <a:t>second</a:t>
            </a:r>
            <a:r>
              <a:rPr lang="de-DE"/>
              <a:t> </a:t>
            </a:r>
            <a:r>
              <a:rPr lang="de-DE" err="1"/>
              <a:t>is</a:t>
            </a:r>
            <a:r>
              <a:rPr lang="de-DE"/>
              <a:t> </a:t>
            </a:r>
            <a:r>
              <a:rPr lang="de-DE" err="1"/>
              <a:t>produced</a:t>
            </a:r>
            <a:r>
              <a:rPr lang="de-DE"/>
              <a:t> in a </a:t>
            </a:r>
            <a:r>
              <a:rPr lang="de-DE" err="1"/>
              <a:t>given</a:t>
            </a:r>
            <a:r>
              <a:rPr lang="de-DE"/>
              <a:t> source?</a:t>
            </a:r>
          </a:p>
          <a:p>
            <a:endParaRPr lang="de-DE"/>
          </a:p>
          <a:p>
            <a:r>
              <a:rPr lang="de-DE"/>
              <a:t>Statistical </a:t>
            </a:r>
            <a:r>
              <a:rPr lang="de-DE" err="1"/>
              <a:t>knowledge</a:t>
            </a:r>
            <a:r>
              <a:rPr lang="de-DE"/>
              <a:t> </a:t>
            </a:r>
            <a:r>
              <a:rPr lang="de-DE" err="1"/>
              <a:t>about</a:t>
            </a:r>
            <a:r>
              <a:rPr lang="de-DE"/>
              <a:t> </a:t>
            </a:r>
            <a:r>
              <a:rPr lang="de-DE" err="1"/>
              <a:t>the</a:t>
            </a:r>
            <a:r>
              <a:rPr lang="de-DE"/>
              <a:t> source -&gt; proper </a:t>
            </a:r>
            <a:r>
              <a:rPr lang="de-DE" err="1"/>
              <a:t>encoding</a:t>
            </a:r>
            <a:r>
              <a:rPr lang="de-DE"/>
              <a:t> -&gt; </a:t>
            </a:r>
            <a:r>
              <a:rPr lang="de-DE" err="1"/>
              <a:t>reducing</a:t>
            </a:r>
            <a:r>
              <a:rPr lang="de-DE"/>
              <a:t> </a:t>
            </a:r>
            <a:r>
              <a:rPr lang="de-DE" err="1"/>
              <a:t>capacity</a:t>
            </a:r>
            <a:r>
              <a:rPr lang="de-DE"/>
              <a:t> </a:t>
            </a:r>
            <a:r>
              <a:rPr lang="de-DE" err="1"/>
              <a:t>of</a:t>
            </a:r>
            <a:r>
              <a:rPr lang="de-DE"/>
              <a:t> </a:t>
            </a:r>
            <a:r>
              <a:rPr lang="de-DE" err="1"/>
              <a:t>the</a:t>
            </a:r>
            <a:r>
              <a:rPr lang="de-DE"/>
              <a:t> </a:t>
            </a:r>
            <a:r>
              <a:rPr lang="de-DE" err="1"/>
              <a:t>channel</a:t>
            </a:r>
            <a:endParaRPr lang="de-DE"/>
          </a:p>
          <a:p>
            <a:r>
              <a:rPr lang="de-DE" err="1"/>
              <a:t>Discrete</a:t>
            </a:r>
            <a:r>
              <a:rPr lang="de-DE"/>
              <a:t> Source </a:t>
            </a:r>
            <a:r>
              <a:rPr lang="de-DE" err="1"/>
              <a:t>represented</a:t>
            </a:r>
            <a:r>
              <a:rPr lang="de-DE"/>
              <a:t> </a:t>
            </a:r>
            <a:r>
              <a:rPr lang="de-DE" err="1"/>
              <a:t>by</a:t>
            </a:r>
            <a:r>
              <a:rPr lang="de-DE"/>
              <a:t> a </a:t>
            </a:r>
            <a:r>
              <a:rPr lang="de-DE" err="1"/>
              <a:t>stochastic</a:t>
            </a:r>
            <a:r>
              <a:rPr lang="de-DE"/>
              <a:t> </a:t>
            </a:r>
            <a:r>
              <a:rPr lang="de-DE" err="1"/>
              <a:t>process</a:t>
            </a:r>
            <a:endParaRPr lang="de-DE"/>
          </a:p>
          <a:p>
            <a:pPr lvl="1"/>
            <a:r>
              <a:rPr lang="de-DE" err="1"/>
              <a:t>Produce</a:t>
            </a:r>
            <a:r>
              <a:rPr lang="de-DE"/>
              <a:t> </a:t>
            </a:r>
            <a:r>
              <a:rPr lang="de-DE" err="1"/>
              <a:t>discrete</a:t>
            </a:r>
            <a:r>
              <a:rPr lang="de-DE"/>
              <a:t> </a:t>
            </a:r>
            <a:r>
              <a:rPr lang="de-DE" err="1"/>
              <a:t>sequence</a:t>
            </a:r>
            <a:r>
              <a:rPr lang="de-DE"/>
              <a:t> </a:t>
            </a:r>
            <a:r>
              <a:rPr lang="de-DE" err="1"/>
              <a:t>of</a:t>
            </a:r>
            <a:r>
              <a:rPr lang="de-DE"/>
              <a:t> </a:t>
            </a:r>
            <a:r>
              <a:rPr lang="de-DE" err="1"/>
              <a:t>symbols</a:t>
            </a:r>
            <a:r>
              <a:rPr lang="de-DE"/>
              <a:t> </a:t>
            </a:r>
            <a:r>
              <a:rPr lang="de-DE" err="1"/>
              <a:t>chosen</a:t>
            </a:r>
            <a:r>
              <a:rPr lang="de-DE"/>
              <a:t> </a:t>
            </a:r>
            <a:r>
              <a:rPr lang="de-DE" err="1"/>
              <a:t>from</a:t>
            </a:r>
            <a:r>
              <a:rPr lang="de-DE"/>
              <a:t> a finite </a:t>
            </a:r>
            <a:r>
              <a:rPr lang="de-DE" err="1"/>
              <a:t>set</a:t>
            </a:r>
            <a:endParaRPr lang="de-DE"/>
          </a:p>
          <a:p>
            <a:pPr marL="0" indent="0">
              <a:buFont typeface="Arial" panose="020B0604020202020204" pitchFamily="34" charset="0"/>
              <a:buNone/>
            </a:pPr>
            <a:endParaRPr lang="de-DE"/>
          </a:p>
          <a:p>
            <a:pPr marL="0" indent="0">
              <a:buFont typeface="Arial" panose="020B0604020202020204" pitchFamily="34" charset="0"/>
              <a:buNone/>
            </a:pPr>
            <a:endParaRPr lang="de-DE"/>
          </a:p>
        </p:txBody>
      </p:sp>
    </p:spTree>
    <p:extLst>
      <p:ext uri="{BB962C8B-B14F-4D97-AF65-F5344CB8AC3E}">
        <p14:creationId xmlns:p14="http://schemas.microsoft.com/office/powerpoint/2010/main" val="38070235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859</Words>
  <Application>Microsoft Office PowerPoint</Application>
  <PresentationFormat>Breitbild</PresentationFormat>
  <Paragraphs>122</Paragraphs>
  <Slides>14</Slides>
  <Notes>6</Notes>
  <HiddenSlides>1</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14</vt:i4>
      </vt:variant>
    </vt:vector>
  </HeadingPairs>
  <TitlesOfParts>
    <vt:vector size="22" baseType="lpstr">
      <vt:lpstr>Aptos</vt:lpstr>
      <vt:lpstr>Aptos Display</vt:lpstr>
      <vt:lpstr>Arial</vt:lpstr>
      <vt:lpstr>Calibri</vt:lpstr>
      <vt:lpstr>Cambria Math</vt:lpstr>
      <vt:lpstr>Times-Roman</vt:lpstr>
      <vt:lpstr>Wingdings</vt:lpstr>
      <vt:lpstr>Office</vt:lpstr>
      <vt:lpstr>A Mathematical Theory of Communication</vt:lpstr>
      <vt:lpstr>Communication System</vt:lpstr>
      <vt:lpstr>0 Introduction</vt:lpstr>
      <vt:lpstr>PowerPoint-Präsentation</vt:lpstr>
      <vt:lpstr>1 The Discrete Noiseless Channel</vt:lpstr>
      <vt:lpstr>Simple example</vt:lpstr>
      <vt:lpstr>Capacity for large t</vt:lpstr>
      <vt:lpstr>Restrictions to the allowed sequences</vt:lpstr>
      <vt:lpstr>2 Discrete source of information</vt:lpstr>
      <vt:lpstr>2 Discrete source of information</vt:lpstr>
      <vt:lpstr>2 Discrete source of information</vt:lpstr>
      <vt:lpstr>3 Series of approximation to English</vt:lpstr>
      <vt:lpstr>4 Graphical representation of a Markoff Process</vt:lpstr>
      <vt:lpstr>5 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Kerner, Boas</dc:creator>
  <cp:lastModifiedBy>Boas Kerner</cp:lastModifiedBy>
  <cp:revision>3</cp:revision>
  <dcterms:created xsi:type="dcterms:W3CDTF">2024-10-15T13:13:19Z</dcterms:created>
  <dcterms:modified xsi:type="dcterms:W3CDTF">2024-11-29T14:54:20Z</dcterms:modified>
</cp:coreProperties>
</file>