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4630400" cy="8229600"/>
  <p:notesSz cx="8229600" cy="14630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0727654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6F4F4"/>
          </a:solidFill>
          <a:ln/>
        </p:spPr>
      </p:sp>
      <p:sp>
        <p:nvSpPr>
          <p:cNvPr id="3" name="Shape 1"/>
          <p:cNvSpPr/>
          <p:nvPr/>
        </p:nvSpPr>
        <p:spPr>
          <a:xfrm>
            <a:off x="0" y="0"/>
            <a:ext cx="14630400" cy="8229600"/>
          </a:xfrm>
          <a:prstGeom prst="rect">
            <a:avLst/>
          </a:prstGeom>
          <a:solidFill>
            <a:srgbClr val="FFFFFF"/>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image" Target="../media/image35.png"/><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image" Target="../media/image38.png"/><Relationship Id="rId4" Type="http://schemas.openxmlformats.org/officeDocument/2006/relationships/image" Target="../media/image37.png"/></Relationships>
</file>

<file path=ppt/slides/_rels/slide1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12.xml"/><Relationship Id="rId1" Type="http://schemas.openxmlformats.org/officeDocument/2006/relationships/slideLayout" Target="../slideLayouts/slideLayout1.xml"/><Relationship Id="rId5" Type="http://schemas.openxmlformats.org/officeDocument/2006/relationships/image" Target="../media/image41.png"/><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43.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 Id="rId9" Type="http://schemas.openxmlformats.org/officeDocument/2006/relationships/image" Target="../media/image10.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png"/><Relationship Id="rId10" Type="http://schemas.openxmlformats.org/officeDocument/2006/relationships/image" Target="../media/image22.png"/><Relationship Id="rId4" Type="http://schemas.openxmlformats.org/officeDocument/2006/relationships/image" Target="../media/image16.png"/><Relationship Id="rId9"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image" Target="../media/image3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432090" y="1368028"/>
            <a:ext cx="9766102" cy="549342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492943" y="622459"/>
            <a:ext cx="5644515" cy="705564"/>
          </a:xfrm>
          <a:prstGeom prst="rect">
            <a:avLst/>
          </a:prstGeom>
          <a:noFill/>
          <a:ln/>
        </p:spPr>
        <p:txBody>
          <a:bodyPr wrap="none" lIns="0" tIns="0" rIns="0" bIns="0" rtlCol="0" anchor="t"/>
          <a:lstStyle/>
          <a:p>
            <a:pPr marL="0" indent="0" algn="ctr">
              <a:lnSpc>
                <a:spcPts val="5550"/>
              </a:lnSpc>
              <a:buNone/>
            </a:pPr>
            <a:r>
              <a:rPr lang="en-US" sz="4400" b="1" kern="0" spc="-133" dirty="0">
                <a:solidFill>
                  <a:srgbClr val="000000"/>
                </a:solidFill>
                <a:latin typeface="Inter Bold" pitchFamily="34" charset="0"/>
                <a:ea typeface="Inter Bold" pitchFamily="34" charset="-122"/>
                <a:cs typeface="Inter Bold" pitchFamily="34" charset="-120"/>
              </a:rPr>
              <a:t>Anti - Aliasing</a:t>
            </a:r>
            <a:endParaRPr lang="en-US" sz="4400" dirty="0"/>
          </a:p>
        </p:txBody>
      </p:sp>
      <p:sp>
        <p:nvSpPr>
          <p:cNvPr id="3" name="Text 1"/>
          <p:cNvSpPr/>
          <p:nvPr/>
        </p:nvSpPr>
        <p:spPr>
          <a:xfrm>
            <a:off x="790218" y="1779508"/>
            <a:ext cx="13049964" cy="577929"/>
          </a:xfrm>
          <a:prstGeom prst="rect">
            <a:avLst/>
          </a:prstGeom>
          <a:noFill/>
          <a:ln/>
        </p:spPr>
        <p:txBody>
          <a:bodyPr wrap="square" lIns="0" tIns="0" rIns="0" bIns="0" rtlCol="0" anchor="t"/>
          <a:lstStyle/>
          <a:p>
            <a:pPr marL="342900" indent="-342900" algn="l">
              <a:lnSpc>
                <a:spcPts val="2800"/>
              </a:lnSpc>
              <a:buSzPct val="100000"/>
              <a:buChar char="•"/>
            </a:pPr>
            <a:r>
              <a:rPr lang="en-US" sz="1750" kern="0" spc="-36" dirty="0">
                <a:solidFill>
                  <a:srgbClr val="272525"/>
                </a:solidFill>
                <a:latin typeface="Inter" pitchFamily="34" charset="0"/>
                <a:ea typeface="Inter" pitchFamily="34" charset="-122"/>
                <a:cs typeface="Inter" pitchFamily="34" charset="-120"/>
              </a:rPr>
              <a:t>Rendered images often show jagged “stair-step” edges, known as </a:t>
            </a:r>
            <a:r>
              <a:rPr lang="en-US" sz="1750" b="1" kern="0" spc="-36" dirty="0">
                <a:solidFill>
                  <a:srgbClr val="272525"/>
                </a:solidFill>
                <a:latin typeface="Inter" pitchFamily="34" charset="0"/>
                <a:ea typeface="Inter" pitchFamily="34" charset="-122"/>
                <a:cs typeface="Inter" pitchFamily="34" charset="-120"/>
              </a:rPr>
              <a:t>aliasing</a:t>
            </a:r>
            <a:r>
              <a:rPr lang="en-US" sz="1750" kern="0" spc="-36" dirty="0">
                <a:solidFill>
                  <a:srgbClr val="272525"/>
                </a:solidFill>
                <a:latin typeface="Inter" pitchFamily="34" charset="0"/>
                <a:ea typeface="Inter" pitchFamily="34" charset="-122"/>
                <a:cs typeface="Inter" pitchFamily="34" charset="-120"/>
              </a:rPr>
              <a:t>. This happens because a single ray per pixel (point sampling) misses the continuous nature of real-world images, which have infinite resolution.</a:t>
            </a:r>
            <a:endParaRPr lang="en-US" sz="1750" dirty="0"/>
          </a:p>
        </p:txBody>
      </p:sp>
      <p:sp>
        <p:nvSpPr>
          <p:cNvPr id="4" name="Text 2"/>
          <p:cNvSpPr/>
          <p:nvPr/>
        </p:nvSpPr>
        <p:spPr>
          <a:xfrm>
            <a:off x="790218" y="2436376"/>
            <a:ext cx="13049964" cy="577929"/>
          </a:xfrm>
          <a:prstGeom prst="rect">
            <a:avLst/>
          </a:prstGeom>
          <a:noFill/>
          <a:ln/>
        </p:spPr>
        <p:txBody>
          <a:bodyPr wrap="square" lIns="0" tIns="0" rIns="0" bIns="0" rtlCol="0" anchor="t"/>
          <a:lstStyle/>
          <a:p>
            <a:pPr marL="342900" indent="-342900" algn="l">
              <a:lnSpc>
                <a:spcPts val="2800"/>
              </a:lnSpc>
              <a:buSzPct val="100000"/>
              <a:buChar char="•"/>
            </a:pPr>
            <a:r>
              <a:rPr lang="en-US" sz="1750" kern="0" spc="-36" dirty="0">
                <a:solidFill>
                  <a:srgbClr val="272525"/>
                </a:solidFill>
                <a:latin typeface="Inter" pitchFamily="34" charset="0"/>
                <a:ea typeface="Inter" pitchFamily="34" charset="-122"/>
                <a:cs typeface="Inter" pitchFamily="34" charset="-120"/>
              </a:rPr>
              <a:t>To fix this, we use </a:t>
            </a:r>
            <a:r>
              <a:rPr lang="en-US" sz="1750" b="1" kern="0" spc="-36" dirty="0">
                <a:solidFill>
                  <a:srgbClr val="272525"/>
                </a:solidFill>
                <a:latin typeface="Inter" pitchFamily="34" charset="0"/>
                <a:ea typeface="Inter" pitchFamily="34" charset="-122"/>
                <a:cs typeface="Inter" pitchFamily="34" charset="-120"/>
              </a:rPr>
              <a:t>anti-aliasing</a:t>
            </a:r>
            <a:r>
              <a:rPr lang="en-US" sz="1750" kern="0" spc="-36" dirty="0">
                <a:solidFill>
                  <a:srgbClr val="272525"/>
                </a:solidFill>
                <a:latin typeface="Inter" pitchFamily="34" charset="0"/>
                <a:ea typeface="Inter" pitchFamily="34" charset="-122"/>
                <a:cs typeface="Inter" pitchFamily="34" charset="-120"/>
              </a:rPr>
              <a:t> by </a:t>
            </a:r>
            <a:r>
              <a:rPr lang="en-US" sz="1750" b="1" kern="0" spc="-36" dirty="0">
                <a:solidFill>
                  <a:srgbClr val="272525"/>
                </a:solidFill>
                <a:latin typeface="Inter" pitchFamily="34" charset="0"/>
                <a:ea typeface="Inter" pitchFamily="34" charset="-122"/>
                <a:cs typeface="Inter" pitchFamily="34" charset="-120"/>
              </a:rPr>
              <a:t>sampling multiple rays within each pixel’s area</a:t>
            </a:r>
            <a:r>
              <a:rPr lang="en-US" sz="1750" kern="0" spc="-36" dirty="0">
                <a:solidFill>
                  <a:srgbClr val="272525"/>
                </a:solidFill>
                <a:latin typeface="Inter" pitchFamily="34" charset="0"/>
                <a:ea typeface="Inter" pitchFamily="34" charset="-122"/>
                <a:cs typeface="Inter" pitchFamily="34" charset="-120"/>
              </a:rPr>
              <a:t>, capturing variations in light from surrounding points. Averaging these samples approximates how a real camera or eye perceives blended edges, producing smoother, more realistic images.</a:t>
            </a:r>
            <a:endParaRPr lang="en-US" sz="1750" dirty="0"/>
          </a:p>
        </p:txBody>
      </p:sp>
      <p:sp>
        <p:nvSpPr>
          <p:cNvPr id="5" name="Text 3"/>
          <p:cNvSpPr/>
          <p:nvPr/>
        </p:nvSpPr>
        <p:spPr>
          <a:xfrm>
            <a:off x="790218" y="3093244"/>
            <a:ext cx="13049964" cy="577929"/>
          </a:xfrm>
          <a:prstGeom prst="rect">
            <a:avLst/>
          </a:prstGeom>
          <a:noFill/>
          <a:ln/>
        </p:spPr>
        <p:txBody>
          <a:bodyPr wrap="square" lIns="0" tIns="0" rIns="0" bIns="0" rtlCol="0" anchor="t"/>
          <a:lstStyle/>
          <a:p>
            <a:pPr marL="342900" indent="-342900" algn="l">
              <a:lnSpc>
                <a:spcPts val="2800"/>
              </a:lnSpc>
              <a:buSzPct val="100000"/>
              <a:buChar char="•"/>
            </a:pPr>
            <a:r>
              <a:rPr lang="en-US" sz="1750" kern="0" spc="-36" dirty="0">
                <a:solidFill>
                  <a:srgbClr val="272525"/>
                </a:solidFill>
                <a:latin typeface="Inter" pitchFamily="34" charset="0"/>
                <a:ea typeface="Inter" pitchFamily="34" charset="-122"/>
                <a:cs typeface="Inter" pitchFamily="34" charset="-120"/>
              </a:rPr>
              <a:t>The implementation side of this would be that first we will go to a pixel centre, then we will form a unit directional square with origin at that centre and then sample 10 different random points in that square and finally average it.</a:t>
            </a:r>
            <a:endParaRPr lang="en-US" sz="1750" dirty="0"/>
          </a:p>
        </p:txBody>
      </p:sp>
      <p:pic>
        <p:nvPicPr>
          <p:cNvPr id="6" name="Image 0" descr="preencoded.png"/>
          <p:cNvPicPr>
            <a:picLocks noChangeAspect="1"/>
          </p:cNvPicPr>
          <p:nvPr/>
        </p:nvPicPr>
        <p:blipFill>
          <a:blip r:embed="rId3"/>
          <a:stretch>
            <a:fillRect/>
          </a:stretch>
        </p:blipFill>
        <p:spPr>
          <a:xfrm>
            <a:off x="1044059" y="4179094"/>
            <a:ext cx="3474482" cy="2393037"/>
          </a:xfrm>
          <a:prstGeom prst="rect">
            <a:avLst/>
          </a:prstGeom>
        </p:spPr>
      </p:pic>
      <p:sp>
        <p:nvSpPr>
          <p:cNvPr id="7" name="Text 4"/>
          <p:cNvSpPr/>
          <p:nvPr/>
        </p:nvSpPr>
        <p:spPr>
          <a:xfrm>
            <a:off x="790218" y="6826091"/>
            <a:ext cx="3982283" cy="577929"/>
          </a:xfrm>
          <a:prstGeom prst="rect">
            <a:avLst/>
          </a:prstGeom>
          <a:noFill/>
          <a:ln/>
        </p:spPr>
        <p:txBody>
          <a:bodyPr wrap="square" lIns="0" tIns="0" rIns="0" bIns="0" rtlCol="0" anchor="t"/>
          <a:lstStyle/>
          <a:p>
            <a:pPr marL="0" indent="0" algn="ctr">
              <a:lnSpc>
                <a:spcPts val="2250"/>
              </a:lnSpc>
              <a:buNone/>
            </a:pPr>
            <a:r>
              <a:rPr lang="en-US" sz="1400" i="1" kern="0" spc="-36" dirty="0">
                <a:solidFill>
                  <a:srgbClr val="272525"/>
                </a:solidFill>
                <a:latin typeface="Inter" pitchFamily="34" charset="0"/>
                <a:ea typeface="Inter" pitchFamily="34" charset="-122"/>
                <a:cs typeface="Inter" pitchFamily="34" charset="-120"/>
              </a:rPr>
              <a:t>Representation of random sampling as a differential approach to point sampling.</a:t>
            </a:r>
            <a:endParaRPr lang="en-US" sz="1400" dirty="0"/>
          </a:p>
        </p:txBody>
      </p:sp>
      <p:pic>
        <p:nvPicPr>
          <p:cNvPr id="8" name="Image 1" descr="preencoded.png"/>
          <p:cNvPicPr>
            <a:picLocks noChangeAspect="1"/>
          </p:cNvPicPr>
          <p:nvPr/>
        </p:nvPicPr>
        <p:blipFill>
          <a:blip r:embed="rId4"/>
          <a:stretch>
            <a:fillRect/>
          </a:stretch>
        </p:blipFill>
        <p:spPr>
          <a:xfrm>
            <a:off x="5330904" y="4179094"/>
            <a:ext cx="3983593" cy="2487335"/>
          </a:xfrm>
          <a:prstGeom prst="rect">
            <a:avLst/>
          </a:prstGeom>
        </p:spPr>
      </p:pic>
      <p:sp>
        <p:nvSpPr>
          <p:cNvPr id="9" name="Text 5"/>
          <p:cNvSpPr/>
          <p:nvPr/>
        </p:nvSpPr>
        <p:spPr>
          <a:xfrm>
            <a:off x="5330904" y="6920389"/>
            <a:ext cx="3983593" cy="288965"/>
          </a:xfrm>
          <a:prstGeom prst="rect">
            <a:avLst/>
          </a:prstGeom>
          <a:noFill/>
          <a:ln/>
        </p:spPr>
        <p:txBody>
          <a:bodyPr wrap="none" lIns="0" tIns="0" rIns="0" bIns="0" rtlCol="0" anchor="t"/>
          <a:lstStyle/>
          <a:p>
            <a:pPr marL="0" indent="0" algn="ctr">
              <a:lnSpc>
                <a:spcPts val="2250"/>
              </a:lnSpc>
              <a:buNone/>
            </a:pPr>
            <a:r>
              <a:rPr lang="en-US" sz="1400" i="1" kern="0" spc="-36" dirty="0">
                <a:solidFill>
                  <a:srgbClr val="272525"/>
                </a:solidFill>
                <a:latin typeface="Inter" pitchFamily="34" charset="0"/>
                <a:ea typeface="Inter" pitchFamily="34" charset="-122"/>
                <a:cs typeface="Inter" pitchFamily="34" charset="-120"/>
              </a:rPr>
              <a:t>The implementation.</a:t>
            </a:r>
            <a:endParaRPr lang="en-US" sz="1400" dirty="0"/>
          </a:p>
        </p:txBody>
      </p:sp>
      <p:pic>
        <p:nvPicPr>
          <p:cNvPr id="10" name="Image 2" descr="preencoded.png"/>
          <p:cNvPicPr>
            <a:picLocks noChangeAspect="1"/>
          </p:cNvPicPr>
          <p:nvPr/>
        </p:nvPicPr>
        <p:blipFill>
          <a:blip r:embed="rId5"/>
          <a:stretch>
            <a:fillRect/>
          </a:stretch>
        </p:blipFill>
        <p:spPr>
          <a:xfrm>
            <a:off x="9872901" y="4179094"/>
            <a:ext cx="3982283" cy="2006917"/>
          </a:xfrm>
          <a:prstGeom prst="rect">
            <a:avLst/>
          </a:prstGeom>
        </p:spPr>
      </p:pic>
      <p:sp>
        <p:nvSpPr>
          <p:cNvPr id="11" name="Text 6"/>
          <p:cNvSpPr/>
          <p:nvPr/>
        </p:nvSpPr>
        <p:spPr>
          <a:xfrm>
            <a:off x="9872901" y="6439972"/>
            <a:ext cx="3982283" cy="288965"/>
          </a:xfrm>
          <a:prstGeom prst="rect">
            <a:avLst/>
          </a:prstGeom>
          <a:noFill/>
          <a:ln/>
        </p:spPr>
        <p:txBody>
          <a:bodyPr wrap="none" lIns="0" tIns="0" rIns="0" bIns="0" rtlCol="0" anchor="t"/>
          <a:lstStyle/>
          <a:p>
            <a:pPr marL="0" indent="0" algn="ctr">
              <a:lnSpc>
                <a:spcPts val="2250"/>
              </a:lnSpc>
              <a:buNone/>
            </a:pPr>
            <a:r>
              <a:rPr lang="en-US" sz="1400" i="1" kern="0" spc="-36" dirty="0">
                <a:solidFill>
                  <a:srgbClr val="272525"/>
                </a:solidFill>
                <a:latin typeface="Inter" pitchFamily="34" charset="0"/>
                <a:ea typeface="Inter" pitchFamily="34" charset="-122"/>
                <a:cs typeface="Inter" pitchFamily="34" charset="-120"/>
              </a:rPr>
              <a:t>Pre v/s Post results</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5049917" y="583406"/>
            <a:ext cx="4530447" cy="819864"/>
          </a:xfrm>
          <a:prstGeom prst="rect">
            <a:avLst/>
          </a:prstGeom>
          <a:noFill/>
          <a:ln/>
        </p:spPr>
        <p:txBody>
          <a:bodyPr wrap="square" lIns="0" tIns="0" rIns="0" bIns="0" rtlCol="0" anchor="t"/>
          <a:lstStyle/>
          <a:p>
            <a:pPr marL="0" indent="0" algn="ctr">
              <a:lnSpc>
                <a:spcPts val="3200"/>
              </a:lnSpc>
              <a:buNone/>
            </a:pPr>
            <a:r>
              <a:rPr lang="en-US" sz="2550" b="1" kern="0" spc="-77" dirty="0">
                <a:solidFill>
                  <a:srgbClr val="000000"/>
                </a:solidFill>
                <a:latin typeface="Inter Bold" pitchFamily="34" charset="0"/>
                <a:ea typeface="Inter Bold" pitchFamily="34" charset="-122"/>
                <a:cs typeface="Inter Bold" pitchFamily="34" charset="-120"/>
              </a:rPr>
              <a:t>Introducing Materials
(Diffused Reflective Surfaces)</a:t>
            </a:r>
            <a:endParaRPr lang="en-US" sz="2550" dirty="0"/>
          </a:p>
        </p:txBody>
      </p:sp>
      <p:sp>
        <p:nvSpPr>
          <p:cNvPr id="3" name="Text 1"/>
          <p:cNvSpPr/>
          <p:nvPr/>
        </p:nvSpPr>
        <p:spPr>
          <a:xfrm>
            <a:off x="573881" y="1731169"/>
            <a:ext cx="13482638" cy="524589"/>
          </a:xfrm>
          <a:prstGeom prst="rect">
            <a:avLst/>
          </a:prstGeom>
          <a:noFill/>
          <a:ln/>
        </p:spPr>
        <p:txBody>
          <a:bodyPr wrap="square" lIns="0" tIns="0" rIns="0" bIns="0" rtlCol="0" anchor="t"/>
          <a:lstStyle/>
          <a:p>
            <a:pPr marL="0" indent="0" algn="l">
              <a:lnSpc>
                <a:spcPts val="2050"/>
              </a:lnSpc>
              <a:buNone/>
            </a:pPr>
            <a:r>
              <a:rPr lang="en-US" sz="1250" b="1" kern="0" spc="-26" dirty="0">
                <a:solidFill>
                  <a:srgbClr val="272525"/>
                </a:solidFill>
                <a:latin typeface="Inter" pitchFamily="34" charset="0"/>
                <a:ea typeface="Inter" pitchFamily="34" charset="-122"/>
                <a:cs typeface="Inter" pitchFamily="34" charset="-120"/>
              </a:rPr>
              <a:t>Diffuse reflection</a:t>
            </a:r>
            <a:r>
              <a:rPr lang="en-US" sz="1250" kern="0" spc="-26" dirty="0">
                <a:solidFill>
                  <a:srgbClr val="272525"/>
                </a:solidFill>
                <a:latin typeface="Inter" pitchFamily="34" charset="0"/>
                <a:ea typeface="Inter" pitchFamily="34" charset="-122"/>
                <a:cs typeface="Inter" pitchFamily="34" charset="-120"/>
              </a:rPr>
              <a:t> is the reflection of light from a surface such that a ray incident on the surface is scattered at many angles rather than at just one angle as in the case of specular reflection (As in the case of mirrors where angle of incedence equals the angle of reflection).</a:t>
            </a:r>
            <a:endParaRPr lang="en-US" sz="1250" dirty="0"/>
          </a:p>
        </p:txBody>
      </p:sp>
      <p:sp>
        <p:nvSpPr>
          <p:cNvPr id="4" name="Text 2"/>
          <p:cNvSpPr/>
          <p:nvPr/>
        </p:nvSpPr>
        <p:spPr>
          <a:xfrm>
            <a:off x="573881" y="2440186"/>
            <a:ext cx="13482638" cy="524589"/>
          </a:xfrm>
          <a:prstGeom prst="rect">
            <a:avLst/>
          </a:prstGeom>
          <a:noFill/>
          <a:ln/>
        </p:spPr>
        <p:txBody>
          <a:bodyPr wrap="square" lIns="0" tIns="0" rIns="0" bIns="0" rtlCol="0" anchor="t"/>
          <a:lstStyle/>
          <a:p>
            <a:pPr marL="0" indent="0" algn="l">
              <a:lnSpc>
                <a:spcPts val="2050"/>
              </a:lnSpc>
              <a:buNone/>
            </a:pPr>
            <a:r>
              <a:rPr lang="en-US" sz="1250" kern="0" spc="-26" dirty="0">
                <a:solidFill>
                  <a:srgbClr val="272525"/>
                </a:solidFill>
                <a:latin typeface="Inter" pitchFamily="34" charset="0"/>
                <a:ea typeface="Inter" pitchFamily="34" charset="-122"/>
                <a:cs typeface="Inter" pitchFamily="34" charset="-120"/>
              </a:rPr>
              <a:t>An </a:t>
            </a:r>
            <a:r>
              <a:rPr lang="en-US" sz="1250" i="1" kern="0" spc="-26" dirty="0">
                <a:solidFill>
                  <a:srgbClr val="272525"/>
                </a:solidFill>
                <a:latin typeface="Inter" pitchFamily="34" charset="0"/>
                <a:ea typeface="Inter" pitchFamily="34" charset="-122"/>
                <a:cs typeface="Inter" pitchFamily="34" charset="-120"/>
              </a:rPr>
              <a:t>ideal</a:t>
            </a:r>
            <a:r>
              <a:rPr lang="en-US" sz="1250" kern="0" spc="-26" dirty="0">
                <a:solidFill>
                  <a:srgbClr val="272525"/>
                </a:solidFill>
                <a:latin typeface="Inter" pitchFamily="34" charset="0"/>
                <a:ea typeface="Inter" pitchFamily="34" charset="-122"/>
                <a:cs typeface="Inter" pitchFamily="34" charset="-120"/>
              </a:rPr>
              <a:t> diffuse reflecting surface is said to exhibit </a:t>
            </a:r>
            <a:r>
              <a:rPr lang="en-US" sz="1250" b="1" kern="0" spc="-26" dirty="0">
                <a:solidFill>
                  <a:srgbClr val="272525"/>
                </a:solidFill>
                <a:latin typeface="Inter" pitchFamily="34" charset="0"/>
                <a:ea typeface="Inter" pitchFamily="34" charset="-122"/>
                <a:cs typeface="Inter" pitchFamily="34" charset="-120"/>
              </a:rPr>
              <a:t>Lambertian reflection</a:t>
            </a:r>
            <a:r>
              <a:rPr lang="en-US" sz="1250" kern="0" spc="-26" dirty="0">
                <a:solidFill>
                  <a:srgbClr val="272525"/>
                </a:solidFill>
                <a:latin typeface="Inter" pitchFamily="34" charset="0"/>
                <a:ea typeface="Inter" pitchFamily="34" charset="-122"/>
                <a:cs typeface="Inter" pitchFamily="34" charset="-120"/>
              </a:rPr>
              <a:t>, meaning that there is equal luminance when viewed from all directions lying in the half-space adjacent to the surface.</a:t>
            </a:r>
            <a:endParaRPr lang="en-US" sz="1250" dirty="0"/>
          </a:p>
        </p:txBody>
      </p:sp>
      <p:sp>
        <p:nvSpPr>
          <p:cNvPr id="5" name="Text 3"/>
          <p:cNvSpPr/>
          <p:nvPr/>
        </p:nvSpPr>
        <p:spPr>
          <a:xfrm>
            <a:off x="573881" y="3149203"/>
            <a:ext cx="13482638" cy="524589"/>
          </a:xfrm>
          <a:prstGeom prst="rect">
            <a:avLst/>
          </a:prstGeom>
          <a:noFill/>
          <a:ln/>
        </p:spPr>
        <p:txBody>
          <a:bodyPr wrap="square" lIns="0" tIns="0" rIns="0" bIns="0" rtlCol="0" anchor="t"/>
          <a:lstStyle/>
          <a:p>
            <a:pPr marL="0" indent="0" algn="l">
              <a:lnSpc>
                <a:spcPts val="2050"/>
              </a:lnSpc>
              <a:buNone/>
            </a:pPr>
            <a:r>
              <a:rPr lang="en-US" sz="1250" kern="0" spc="-26" dirty="0">
                <a:solidFill>
                  <a:srgbClr val="272525"/>
                </a:solidFill>
                <a:latin typeface="Inter" pitchFamily="34" charset="0"/>
                <a:ea typeface="Inter" pitchFamily="34" charset="-122"/>
                <a:cs typeface="Inter" pitchFamily="34" charset="-120"/>
              </a:rPr>
              <a:t>Diffuse objects that don’t emit their own light merely take on the color of their surroundings, but they do modulate that with their own intrinsic color. Light that reflects off a diffuse surface has its direction randomized, so, if we send three rays into a crack between two diffuse surfaces they will each have different random behavior:</a:t>
            </a:r>
            <a:endParaRPr lang="en-US" sz="1250" dirty="0"/>
          </a:p>
        </p:txBody>
      </p:sp>
      <p:pic>
        <p:nvPicPr>
          <p:cNvPr id="6" name="Image 0" descr="preencoded.png"/>
          <p:cNvPicPr>
            <a:picLocks noChangeAspect="1"/>
          </p:cNvPicPr>
          <p:nvPr/>
        </p:nvPicPr>
        <p:blipFill>
          <a:blip r:embed="rId3"/>
          <a:stretch>
            <a:fillRect/>
          </a:stretch>
        </p:blipFill>
        <p:spPr>
          <a:xfrm>
            <a:off x="573881" y="4042648"/>
            <a:ext cx="4226957" cy="2187416"/>
          </a:xfrm>
          <a:prstGeom prst="rect">
            <a:avLst/>
          </a:prstGeom>
        </p:spPr>
      </p:pic>
      <p:sp>
        <p:nvSpPr>
          <p:cNvPr id="7" name="Text 4"/>
          <p:cNvSpPr/>
          <p:nvPr/>
        </p:nvSpPr>
        <p:spPr>
          <a:xfrm>
            <a:off x="573881" y="6414492"/>
            <a:ext cx="4226957" cy="209907"/>
          </a:xfrm>
          <a:prstGeom prst="rect">
            <a:avLst/>
          </a:prstGeom>
          <a:noFill/>
          <a:ln/>
        </p:spPr>
        <p:txBody>
          <a:bodyPr wrap="none" lIns="0" tIns="0" rIns="0" bIns="0" rtlCol="0" anchor="t"/>
          <a:lstStyle/>
          <a:p>
            <a:pPr marL="0" indent="0" algn="ctr">
              <a:lnSpc>
                <a:spcPts val="1650"/>
              </a:lnSpc>
              <a:buNone/>
            </a:pPr>
            <a:r>
              <a:rPr lang="en-US" sz="1000" i="1" kern="0" spc="-26" dirty="0">
                <a:solidFill>
                  <a:srgbClr val="272525"/>
                </a:solidFill>
                <a:latin typeface="Inter" pitchFamily="34" charset="0"/>
                <a:ea typeface="Inter" pitchFamily="34" charset="-122"/>
                <a:cs typeface="Inter" pitchFamily="34" charset="-120"/>
              </a:rPr>
              <a:t>Randomized behavior</a:t>
            </a:r>
            <a:endParaRPr lang="en-US" sz="1000" dirty="0"/>
          </a:p>
        </p:txBody>
      </p:sp>
      <p:pic>
        <p:nvPicPr>
          <p:cNvPr id="8" name="Image 1" descr="preencoded.png"/>
          <p:cNvPicPr>
            <a:picLocks noChangeAspect="1"/>
          </p:cNvPicPr>
          <p:nvPr/>
        </p:nvPicPr>
        <p:blipFill>
          <a:blip r:embed="rId4"/>
          <a:stretch>
            <a:fillRect/>
          </a:stretch>
        </p:blipFill>
        <p:spPr>
          <a:xfrm>
            <a:off x="5792033" y="4042648"/>
            <a:ext cx="3061216" cy="2284333"/>
          </a:xfrm>
          <a:prstGeom prst="rect">
            <a:avLst/>
          </a:prstGeom>
        </p:spPr>
      </p:pic>
      <p:sp>
        <p:nvSpPr>
          <p:cNvPr id="9" name="Text 5"/>
          <p:cNvSpPr/>
          <p:nvPr/>
        </p:nvSpPr>
        <p:spPr>
          <a:xfrm>
            <a:off x="5208508" y="6511409"/>
            <a:ext cx="4228386" cy="209907"/>
          </a:xfrm>
          <a:prstGeom prst="rect">
            <a:avLst/>
          </a:prstGeom>
          <a:noFill/>
          <a:ln/>
        </p:spPr>
        <p:txBody>
          <a:bodyPr wrap="none" lIns="0" tIns="0" rIns="0" bIns="0" rtlCol="0" anchor="t"/>
          <a:lstStyle/>
          <a:p>
            <a:pPr marL="0" indent="0" algn="ctr">
              <a:lnSpc>
                <a:spcPts val="1650"/>
              </a:lnSpc>
              <a:buNone/>
            </a:pPr>
            <a:r>
              <a:rPr lang="en-US" sz="1000" i="1" kern="0" spc="-26" dirty="0">
                <a:solidFill>
                  <a:srgbClr val="272525"/>
                </a:solidFill>
                <a:latin typeface="Inter" pitchFamily="34" charset="0"/>
                <a:ea typeface="Inter" pitchFamily="34" charset="-122"/>
                <a:cs typeface="Inter" pitchFamily="34" charset="-120"/>
              </a:rPr>
              <a:t>Lambertian reflection for simplicity</a:t>
            </a:r>
            <a:endParaRPr lang="en-US" sz="1000" dirty="0"/>
          </a:p>
        </p:txBody>
      </p:sp>
      <p:sp>
        <p:nvSpPr>
          <p:cNvPr id="10" name="Text 6"/>
          <p:cNvSpPr/>
          <p:nvPr/>
        </p:nvSpPr>
        <p:spPr>
          <a:xfrm>
            <a:off x="5208508" y="6868835"/>
            <a:ext cx="4228386" cy="629722"/>
          </a:xfrm>
          <a:prstGeom prst="rect">
            <a:avLst/>
          </a:prstGeom>
          <a:noFill/>
          <a:ln/>
        </p:spPr>
        <p:txBody>
          <a:bodyPr wrap="square" lIns="0" tIns="0" rIns="0" bIns="0" rtlCol="0" anchor="t"/>
          <a:lstStyle/>
          <a:p>
            <a:pPr marL="0" indent="0" algn="ctr">
              <a:lnSpc>
                <a:spcPts val="1650"/>
              </a:lnSpc>
              <a:buNone/>
            </a:pPr>
            <a:r>
              <a:rPr lang="en-US" sz="1000" kern="0" spc="-26" dirty="0">
                <a:solidFill>
                  <a:srgbClr val="272525"/>
                </a:solidFill>
                <a:latin typeface="Inter" pitchFamily="34" charset="0"/>
                <a:ea typeface="Inter" pitchFamily="34" charset="-122"/>
                <a:cs typeface="Inter" pitchFamily="34" charset="-120"/>
              </a:rPr>
              <a:t>For simplicity we assumed lambertian reflection so as such we need to sample random rays reflected in the outer hemiphere centred at the point where the incident ray hit.</a:t>
            </a:r>
            <a:endParaRPr lang="en-US" sz="1000" dirty="0"/>
          </a:p>
        </p:txBody>
      </p:sp>
      <p:pic>
        <p:nvPicPr>
          <p:cNvPr id="11" name="Image 2" descr="preencoded.png"/>
          <p:cNvPicPr>
            <a:picLocks noChangeAspect="1"/>
          </p:cNvPicPr>
          <p:nvPr/>
        </p:nvPicPr>
        <p:blipFill>
          <a:blip r:embed="rId5"/>
          <a:stretch>
            <a:fillRect/>
          </a:stretch>
        </p:blipFill>
        <p:spPr>
          <a:xfrm>
            <a:off x="11270099" y="4042648"/>
            <a:ext cx="1375767" cy="1375767"/>
          </a:xfrm>
          <a:prstGeom prst="rect">
            <a:avLst/>
          </a:prstGeom>
        </p:spPr>
      </p:pic>
      <p:sp>
        <p:nvSpPr>
          <p:cNvPr id="12" name="Text 7"/>
          <p:cNvSpPr/>
          <p:nvPr/>
        </p:nvSpPr>
        <p:spPr>
          <a:xfrm>
            <a:off x="9844564" y="5602843"/>
            <a:ext cx="4226957" cy="209907"/>
          </a:xfrm>
          <a:prstGeom prst="rect">
            <a:avLst/>
          </a:prstGeom>
          <a:noFill/>
          <a:ln/>
        </p:spPr>
        <p:txBody>
          <a:bodyPr wrap="none" lIns="0" tIns="0" rIns="0" bIns="0" rtlCol="0" anchor="t"/>
          <a:lstStyle/>
          <a:p>
            <a:pPr marL="0" indent="0" algn="ctr">
              <a:lnSpc>
                <a:spcPts val="1650"/>
              </a:lnSpc>
              <a:buNone/>
            </a:pPr>
            <a:r>
              <a:rPr lang="en-US" sz="1000" i="1" kern="0" spc="-26" dirty="0">
                <a:solidFill>
                  <a:srgbClr val="272525"/>
                </a:solidFill>
                <a:latin typeface="Inter" pitchFamily="34" charset="0"/>
                <a:ea typeface="Inter" pitchFamily="34" charset="-122"/>
                <a:cs typeface="Inter" pitchFamily="34" charset="-120"/>
              </a:rPr>
              <a:t>Red ball in green walled room</a:t>
            </a:r>
            <a:endParaRPr lang="en-US" sz="1000" dirty="0"/>
          </a:p>
        </p:txBody>
      </p:sp>
      <p:sp>
        <p:nvSpPr>
          <p:cNvPr id="13" name="Text 8"/>
          <p:cNvSpPr/>
          <p:nvPr/>
        </p:nvSpPr>
        <p:spPr>
          <a:xfrm>
            <a:off x="9844564" y="5960269"/>
            <a:ext cx="4226957" cy="1049536"/>
          </a:xfrm>
          <a:prstGeom prst="rect">
            <a:avLst/>
          </a:prstGeom>
          <a:noFill/>
          <a:ln/>
        </p:spPr>
        <p:txBody>
          <a:bodyPr wrap="square" lIns="0" tIns="0" rIns="0" bIns="0" rtlCol="0" anchor="t"/>
          <a:lstStyle/>
          <a:p>
            <a:pPr marL="0" indent="0" algn="l">
              <a:lnSpc>
                <a:spcPts val="1650"/>
              </a:lnSpc>
              <a:buNone/>
            </a:pPr>
            <a:r>
              <a:rPr lang="en-US" sz="1000" kern="0" spc="-26" dirty="0">
                <a:solidFill>
                  <a:srgbClr val="272525"/>
                </a:solidFill>
                <a:latin typeface="Inter" pitchFamily="34" charset="0"/>
                <a:ea typeface="Inter" pitchFamily="34" charset="-122"/>
                <a:cs typeface="Inter" pitchFamily="34" charset="-120"/>
              </a:rPr>
              <a:t>White light </a:t>
            </a:r>
            <a:r>
              <a:rPr lang="en-US" sz="1000" b="1" kern="0" spc="-26" dirty="0">
                <a:solidFill>
                  <a:srgbClr val="272525"/>
                </a:solidFill>
                <a:latin typeface="Inter" pitchFamily="34" charset="0"/>
                <a:ea typeface="Inter" pitchFamily="34" charset="-122"/>
                <a:cs typeface="Inter" pitchFamily="34" charset="-120"/>
              </a:rPr>
              <a:t>(1, 1, 1) </a:t>
            </a:r>
            <a:r>
              <a:rPr lang="en-US" sz="1000" kern="0" spc="-26" dirty="0">
                <a:solidFill>
                  <a:srgbClr val="272525"/>
                </a:solidFill>
                <a:latin typeface="Inter" pitchFamily="34" charset="0"/>
                <a:ea typeface="Inter" pitchFamily="34" charset="-122"/>
                <a:cs typeface="Inter" pitchFamily="34" charset="-120"/>
              </a:rPr>
              <a:t>falls on green wall first which is a diffused surface and absorbs other components than the green due which is wholly reflected back which is why the wall appears gree. Since no red component in secondary reflected light the ball absorps the green components and becomes a black mass. </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4568309" y="493633"/>
            <a:ext cx="5493663" cy="897731"/>
          </a:xfrm>
          <a:prstGeom prst="rect">
            <a:avLst/>
          </a:prstGeom>
          <a:noFill/>
          <a:ln/>
        </p:spPr>
        <p:txBody>
          <a:bodyPr wrap="square" lIns="0" tIns="0" rIns="0" bIns="0" rtlCol="0" anchor="t"/>
          <a:lstStyle/>
          <a:p>
            <a:pPr marL="0" indent="0" algn="ctr">
              <a:lnSpc>
                <a:spcPts val="3500"/>
              </a:lnSpc>
              <a:buNone/>
            </a:pPr>
            <a:r>
              <a:rPr lang="en-US" sz="2800" b="1" kern="0" spc="-85" dirty="0">
                <a:solidFill>
                  <a:srgbClr val="000000"/>
                </a:solidFill>
                <a:latin typeface="Inter Bold" pitchFamily="34" charset="0"/>
                <a:ea typeface="Inter Bold" pitchFamily="34" charset="-122"/>
                <a:cs typeface="Inter Bold" pitchFamily="34" charset="-120"/>
              </a:rPr>
              <a:t>Diffuse Objects
(Randomized reflection handling)</a:t>
            </a:r>
            <a:endParaRPr lang="en-US" sz="2800" dirty="0"/>
          </a:p>
        </p:txBody>
      </p:sp>
      <p:sp>
        <p:nvSpPr>
          <p:cNvPr id="3" name="Text 1"/>
          <p:cNvSpPr/>
          <p:nvPr/>
        </p:nvSpPr>
        <p:spPr>
          <a:xfrm>
            <a:off x="628293" y="1750338"/>
            <a:ext cx="13373814" cy="287179"/>
          </a:xfrm>
          <a:prstGeom prst="rect">
            <a:avLst/>
          </a:prstGeom>
          <a:noFill/>
          <a:ln/>
        </p:spPr>
        <p:txBody>
          <a:bodyPr wrap="none" lIns="0" tIns="0" rIns="0" bIns="0" rtlCol="0" anchor="t"/>
          <a:lstStyle/>
          <a:p>
            <a:pPr marL="0" indent="0" algn="l">
              <a:lnSpc>
                <a:spcPts val="2250"/>
              </a:lnSpc>
              <a:buNone/>
            </a:pPr>
            <a:r>
              <a:rPr lang="en-US" sz="1400" kern="0" spc="-28" dirty="0">
                <a:solidFill>
                  <a:srgbClr val="272525"/>
                </a:solidFill>
                <a:latin typeface="Inter" pitchFamily="34" charset="0"/>
                <a:ea typeface="Inter" pitchFamily="34" charset="-122"/>
                <a:cs typeface="Inter" pitchFamily="34" charset="-120"/>
              </a:rPr>
              <a:t>Methodology: -</a:t>
            </a:r>
            <a:endParaRPr lang="en-US" sz="1400" dirty="0"/>
          </a:p>
        </p:txBody>
      </p:sp>
      <p:sp>
        <p:nvSpPr>
          <p:cNvPr id="4" name="Text 2"/>
          <p:cNvSpPr/>
          <p:nvPr/>
        </p:nvSpPr>
        <p:spPr>
          <a:xfrm>
            <a:off x="628293" y="2239447"/>
            <a:ext cx="13373814" cy="287179"/>
          </a:xfrm>
          <a:prstGeom prst="rect">
            <a:avLst/>
          </a:prstGeom>
          <a:noFill/>
          <a:ln/>
        </p:spPr>
        <p:txBody>
          <a:bodyPr wrap="none" lIns="0" tIns="0" rIns="0" bIns="0" rtlCol="0" anchor="t"/>
          <a:lstStyle/>
          <a:p>
            <a:pPr marL="342900" indent="-342900" algn="l">
              <a:lnSpc>
                <a:spcPts val="2250"/>
              </a:lnSpc>
              <a:buSzPct val="100000"/>
              <a:buFont typeface="+mj-lt"/>
              <a:buAutoNum type="arabicPeriod"/>
            </a:pPr>
            <a:r>
              <a:rPr lang="en-US" sz="1400" kern="0" spc="-28" dirty="0">
                <a:solidFill>
                  <a:srgbClr val="272525"/>
                </a:solidFill>
                <a:latin typeface="Inter" pitchFamily="34" charset="0"/>
                <a:ea typeface="Inter" pitchFamily="34" charset="-122"/>
                <a:cs typeface="Inter" pitchFamily="34" charset="-120"/>
              </a:rPr>
              <a:t>Generate a random vector inside the unit sphere</a:t>
            </a:r>
            <a:endParaRPr lang="en-US" sz="1400" dirty="0"/>
          </a:p>
        </p:txBody>
      </p:sp>
      <p:sp>
        <p:nvSpPr>
          <p:cNvPr id="5" name="Text 3"/>
          <p:cNvSpPr/>
          <p:nvPr/>
        </p:nvSpPr>
        <p:spPr>
          <a:xfrm>
            <a:off x="628293" y="2589371"/>
            <a:ext cx="13373814" cy="287179"/>
          </a:xfrm>
          <a:prstGeom prst="rect">
            <a:avLst/>
          </a:prstGeom>
          <a:noFill/>
          <a:ln/>
        </p:spPr>
        <p:txBody>
          <a:bodyPr wrap="none" lIns="0" tIns="0" rIns="0" bIns="0" rtlCol="0" anchor="t"/>
          <a:lstStyle/>
          <a:p>
            <a:pPr marL="342900" indent="-342900" algn="l">
              <a:lnSpc>
                <a:spcPts val="2250"/>
              </a:lnSpc>
              <a:buSzPct val="100000"/>
              <a:buFont typeface="+mj-lt"/>
              <a:buAutoNum type="arabicPeriod" startAt="2"/>
            </a:pPr>
            <a:r>
              <a:rPr lang="en-US" sz="1400" kern="0" spc="-28" dirty="0">
                <a:solidFill>
                  <a:srgbClr val="272525"/>
                </a:solidFill>
                <a:latin typeface="Inter" pitchFamily="34" charset="0"/>
                <a:ea typeface="Inter" pitchFamily="34" charset="-122"/>
                <a:cs typeface="Inter" pitchFamily="34" charset="-120"/>
              </a:rPr>
              <a:t>Normalize this vector to extend it to the sphere surface</a:t>
            </a:r>
            <a:endParaRPr lang="en-US" sz="1400" dirty="0"/>
          </a:p>
        </p:txBody>
      </p:sp>
      <p:sp>
        <p:nvSpPr>
          <p:cNvPr id="6" name="Text 4"/>
          <p:cNvSpPr/>
          <p:nvPr/>
        </p:nvSpPr>
        <p:spPr>
          <a:xfrm>
            <a:off x="628293" y="2939296"/>
            <a:ext cx="13373814" cy="287179"/>
          </a:xfrm>
          <a:prstGeom prst="rect">
            <a:avLst/>
          </a:prstGeom>
          <a:noFill/>
          <a:ln/>
        </p:spPr>
        <p:txBody>
          <a:bodyPr wrap="none" lIns="0" tIns="0" rIns="0" bIns="0" rtlCol="0" anchor="t"/>
          <a:lstStyle/>
          <a:p>
            <a:pPr marL="342900" indent="-342900" algn="l">
              <a:lnSpc>
                <a:spcPts val="2250"/>
              </a:lnSpc>
              <a:buSzPct val="100000"/>
              <a:buFont typeface="+mj-lt"/>
              <a:buAutoNum type="arabicPeriod" startAt="3"/>
            </a:pPr>
            <a:r>
              <a:rPr lang="en-US" sz="1400" kern="0" spc="-28" dirty="0">
                <a:solidFill>
                  <a:srgbClr val="272525"/>
                </a:solidFill>
                <a:latin typeface="Inter" pitchFamily="34" charset="0"/>
                <a:ea typeface="Inter" pitchFamily="34" charset="-122"/>
                <a:cs typeface="Inter" pitchFamily="34" charset="-120"/>
              </a:rPr>
              <a:t>Invert the normalized vector if it falls onto the wrong hemisphere</a:t>
            </a:r>
            <a:endParaRPr lang="en-US" sz="1400" dirty="0"/>
          </a:p>
        </p:txBody>
      </p:sp>
      <p:pic>
        <p:nvPicPr>
          <p:cNvPr id="7" name="Image 0" descr="preencoded.png"/>
          <p:cNvPicPr>
            <a:picLocks noChangeAspect="1"/>
          </p:cNvPicPr>
          <p:nvPr/>
        </p:nvPicPr>
        <p:blipFill>
          <a:blip r:embed="rId3"/>
          <a:stretch>
            <a:fillRect/>
          </a:stretch>
        </p:blipFill>
        <p:spPr>
          <a:xfrm>
            <a:off x="970717" y="3630335"/>
            <a:ext cx="3480673" cy="3280529"/>
          </a:xfrm>
          <a:prstGeom prst="rect">
            <a:avLst/>
          </a:prstGeom>
        </p:spPr>
      </p:pic>
      <p:sp>
        <p:nvSpPr>
          <p:cNvPr id="8" name="Text 5"/>
          <p:cNvSpPr/>
          <p:nvPr/>
        </p:nvSpPr>
        <p:spPr>
          <a:xfrm>
            <a:off x="628293" y="7112794"/>
            <a:ext cx="4165521" cy="459343"/>
          </a:xfrm>
          <a:prstGeom prst="rect">
            <a:avLst/>
          </a:prstGeom>
          <a:noFill/>
          <a:ln/>
        </p:spPr>
        <p:txBody>
          <a:bodyPr wrap="square" lIns="0" tIns="0" rIns="0" bIns="0" rtlCol="0" anchor="t"/>
          <a:lstStyle/>
          <a:p>
            <a:pPr marL="0" indent="0" algn="ctr">
              <a:lnSpc>
                <a:spcPts val="1800"/>
              </a:lnSpc>
              <a:buNone/>
            </a:pPr>
            <a:r>
              <a:rPr lang="en-US" sz="1100" i="1" kern="0" spc="-28" dirty="0">
                <a:solidFill>
                  <a:srgbClr val="272525"/>
                </a:solidFill>
                <a:latin typeface="Inter" pitchFamily="34" charset="0"/>
                <a:ea typeface="Inter" pitchFamily="34" charset="-122"/>
                <a:cs typeface="Inter" pitchFamily="34" charset="-120"/>
              </a:rPr>
              <a:t>Two vectors were rejected before finding a good one (pre-normalization).</a:t>
            </a:r>
            <a:endParaRPr lang="en-US" sz="1100" dirty="0"/>
          </a:p>
        </p:txBody>
      </p:sp>
      <p:pic>
        <p:nvPicPr>
          <p:cNvPr id="9" name="Image 1" descr="preencoded.png"/>
          <p:cNvPicPr>
            <a:picLocks noChangeAspect="1"/>
          </p:cNvPicPr>
          <p:nvPr/>
        </p:nvPicPr>
        <p:blipFill>
          <a:blip r:embed="rId4"/>
          <a:stretch>
            <a:fillRect/>
          </a:stretch>
        </p:blipFill>
        <p:spPr>
          <a:xfrm>
            <a:off x="5587365" y="3630335"/>
            <a:ext cx="3470672" cy="3284101"/>
          </a:xfrm>
          <a:prstGeom prst="rect">
            <a:avLst/>
          </a:prstGeom>
        </p:spPr>
      </p:pic>
      <p:sp>
        <p:nvSpPr>
          <p:cNvPr id="10" name="Text 6"/>
          <p:cNvSpPr/>
          <p:nvPr/>
        </p:nvSpPr>
        <p:spPr>
          <a:xfrm>
            <a:off x="5239345" y="7116366"/>
            <a:ext cx="4166830" cy="459343"/>
          </a:xfrm>
          <a:prstGeom prst="rect">
            <a:avLst/>
          </a:prstGeom>
          <a:noFill/>
          <a:ln/>
        </p:spPr>
        <p:txBody>
          <a:bodyPr wrap="square" lIns="0" tIns="0" rIns="0" bIns="0" rtlCol="0" anchor="t"/>
          <a:lstStyle/>
          <a:p>
            <a:pPr marL="0" indent="0" algn="ctr">
              <a:lnSpc>
                <a:spcPts val="1800"/>
              </a:lnSpc>
              <a:buNone/>
            </a:pPr>
            <a:r>
              <a:rPr lang="en-US" sz="1100" i="1" kern="0" spc="-28" dirty="0">
                <a:solidFill>
                  <a:srgbClr val="272525"/>
                </a:solidFill>
                <a:latin typeface="Inter" pitchFamily="34" charset="0"/>
                <a:ea typeface="Inter" pitchFamily="34" charset="-122"/>
                <a:cs typeface="Inter" pitchFamily="34" charset="-120"/>
              </a:rPr>
              <a:t>The accepted random vector is normalized to produce a unit vector.</a:t>
            </a:r>
            <a:endParaRPr lang="en-US" sz="1100" dirty="0"/>
          </a:p>
        </p:txBody>
      </p:sp>
      <p:pic>
        <p:nvPicPr>
          <p:cNvPr id="11" name="Image 2" descr="preencoded.png"/>
          <p:cNvPicPr>
            <a:picLocks noChangeAspect="1"/>
          </p:cNvPicPr>
          <p:nvPr/>
        </p:nvPicPr>
        <p:blipFill>
          <a:blip r:embed="rId5"/>
          <a:stretch>
            <a:fillRect/>
          </a:stretch>
        </p:blipFill>
        <p:spPr>
          <a:xfrm>
            <a:off x="10548223" y="3630335"/>
            <a:ext cx="2772489" cy="2914531"/>
          </a:xfrm>
          <a:prstGeom prst="rect">
            <a:avLst/>
          </a:prstGeom>
        </p:spPr>
      </p:pic>
      <p:sp>
        <p:nvSpPr>
          <p:cNvPr id="12" name="Text 7"/>
          <p:cNvSpPr/>
          <p:nvPr/>
        </p:nvSpPr>
        <p:spPr>
          <a:xfrm>
            <a:off x="9851708" y="6746796"/>
            <a:ext cx="4165521" cy="459343"/>
          </a:xfrm>
          <a:prstGeom prst="rect">
            <a:avLst/>
          </a:prstGeom>
          <a:noFill/>
          <a:ln/>
        </p:spPr>
        <p:txBody>
          <a:bodyPr wrap="square" lIns="0" tIns="0" rIns="0" bIns="0" rtlCol="0" anchor="t"/>
          <a:lstStyle/>
          <a:p>
            <a:pPr marL="0" indent="0" algn="ctr">
              <a:lnSpc>
                <a:spcPts val="1800"/>
              </a:lnSpc>
              <a:buNone/>
            </a:pPr>
            <a:r>
              <a:rPr lang="en-US" sz="1100" i="1" kern="0" spc="-28" dirty="0">
                <a:solidFill>
                  <a:srgbClr val="272525"/>
                </a:solidFill>
                <a:latin typeface="Inter" pitchFamily="34" charset="0"/>
                <a:ea typeface="Inter" pitchFamily="34" charset="-122"/>
                <a:cs typeface="Inter" pitchFamily="34" charset="-120"/>
              </a:rPr>
              <a:t>The normal vector tells us which hemisphere we need (dot product if +ve then correct otherwise flip vector generated).</a:t>
            </a:r>
            <a:endParaRPr lang="en-US" sz="11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4097893" y="720209"/>
            <a:ext cx="6434614"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Diffused Implementation</a:t>
            </a:r>
            <a:endParaRPr lang="en-US" sz="4450" dirty="0"/>
          </a:p>
        </p:txBody>
      </p:sp>
      <p:sp>
        <p:nvSpPr>
          <p:cNvPr id="3" name="Text 1"/>
          <p:cNvSpPr/>
          <p:nvPr/>
        </p:nvSpPr>
        <p:spPr>
          <a:xfrm>
            <a:off x="793790" y="1882616"/>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As a first try we will set every object hit to behave like a diffused object which absorps 50% of the light incident on.</a:t>
            </a:r>
            <a:endParaRPr lang="en-US" sz="1750" dirty="0"/>
          </a:p>
        </p:txBody>
      </p:sp>
      <p:sp>
        <p:nvSpPr>
          <p:cNvPr id="4" name="Text 2"/>
          <p:cNvSpPr/>
          <p:nvPr/>
        </p:nvSpPr>
        <p:spPr>
          <a:xfrm>
            <a:off x="793790" y="2704743"/>
            <a:ext cx="6244709"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Code snippet: -</a:t>
            </a:r>
            <a:endParaRPr lang="en-US" sz="1750" dirty="0"/>
          </a:p>
        </p:txBody>
      </p:sp>
      <p:pic>
        <p:nvPicPr>
          <p:cNvPr id="5" name="Image 0" descr="preencoded.png"/>
          <p:cNvPicPr>
            <a:picLocks noChangeAspect="1"/>
          </p:cNvPicPr>
          <p:nvPr/>
        </p:nvPicPr>
        <p:blipFill>
          <a:blip r:embed="rId3"/>
          <a:stretch>
            <a:fillRect/>
          </a:stretch>
        </p:blipFill>
        <p:spPr>
          <a:xfrm>
            <a:off x="793790" y="3322796"/>
            <a:ext cx="6244709" cy="3364349"/>
          </a:xfrm>
          <a:prstGeom prst="rect">
            <a:avLst/>
          </a:prstGeom>
        </p:spPr>
      </p:pic>
      <p:sp>
        <p:nvSpPr>
          <p:cNvPr id="6" name="Text 3"/>
          <p:cNvSpPr/>
          <p:nvPr/>
        </p:nvSpPr>
        <p:spPr>
          <a:xfrm>
            <a:off x="793790" y="6942296"/>
            <a:ext cx="6244709"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7" name="Image 1" descr="preencoded.png"/>
          <p:cNvPicPr>
            <a:picLocks noChangeAspect="1"/>
          </p:cNvPicPr>
          <p:nvPr/>
        </p:nvPicPr>
        <p:blipFill>
          <a:blip r:embed="rId4"/>
          <a:stretch>
            <a:fillRect/>
          </a:stretch>
        </p:blipFill>
        <p:spPr>
          <a:xfrm>
            <a:off x="7886581" y="2755821"/>
            <a:ext cx="5670590" cy="3189684"/>
          </a:xfrm>
          <a:prstGeom prst="rect">
            <a:avLst/>
          </a:prstGeom>
        </p:spPr>
      </p:pic>
      <p:sp>
        <p:nvSpPr>
          <p:cNvPr id="8" name="Text 4"/>
          <p:cNvSpPr/>
          <p:nvPr/>
        </p:nvSpPr>
        <p:spPr>
          <a:xfrm>
            <a:off x="7599521" y="6200656"/>
            <a:ext cx="6244709" cy="290274"/>
          </a:xfrm>
          <a:prstGeom prst="rect">
            <a:avLst/>
          </a:prstGeom>
          <a:noFill/>
          <a:ln/>
        </p:spPr>
        <p:txBody>
          <a:bodyPr wrap="none" lIns="0" tIns="0" rIns="0" bIns="0" rtlCol="0" anchor="t"/>
          <a:lstStyle/>
          <a:p>
            <a:pPr marL="0" indent="0" algn="ctr">
              <a:lnSpc>
                <a:spcPts val="2250"/>
              </a:lnSpc>
              <a:buNone/>
            </a:pPr>
            <a:r>
              <a:rPr lang="en-US" sz="1400" i="1" kern="0" spc="-36" dirty="0">
                <a:solidFill>
                  <a:srgbClr val="272525"/>
                </a:solidFill>
                <a:latin typeface="Inter" pitchFamily="34" charset="0"/>
                <a:ea typeface="Inter" pitchFamily="34" charset="-122"/>
                <a:cs typeface="Inter" pitchFamily="34" charset="-120"/>
              </a:rPr>
              <a:t>First render of a diffuse sphere</a:t>
            </a:r>
            <a:endParaRPr lang="en-US" sz="1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4479846" y="1716524"/>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Work In Progress</a:t>
            </a:r>
            <a:endParaRPr lang="en-US" sz="4450" dirty="0"/>
          </a:p>
        </p:txBody>
      </p:sp>
      <p:sp>
        <p:nvSpPr>
          <p:cNvPr id="3" name="Text 1"/>
          <p:cNvSpPr/>
          <p:nvPr/>
        </p:nvSpPr>
        <p:spPr>
          <a:xfrm>
            <a:off x="793790" y="2878931"/>
            <a:ext cx="13042821" cy="362903"/>
          </a:xfrm>
          <a:prstGeom prst="rect">
            <a:avLst/>
          </a:prstGeom>
          <a:noFill/>
          <a:ln/>
        </p:spPr>
        <p:txBody>
          <a:bodyPr wrap="non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following functionalities are still underway in the project and shall be completed soon: -</a:t>
            </a:r>
            <a:endParaRPr lang="en-US" sz="1750" dirty="0"/>
          </a:p>
        </p:txBody>
      </p:sp>
      <p:sp>
        <p:nvSpPr>
          <p:cNvPr id="4" name="Text 2"/>
          <p:cNvSpPr/>
          <p:nvPr/>
        </p:nvSpPr>
        <p:spPr>
          <a:xfrm>
            <a:off x="793790" y="349698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Optimizing lambertian reflected rays, fixing shadow acne and gamma correction</a:t>
            </a:r>
            <a:endParaRPr lang="en-US" sz="1750" dirty="0"/>
          </a:p>
        </p:txBody>
      </p:sp>
      <p:sp>
        <p:nvSpPr>
          <p:cNvPr id="5" name="Text 3"/>
          <p:cNvSpPr/>
          <p:nvPr/>
        </p:nvSpPr>
        <p:spPr>
          <a:xfrm>
            <a:off x="793790" y="393918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Metals, scattering and reflection</a:t>
            </a:r>
            <a:endParaRPr lang="en-US" sz="1750" dirty="0"/>
          </a:p>
        </p:txBody>
      </p:sp>
      <p:sp>
        <p:nvSpPr>
          <p:cNvPr id="6" name="Text 4"/>
          <p:cNvSpPr/>
          <p:nvPr/>
        </p:nvSpPr>
        <p:spPr>
          <a:xfrm>
            <a:off x="793790" y="4381381"/>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Dielectrics and refraction</a:t>
            </a:r>
            <a:endParaRPr lang="en-US" sz="1750" dirty="0"/>
          </a:p>
        </p:txBody>
      </p:sp>
      <p:sp>
        <p:nvSpPr>
          <p:cNvPr id="7" name="Text 5"/>
          <p:cNvSpPr/>
          <p:nvPr/>
        </p:nvSpPr>
        <p:spPr>
          <a:xfrm>
            <a:off x="793790" y="4823579"/>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Real time camera positioning</a:t>
            </a:r>
            <a:endParaRPr lang="en-US" sz="1750" dirty="0"/>
          </a:p>
        </p:txBody>
      </p:sp>
      <p:sp>
        <p:nvSpPr>
          <p:cNvPr id="8" name="Text 6"/>
          <p:cNvSpPr/>
          <p:nvPr/>
        </p:nvSpPr>
        <p:spPr>
          <a:xfrm>
            <a:off x="793790" y="5265777"/>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Realtime zoom and focus</a:t>
            </a:r>
            <a:endParaRPr lang="en-US" sz="1750" dirty="0"/>
          </a:p>
        </p:txBody>
      </p:sp>
      <p:sp>
        <p:nvSpPr>
          <p:cNvPr id="9" name="Text 7"/>
          <p:cNvSpPr/>
          <p:nvPr/>
        </p:nvSpPr>
        <p:spPr>
          <a:xfrm>
            <a:off x="793790" y="5707975"/>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Rendering non solids like vapour, smokes, gaseous fluids.</a:t>
            </a:r>
            <a:endParaRPr lang="en-US" sz="1750" dirty="0"/>
          </a:p>
        </p:txBody>
      </p:sp>
      <p:sp>
        <p:nvSpPr>
          <p:cNvPr id="10" name="Text 8"/>
          <p:cNvSpPr/>
          <p:nvPr/>
        </p:nvSpPr>
        <p:spPr>
          <a:xfrm>
            <a:off x="793790" y="6150173"/>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kern="0" spc="-36" dirty="0">
                <a:solidFill>
                  <a:srgbClr val="272525"/>
                </a:solidFill>
                <a:latin typeface="Inter" pitchFamily="34" charset="0"/>
                <a:ea typeface="Inter" pitchFamily="34" charset="-122"/>
                <a:cs typeface="Inter" pitchFamily="34" charset="-120"/>
              </a:rPr>
              <a:t>Noise reduction</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2041446" y="839272"/>
            <a:ext cx="10547390" cy="5932884"/>
          </a:xfrm>
          <a:prstGeom prst="rect">
            <a:avLst/>
          </a:prstGeom>
        </p:spPr>
      </p:pic>
      <p:sp>
        <p:nvSpPr>
          <p:cNvPr id="3" name="Text 0"/>
          <p:cNvSpPr/>
          <p:nvPr/>
        </p:nvSpPr>
        <p:spPr>
          <a:xfrm>
            <a:off x="793790" y="7027307"/>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09575" y="322064"/>
            <a:ext cx="3648789" cy="365641"/>
          </a:xfrm>
          <a:prstGeom prst="rect">
            <a:avLst/>
          </a:prstGeom>
          <a:noFill/>
          <a:ln/>
        </p:spPr>
        <p:txBody>
          <a:bodyPr wrap="none" lIns="0" tIns="0" rIns="0" bIns="0" rtlCol="0" anchor="t"/>
          <a:lstStyle/>
          <a:p>
            <a:pPr marL="0" indent="0" algn="l">
              <a:lnSpc>
                <a:spcPts val="2850"/>
              </a:lnSpc>
              <a:buNone/>
            </a:pPr>
            <a:r>
              <a:rPr lang="en-US" sz="2300" b="1" kern="0" spc="-69" dirty="0">
                <a:solidFill>
                  <a:srgbClr val="000000"/>
                </a:solidFill>
                <a:latin typeface="Inter Bold" pitchFamily="34" charset="0"/>
                <a:ea typeface="Inter Bold" pitchFamily="34" charset="-122"/>
                <a:cs typeface="Inter Bold" pitchFamily="34" charset="-120"/>
              </a:rPr>
              <a:t>Ray tracing methodology: -</a:t>
            </a:r>
            <a:endParaRPr lang="en-US" sz="2300" dirty="0"/>
          </a:p>
        </p:txBody>
      </p:sp>
      <p:pic>
        <p:nvPicPr>
          <p:cNvPr id="3" name="Image 0" descr="preencoded.png"/>
          <p:cNvPicPr>
            <a:picLocks noChangeAspect="1"/>
          </p:cNvPicPr>
          <p:nvPr/>
        </p:nvPicPr>
        <p:blipFill>
          <a:blip r:embed="rId3"/>
          <a:stretch>
            <a:fillRect/>
          </a:stretch>
        </p:blipFill>
        <p:spPr>
          <a:xfrm>
            <a:off x="4908709" y="863203"/>
            <a:ext cx="4812982" cy="3203615"/>
          </a:xfrm>
          <a:prstGeom prst="rect">
            <a:avLst/>
          </a:prstGeom>
        </p:spPr>
      </p:pic>
      <p:sp>
        <p:nvSpPr>
          <p:cNvPr id="4" name="Shape 1"/>
          <p:cNvSpPr/>
          <p:nvPr/>
        </p:nvSpPr>
        <p:spPr>
          <a:xfrm>
            <a:off x="7307580" y="4198382"/>
            <a:ext cx="15240" cy="3709035"/>
          </a:xfrm>
          <a:prstGeom prst="roundRect">
            <a:avLst>
              <a:gd name="adj" fmla="val 322524"/>
            </a:avLst>
          </a:prstGeom>
          <a:solidFill>
            <a:srgbClr val="C0C1D7"/>
          </a:solidFill>
          <a:ln/>
        </p:spPr>
      </p:sp>
      <p:sp>
        <p:nvSpPr>
          <p:cNvPr id="5" name="Shape 2"/>
          <p:cNvSpPr/>
          <p:nvPr/>
        </p:nvSpPr>
        <p:spPr>
          <a:xfrm>
            <a:off x="6847820" y="4453890"/>
            <a:ext cx="350996" cy="15240"/>
          </a:xfrm>
          <a:prstGeom prst="roundRect">
            <a:avLst>
              <a:gd name="adj" fmla="val 322524"/>
            </a:avLst>
          </a:prstGeom>
          <a:solidFill>
            <a:srgbClr val="C0C1D7"/>
          </a:solidFill>
          <a:ln/>
        </p:spPr>
      </p:sp>
      <p:sp>
        <p:nvSpPr>
          <p:cNvPr id="6" name="Shape 3"/>
          <p:cNvSpPr/>
          <p:nvPr/>
        </p:nvSpPr>
        <p:spPr>
          <a:xfrm>
            <a:off x="7183576" y="4329946"/>
            <a:ext cx="263247" cy="263247"/>
          </a:xfrm>
          <a:prstGeom prst="roundRect">
            <a:avLst>
              <a:gd name="adj" fmla="val 18672"/>
            </a:avLst>
          </a:prstGeom>
          <a:solidFill>
            <a:srgbClr val="DADBF1"/>
          </a:solidFill>
          <a:ln w="7620">
            <a:solidFill>
              <a:srgbClr val="C0C1D7"/>
            </a:solidFill>
            <a:prstDash val="solid"/>
          </a:ln>
        </p:spPr>
      </p:sp>
      <p:pic>
        <p:nvPicPr>
          <p:cNvPr id="7" name="Image 1" descr="preencoded.png"/>
          <p:cNvPicPr>
            <a:picLocks noChangeAspect="1"/>
          </p:cNvPicPr>
          <p:nvPr/>
        </p:nvPicPr>
        <p:blipFill>
          <a:blip r:embed="rId4"/>
          <a:stretch>
            <a:fillRect/>
          </a:stretch>
        </p:blipFill>
        <p:spPr>
          <a:xfrm>
            <a:off x="7227391" y="4351853"/>
            <a:ext cx="175498" cy="219313"/>
          </a:xfrm>
          <a:prstGeom prst="rect">
            <a:avLst/>
          </a:prstGeom>
        </p:spPr>
      </p:pic>
      <p:sp>
        <p:nvSpPr>
          <p:cNvPr id="8" name="Text 4"/>
          <p:cNvSpPr/>
          <p:nvPr/>
        </p:nvSpPr>
        <p:spPr>
          <a:xfrm>
            <a:off x="5267325" y="4315301"/>
            <a:ext cx="1462802" cy="182880"/>
          </a:xfrm>
          <a:prstGeom prst="rect">
            <a:avLst/>
          </a:prstGeom>
          <a:noFill/>
          <a:ln/>
        </p:spPr>
        <p:txBody>
          <a:bodyPr wrap="none" lIns="0" tIns="0" rIns="0" bIns="0" rtlCol="0" anchor="t"/>
          <a:lstStyle/>
          <a:p>
            <a:pPr marL="0" indent="0" algn="r">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Viewport Definition:</a:t>
            </a:r>
            <a:endParaRPr lang="en-US" sz="1150" dirty="0"/>
          </a:p>
        </p:txBody>
      </p:sp>
      <p:sp>
        <p:nvSpPr>
          <p:cNvPr id="9" name="Text 5"/>
          <p:cNvSpPr/>
          <p:nvPr/>
        </p:nvSpPr>
        <p:spPr>
          <a:xfrm>
            <a:off x="409575" y="4568309"/>
            <a:ext cx="6320552" cy="149662"/>
          </a:xfrm>
          <a:prstGeom prst="rect">
            <a:avLst/>
          </a:prstGeom>
          <a:noFill/>
          <a:ln/>
        </p:spPr>
        <p:txBody>
          <a:bodyPr wrap="none" lIns="0" tIns="0" rIns="0" bIns="0" rtlCol="0" anchor="t"/>
          <a:lstStyle/>
          <a:p>
            <a:pPr marL="0" indent="0" algn="r">
              <a:lnSpc>
                <a:spcPts val="1150"/>
              </a:lnSpc>
              <a:buNone/>
            </a:pPr>
            <a:r>
              <a:rPr lang="en-US" sz="700" kern="0" spc="-18" dirty="0">
                <a:solidFill>
                  <a:srgbClr val="272525"/>
                </a:solidFill>
                <a:latin typeface="Inter" pitchFamily="34" charset="0"/>
                <a:ea typeface="Inter" pitchFamily="34" charset="-122"/>
                <a:cs typeface="Inter" pitchFamily="34" charset="-120"/>
              </a:rPr>
              <a:t>A viewport is a window to our 3D world on the 2D screen that is divided into pixel sized regions.</a:t>
            </a:r>
            <a:endParaRPr lang="en-US" sz="700" dirty="0"/>
          </a:p>
        </p:txBody>
      </p:sp>
      <p:sp>
        <p:nvSpPr>
          <p:cNvPr id="10" name="Shape 6"/>
          <p:cNvSpPr/>
          <p:nvPr/>
        </p:nvSpPr>
        <p:spPr>
          <a:xfrm>
            <a:off x="7431584" y="5038844"/>
            <a:ext cx="350996" cy="15240"/>
          </a:xfrm>
          <a:prstGeom prst="roundRect">
            <a:avLst>
              <a:gd name="adj" fmla="val 322524"/>
            </a:avLst>
          </a:prstGeom>
          <a:solidFill>
            <a:srgbClr val="C0C1D7"/>
          </a:solidFill>
          <a:ln/>
        </p:spPr>
      </p:sp>
      <p:sp>
        <p:nvSpPr>
          <p:cNvPr id="11" name="Shape 7"/>
          <p:cNvSpPr/>
          <p:nvPr/>
        </p:nvSpPr>
        <p:spPr>
          <a:xfrm>
            <a:off x="7183576" y="4914900"/>
            <a:ext cx="263247" cy="263247"/>
          </a:xfrm>
          <a:prstGeom prst="roundRect">
            <a:avLst>
              <a:gd name="adj" fmla="val 18672"/>
            </a:avLst>
          </a:prstGeom>
          <a:solidFill>
            <a:srgbClr val="DADBF1"/>
          </a:solidFill>
          <a:ln w="7620">
            <a:solidFill>
              <a:srgbClr val="C0C1D7"/>
            </a:solidFill>
            <a:prstDash val="solid"/>
          </a:ln>
        </p:spPr>
      </p:sp>
      <p:pic>
        <p:nvPicPr>
          <p:cNvPr id="12" name="Image 2" descr="preencoded.png"/>
          <p:cNvPicPr>
            <a:picLocks noChangeAspect="1"/>
          </p:cNvPicPr>
          <p:nvPr/>
        </p:nvPicPr>
        <p:blipFill>
          <a:blip r:embed="rId5"/>
          <a:stretch>
            <a:fillRect/>
          </a:stretch>
        </p:blipFill>
        <p:spPr>
          <a:xfrm>
            <a:off x="7227391" y="4936808"/>
            <a:ext cx="175498" cy="219313"/>
          </a:xfrm>
          <a:prstGeom prst="rect">
            <a:avLst/>
          </a:prstGeom>
        </p:spPr>
      </p:pic>
      <p:sp>
        <p:nvSpPr>
          <p:cNvPr id="13" name="Text 8"/>
          <p:cNvSpPr/>
          <p:nvPr/>
        </p:nvSpPr>
        <p:spPr>
          <a:xfrm>
            <a:off x="7900273" y="4900255"/>
            <a:ext cx="1462802" cy="182880"/>
          </a:xfrm>
          <a:prstGeom prst="rect">
            <a:avLst/>
          </a:prstGeom>
          <a:noFill/>
          <a:ln/>
        </p:spPr>
        <p:txBody>
          <a:bodyPr wrap="none" lIns="0" tIns="0" rIns="0" bIns="0" rtlCol="0" anchor="t"/>
          <a:lstStyle/>
          <a:p>
            <a:pPr marL="0" indent="0" algn="l">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Ray Generation:</a:t>
            </a:r>
            <a:endParaRPr lang="en-US" sz="1150" dirty="0"/>
          </a:p>
        </p:txBody>
      </p:sp>
      <p:sp>
        <p:nvSpPr>
          <p:cNvPr id="14" name="Text 9"/>
          <p:cNvSpPr/>
          <p:nvPr/>
        </p:nvSpPr>
        <p:spPr>
          <a:xfrm>
            <a:off x="7900273" y="5153263"/>
            <a:ext cx="6320552" cy="149662"/>
          </a:xfrm>
          <a:prstGeom prst="rect">
            <a:avLst/>
          </a:prstGeom>
          <a:noFill/>
          <a:ln/>
        </p:spPr>
        <p:txBody>
          <a:bodyPr wrap="none" lIns="0" tIns="0" rIns="0" bIns="0" rtlCol="0" anchor="t"/>
          <a:lstStyle/>
          <a:p>
            <a:pPr marL="0" indent="0" algn="l">
              <a:lnSpc>
                <a:spcPts val="1150"/>
              </a:lnSpc>
              <a:buNone/>
            </a:pPr>
            <a:r>
              <a:rPr lang="en-US" sz="700" kern="0" spc="-18" dirty="0">
                <a:solidFill>
                  <a:srgbClr val="272525"/>
                </a:solidFill>
                <a:latin typeface="Inter" pitchFamily="34" charset="0"/>
                <a:ea typeface="Inter" pitchFamily="34" charset="-122"/>
                <a:cs typeface="Inter" pitchFamily="34" charset="-120"/>
              </a:rPr>
              <a:t>A ray is cast from the virtual camera for each pixel in order to calculate the scenery.</a:t>
            </a:r>
            <a:endParaRPr lang="en-US" sz="700" dirty="0"/>
          </a:p>
        </p:txBody>
      </p:sp>
      <p:sp>
        <p:nvSpPr>
          <p:cNvPr id="15" name="Shape 10"/>
          <p:cNvSpPr/>
          <p:nvPr/>
        </p:nvSpPr>
        <p:spPr>
          <a:xfrm>
            <a:off x="6847820" y="5565338"/>
            <a:ext cx="350996" cy="15240"/>
          </a:xfrm>
          <a:prstGeom prst="roundRect">
            <a:avLst>
              <a:gd name="adj" fmla="val 322524"/>
            </a:avLst>
          </a:prstGeom>
          <a:solidFill>
            <a:srgbClr val="C0C1D7"/>
          </a:solidFill>
          <a:ln/>
        </p:spPr>
      </p:sp>
      <p:sp>
        <p:nvSpPr>
          <p:cNvPr id="16" name="Shape 11"/>
          <p:cNvSpPr/>
          <p:nvPr/>
        </p:nvSpPr>
        <p:spPr>
          <a:xfrm>
            <a:off x="7183576" y="5441394"/>
            <a:ext cx="263247" cy="263247"/>
          </a:xfrm>
          <a:prstGeom prst="roundRect">
            <a:avLst>
              <a:gd name="adj" fmla="val 18672"/>
            </a:avLst>
          </a:prstGeom>
          <a:solidFill>
            <a:srgbClr val="DADBF1"/>
          </a:solidFill>
          <a:ln w="7620">
            <a:solidFill>
              <a:srgbClr val="C0C1D7"/>
            </a:solidFill>
            <a:prstDash val="solid"/>
          </a:ln>
        </p:spPr>
      </p:sp>
      <p:pic>
        <p:nvPicPr>
          <p:cNvPr id="17" name="Image 3" descr="preencoded.png"/>
          <p:cNvPicPr>
            <a:picLocks noChangeAspect="1"/>
          </p:cNvPicPr>
          <p:nvPr/>
        </p:nvPicPr>
        <p:blipFill>
          <a:blip r:embed="rId6"/>
          <a:stretch>
            <a:fillRect/>
          </a:stretch>
        </p:blipFill>
        <p:spPr>
          <a:xfrm>
            <a:off x="7227391" y="5463302"/>
            <a:ext cx="175498" cy="219313"/>
          </a:xfrm>
          <a:prstGeom prst="rect">
            <a:avLst/>
          </a:prstGeom>
        </p:spPr>
      </p:pic>
      <p:sp>
        <p:nvSpPr>
          <p:cNvPr id="18" name="Text 12"/>
          <p:cNvSpPr/>
          <p:nvPr/>
        </p:nvSpPr>
        <p:spPr>
          <a:xfrm>
            <a:off x="5267325" y="5426750"/>
            <a:ext cx="1462802" cy="182880"/>
          </a:xfrm>
          <a:prstGeom prst="rect">
            <a:avLst/>
          </a:prstGeom>
          <a:noFill/>
          <a:ln/>
        </p:spPr>
        <p:txBody>
          <a:bodyPr wrap="none" lIns="0" tIns="0" rIns="0" bIns="0" rtlCol="0" anchor="t"/>
          <a:lstStyle/>
          <a:p>
            <a:pPr marL="0" indent="0" algn="r">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Intersection Testing:</a:t>
            </a:r>
            <a:endParaRPr lang="en-US" sz="1150" dirty="0"/>
          </a:p>
        </p:txBody>
      </p:sp>
      <p:sp>
        <p:nvSpPr>
          <p:cNvPr id="19" name="Text 13"/>
          <p:cNvSpPr/>
          <p:nvPr/>
        </p:nvSpPr>
        <p:spPr>
          <a:xfrm>
            <a:off x="409575" y="5679758"/>
            <a:ext cx="6320552" cy="149662"/>
          </a:xfrm>
          <a:prstGeom prst="rect">
            <a:avLst/>
          </a:prstGeom>
          <a:noFill/>
          <a:ln/>
        </p:spPr>
        <p:txBody>
          <a:bodyPr wrap="none" lIns="0" tIns="0" rIns="0" bIns="0" rtlCol="0" anchor="t"/>
          <a:lstStyle/>
          <a:p>
            <a:pPr marL="0" indent="0" algn="r">
              <a:lnSpc>
                <a:spcPts val="1150"/>
              </a:lnSpc>
              <a:buNone/>
            </a:pPr>
            <a:r>
              <a:rPr lang="en-US" sz="700" kern="0" spc="-18" dirty="0">
                <a:solidFill>
                  <a:srgbClr val="272525"/>
                </a:solidFill>
                <a:latin typeface="Inter" pitchFamily="34" charset="0"/>
                <a:ea typeface="Inter" pitchFamily="34" charset="-122"/>
                <a:cs typeface="Inter" pitchFamily="34" charset="-120"/>
              </a:rPr>
              <a:t>The ray is checked against objects to find the closest intersection.</a:t>
            </a:r>
            <a:endParaRPr lang="en-US" sz="700" dirty="0"/>
          </a:p>
        </p:txBody>
      </p:sp>
      <p:sp>
        <p:nvSpPr>
          <p:cNvPr id="20" name="Shape 14"/>
          <p:cNvSpPr/>
          <p:nvPr/>
        </p:nvSpPr>
        <p:spPr>
          <a:xfrm>
            <a:off x="7431584" y="6091952"/>
            <a:ext cx="350996" cy="15240"/>
          </a:xfrm>
          <a:prstGeom prst="roundRect">
            <a:avLst>
              <a:gd name="adj" fmla="val 322524"/>
            </a:avLst>
          </a:prstGeom>
          <a:solidFill>
            <a:srgbClr val="C0C1D7"/>
          </a:solidFill>
          <a:ln/>
        </p:spPr>
      </p:sp>
      <p:sp>
        <p:nvSpPr>
          <p:cNvPr id="21" name="Shape 15"/>
          <p:cNvSpPr/>
          <p:nvPr/>
        </p:nvSpPr>
        <p:spPr>
          <a:xfrm>
            <a:off x="7183576" y="5968008"/>
            <a:ext cx="263247" cy="263247"/>
          </a:xfrm>
          <a:prstGeom prst="roundRect">
            <a:avLst>
              <a:gd name="adj" fmla="val 18672"/>
            </a:avLst>
          </a:prstGeom>
          <a:solidFill>
            <a:srgbClr val="DADBF1"/>
          </a:solidFill>
          <a:ln w="7620">
            <a:solidFill>
              <a:srgbClr val="C0C1D7"/>
            </a:solidFill>
            <a:prstDash val="solid"/>
          </a:ln>
        </p:spPr>
      </p:sp>
      <p:pic>
        <p:nvPicPr>
          <p:cNvPr id="22" name="Image 4" descr="preencoded.png"/>
          <p:cNvPicPr>
            <a:picLocks noChangeAspect="1"/>
          </p:cNvPicPr>
          <p:nvPr/>
        </p:nvPicPr>
        <p:blipFill>
          <a:blip r:embed="rId7"/>
          <a:stretch>
            <a:fillRect/>
          </a:stretch>
        </p:blipFill>
        <p:spPr>
          <a:xfrm>
            <a:off x="7227391" y="5989915"/>
            <a:ext cx="175498" cy="219313"/>
          </a:xfrm>
          <a:prstGeom prst="rect">
            <a:avLst/>
          </a:prstGeom>
        </p:spPr>
      </p:pic>
      <p:sp>
        <p:nvSpPr>
          <p:cNvPr id="23" name="Text 16"/>
          <p:cNvSpPr/>
          <p:nvPr/>
        </p:nvSpPr>
        <p:spPr>
          <a:xfrm>
            <a:off x="7900273" y="5953363"/>
            <a:ext cx="2643902" cy="182880"/>
          </a:xfrm>
          <a:prstGeom prst="rect">
            <a:avLst/>
          </a:prstGeom>
          <a:noFill/>
          <a:ln/>
        </p:spPr>
        <p:txBody>
          <a:bodyPr wrap="none" lIns="0" tIns="0" rIns="0" bIns="0" rtlCol="0" anchor="t"/>
          <a:lstStyle/>
          <a:p>
            <a:pPr marL="0" indent="0" algn="l">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Color Determination at the Intersection:</a:t>
            </a:r>
            <a:endParaRPr lang="en-US" sz="1150" dirty="0"/>
          </a:p>
        </p:txBody>
      </p:sp>
      <p:sp>
        <p:nvSpPr>
          <p:cNvPr id="24" name="Text 17"/>
          <p:cNvSpPr/>
          <p:nvPr/>
        </p:nvSpPr>
        <p:spPr>
          <a:xfrm>
            <a:off x="7900273" y="6206371"/>
            <a:ext cx="6320552" cy="149662"/>
          </a:xfrm>
          <a:prstGeom prst="rect">
            <a:avLst/>
          </a:prstGeom>
          <a:noFill/>
          <a:ln/>
        </p:spPr>
        <p:txBody>
          <a:bodyPr wrap="none" lIns="0" tIns="0" rIns="0" bIns="0" rtlCol="0" anchor="t"/>
          <a:lstStyle/>
          <a:p>
            <a:pPr marL="342900" indent="-342900" algn="l">
              <a:lnSpc>
                <a:spcPts val="1450"/>
              </a:lnSpc>
              <a:buSzPct val="100000"/>
              <a:buChar char="•"/>
            </a:pPr>
            <a:r>
              <a:rPr lang="en-US" sz="900" b="1" kern="0" spc="-18" dirty="0">
                <a:solidFill>
                  <a:srgbClr val="272525"/>
                </a:solidFill>
                <a:latin typeface="Inter" pitchFamily="34" charset="0"/>
                <a:ea typeface="Inter" pitchFamily="34" charset="-122"/>
                <a:cs typeface="Inter" pitchFamily="34" charset="-120"/>
              </a:rPr>
              <a:t>Direct Lighting:</a:t>
            </a:r>
            <a:r>
              <a:rPr lang="en-US" sz="900" kern="0" spc="-18" dirty="0">
                <a:solidFill>
                  <a:srgbClr val="272525"/>
                </a:solidFill>
                <a:latin typeface="Inter" pitchFamily="34" charset="0"/>
                <a:ea typeface="Inter" pitchFamily="34" charset="-122"/>
                <a:cs typeface="Inter" pitchFamily="34" charset="-120"/>
              </a:rPr>
              <a:t> Calculating light reaching the point.</a:t>
            </a:r>
            <a:endParaRPr lang="en-US" sz="900" dirty="0"/>
          </a:p>
        </p:txBody>
      </p:sp>
      <p:sp>
        <p:nvSpPr>
          <p:cNvPr id="25" name="Text 18"/>
          <p:cNvSpPr/>
          <p:nvPr/>
        </p:nvSpPr>
        <p:spPr>
          <a:xfrm>
            <a:off x="7900273" y="6396990"/>
            <a:ext cx="6320552" cy="149662"/>
          </a:xfrm>
          <a:prstGeom prst="rect">
            <a:avLst/>
          </a:prstGeom>
          <a:noFill/>
          <a:ln/>
        </p:spPr>
        <p:txBody>
          <a:bodyPr wrap="none" lIns="0" tIns="0" rIns="0" bIns="0" rtlCol="0" anchor="t"/>
          <a:lstStyle/>
          <a:p>
            <a:pPr marL="342900" indent="-342900" algn="l">
              <a:lnSpc>
                <a:spcPts val="1450"/>
              </a:lnSpc>
              <a:buSzPct val="100000"/>
              <a:buChar char="•"/>
            </a:pPr>
            <a:r>
              <a:rPr lang="en-US" sz="900" b="1" kern="0" spc="-18" dirty="0">
                <a:solidFill>
                  <a:srgbClr val="272525"/>
                </a:solidFill>
                <a:latin typeface="Inter" pitchFamily="34" charset="0"/>
                <a:ea typeface="Inter" pitchFamily="34" charset="-122"/>
                <a:cs typeface="Inter" pitchFamily="34" charset="-120"/>
              </a:rPr>
              <a:t>Reflection &amp; Refraction:</a:t>
            </a:r>
            <a:r>
              <a:rPr lang="en-US" sz="900" kern="0" spc="-18" dirty="0">
                <a:solidFill>
                  <a:srgbClr val="272525"/>
                </a:solidFill>
                <a:latin typeface="Inter" pitchFamily="34" charset="0"/>
                <a:ea typeface="Inter" pitchFamily="34" charset="-122"/>
                <a:cs typeface="Inter" pitchFamily="34" charset="-120"/>
              </a:rPr>
              <a:t> Simulating mirrors and transparent surfaces.</a:t>
            </a:r>
            <a:endParaRPr lang="en-US" sz="900" dirty="0"/>
          </a:p>
        </p:txBody>
      </p:sp>
      <p:sp>
        <p:nvSpPr>
          <p:cNvPr id="26" name="Text 19"/>
          <p:cNvSpPr/>
          <p:nvPr/>
        </p:nvSpPr>
        <p:spPr>
          <a:xfrm>
            <a:off x="7900273" y="6587609"/>
            <a:ext cx="6320552" cy="149662"/>
          </a:xfrm>
          <a:prstGeom prst="rect">
            <a:avLst/>
          </a:prstGeom>
          <a:noFill/>
          <a:ln/>
        </p:spPr>
        <p:txBody>
          <a:bodyPr wrap="none" lIns="0" tIns="0" rIns="0" bIns="0" rtlCol="0" anchor="t"/>
          <a:lstStyle/>
          <a:p>
            <a:pPr marL="342900" indent="-342900" algn="l">
              <a:lnSpc>
                <a:spcPts val="1450"/>
              </a:lnSpc>
              <a:buSzPct val="100000"/>
              <a:buChar char="•"/>
            </a:pPr>
            <a:r>
              <a:rPr lang="en-US" sz="900" b="1" kern="0" spc="-18" dirty="0">
                <a:solidFill>
                  <a:srgbClr val="272525"/>
                </a:solidFill>
                <a:latin typeface="Inter" pitchFamily="34" charset="0"/>
                <a:ea typeface="Inter" pitchFamily="34" charset="-122"/>
                <a:cs typeface="Inter" pitchFamily="34" charset="-120"/>
              </a:rPr>
              <a:t>Shadows:</a:t>
            </a:r>
            <a:r>
              <a:rPr lang="en-US" sz="900" kern="0" spc="-18" dirty="0">
                <a:solidFill>
                  <a:srgbClr val="272525"/>
                </a:solidFill>
                <a:latin typeface="Inter" pitchFamily="34" charset="0"/>
                <a:ea typeface="Inter" pitchFamily="34" charset="-122"/>
                <a:cs typeface="Inter" pitchFamily="34" charset="-120"/>
              </a:rPr>
              <a:t> Determining if light is blocked.</a:t>
            </a:r>
            <a:endParaRPr lang="en-US" sz="900" dirty="0"/>
          </a:p>
        </p:txBody>
      </p:sp>
      <p:sp>
        <p:nvSpPr>
          <p:cNvPr id="27" name="Shape 20"/>
          <p:cNvSpPr/>
          <p:nvPr/>
        </p:nvSpPr>
        <p:spPr>
          <a:xfrm>
            <a:off x="6847820" y="6659285"/>
            <a:ext cx="350996" cy="15240"/>
          </a:xfrm>
          <a:prstGeom prst="roundRect">
            <a:avLst>
              <a:gd name="adj" fmla="val 322524"/>
            </a:avLst>
          </a:prstGeom>
          <a:solidFill>
            <a:srgbClr val="C0C1D7"/>
          </a:solidFill>
          <a:ln/>
        </p:spPr>
      </p:sp>
      <p:sp>
        <p:nvSpPr>
          <p:cNvPr id="28" name="Shape 21"/>
          <p:cNvSpPr/>
          <p:nvPr/>
        </p:nvSpPr>
        <p:spPr>
          <a:xfrm>
            <a:off x="7183576" y="6535341"/>
            <a:ext cx="263247" cy="263247"/>
          </a:xfrm>
          <a:prstGeom prst="roundRect">
            <a:avLst>
              <a:gd name="adj" fmla="val 18672"/>
            </a:avLst>
          </a:prstGeom>
          <a:solidFill>
            <a:srgbClr val="DADBF1"/>
          </a:solidFill>
          <a:ln w="7620">
            <a:solidFill>
              <a:srgbClr val="C0C1D7"/>
            </a:solidFill>
            <a:prstDash val="solid"/>
          </a:ln>
        </p:spPr>
      </p:sp>
      <p:pic>
        <p:nvPicPr>
          <p:cNvPr id="29" name="Image 5" descr="preencoded.png"/>
          <p:cNvPicPr>
            <a:picLocks noChangeAspect="1"/>
          </p:cNvPicPr>
          <p:nvPr/>
        </p:nvPicPr>
        <p:blipFill>
          <a:blip r:embed="rId8"/>
          <a:stretch>
            <a:fillRect/>
          </a:stretch>
        </p:blipFill>
        <p:spPr>
          <a:xfrm>
            <a:off x="7227391" y="6557248"/>
            <a:ext cx="175498" cy="219313"/>
          </a:xfrm>
          <a:prstGeom prst="rect">
            <a:avLst/>
          </a:prstGeom>
        </p:spPr>
      </p:pic>
      <p:sp>
        <p:nvSpPr>
          <p:cNvPr id="30" name="Text 22"/>
          <p:cNvSpPr/>
          <p:nvPr/>
        </p:nvSpPr>
        <p:spPr>
          <a:xfrm>
            <a:off x="5267325" y="6520696"/>
            <a:ext cx="1462802" cy="182880"/>
          </a:xfrm>
          <a:prstGeom prst="rect">
            <a:avLst/>
          </a:prstGeom>
          <a:noFill/>
          <a:ln/>
        </p:spPr>
        <p:txBody>
          <a:bodyPr wrap="none" lIns="0" tIns="0" rIns="0" bIns="0" rtlCol="0" anchor="t"/>
          <a:lstStyle/>
          <a:p>
            <a:pPr marL="0" indent="0" algn="r">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Recursion:</a:t>
            </a:r>
            <a:endParaRPr lang="en-US" sz="1150" dirty="0"/>
          </a:p>
        </p:txBody>
      </p:sp>
      <p:sp>
        <p:nvSpPr>
          <p:cNvPr id="31" name="Text 23"/>
          <p:cNvSpPr/>
          <p:nvPr/>
        </p:nvSpPr>
        <p:spPr>
          <a:xfrm>
            <a:off x="409575" y="6773704"/>
            <a:ext cx="6320552" cy="149662"/>
          </a:xfrm>
          <a:prstGeom prst="rect">
            <a:avLst/>
          </a:prstGeom>
          <a:noFill/>
          <a:ln/>
        </p:spPr>
        <p:txBody>
          <a:bodyPr wrap="none" lIns="0" tIns="0" rIns="0" bIns="0" rtlCol="0" anchor="t"/>
          <a:lstStyle/>
          <a:p>
            <a:pPr marL="0" indent="0" algn="r">
              <a:lnSpc>
                <a:spcPts val="1150"/>
              </a:lnSpc>
              <a:buNone/>
            </a:pPr>
            <a:r>
              <a:rPr lang="en-US" sz="700" kern="0" spc="-18" dirty="0">
                <a:solidFill>
                  <a:srgbClr val="272525"/>
                </a:solidFill>
                <a:latin typeface="Inter" pitchFamily="34" charset="0"/>
                <a:ea typeface="Inter" pitchFamily="34" charset="-122"/>
                <a:cs typeface="Inter" pitchFamily="34" charset="-120"/>
              </a:rPr>
              <a:t>Modeling light bouncing for realism. A ray is never absorbed by any medium, it is always partially reflected back so we factor in that using recursion.</a:t>
            </a:r>
            <a:endParaRPr lang="en-US" sz="700" dirty="0"/>
          </a:p>
        </p:txBody>
      </p:sp>
      <p:sp>
        <p:nvSpPr>
          <p:cNvPr id="32" name="Shape 24"/>
          <p:cNvSpPr/>
          <p:nvPr/>
        </p:nvSpPr>
        <p:spPr>
          <a:xfrm>
            <a:off x="7431584" y="7226618"/>
            <a:ext cx="350996" cy="15240"/>
          </a:xfrm>
          <a:prstGeom prst="roundRect">
            <a:avLst>
              <a:gd name="adj" fmla="val 322524"/>
            </a:avLst>
          </a:prstGeom>
          <a:solidFill>
            <a:srgbClr val="C0C1D7"/>
          </a:solidFill>
          <a:ln/>
        </p:spPr>
      </p:sp>
      <p:sp>
        <p:nvSpPr>
          <p:cNvPr id="33" name="Shape 25"/>
          <p:cNvSpPr/>
          <p:nvPr/>
        </p:nvSpPr>
        <p:spPr>
          <a:xfrm>
            <a:off x="7183576" y="7102673"/>
            <a:ext cx="263247" cy="263247"/>
          </a:xfrm>
          <a:prstGeom prst="roundRect">
            <a:avLst>
              <a:gd name="adj" fmla="val 18672"/>
            </a:avLst>
          </a:prstGeom>
          <a:solidFill>
            <a:srgbClr val="DADBF1"/>
          </a:solidFill>
          <a:ln w="7620">
            <a:solidFill>
              <a:srgbClr val="C0C1D7"/>
            </a:solidFill>
            <a:prstDash val="solid"/>
          </a:ln>
        </p:spPr>
      </p:sp>
      <p:pic>
        <p:nvPicPr>
          <p:cNvPr id="34" name="Image 6" descr="preencoded.png"/>
          <p:cNvPicPr>
            <a:picLocks noChangeAspect="1"/>
          </p:cNvPicPr>
          <p:nvPr/>
        </p:nvPicPr>
        <p:blipFill>
          <a:blip r:embed="rId9"/>
          <a:stretch>
            <a:fillRect/>
          </a:stretch>
        </p:blipFill>
        <p:spPr>
          <a:xfrm>
            <a:off x="7227391" y="7124581"/>
            <a:ext cx="175498" cy="219313"/>
          </a:xfrm>
          <a:prstGeom prst="rect">
            <a:avLst/>
          </a:prstGeom>
        </p:spPr>
      </p:pic>
      <p:sp>
        <p:nvSpPr>
          <p:cNvPr id="35" name="Text 26"/>
          <p:cNvSpPr/>
          <p:nvPr/>
        </p:nvSpPr>
        <p:spPr>
          <a:xfrm>
            <a:off x="7900273" y="7088029"/>
            <a:ext cx="1462802" cy="182880"/>
          </a:xfrm>
          <a:prstGeom prst="rect">
            <a:avLst/>
          </a:prstGeom>
          <a:noFill/>
          <a:ln/>
        </p:spPr>
        <p:txBody>
          <a:bodyPr wrap="none" lIns="0" tIns="0" rIns="0" bIns="0" rtlCol="0" anchor="t"/>
          <a:lstStyle/>
          <a:p>
            <a:pPr marL="0" indent="0" algn="l">
              <a:lnSpc>
                <a:spcPts val="1400"/>
              </a:lnSpc>
              <a:buNone/>
            </a:pPr>
            <a:r>
              <a:rPr lang="en-US" sz="1150" b="1" kern="0" spc="-35" dirty="0">
                <a:solidFill>
                  <a:srgbClr val="272525"/>
                </a:solidFill>
                <a:latin typeface="Inter Bold" pitchFamily="34" charset="0"/>
                <a:ea typeface="Inter Bold" pitchFamily="34" charset="-122"/>
                <a:cs typeface="Inter Bold" pitchFamily="34" charset="-120"/>
              </a:rPr>
              <a:t>Image Formation:</a:t>
            </a:r>
            <a:endParaRPr lang="en-US" sz="1150" dirty="0"/>
          </a:p>
        </p:txBody>
      </p:sp>
      <p:sp>
        <p:nvSpPr>
          <p:cNvPr id="36" name="Text 27"/>
          <p:cNvSpPr/>
          <p:nvPr/>
        </p:nvSpPr>
        <p:spPr>
          <a:xfrm>
            <a:off x="7900273" y="7341037"/>
            <a:ext cx="6320552" cy="149662"/>
          </a:xfrm>
          <a:prstGeom prst="rect">
            <a:avLst/>
          </a:prstGeom>
          <a:noFill/>
          <a:ln/>
        </p:spPr>
        <p:txBody>
          <a:bodyPr wrap="none" lIns="0" tIns="0" rIns="0" bIns="0" rtlCol="0" anchor="t"/>
          <a:lstStyle/>
          <a:p>
            <a:pPr marL="0" indent="0" algn="l">
              <a:lnSpc>
                <a:spcPts val="1150"/>
              </a:lnSpc>
              <a:buNone/>
            </a:pPr>
            <a:r>
              <a:rPr lang="en-US" sz="700" kern="0" spc="-18" dirty="0">
                <a:solidFill>
                  <a:srgbClr val="272525"/>
                </a:solidFill>
                <a:latin typeface="Inter" pitchFamily="34" charset="0"/>
                <a:ea typeface="Inter" pitchFamily="34" charset="-122"/>
                <a:cs typeface="Inter" pitchFamily="34" charset="-120"/>
              </a:rPr>
              <a:t>Colors for all pixels are computed and saved as an image. PPM image format is used in this project for convenience.</a:t>
            </a:r>
            <a:endParaRPr lang="en-US" sz="7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677608" y="580192"/>
            <a:ext cx="5275064" cy="659368"/>
          </a:xfrm>
          <a:prstGeom prst="rect">
            <a:avLst/>
          </a:prstGeom>
          <a:noFill/>
          <a:ln/>
        </p:spPr>
        <p:txBody>
          <a:bodyPr wrap="none" lIns="0" tIns="0" rIns="0" bIns="0" rtlCol="0" anchor="t"/>
          <a:lstStyle/>
          <a:p>
            <a:pPr marL="0" indent="0" algn="ctr">
              <a:lnSpc>
                <a:spcPts val="5150"/>
              </a:lnSpc>
              <a:buNone/>
            </a:pPr>
            <a:r>
              <a:rPr lang="en-US" sz="4150" b="1" kern="0" spc="-125" dirty="0">
                <a:solidFill>
                  <a:srgbClr val="000000"/>
                </a:solidFill>
                <a:latin typeface="Inter Bold" pitchFamily="34" charset="0"/>
                <a:ea typeface="Inter Bold" pitchFamily="34" charset="-122"/>
                <a:cs typeface="Inter Bold" pitchFamily="34" charset="-120"/>
              </a:rPr>
              <a:t>C++ Supremacy</a:t>
            </a:r>
            <a:endParaRPr lang="en-US" sz="4150" dirty="0"/>
          </a:p>
        </p:txBody>
      </p:sp>
      <p:sp>
        <p:nvSpPr>
          <p:cNvPr id="3" name="Text 1"/>
          <p:cNvSpPr/>
          <p:nvPr/>
        </p:nvSpPr>
        <p:spPr>
          <a:xfrm>
            <a:off x="738426" y="1745813"/>
            <a:ext cx="1467088" cy="337542"/>
          </a:xfrm>
          <a:prstGeom prst="rect">
            <a:avLst/>
          </a:prstGeom>
          <a:noFill/>
          <a:ln/>
        </p:spPr>
        <p:txBody>
          <a:bodyPr wrap="none" lIns="0" tIns="0" rIns="0" bIns="0" rtlCol="0" anchor="t"/>
          <a:lstStyle/>
          <a:p>
            <a:pPr marL="0" indent="0" algn="l">
              <a:lnSpc>
                <a:spcPts val="2650"/>
              </a:lnSpc>
              <a:buNone/>
            </a:pPr>
            <a:endParaRPr lang="en-US" sz="1650" dirty="0"/>
          </a:p>
        </p:txBody>
      </p:sp>
      <p:pic>
        <p:nvPicPr>
          <p:cNvPr id="4" name="Image 0" descr="preencoded.png"/>
          <p:cNvPicPr>
            <a:picLocks noChangeAspect="1"/>
          </p:cNvPicPr>
          <p:nvPr/>
        </p:nvPicPr>
        <p:blipFill>
          <a:blip r:embed="rId3"/>
          <a:stretch>
            <a:fillRect/>
          </a:stretch>
        </p:blipFill>
        <p:spPr>
          <a:xfrm>
            <a:off x="3091101" y="1793319"/>
            <a:ext cx="8463439" cy="5046345"/>
          </a:xfrm>
          <a:prstGeom prst="rect">
            <a:avLst/>
          </a:prstGeom>
        </p:spPr>
      </p:pic>
      <p:sp>
        <p:nvSpPr>
          <p:cNvPr id="5" name="Text 2"/>
          <p:cNvSpPr/>
          <p:nvPr/>
        </p:nvSpPr>
        <p:spPr>
          <a:xfrm>
            <a:off x="12440126" y="1745813"/>
            <a:ext cx="1467088" cy="337542"/>
          </a:xfrm>
          <a:prstGeom prst="rect">
            <a:avLst/>
          </a:prstGeom>
          <a:noFill/>
          <a:ln/>
        </p:spPr>
        <p:txBody>
          <a:bodyPr wrap="none" lIns="0" tIns="0" rIns="0" bIns="0" rtlCol="0" anchor="t"/>
          <a:lstStyle/>
          <a:p>
            <a:pPr marL="0" indent="0" algn="l">
              <a:lnSpc>
                <a:spcPts val="2650"/>
              </a:lnSpc>
              <a:buNone/>
            </a:pPr>
            <a:endParaRPr lang="en-US" sz="1650" dirty="0"/>
          </a:p>
        </p:txBody>
      </p:sp>
      <p:sp>
        <p:nvSpPr>
          <p:cNvPr id="6" name="Text 3"/>
          <p:cNvSpPr/>
          <p:nvPr/>
        </p:nvSpPr>
        <p:spPr>
          <a:xfrm>
            <a:off x="738426" y="7314248"/>
            <a:ext cx="13153549" cy="337542"/>
          </a:xfrm>
          <a:prstGeom prst="rect">
            <a:avLst/>
          </a:prstGeom>
          <a:noFill/>
          <a:ln/>
        </p:spPr>
        <p:txBody>
          <a:bodyPr wrap="none" lIns="0" tIns="0" rIns="0" bIns="0" rtlCol="0" anchor="t"/>
          <a:lstStyle/>
          <a:p>
            <a:pPr marL="0" indent="0" algn="ctr">
              <a:lnSpc>
                <a:spcPts val="2650"/>
              </a:lnSpc>
              <a:buNone/>
            </a:pPr>
            <a:endParaRPr lang="en-US" sz="16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3798689" y="956429"/>
            <a:ext cx="7032903"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PPM and Images in general</a:t>
            </a:r>
            <a:endParaRPr lang="en-US" sz="4450" dirty="0"/>
          </a:p>
        </p:txBody>
      </p:sp>
      <p:sp>
        <p:nvSpPr>
          <p:cNvPr id="3" name="Text 1"/>
          <p:cNvSpPr/>
          <p:nvPr/>
        </p:nvSpPr>
        <p:spPr>
          <a:xfrm>
            <a:off x="793790" y="2118836"/>
            <a:ext cx="13042821" cy="725805"/>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A digital image is a binary representation of visual data, it can be saved in modern systems in different formats such as PPM, JPEG, PNG, SVG etc. </a:t>
            </a:r>
            <a:endParaRPr lang="en-US" sz="1750" dirty="0"/>
          </a:p>
        </p:txBody>
      </p:sp>
      <p:sp>
        <p:nvSpPr>
          <p:cNvPr id="4" name="Text 2"/>
          <p:cNvSpPr/>
          <p:nvPr/>
        </p:nvSpPr>
        <p:spPr>
          <a:xfrm>
            <a:off x="793790" y="3303865"/>
            <a:ext cx="2165747" cy="362903"/>
          </a:xfrm>
          <a:prstGeom prst="rect">
            <a:avLst/>
          </a:prstGeom>
          <a:noFill/>
          <a:ln/>
        </p:spPr>
        <p:txBody>
          <a:bodyPr wrap="none" lIns="0" tIns="0" rIns="0" bIns="0" rtlCol="0" anchor="t"/>
          <a:lstStyle/>
          <a:p>
            <a:pPr marL="0" indent="0" algn="l">
              <a:lnSpc>
                <a:spcPts val="2850"/>
              </a:lnSpc>
              <a:buNone/>
            </a:pPr>
            <a:endParaRPr lang="en-US" sz="1750" dirty="0"/>
          </a:p>
        </p:txBody>
      </p:sp>
      <p:pic>
        <p:nvPicPr>
          <p:cNvPr id="5" name="Image 0" descr="preencoded.png"/>
          <p:cNvPicPr>
            <a:picLocks noChangeAspect="1"/>
          </p:cNvPicPr>
          <p:nvPr/>
        </p:nvPicPr>
        <p:blipFill>
          <a:blip r:embed="rId3"/>
          <a:stretch>
            <a:fillRect/>
          </a:stretch>
        </p:blipFill>
        <p:spPr>
          <a:xfrm>
            <a:off x="3520559" y="3354943"/>
            <a:ext cx="7604284" cy="2319218"/>
          </a:xfrm>
          <a:prstGeom prst="rect">
            <a:avLst/>
          </a:prstGeom>
        </p:spPr>
      </p:pic>
      <p:sp>
        <p:nvSpPr>
          <p:cNvPr id="6" name="Text 3"/>
          <p:cNvSpPr/>
          <p:nvPr/>
        </p:nvSpPr>
        <p:spPr>
          <a:xfrm>
            <a:off x="11685865" y="3303865"/>
            <a:ext cx="2165747"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7" name="Text 4"/>
          <p:cNvSpPr/>
          <p:nvPr/>
        </p:nvSpPr>
        <p:spPr>
          <a:xfrm>
            <a:off x="793790" y="6184463"/>
            <a:ext cx="13042821"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The above is how a PPM image is represented. Other than the format of an image which is more of a storage format but when we are generating an image we need to determine how many pixels the image will hold. The dimensions and the aspect ratio define these.</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159210" y="694253"/>
            <a:ext cx="6311860" cy="610433"/>
          </a:xfrm>
          <a:prstGeom prst="rect">
            <a:avLst/>
          </a:prstGeom>
          <a:noFill/>
          <a:ln/>
        </p:spPr>
        <p:txBody>
          <a:bodyPr wrap="none" lIns="0" tIns="0" rIns="0" bIns="0" rtlCol="0" anchor="t"/>
          <a:lstStyle/>
          <a:p>
            <a:pPr marL="0" indent="0" algn="ctr">
              <a:lnSpc>
                <a:spcPts val="4800"/>
              </a:lnSpc>
              <a:buNone/>
            </a:pPr>
            <a:r>
              <a:rPr lang="en-US" sz="3800" b="1" kern="0" spc="-115" dirty="0">
                <a:solidFill>
                  <a:srgbClr val="000000"/>
                </a:solidFill>
                <a:latin typeface="Inter Bold" pitchFamily="34" charset="0"/>
                <a:ea typeface="Inter Bold" pitchFamily="34" charset="-122"/>
                <a:cs typeface="Inter Bold" pitchFamily="34" charset="-120"/>
              </a:rPr>
              <a:t>What are Pixels &amp; Viewport?</a:t>
            </a:r>
            <a:endParaRPr lang="en-US" sz="3800" dirty="0"/>
          </a:p>
        </p:txBody>
      </p:sp>
      <p:sp>
        <p:nvSpPr>
          <p:cNvPr id="3" name="Text 1"/>
          <p:cNvSpPr/>
          <p:nvPr/>
        </p:nvSpPr>
        <p:spPr>
          <a:xfrm>
            <a:off x="683657" y="1695331"/>
            <a:ext cx="13263086" cy="625078"/>
          </a:xfrm>
          <a:prstGeom prst="rect">
            <a:avLst/>
          </a:prstGeom>
          <a:noFill/>
          <a:ln/>
        </p:spPr>
        <p:txBody>
          <a:bodyPr wrap="square" lIns="0" tIns="0" rIns="0" bIns="0" rtlCol="0" anchor="t"/>
          <a:lstStyle/>
          <a:p>
            <a:pPr marL="0" indent="0" algn="l">
              <a:lnSpc>
                <a:spcPts val="2450"/>
              </a:lnSpc>
              <a:buNone/>
            </a:pPr>
            <a:r>
              <a:rPr lang="en-US" sz="1500" b="1" kern="0" spc="-31" dirty="0">
                <a:solidFill>
                  <a:srgbClr val="272525"/>
                </a:solidFill>
                <a:latin typeface="Inter" pitchFamily="34" charset="0"/>
                <a:ea typeface="Inter" pitchFamily="34" charset="-122"/>
                <a:cs typeface="Inter" pitchFamily="34" charset="-120"/>
              </a:rPr>
              <a:t>Pixels: </a:t>
            </a:r>
            <a:r>
              <a:rPr lang="en-US" sz="1500" kern="0" spc="-31" dirty="0">
                <a:solidFill>
                  <a:srgbClr val="272525"/>
                </a:solidFill>
                <a:latin typeface="Inter" pitchFamily="34" charset="0"/>
                <a:ea typeface="Inter" pitchFamily="34" charset="-122"/>
                <a:cs typeface="Inter" pitchFamily="34" charset="-120"/>
              </a:rPr>
              <a:t>Pixels are the smallest indivisible unit of a digital image, they hold the primary color information in an array in the form of (R, G, B). The pixels are squares holding information of one color only, the number of pixels are defined by the aspect ratio and image width. The defining code is: -</a:t>
            </a:r>
            <a:endParaRPr lang="en-US" sz="1500" dirty="0"/>
          </a:p>
        </p:txBody>
      </p:sp>
      <p:sp>
        <p:nvSpPr>
          <p:cNvPr id="4" name="Shape 2"/>
          <p:cNvSpPr/>
          <p:nvPr/>
        </p:nvSpPr>
        <p:spPr>
          <a:xfrm>
            <a:off x="683657" y="2540079"/>
            <a:ext cx="13263086" cy="2168128"/>
          </a:xfrm>
          <a:prstGeom prst="roundRect">
            <a:avLst>
              <a:gd name="adj" fmla="val 3784"/>
            </a:avLst>
          </a:prstGeom>
          <a:solidFill>
            <a:srgbClr val="DADBF1"/>
          </a:solidFill>
          <a:ln/>
        </p:spPr>
      </p:sp>
      <p:sp>
        <p:nvSpPr>
          <p:cNvPr id="5" name="Shape 3"/>
          <p:cNvSpPr/>
          <p:nvPr/>
        </p:nvSpPr>
        <p:spPr>
          <a:xfrm>
            <a:off x="673894" y="2540079"/>
            <a:ext cx="13282613" cy="2168128"/>
          </a:xfrm>
          <a:prstGeom prst="roundRect">
            <a:avLst>
              <a:gd name="adj" fmla="val 1352"/>
            </a:avLst>
          </a:prstGeom>
          <a:solidFill>
            <a:srgbClr val="DADBF1"/>
          </a:solidFill>
          <a:ln/>
        </p:spPr>
      </p:sp>
      <p:sp>
        <p:nvSpPr>
          <p:cNvPr id="6" name="Text 4"/>
          <p:cNvSpPr/>
          <p:nvPr/>
        </p:nvSpPr>
        <p:spPr>
          <a:xfrm>
            <a:off x="869156" y="2686526"/>
            <a:ext cx="12892087" cy="1875234"/>
          </a:xfrm>
          <a:prstGeom prst="rect">
            <a:avLst/>
          </a:prstGeom>
          <a:noFill/>
          <a:ln/>
        </p:spPr>
        <p:txBody>
          <a:bodyPr wrap="square" lIns="0" tIns="0" rIns="0" bIns="0" rtlCol="0" anchor="t"/>
          <a:lstStyle/>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auto aspect_ratio = 16.0 / 9.0;</a:t>
            </a: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int image_width = 400;</a:t>
            </a:r>
            <a:endParaRPr lang="en-US" sz="1500" dirty="0"/>
          </a:p>
          <a:p>
            <a:pPr marL="0" indent="0" algn="l">
              <a:lnSpc>
                <a:spcPts val="2450"/>
              </a:lnSpc>
              <a:buNone/>
            </a:pP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 Calculate the image height, and ensure that it's at least 1.</a:t>
            </a: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int image_height = int(image_width / aspect_ratio);</a:t>
            </a: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image_height = (image_height &lt; 1) ? 1 : image_height;</a:t>
            </a:r>
            <a:endParaRPr lang="en-US" sz="1500" dirty="0"/>
          </a:p>
        </p:txBody>
      </p:sp>
      <p:sp>
        <p:nvSpPr>
          <p:cNvPr id="7" name="Text 5"/>
          <p:cNvSpPr/>
          <p:nvPr/>
        </p:nvSpPr>
        <p:spPr>
          <a:xfrm>
            <a:off x="683657" y="4927878"/>
            <a:ext cx="13263086" cy="312539"/>
          </a:xfrm>
          <a:prstGeom prst="rect">
            <a:avLst/>
          </a:prstGeom>
          <a:noFill/>
          <a:ln/>
        </p:spPr>
        <p:txBody>
          <a:bodyPr wrap="none" lIns="0" tIns="0" rIns="0" bIns="0" rtlCol="0" anchor="t"/>
          <a:lstStyle/>
          <a:p>
            <a:pPr marL="0" indent="0" algn="l">
              <a:lnSpc>
                <a:spcPts val="2450"/>
              </a:lnSpc>
              <a:buNone/>
            </a:pPr>
            <a:endParaRPr lang="en-US" sz="1500" dirty="0"/>
          </a:p>
        </p:txBody>
      </p:sp>
      <p:sp>
        <p:nvSpPr>
          <p:cNvPr id="8" name="Text 6"/>
          <p:cNvSpPr/>
          <p:nvPr/>
        </p:nvSpPr>
        <p:spPr>
          <a:xfrm>
            <a:off x="683657" y="5460087"/>
            <a:ext cx="13263086" cy="625078"/>
          </a:xfrm>
          <a:prstGeom prst="rect">
            <a:avLst/>
          </a:prstGeom>
          <a:noFill/>
          <a:ln/>
        </p:spPr>
        <p:txBody>
          <a:bodyPr wrap="square" lIns="0" tIns="0" rIns="0" bIns="0" rtlCol="0" anchor="t"/>
          <a:lstStyle/>
          <a:p>
            <a:pPr marL="0" indent="0" algn="l">
              <a:lnSpc>
                <a:spcPts val="2450"/>
              </a:lnSpc>
              <a:buNone/>
            </a:pPr>
            <a:r>
              <a:rPr lang="en-US" sz="1500" b="1" kern="0" spc="-31" dirty="0">
                <a:solidFill>
                  <a:srgbClr val="272525"/>
                </a:solidFill>
                <a:latin typeface="Inter" pitchFamily="34" charset="0"/>
                <a:ea typeface="Inter" pitchFamily="34" charset="-122"/>
                <a:cs typeface="Inter" pitchFamily="34" charset="-120"/>
              </a:rPr>
              <a:t>Viewports:</a:t>
            </a:r>
            <a:r>
              <a:rPr lang="en-US" sz="1500" kern="0" spc="-31" dirty="0">
                <a:solidFill>
                  <a:srgbClr val="272525"/>
                </a:solidFill>
                <a:latin typeface="Inter" pitchFamily="34" charset="0"/>
                <a:ea typeface="Inter" pitchFamily="34" charset="-122"/>
                <a:cs typeface="Inter" pitchFamily="34" charset="-120"/>
              </a:rPr>
              <a:t> A window into the 3D world, the image was a represenation of the viewport using pixels. The viewport's dimensions are real world values and every pixel holds a certain space in the viewport so that it is fundamentally trackable. The defining code is: -</a:t>
            </a:r>
            <a:endParaRPr lang="en-US" sz="1500" dirty="0"/>
          </a:p>
        </p:txBody>
      </p:sp>
      <p:sp>
        <p:nvSpPr>
          <p:cNvPr id="9" name="Shape 7"/>
          <p:cNvSpPr/>
          <p:nvPr/>
        </p:nvSpPr>
        <p:spPr>
          <a:xfrm>
            <a:off x="683657" y="6304836"/>
            <a:ext cx="13263086" cy="1230511"/>
          </a:xfrm>
          <a:prstGeom prst="roundRect">
            <a:avLst>
              <a:gd name="adj" fmla="val 6668"/>
            </a:avLst>
          </a:prstGeom>
          <a:solidFill>
            <a:srgbClr val="DADBF1"/>
          </a:solidFill>
          <a:ln/>
        </p:spPr>
      </p:sp>
      <p:sp>
        <p:nvSpPr>
          <p:cNvPr id="10" name="Shape 8"/>
          <p:cNvSpPr/>
          <p:nvPr/>
        </p:nvSpPr>
        <p:spPr>
          <a:xfrm>
            <a:off x="673894" y="6304836"/>
            <a:ext cx="13282613" cy="1230511"/>
          </a:xfrm>
          <a:prstGeom prst="roundRect">
            <a:avLst>
              <a:gd name="adj" fmla="val 2381"/>
            </a:avLst>
          </a:prstGeom>
          <a:solidFill>
            <a:srgbClr val="DADBF1"/>
          </a:solidFill>
          <a:ln/>
        </p:spPr>
      </p:sp>
      <p:sp>
        <p:nvSpPr>
          <p:cNvPr id="11" name="Text 9"/>
          <p:cNvSpPr/>
          <p:nvPr/>
        </p:nvSpPr>
        <p:spPr>
          <a:xfrm>
            <a:off x="869156" y="6451283"/>
            <a:ext cx="12892087" cy="937617"/>
          </a:xfrm>
          <a:prstGeom prst="rect">
            <a:avLst/>
          </a:prstGeom>
          <a:noFill/>
          <a:ln/>
        </p:spPr>
        <p:txBody>
          <a:bodyPr wrap="square" lIns="0" tIns="0" rIns="0" bIns="0" rtlCol="0" anchor="t"/>
          <a:lstStyle/>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 Viewport widths less than one are ok since they are real valued.</a:t>
            </a: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auto viewport_height = 2.0;</a:t>
            </a:r>
            <a:endParaRPr lang="en-US" sz="1500" dirty="0"/>
          </a:p>
          <a:p>
            <a:pPr marL="0" indent="0" algn="l">
              <a:lnSpc>
                <a:spcPts val="2450"/>
              </a:lnSpc>
              <a:buNone/>
            </a:pPr>
            <a:r>
              <a:rPr lang="en-US" sz="1500" kern="0" spc="-31" dirty="0">
                <a:solidFill>
                  <a:srgbClr val="272525"/>
                </a:solidFill>
                <a:highlight>
                  <a:srgbClr val="DADBF1"/>
                </a:highlight>
                <a:latin typeface="Consolas" pitchFamily="34" charset="0"/>
                <a:ea typeface="Consolas" pitchFamily="34" charset="-122"/>
                <a:cs typeface="Consolas" pitchFamily="34" charset="-120"/>
              </a:rPr>
              <a:t>auto viewport_width = viewport_height * (double(image_width)/image_height);</a:t>
            </a:r>
            <a:endParaRPr lang="en-US" sz="15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479846" y="976551"/>
            <a:ext cx="5670590" cy="708779"/>
          </a:xfrm>
          <a:prstGeom prst="rect">
            <a:avLst/>
          </a:prstGeom>
          <a:noFill/>
          <a:ln/>
        </p:spPr>
        <p:txBody>
          <a:bodyPr wrap="none" lIns="0" tIns="0" rIns="0" bIns="0" rtlCol="0" anchor="t"/>
          <a:lstStyle/>
          <a:p>
            <a:pPr marL="0" indent="0" algn="ctr">
              <a:lnSpc>
                <a:spcPts val="5550"/>
              </a:lnSpc>
              <a:buNone/>
            </a:pPr>
            <a:r>
              <a:rPr lang="en-US" sz="4450" b="1" kern="0" spc="-134" dirty="0">
                <a:solidFill>
                  <a:srgbClr val="000000"/>
                </a:solidFill>
                <a:latin typeface="Inter Bold" pitchFamily="34" charset="0"/>
                <a:ea typeface="Inter Bold" pitchFamily="34" charset="-122"/>
                <a:cs typeface="Inter Bold" pitchFamily="34" charset="-120"/>
              </a:rPr>
              <a:t>More On Viewport</a:t>
            </a:r>
            <a:endParaRPr lang="en-US" sz="4450" dirty="0"/>
          </a:p>
        </p:txBody>
      </p:sp>
      <p:pic>
        <p:nvPicPr>
          <p:cNvPr id="3" name="Image 0" descr="preencoded.png"/>
          <p:cNvPicPr>
            <a:picLocks noChangeAspect="1"/>
          </p:cNvPicPr>
          <p:nvPr/>
        </p:nvPicPr>
        <p:blipFill>
          <a:blip r:embed="rId3"/>
          <a:stretch>
            <a:fillRect/>
          </a:stretch>
        </p:blipFill>
        <p:spPr>
          <a:xfrm>
            <a:off x="1772841" y="2280642"/>
            <a:ext cx="3742611" cy="2956560"/>
          </a:xfrm>
          <a:prstGeom prst="rect">
            <a:avLst/>
          </a:prstGeom>
        </p:spPr>
      </p:pic>
      <p:sp>
        <p:nvSpPr>
          <p:cNvPr id="4" name="Text 1"/>
          <p:cNvSpPr/>
          <p:nvPr/>
        </p:nvSpPr>
        <p:spPr>
          <a:xfrm>
            <a:off x="793790" y="5492353"/>
            <a:ext cx="5700832" cy="1088708"/>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We will place the camera at the coordinate (0, 0, 0) and the view port would be having the centre at (0, 0, -1) for simplicity.</a:t>
            </a:r>
            <a:endParaRPr lang="en-US" sz="1750" dirty="0"/>
          </a:p>
        </p:txBody>
      </p:sp>
      <p:pic>
        <p:nvPicPr>
          <p:cNvPr id="5" name="Image 1" descr="preencoded.png"/>
          <p:cNvPicPr>
            <a:picLocks noChangeAspect="1"/>
          </p:cNvPicPr>
          <p:nvPr/>
        </p:nvPicPr>
        <p:blipFill>
          <a:blip r:embed="rId4"/>
          <a:stretch>
            <a:fillRect/>
          </a:stretch>
        </p:blipFill>
        <p:spPr>
          <a:xfrm>
            <a:off x="8477726" y="2280642"/>
            <a:ext cx="3944183" cy="3061573"/>
          </a:xfrm>
          <a:prstGeom prst="rect">
            <a:avLst/>
          </a:prstGeom>
        </p:spPr>
      </p:pic>
      <p:sp>
        <p:nvSpPr>
          <p:cNvPr id="6" name="Text 2"/>
          <p:cNvSpPr/>
          <p:nvPr/>
        </p:nvSpPr>
        <p:spPr>
          <a:xfrm>
            <a:off x="7055644" y="5597366"/>
            <a:ext cx="6788468" cy="1451610"/>
          </a:xfrm>
          <a:prstGeom prst="rect">
            <a:avLst/>
          </a:prstGeom>
          <a:noFill/>
          <a:ln/>
        </p:spPr>
        <p:txBody>
          <a:bodyPr wrap="square" lIns="0" tIns="0" rIns="0" bIns="0" rtlCol="0" anchor="t"/>
          <a:lstStyle/>
          <a:p>
            <a:pPr marL="0" indent="0" algn="l">
              <a:lnSpc>
                <a:spcPts val="2850"/>
              </a:lnSpc>
              <a:buNone/>
            </a:pPr>
            <a:r>
              <a:rPr lang="en-US" sz="1750" kern="0" spc="-36" dirty="0">
                <a:solidFill>
                  <a:srgbClr val="272525"/>
                </a:solidFill>
                <a:latin typeface="Inter" pitchFamily="34" charset="0"/>
                <a:ea typeface="Inter" pitchFamily="34" charset="-122"/>
                <a:cs typeface="Inter" pitchFamily="34" charset="-120"/>
              </a:rPr>
              <a:t>We take 2 vectors, </a:t>
            </a:r>
            <a:r>
              <a:rPr lang="en-US" sz="1750" b="1" kern="0" spc="-36" dirty="0">
                <a:solidFill>
                  <a:srgbClr val="272525"/>
                </a:solidFill>
                <a:latin typeface="Inter" pitchFamily="34" charset="0"/>
                <a:ea typeface="Inter" pitchFamily="34" charset="-122"/>
                <a:cs typeface="Inter" pitchFamily="34" charset="-120"/>
              </a:rPr>
              <a:t>U</a:t>
            </a:r>
            <a:r>
              <a:rPr lang="en-US" sz="1750" kern="0" spc="-36" dirty="0">
                <a:solidFill>
                  <a:srgbClr val="272525"/>
                </a:solidFill>
                <a:latin typeface="Inter" pitchFamily="34" charset="0"/>
                <a:ea typeface="Inter" pitchFamily="34" charset="-122"/>
                <a:cs typeface="Inter" pitchFamily="34" charset="-120"/>
              </a:rPr>
              <a:t> and </a:t>
            </a:r>
            <a:r>
              <a:rPr lang="en-US" sz="1750" b="1" kern="0" spc="-36" dirty="0">
                <a:solidFill>
                  <a:srgbClr val="272525"/>
                </a:solidFill>
                <a:latin typeface="Inter" pitchFamily="34" charset="0"/>
                <a:ea typeface="Inter" pitchFamily="34" charset="-122"/>
                <a:cs typeface="Inter" pitchFamily="34" charset="-120"/>
              </a:rPr>
              <a:t>V</a:t>
            </a:r>
            <a:r>
              <a:rPr lang="en-US" sz="1750" kern="0" spc="-36" dirty="0">
                <a:solidFill>
                  <a:srgbClr val="272525"/>
                </a:solidFill>
                <a:latin typeface="Inter" pitchFamily="34" charset="0"/>
                <a:ea typeface="Inter" pitchFamily="34" charset="-122"/>
                <a:cs typeface="Inter" pitchFamily="34" charset="-120"/>
              </a:rPr>
              <a:t>. </a:t>
            </a:r>
            <a:r>
              <a:rPr lang="en-US" sz="1750" b="1" kern="0" spc="-36" dirty="0">
                <a:solidFill>
                  <a:srgbClr val="272525"/>
                </a:solidFill>
                <a:latin typeface="Inter" pitchFamily="34" charset="0"/>
                <a:ea typeface="Inter" pitchFamily="34" charset="-122"/>
                <a:cs typeface="Inter" pitchFamily="34" charset="-120"/>
              </a:rPr>
              <a:t>U</a:t>
            </a:r>
            <a:r>
              <a:rPr lang="en-US" sz="1750" kern="0" spc="-36" dirty="0">
                <a:solidFill>
                  <a:srgbClr val="272525"/>
                </a:solidFill>
                <a:latin typeface="Inter" pitchFamily="34" charset="0"/>
                <a:ea typeface="Inter" pitchFamily="34" charset="-122"/>
                <a:cs typeface="Inter" pitchFamily="34" charset="-120"/>
              </a:rPr>
              <a:t> has a span of (Image Width , 0, 0) and </a:t>
            </a:r>
            <a:r>
              <a:rPr lang="en-US" sz="1750" b="1" kern="0" spc="-36" dirty="0">
                <a:solidFill>
                  <a:srgbClr val="272525"/>
                </a:solidFill>
                <a:latin typeface="Inter" pitchFamily="34" charset="0"/>
                <a:ea typeface="Inter" pitchFamily="34" charset="-122"/>
                <a:cs typeface="Inter" pitchFamily="34" charset="-120"/>
              </a:rPr>
              <a:t>V</a:t>
            </a:r>
            <a:r>
              <a:rPr lang="en-US" sz="1750" kern="0" spc="-36" dirty="0">
                <a:solidFill>
                  <a:srgbClr val="272525"/>
                </a:solidFill>
                <a:latin typeface="Inter" pitchFamily="34" charset="0"/>
                <a:ea typeface="Inter" pitchFamily="34" charset="-122"/>
                <a:cs typeface="Inter" pitchFamily="34" charset="-120"/>
              </a:rPr>
              <a:t> has a span of (0, -Image height, 0) which dictate where the borders of the viewports end. The smaller vectors </a:t>
            </a:r>
            <a:r>
              <a:rPr lang="en-US" sz="1750" b="1" kern="0" spc="-36" dirty="0">
                <a:solidFill>
                  <a:srgbClr val="272525"/>
                </a:solidFill>
                <a:latin typeface="Inter" pitchFamily="34" charset="0"/>
                <a:ea typeface="Inter" pitchFamily="34" charset="-122"/>
                <a:cs typeface="Inter" pitchFamily="34" charset="-120"/>
              </a:rPr>
              <a:t>Δu</a:t>
            </a:r>
            <a:r>
              <a:rPr lang="en-US" sz="1750" kern="0" spc="-36" dirty="0">
                <a:solidFill>
                  <a:srgbClr val="272525"/>
                </a:solidFill>
                <a:latin typeface="Inter" pitchFamily="34" charset="0"/>
                <a:ea typeface="Inter" pitchFamily="34" charset="-122"/>
                <a:cs typeface="Inter" pitchFamily="34" charset="-120"/>
              </a:rPr>
              <a:t> and </a:t>
            </a:r>
            <a:r>
              <a:rPr lang="en-US" sz="1750" b="1" kern="0" spc="-36" dirty="0">
                <a:solidFill>
                  <a:srgbClr val="272525"/>
                </a:solidFill>
                <a:latin typeface="Inter" pitchFamily="34" charset="0"/>
                <a:ea typeface="Inter" pitchFamily="34" charset="-122"/>
                <a:cs typeface="Inter" pitchFamily="34" charset="-120"/>
              </a:rPr>
              <a:t>Δv</a:t>
            </a:r>
            <a:r>
              <a:rPr lang="en-US" sz="1750" kern="0" spc="-36" dirty="0">
                <a:solidFill>
                  <a:srgbClr val="272525"/>
                </a:solidFill>
                <a:latin typeface="Inter" pitchFamily="34" charset="0"/>
                <a:ea typeface="Inter" pitchFamily="34" charset="-122"/>
                <a:cs typeface="Inter" pitchFamily="34" charset="-120"/>
              </a:rPr>
              <a:t> are the distance between 2 pixel centres in viewport units.</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055864" y="535186"/>
            <a:ext cx="6518553" cy="472202"/>
          </a:xfrm>
          <a:prstGeom prst="rect">
            <a:avLst/>
          </a:prstGeom>
          <a:noFill/>
          <a:ln/>
        </p:spPr>
        <p:txBody>
          <a:bodyPr wrap="none" lIns="0" tIns="0" rIns="0" bIns="0" rtlCol="0" anchor="t"/>
          <a:lstStyle/>
          <a:p>
            <a:pPr marL="0" indent="0" algn="ctr">
              <a:lnSpc>
                <a:spcPts val="3700"/>
              </a:lnSpc>
              <a:buNone/>
            </a:pPr>
            <a:r>
              <a:rPr lang="en-US" sz="2950" b="1" kern="0" spc="-89" dirty="0">
                <a:solidFill>
                  <a:srgbClr val="000000"/>
                </a:solidFill>
                <a:latin typeface="Inter Bold" pitchFamily="34" charset="0"/>
                <a:ea typeface="Inter Bold" pitchFamily="34" charset="-122"/>
                <a:cs typeface="Inter Bold" pitchFamily="34" charset="-120"/>
              </a:rPr>
              <a:t>Ray Generation &amp; Intersection Testing</a:t>
            </a:r>
            <a:endParaRPr lang="en-US" sz="2950" dirty="0"/>
          </a:p>
        </p:txBody>
      </p:sp>
      <p:sp>
        <p:nvSpPr>
          <p:cNvPr id="3" name="Text 1"/>
          <p:cNvSpPr/>
          <p:nvPr/>
        </p:nvSpPr>
        <p:spPr>
          <a:xfrm>
            <a:off x="528876" y="1286947"/>
            <a:ext cx="7438430" cy="241697"/>
          </a:xfrm>
          <a:prstGeom prst="rect">
            <a:avLst/>
          </a:prstGeom>
          <a:noFill/>
          <a:ln/>
        </p:spPr>
        <p:txBody>
          <a:bodyPr wrap="none" lIns="0" tIns="0" rIns="0" bIns="0" rtlCol="0" anchor="t"/>
          <a:lstStyle/>
          <a:p>
            <a:pPr marL="342900" indent="-342900" algn="l">
              <a:lnSpc>
                <a:spcPts val="1900"/>
              </a:lnSpc>
              <a:buSzPct val="100000"/>
              <a:buChar char="•"/>
            </a:pPr>
            <a:r>
              <a:rPr lang="en-US" sz="1150" b="1" kern="0" spc="-24" dirty="0">
                <a:solidFill>
                  <a:srgbClr val="272525"/>
                </a:solidFill>
                <a:latin typeface="Inter" pitchFamily="34" charset="0"/>
                <a:ea typeface="Inter" pitchFamily="34" charset="-122"/>
                <a:cs typeface="Inter" pitchFamily="34" charset="-120"/>
              </a:rPr>
              <a:t>Ray representation: -</a:t>
            </a:r>
            <a:endParaRPr lang="en-US" sz="1150" dirty="0"/>
          </a:p>
        </p:txBody>
      </p:sp>
      <p:pic>
        <p:nvPicPr>
          <p:cNvPr id="4" name="Image 0" descr="preencoded.png"/>
          <p:cNvPicPr>
            <a:picLocks noChangeAspect="1"/>
          </p:cNvPicPr>
          <p:nvPr/>
        </p:nvPicPr>
        <p:blipFill>
          <a:blip r:embed="rId3"/>
          <a:stretch>
            <a:fillRect/>
          </a:stretch>
        </p:blipFill>
        <p:spPr>
          <a:xfrm>
            <a:off x="3572232" y="1698665"/>
            <a:ext cx="1351717" cy="251460"/>
          </a:xfrm>
          <a:prstGeom prst="rect">
            <a:avLst/>
          </a:prstGeom>
        </p:spPr>
      </p:pic>
      <p:sp>
        <p:nvSpPr>
          <p:cNvPr id="5" name="Text 2"/>
          <p:cNvSpPr/>
          <p:nvPr/>
        </p:nvSpPr>
        <p:spPr>
          <a:xfrm>
            <a:off x="528876" y="2120146"/>
            <a:ext cx="7438430" cy="483394"/>
          </a:xfrm>
          <a:prstGeom prst="rect">
            <a:avLst/>
          </a:prstGeom>
          <a:noFill/>
          <a:ln/>
        </p:spPr>
        <p:txBody>
          <a:bodyPr wrap="square" lIns="0" tIns="0" rIns="0" bIns="0" rtlCol="0" anchor="t"/>
          <a:lstStyle/>
          <a:p>
            <a:pPr marL="0" indent="0" algn="l">
              <a:lnSpc>
                <a:spcPts val="1900"/>
              </a:lnSpc>
              <a:buNone/>
            </a:pPr>
            <a:r>
              <a:rPr lang="en-US" sz="1150" b="1" kern="0" spc="-24" dirty="0">
                <a:solidFill>
                  <a:srgbClr val="272525"/>
                </a:solidFill>
                <a:latin typeface="Inter" pitchFamily="34" charset="0"/>
                <a:ea typeface="Inter" pitchFamily="34" charset="-122"/>
                <a:cs typeface="Inter" pitchFamily="34" charset="-120"/>
              </a:rPr>
              <a:t>A</a:t>
            </a:r>
            <a:r>
              <a:rPr lang="en-US" sz="1150" kern="0" spc="-24" dirty="0">
                <a:solidFill>
                  <a:srgbClr val="272525"/>
                </a:solidFill>
                <a:latin typeface="Inter" pitchFamily="34" charset="0"/>
                <a:ea typeface="Inter" pitchFamily="34" charset="-122"/>
                <a:cs typeface="Inter" pitchFamily="34" charset="-120"/>
              </a:rPr>
              <a:t> is the ray origin and </a:t>
            </a:r>
            <a:r>
              <a:rPr lang="en-US" sz="1150" b="1" kern="0" spc="-24" dirty="0">
                <a:solidFill>
                  <a:srgbClr val="272525"/>
                </a:solidFill>
                <a:latin typeface="Inter" pitchFamily="34" charset="0"/>
                <a:ea typeface="Inter" pitchFamily="34" charset="-122"/>
                <a:cs typeface="Inter" pitchFamily="34" charset="-120"/>
              </a:rPr>
              <a:t>b</a:t>
            </a:r>
            <a:r>
              <a:rPr lang="en-US" sz="1150" kern="0" spc="-24" dirty="0">
                <a:solidFill>
                  <a:srgbClr val="272525"/>
                </a:solidFill>
                <a:latin typeface="Inter" pitchFamily="34" charset="0"/>
                <a:ea typeface="Inter" pitchFamily="34" charset="-122"/>
                <a:cs typeface="Inter" pitchFamily="34" charset="-120"/>
              </a:rPr>
              <a:t> is the ray direction. The ray parameter </a:t>
            </a:r>
            <a:r>
              <a:rPr lang="en-US" sz="1150" b="1" kern="0" spc="-24" dirty="0">
                <a:solidFill>
                  <a:srgbClr val="272525"/>
                </a:solidFill>
                <a:latin typeface="Inter" pitchFamily="34" charset="0"/>
                <a:ea typeface="Inter" pitchFamily="34" charset="-122"/>
                <a:cs typeface="Inter" pitchFamily="34" charset="-120"/>
              </a:rPr>
              <a:t>(t)</a:t>
            </a:r>
            <a:r>
              <a:rPr lang="en-US" sz="1150" kern="0" spc="-24" dirty="0">
                <a:solidFill>
                  <a:srgbClr val="272525"/>
                </a:solidFill>
                <a:latin typeface="Inter" pitchFamily="34" charset="0"/>
                <a:ea typeface="Inter" pitchFamily="34" charset="-122"/>
                <a:cs typeface="Inter" pitchFamily="34" charset="-120"/>
              </a:rPr>
              <a:t> is a real number. Different values of </a:t>
            </a:r>
            <a:r>
              <a:rPr lang="en-US" sz="1150" b="1" kern="0" spc="-24" dirty="0">
                <a:solidFill>
                  <a:srgbClr val="272525"/>
                </a:solidFill>
                <a:latin typeface="Inter" pitchFamily="34" charset="0"/>
                <a:ea typeface="Inter" pitchFamily="34" charset="-122"/>
                <a:cs typeface="Inter" pitchFamily="34" charset="-120"/>
              </a:rPr>
              <a:t>'t'</a:t>
            </a:r>
            <a:r>
              <a:rPr lang="en-US" sz="1150" kern="0" spc="-24" dirty="0">
                <a:solidFill>
                  <a:srgbClr val="272525"/>
                </a:solidFill>
                <a:latin typeface="Inter" pitchFamily="34" charset="0"/>
                <a:ea typeface="Inter" pitchFamily="34" charset="-122"/>
                <a:cs typeface="Inter" pitchFamily="34" charset="-120"/>
              </a:rPr>
              <a:t> will progress the ray in either direction. </a:t>
            </a:r>
            <a:r>
              <a:rPr lang="en-US" sz="1150" b="1" kern="0" spc="-24" dirty="0">
                <a:solidFill>
                  <a:srgbClr val="272525"/>
                </a:solidFill>
                <a:latin typeface="Inter" pitchFamily="34" charset="0"/>
                <a:ea typeface="Inter" pitchFamily="34" charset="-122"/>
                <a:cs typeface="Inter" pitchFamily="34" charset="-120"/>
              </a:rPr>
              <a:t>P(t)</a:t>
            </a:r>
            <a:r>
              <a:rPr lang="en-US" sz="1150" kern="0" spc="-24" dirty="0">
                <a:solidFill>
                  <a:srgbClr val="272525"/>
                </a:solidFill>
                <a:latin typeface="Inter" pitchFamily="34" charset="0"/>
                <a:ea typeface="Inter" pitchFamily="34" charset="-122"/>
                <a:cs typeface="Inter" pitchFamily="34" charset="-120"/>
              </a:rPr>
              <a:t> is the final head of the ray after progressing </a:t>
            </a:r>
            <a:r>
              <a:rPr lang="en-US" sz="1150" b="1" kern="0" spc="-24" dirty="0">
                <a:solidFill>
                  <a:srgbClr val="272525"/>
                </a:solidFill>
                <a:latin typeface="Inter" pitchFamily="34" charset="0"/>
                <a:ea typeface="Inter" pitchFamily="34" charset="-122"/>
                <a:cs typeface="Inter" pitchFamily="34" charset="-120"/>
              </a:rPr>
              <a:t>'t'</a:t>
            </a:r>
            <a:r>
              <a:rPr lang="en-US" sz="1150" kern="0" spc="-24" dirty="0">
                <a:solidFill>
                  <a:srgbClr val="272525"/>
                </a:solidFill>
                <a:latin typeface="Inter" pitchFamily="34" charset="0"/>
                <a:ea typeface="Inter" pitchFamily="34" charset="-122"/>
                <a:cs typeface="Inter" pitchFamily="34" charset="-120"/>
              </a:rPr>
              <a:t> units.</a:t>
            </a:r>
            <a:endParaRPr lang="en-US" sz="1150" dirty="0"/>
          </a:p>
        </p:txBody>
      </p:sp>
      <p:sp>
        <p:nvSpPr>
          <p:cNvPr id="6" name="Text 3"/>
          <p:cNvSpPr/>
          <p:nvPr/>
        </p:nvSpPr>
        <p:spPr>
          <a:xfrm>
            <a:off x="528876" y="2739509"/>
            <a:ext cx="7438430" cy="241697"/>
          </a:xfrm>
          <a:prstGeom prst="rect">
            <a:avLst/>
          </a:prstGeom>
          <a:noFill/>
          <a:ln/>
        </p:spPr>
        <p:txBody>
          <a:bodyPr wrap="none" lIns="0" tIns="0" rIns="0" bIns="0" rtlCol="0" anchor="t"/>
          <a:lstStyle/>
          <a:p>
            <a:pPr marL="342900" indent="-342900" algn="l">
              <a:lnSpc>
                <a:spcPts val="1900"/>
              </a:lnSpc>
              <a:buSzPct val="100000"/>
              <a:buChar char="•"/>
            </a:pPr>
            <a:r>
              <a:rPr lang="en-US" sz="1150" b="1" kern="0" spc="-24" dirty="0">
                <a:solidFill>
                  <a:srgbClr val="272525"/>
                </a:solidFill>
                <a:latin typeface="Inter" pitchFamily="34" charset="0"/>
                <a:ea typeface="Inter" pitchFamily="34" charset="-122"/>
                <a:cs typeface="Inter" pitchFamily="34" charset="-120"/>
              </a:rPr>
              <a:t>Ray Intersection Calculation: -</a:t>
            </a:r>
            <a:endParaRPr lang="en-US" sz="1150" dirty="0"/>
          </a:p>
        </p:txBody>
      </p:sp>
      <p:pic>
        <p:nvPicPr>
          <p:cNvPr id="7" name="Image 1" descr="preencoded.png"/>
          <p:cNvPicPr>
            <a:picLocks noChangeAspect="1"/>
          </p:cNvPicPr>
          <p:nvPr/>
        </p:nvPicPr>
        <p:blipFill>
          <a:blip r:embed="rId4"/>
          <a:stretch>
            <a:fillRect/>
          </a:stretch>
        </p:blipFill>
        <p:spPr>
          <a:xfrm>
            <a:off x="3185993" y="3151227"/>
            <a:ext cx="2124194" cy="251936"/>
          </a:xfrm>
          <a:prstGeom prst="rect">
            <a:avLst/>
          </a:prstGeom>
        </p:spPr>
      </p:pic>
      <p:sp>
        <p:nvSpPr>
          <p:cNvPr id="8" name="Text 4"/>
          <p:cNvSpPr/>
          <p:nvPr/>
        </p:nvSpPr>
        <p:spPr>
          <a:xfrm>
            <a:off x="528876" y="3573185"/>
            <a:ext cx="7438430" cy="483394"/>
          </a:xfrm>
          <a:prstGeom prst="rect">
            <a:avLst/>
          </a:prstGeom>
          <a:noFill/>
          <a:ln/>
        </p:spPr>
        <p:txBody>
          <a:bodyPr wrap="square" lIns="0" tIns="0" rIns="0" bIns="0" rtlCol="0" anchor="t"/>
          <a:lstStyle/>
          <a:p>
            <a:pPr marL="0" indent="0" algn="l">
              <a:lnSpc>
                <a:spcPts val="1900"/>
              </a:lnSpc>
              <a:buNone/>
            </a:pPr>
            <a:r>
              <a:rPr lang="en-US" sz="1150" b="1" kern="0" spc="-24" dirty="0">
                <a:solidFill>
                  <a:srgbClr val="272525"/>
                </a:solidFill>
                <a:latin typeface="Inter" pitchFamily="34" charset="0"/>
                <a:ea typeface="Inter" pitchFamily="34" charset="-122"/>
                <a:cs typeface="Inter" pitchFamily="34" charset="-120"/>
              </a:rPr>
              <a:t>C </a:t>
            </a:r>
            <a:r>
              <a:rPr lang="en-US" sz="1150" kern="0" spc="-24" dirty="0">
                <a:solidFill>
                  <a:srgbClr val="272525"/>
                </a:solidFill>
                <a:latin typeface="Inter" pitchFamily="34" charset="0"/>
                <a:ea typeface="Inter" pitchFamily="34" charset="-122"/>
                <a:cs typeface="Inter" pitchFamily="34" charset="-120"/>
              </a:rPr>
              <a:t>is the sphere centre and </a:t>
            </a:r>
            <a:r>
              <a:rPr lang="en-US" sz="1150" b="1" kern="0" spc="-24" dirty="0">
                <a:solidFill>
                  <a:srgbClr val="272525"/>
                </a:solidFill>
                <a:latin typeface="Inter" pitchFamily="34" charset="0"/>
                <a:ea typeface="Inter" pitchFamily="34" charset="-122"/>
                <a:cs typeface="Inter" pitchFamily="34" charset="-120"/>
              </a:rPr>
              <a:t>P</a:t>
            </a:r>
            <a:r>
              <a:rPr lang="en-US" sz="1150" kern="0" spc="-24" dirty="0">
                <a:solidFill>
                  <a:srgbClr val="272525"/>
                </a:solidFill>
                <a:latin typeface="Inter" pitchFamily="34" charset="0"/>
                <a:ea typeface="Inter" pitchFamily="34" charset="-122"/>
                <a:cs typeface="Inter" pitchFamily="34" charset="-120"/>
              </a:rPr>
              <a:t> is the point on which any incoming ray will fall. We will next calculate on which pixels of our viewport has rays which start from centre and fall on point </a:t>
            </a:r>
            <a:r>
              <a:rPr lang="en-US" sz="1150" b="1" kern="0" spc="-24" dirty="0">
                <a:solidFill>
                  <a:srgbClr val="272525"/>
                </a:solidFill>
                <a:latin typeface="Inter" pitchFamily="34" charset="0"/>
                <a:ea typeface="Inter" pitchFamily="34" charset="-122"/>
                <a:cs typeface="Inter" pitchFamily="34" charset="-120"/>
              </a:rPr>
              <a:t>P</a:t>
            </a:r>
            <a:r>
              <a:rPr lang="en-US" sz="1150" kern="0" spc="-24" dirty="0">
                <a:solidFill>
                  <a:srgbClr val="272525"/>
                </a:solidFill>
                <a:latin typeface="Inter" pitchFamily="34" charset="0"/>
                <a:ea typeface="Inter" pitchFamily="34" charset="-122"/>
                <a:cs typeface="Inter" pitchFamily="34" charset="-120"/>
              </a:rPr>
              <a:t>.</a:t>
            </a:r>
            <a:endParaRPr lang="en-US" sz="1150" dirty="0"/>
          </a:p>
        </p:txBody>
      </p:sp>
      <p:pic>
        <p:nvPicPr>
          <p:cNvPr id="9" name="Image 2" descr="preencoded.png"/>
          <p:cNvPicPr>
            <a:picLocks noChangeAspect="1"/>
          </p:cNvPicPr>
          <p:nvPr/>
        </p:nvPicPr>
        <p:blipFill>
          <a:blip r:embed="rId5"/>
          <a:stretch>
            <a:fillRect/>
          </a:stretch>
        </p:blipFill>
        <p:spPr>
          <a:xfrm>
            <a:off x="3253145" y="4226600"/>
            <a:ext cx="1989892" cy="251460"/>
          </a:xfrm>
          <a:prstGeom prst="rect">
            <a:avLst/>
          </a:prstGeom>
        </p:spPr>
      </p:pic>
      <p:sp>
        <p:nvSpPr>
          <p:cNvPr id="10" name="Text 5"/>
          <p:cNvSpPr/>
          <p:nvPr/>
        </p:nvSpPr>
        <p:spPr>
          <a:xfrm>
            <a:off x="528876" y="4648081"/>
            <a:ext cx="7438430" cy="483394"/>
          </a:xfrm>
          <a:prstGeom prst="rect">
            <a:avLst/>
          </a:prstGeom>
          <a:noFill/>
          <a:ln/>
        </p:spPr>
        <p:txBody>
          <a:bodyPr wrap="square" lIns="0" tIns="0" rIns="0" bIns="0" rtlCol="0" anchor="t"/>
          <a:lstStyle/>
          <a:p>
            <a:pPr marL="0" indent="0" algn="l">
              <a:lnSpc>
                <a:spcPts val="1900"/>
              </a:lnSpc>
              <a:buNone/>
            </a:pPr>
            <a:r>
              <a:rPr lang="en-US" sz="1150" kern="0" spc="-24" dirty="0">
                <a:solidFill>
                  <a:srgbClr val="272525"/>
                </a:solidFill>
                <a:latin typeface="Inter" pitchFamily="34" charset="0"/>
                <a:ea typeface="Inter" pitchFamily="34" charset="-122"/>
                <a:cs typeface="Inter" pitchFamily="34" charset="-120"/>
              </a:rPr>
              <a:t>Expanding the above further and solving it using quadratic formulae we finally find the points which are intersecting the body of the spheres.</a:t>
            </a:r>
            <a:endParaRPr lang="en-US" sz="1150" dirty="0"/>
          </a:p>
        </p:txBody>
      </p:sp>
      <p:pic>
        <p:nvPicPr>
          <p:cNvPr id="11" name="Image 3" descr="preencoded.png"/>
          <p:cNvPicPr>
            <a:picLocks noChangeAspect="1"/>
          </p:cNvPicPr>
          <p:nvPr/>
        </p:nvPicPr>
        <p:blipFill>
          <a:blip r:embed="rId6"/>
          <a:stretch>
            <a:fillRect/>
          </a:stretch>
        </p:blipFill>
        <p:spPr>
          <a:xfrm>
            <a:off x="2871073" y="5301496"/>
            <a:ext cx="2753916" cy="252293"/>
          </a:xfrm>
          <a:prstGeom prst="rect">
            <a:avLst/>
          </a:prstGeom>
        </p:spPr>
      </p:pic>
      <p:pic>
        <p:nvPicPr>
          <p:cNvPr id="12" name="Image 4" descr="preencoded.png"/>
          <p:cNvPicPr>
            <a:picLocks noChangeAspect="1"/>
          </p:cNvPicPr>
          <p:nvPr/>
        </p:nvPicPr>
        <p:blipFill>
          <a:blip r:embed="rId7"/>
          <a:stretch>
            <a:fillRect/>
          </a:stretch>
        </p:blipFill>
        <p:spPr>
          <a:xfrm>
            <a:off x="2329458" y="5723811"/>
            <a:ext cx="3837146" cy="252174"/>
          </a:xfrm>
          <a:prstGeom prst="rect">
            <a:avLst/>
          </a:prstGeom>
        </p:spPr>
      </p:pic>
      <p:pic>
        <p:nvPicPr>
          <p:cNvPr id="13" name="Image 5" descr="preencoded.png"/>
          <p:cNvPicPr>
            <a:picLocks noChangeAspect="1"/>
          </p:cNvPicPr>
          <p:nvPr/>
        </p:nvPicPr>
        <p:blipFill>
          <a:blip r:embed="rId8"/>
          <a:stretch>
            <a:fillRect/>
          </a:stretch>
        </p:blipFill>
        <p:spPr>
          <a:xfrm>
            <a:off x="3039070" y="6146006"/>
            <a:ext cx="2418040" cy="1000720"/>
          </a:xfrm>
          <a:prstGeom prst="rect">
            <a:avLst/>
          </a:prstGeom>
        </p:spPr>
      </p:pic>
      <p:sp>
        <p:nvSpPr>
          <p:cNvPr id="14" name="Text 6"/>
          <p:cNvSpPr/>
          <p:nvPr/>
        </p:nvSpPr>
        <p:spPr>
          <a:xfrm>
            <a:off x="528876" y="7316748"/>
            <a:ext cx="7438430" cy="241697"/>
          </a:xfrm>
          <a:prstGeom prst="rect">
            <a:avLst/>
          </a:prstGeom>
          <a:noFill/>
          <a:ln/>
        </p:spPr>
        <p:txBody>
          <a:bodyPr wrap="none" lIns="0" tIns="0" rIns="0" bIns="0" rtlCol="0" anchor="t"/>
          <a:lstStyle/>
          <a:p>
            <a:pPr marL="0" indent="0" algn="l">
              <a:lnSpc>
                <a:spcPts val="1900"/>
              </a:lnSpc>
              <a:buNone/>
            </a:pPr>
            <a:endParaRPr lang="en-US" sz="1150" dirty="0"/>
          </a:p>
        </p:txBody>
      </p:sp>
      <p:pic>
        <p:nvPicPr>
          <p:cNvPr id="15" name="Image 6" descr="preencoded.png"/>
          <p:cNvPicPr>
            <a:picLocks noChangeAspect="1"/>
          </p:cNvPicPr>
          <p:nvPr/>
        </p:nvPicPr>
        <p:blipFill>
          <a:blip r:embed="rId9"/>
          <a:stretch>
            <a:fillRect/>
          </a:stretch>
        </p:blipFill>
        <p:spPr>
          <a:xfrm>
            <a:off x="8343543" y="1404104"/>
            <a:ext cx="5765483" cy="1779984"/>
          </a:xfrm>
          <a:prstGeom prst="rect">
            <a:avLst/>
          </a:prstGeom>
        </p:spPr>
      </p:pic>
      <p:pic>
        <p:nvPicPr>
          <p:cNvPr id="16" name="Image 7" descr="preencoded.png"/>
          <p:cNvPicPr>
            <a:picLocks noChangeAspect="1"/>
          </p:cNvPicPr>
          <p:nvPr/>
        </p:nvPicPr>
        <p:blipFill>
          <a:blip r:embed="rId10"/>
          <a:stretch>
            <a:fillRect/>
          </a:stretch>
        </p:blipFill>
        <p:spPr>
          <a:xfrm>
            <a:off x="8343543" y="3354110"/>
            <a:ext cx="5765483" cy="3848457"/>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945380" y="521256"/>
            <a:ext cx="4739521" cy="592455"/>
          </a:xfrm>
          <a:prstGeom prst="rect">
            <a:avLst/>
          </a:prstGeom>
          <a:noFill/>
          <a:ln/>
        </p:spPr>
        <p:txBody>
          <a:bodyPr wrap="none" lIns="0" tIns="0" rIns="0" bIns="0" rtlCol="0" anchor="t"/>
          <a:lstStyle/>
          <a:p>
            <a:pPr marL="0" indent="0" algn="ctr">
              <a:lnSpc>
                <a:spcPts val="4650"/>
              </a:lnSpc>
              <a:buNone/>
            </a:pPr>
            <a:r>
              <a:rPr lang="en-US" sz="3700" b="1" kern="0" spc="-112" dirty="0">
                <a:solidFill>
                  <a:srgbClr val="000000"/>
                </a:solidFill>
                <a:latin typeface="Inter Bold" pitchFamily="34" charset="0"/>
                <a:ea typeface="Inter Bold" pitchFamily="34" charset="-122"/>
                <a:cs typeface="Inter Bold" pitchFamily="34" charset="-120"/>
              </a:rPr>
              <a:t>Forming our World</a:t>
            </a:r>
            <a:endParaRPr lang="en-US" sz="3700" dirty="0"/>
          </a:p>
        </p:txBody>
      </p:sp>
      <p:pic>
        <p:nvPicPr>
          <p:cNvPr id="3" name="Image 0" descr="preencoded.png"/>
          <p:cNvPicPr>
            <a:picLocks noChangeAspect="1"/>
          </p:cNvPicPr>
          <p:nvPr/>
        </p:nvPicPr>
        <p:blipFill>
          <a:blip r:embed="rId3"/>
          <a:stretch>
            <a:fillRect/>
          </a:stretch>
        </p:blipFill>
        <p:spPr>
          <a:xfrm>
            <a:off x="663535" y="1611273"/>
            <a:ext cx="2978944" cy="1675567"/>
          </a:xfrm>
          <a:prstGeom prst="rect">
            <a:avLst/>
          </a:prstGeom>
        </p:spPr>
      </p:pic>
      <p:sp>
        <p:nvSpPr>
          <p:cNvPr id="4" name="Text 1"/>
          <p:cNvSpPr/>
          <p:nvPr/>
        </p:nvSpPr>
        <p:spPr>
          <a:xfrm>
            <a:off x="663535" y="3500080"/>
            <a:ext cx="2978944" cy="303252"/>
          </a:xfrm>
          <a:prstGeom prst="rect">
            <a:avLst/>
          </a:prstGeom>
          <a:noFill/>
          <a:ln/>
        </p:spPr>
        <p:txBody>
          <a:bodyPr wrap="none" lIns="0" tIns="0" rIns="0" bIns="0" rtlCol="0" anchor="t"/>
          <a:lstStyle/>
          <a:p>
            <a:pPr marL="0" indent="0" algn="ctr">
              <a:lnSpc>
                <a:spcPts val="2350"/>
              </a:lnSpc>
              <a:buNone/>
            </a:pPr>
            <a:r>
              <a:rPr lang="en-US" sz="1450" b="1" kern="0" spc="-30" dirty="0">
                <a:solidFill>
                  <a:srgbClr val="272525"/>
                </a:solidFill>
                <a:latin typeface="Inter" pitchFamily="34" charset="0"/>
                <a:ea typeface="Inter" pitchFamily="34" charset="-122"/>
                <a:cs typeface="Inter" pitchFamily="34" charset="-120"/>
              </a:rPr>
              <a:t>Linear Interpolation Only</a:t>
            </a:r>
            <a:endParaRPr lang="en-US" sz="1450" dirty="0"/>
          </a:p>
        </p:txBody>
      </p:sp>
      <p:sp>
        <p:nvSpPr>
          <p:cNvPr id="5" name="Text 2"/>
          <p:cNvSpPr/>
          <p:nvPr/>
        </p:nvSpPr>
        <p:spPr>
          <a:xfrm>
            <a:off x="663535" y="3973949"/>
            <a:ext cx="2978944" cy="970597"/>
          </a:xfrm>
          <a:prstGeom prst="rect">
            <a:avLst/>
          </a:prstGeom>
          <a:noFill/>
          <a:ln/>
        </p:spPr>
        <p:txBody>
          <a:bodyPr wrap="square" lIns="0" tIns="0" rIns="0" bIns="0" rtlCol="0" anchor="t"/>
          <a:lstStyle/>
          <a:p>
            <a:pPr marL="0" indent="0" algn="l">
              <a:lnSpc>
                <a:spcPts val="1900"/>
              </a:lnSpc>
              <a:buNone/>
            </a:pPr>
            <a:r>
              <a:rPr lang="en-US" sz="1150" kern="0" spc="-30" dirty="0">
                <a:solidFill>
                  <a:srgbClr val="272525"/>
                </a:solidFill>
                <a:latin typeface="Inter" pitchFamily="34" charset="0"/>
                <a:ea typeface="Inter" pitchFamily="34" charset="-122"/>
                <a:cs typeface="Inter" pitchFamily="34" charset="-120"/>
              </a:rPr>
              <a:t>We form a gradient on the viewport using each ray from the camera. We take the </a:t>
            </a:r>
            <a:r>
              <a:rPr lang="en-US" sz="1150" b="1" kern="0" spc="-30" dirty="0">
                <a:solidFill>
                  <a:srgbClr val="272525"/>
                </a:solidFill>
                <a:latin typeface="Inter" pitchFamily="34" charset="0"/>
                <a:ea typeface="Inter" pitchFamily="34" charset="-122"/>
                <a:cs typeface="Inter" pitchFamily="34" charset="-120"/>
              </a:rPr>
              <a:t>'y'</a:t>
            </a:r>
            <a:r>
              <a:rPr lang="en-US" sz="1150" kern="0" spc="-30" dirty="0">
                <a:solidFill>
                  <a:srgbClr val="272525"/>
                </a:solidFill>
                <a:latin typeface="Inter" pitchFamily="34" charset="0"/>
                <a:ea typeface="Inter" pitchFamily="34" charset="-122"/>
                <a:cs typeface="Inter" pitchFamily="34" charset="-120"/>
              </a:rPr>
              <a:t> coordinate, scale it to (0, 1) and then use it as</a:t>
            </a:r>
            <a:endParaRPr lang="en-US" sz="1150" dirty="0"/>
          </a:p>
        </p:txBody>
      </p:sp>
      <p:pic>
        <p:nvPicPr>
          <p:cNvPr id="6" name="Image 1" descr="preencoded.png"/>
          <p:cNvPicPr>
            <a:picLocks noChangeAspect="1"/>
          </p:cNvPicPr>
          <p:nvPr/>
        </p:nvPicPr>
        <p:blipFill>
          <a:blip r:embed="rId4"/>
          <a:stretch>
            <a:fillRect/>
          </a:stretch>
        </p:blipFill>
        <p:spPr>
          <a:xfrm>
            <a:off x="663535" y="5157788"/>
            <a:ext cx="2978944" cy="163592"/>
          </a:xfrm>
          <a:prstGeom prst="rect">
            <a:avLst/>
          </a:prstGeom>
        </p:spPr>
      </p:pic>
      <p:pic>
        <p:nvPicPr>
          <p:cNvPr id="7" name="Image 2" descr="preencoded.png"/>
          <p:cNvPicPr>
            <a:picLocks noChangeAspect="1"/>
          </p:cNvPicPr>
          <p:nvPr/>
        </p:nvPicPr>
        <p:blipFill>
          <a:blip r:embed="rId5"/>
          <a:stretch>
            <a:fillRect/>
          </a:stretch>
        </p:blipFill>
        <p:spPr>
          <a:xfrm>
            <a:off x="663535" y="5534620"/>
            <a:ext cx="2978944" cy="365879"/>
          </a:xfrm>
          <a:prstGeom prst="rect">
            <a:avLst/>
          </a:prstGeom>
        </p:spPr>
      </p:pic>
      <p:pic>
        <p:nvPicPr>
          <p:cNvPr id="8" name="Image 3" descr="preencoded.png"/>
          <p:cNvPicPr>
            <a:picLocks noChangeAspect="1"/>
          </p:cNvPicPr>
          <p:nvPr/>
        </p:nvPicPr>
        <p:blipFill>
          <a:blip r:embed="rId6"/>
          <a:stretch>
            <a:fillRect/>
          </a:stretch>
        </p:blipFill>
        <p:spPr>
          <a:xfrm>
            <a:off x="4112538" y="1611273"/>
            <a:ext cx="2978944" cy="1675567"/>
          </a:xfrm>
          <a:prstGeom prst="rect">
            <a:avLst/>
          </a:prstGeom>
        </p:spPr>
      </p:pic>
      <p:sp>
        <p:nvSpPr>
          <p:cNvPr id="9" name="Text 3"/>
          <p:cNvSpPr/>
          <p:nvPr/>
        </p:nvSpPr>
        <p:spPr>
          <a:xfrm>
            <a:off x="4112538" y="3500080"/>
            <a:ext cx="2978944" cy="303252"/>
          </a:xfrm>
          <a:prstGeom prst="rect">
            <a:avLst/>
          </a:prstGeom>
          <a:noFill/>
          <a:ln/>
        </p:spPr>
        <p:txBody>
          <a:bodyPr wrap="none" lIns="0" tIns="0" rIns="0" bIns="0" rtlCol="0" anchor="t"/>
          <a:lstStyle/>
          <a:p>
            <a:pPr marL="0" indent="0" algn="ctr">
              <a:lnSpc>
                <a:spcPts val="2350"/>
              </a:lnSpc>
              <a:buNone/>
            </a:pPr>
            <a:r>
              <a:rPr lang="en-US" sz="1450" b="1" kern="0" spc="-30" dirty="0">
                <a:solidFill>
                  <a:srgbClr val="272525"/>
                </a:solidFill>
                <a:latin typeface="Inter" pitchFamily="34" charset="0"/>
                <a:ea typeface="Inter" pitchFamily="34" charset="-122"/>
                <a:cs typeface="Inter" pitchFamily="34" charset="-120"/>
              </a:rPr>
              <a:t>Introducing a Sphere</a:t>
            </a:r>
            <a:endParaRPr lang="en-US" sz="1450" dirty="0"/>
          </a:p>
        </p:txBody>
      </p:sp>
      <p:sp>
        <p:nvSpPr>
          <p:cNvPr id="10" name="Text 4"/>
          <p:cNvSpPr/>
          <p:nvPr/>
        </p:nvSpPr>
        <p:spPr>
          <a:xfrm>
            <a:off x="4112538" y="3973949"/>
            <a:ext cx="2978944" cy="727948"/>
          </a:xfrm>
          <a:prstGeom prst="rect">
            <a:avLst/>
          </a:prstGeom>
          <a:noFill/>
          <a:ln/>
        </p:spPr>
        <p:txBody>
          <a:bodyPr wrap="square" lIns="0" tIns="0" rIns="0" bIns="0" rtlCol="0" anchor="t"/>
          <a:lstStyle/>
          <a:p>
            <a:pPr marL="0" indent="0" algn="l">
              <a:lnSpc>
                <a:spcPts val="1900"/>
              </a:lnSpc>
              <a:buNone/>
            </a:pPr>
            <a:r>
              <a:rPr lang="en-US" sz="1150" kern="0" spc="-30" dirty="0">
                <a:solidFill>
                  <a:srgbClr val="272525"/>
                </a:solidFill>
                <a:latin typeface="Inter" pitchFamily="34" charset="0"/>
                <a:ea typeface="Inter" pitchFamily="34" charset="-122"/>
                <a:cs typeface="Inter" pitchFamily="34" charset="-120"/>
              </a:rPr>
              <a:t>We introduce if-else so that whenever we hit a sphere we go on and shade it to the pure color red denoted by (1.0, 0, 0).</a:t>
            </a:r>
            <a:endParaRPr lang="en-US" sz="1150" dirty="0"/>
          </a:p>
        </p:txBody>
      </p:sp>
      <p:pic>
        <p:nvPicPr>
          <p:cNvPr id="11" name="Image 4" descr="preencoded.png"/>
          <p:cNvPicPr>
            <a:picLocks noChangeAspect="1"/>
          </p:cNvPicPr>
          <p:nvPr/>
        </p:nvPicPr>
        <p:blipFill>
          <a:blip r:embed="rId7"/>
          <a:stretch>
            <a:fillRect/>
          </a:stretch>
        </p:blipFill>
        <p:spPr>
          <a:xfrm>
            <a:off x="4112538" y="4915138"/>
            <a:ext cx="2978944" cy="1846659"/>
          </a:xfrm>
          <a:prstGeom prst="rect">
            <a:avLst/>
          </a:prstGeom>
        </p:spPr>
      </p:pic>
      <p:sp>
        <p:nvSpPr>
          <p:cNvPr id="12" name="Text 5"/>
          <p:cNvSpPr/>
          <p:nvPr/>
        </p:nvSpPr>
        <p:spPr>
          <a:xfrm>
            <a:off x="4112538" y="6975038"/>
            <a:ext cx="2978944" cy="242649"/>
          </a:xfrm>
          <a:prstGeom prst="rect">
            <a:avLst/>
          </a:prstGeom>
          <a:noFill/>
          <a:ln/>
        </p:spPr>
        <p:txBody>
          <a:bodyPr wrap="none" lIns="0" tIns="0" rIns="0" bIns="0" rtlCol="0" anchor="t"/>
          <a:lstStyle/>
          <a:p>
            <a:pPr marL="0" indent="0" algn="l">
              <a:lnSpc>
                <a:spcPts val="1900"/>
              </a:lnSpc>
              <a:buNone/>
            </a:pPr>
            <a:endParaRPr lang="en-US" sz="1150" dirty="0"/>
          </a:p>
        </p:txBody>
      </p:sp>
      <p:pic>
        <p:nvPicPr>
          <p:cNvPr id="13" name="Image 5" descr="preencoded.png"/>
          <p:cNvPicPr>
            <a:picLocks noChangeAspect="1"/>
          </p:cNvPicPr>
          <p:nvPr/>
        </p:nvPicPr>
        <p:blipFill>
          <a:blip r:embed="rId8"/>
          <a:stretch>
            <a:fillRect/>
          </a:stretch>
        </p:blipFill>
        <p:spPr>
          <a:xfrm>
            <a:off x="7561540" y="1611273"/>
            <a:ext cx="2978944" cy="1675567"/>
          </a:xfrm>
          <a:prstGeom prst="rect">
            <a:avLst/>
          </a:prstGeom>
        </p:spPr>
      </p:pic>
      <p:sp>
        <p:nvSpPr>
          <p:cNvPr id="14" name="Text 6"/>
          <p:cNvSpPr/>
          <p:nvPr/>
        </p:nvSpPr>
        <p:spPr>
          <a:xfrm>
            <a:off x="7561540" y="3500080"/>
            <a:ext cx="2978944" cy="303252"/>
          </a:xfrm>
          <a:prstGeom prst="rect">
            <a:avLst/>
          </a:prstGeom>
          <a:noFill/>
          <a:ln/>
        </p:spPr>
        <p:txBody>
          <a:bodyPr wrap="none" lIns="0" tIns="0" rIns="0" bIns="0" rtlCol="0" anchor="t"/>
          <a:lstStyle/>
          <a:p>
            <a:pPr marL="0" indent="0" algn="ctr">
              <a:lnSpc>
                <a:spcPts val="2350"/>
              </a:lnSpc>
              <a:buNone/>
            </a:pPr>
            <a:r>
              <a:rPr lang="en-US" sz="1450" b="1" kern="0" spc="-30" dirty="0">
                <a:solidFill>
                  <a:srgbClr val="272525"/>
                </a:solidFill>
                <a:latin typeface="Inter" pitchFamily="34" charset="0"/>
                <a:ea typeface="Inter" pitchFamily="34" charset="-122"/>
                <a:cs typeface="Inter" pitchFamily="34" charset="-120"/>
              </a:rPr>
              <a:t>Sphere colored using Normals</a:t>
            </a:r>
            <a:endParaRPr lang="en-US" sz="1450" dirty="0"/>
          </a:p>
        </p:txBody>
      </p:sp>
      <p:sp>
        <p:nvSpPr>
          <p:cNvPr id="15" name="Text 7"/>
          <p:cNvSpPr/>
          <p:nvPr/>
        </p:nvSpPr>
        <p:spPr>
          <a:xfrm>
            <a:off x="7561540" y="3973949"/>
            <a:ext cx="2978944" cy="1213247"/>
          </a:xfrm>
          <a:prstGeom prst="rect">
            <a:avLst/>
          </a:prstGeom>
          <a:noFill/>
          <a:ln/>
        </p:spPr>
        <p:txBody>
          <a:bodyPr wrap="square" lIns="0" tIns="0" rIns="0" bIns="0" rtlCol="0" anchor="t"/>
          <a:lstStyle/>
          <a:p>
            <a:pPr marL="0" indent="0" algn="l">
              <a:lnSpc>
                <a:spcPts val="1900"/>
              </a:lnSpc>
              <a:buNone/>
            </a:pPr>
            <a:r>
              <a:rPr lang="en-US" sz="1150" kern="0" spc="-30" dirty="0">
                <a:solidFill>
                  <a:srgbClr val="272525"/>
                </a:solidFill>
                <a:latin typeface="Inter" pitchFamily="34" charset="0"/>
                <a:ea typeface="Inter" pitchFamily="34" charset="-122"/>
                <a:cs typeface="Inter" pitchFamily="34" charset="-120"/>
              </a:rPr>
              <a:t>Based on each normal vector from centre where our rays hit the sphere we can shade the spheres too, which will be unique too helping us differntiating between different objects.</a:t>
            </a:r>
            <a:endParaRPr lang="en-US" sz="1150" dirty="0"/>
          </a:p>
        </p:txBody>
      </p:sp>
      <p:pic>
        <p:nvPicPr>
          <p:cNvPr id="16" name="Image 6" descr="preencoded.png"/>
          <p:cNvPicPr>
            <a:picLocks noChangeAspect="1"/>
          </p:cNvPicPr>
          <p:nvPr/>
        </p:nvPicPr>
        <p:blipFill>
          <a:blip r:embed="rId9"/>
          <a:stretch>
            <a:fillRect/>
          </a:stretch>
        </p:blipFill>
        <p:spPr>
          <a:xfrm>
            <a:off x="7561540" y="5400437"/>
            <a:ext cx="2978944" cy="1358860"/>
          </a:xfrm>
          <a:prstGeom prst="rect">
            <a:avLst/>
          </a:prstGeom>
        </p:spPr>
      </p:pic>
      <p:sp>
        <p:nvSpPr>
          <p:cNvPr id="17" name="Text 8"/>
          <p:cNvSpPr/>
          <p:nvPr/>
        </p:nvSpPr>
        <p:spPr>
          <a:xfrm>
            <a:off x="7561540" y="6972538"/>
            <a:ext cx="2978944" cy="242649"/>
          </a:xfrm>
          <a:prstGeom prst="rect">
            <a:avLst/>
          </a:prstGeom>
          <a:noFill/>
          <a:ln/>
        </p:spPr>
        <p:txBody>
          <a:bodyPr wrap="none" lIns="0" tIns="0" rIns="0" bIns="0" rtlCol="0" anchor="t"/>
          <a:lstStyle/>
          <a:p>
            <a:pPr marL="0" indent="0" algn="l">
              <a:lnSpc>
                <a:spcPts val="1900"/>
              </a:lnSpc>
              <a:buNone/>
            </a:pPr>
            <a:endParaRPr lang="en-US" sz="1150" dirty="0"/>
          </a:p>
        </p:txBody>
      </p:sp>
      <p:pic>
        <p:nvPicPr>
          <p:cNvPr id="18" name="Image 7" descr="preencoded.png"/>
          <p:cNvPicPr>
            <a:picLocks noChangeAspect="1"/>
          </p:cNvPicPr>
          <p:nvPr/>
        </p:nvPicPr>
        <p:blipFill>
          <a:blip r:embed="rId10"/>
          <a:stretch>
            <a:fillRect/>
          </a:stretch>
        </p:blipFill>
        <p:spPr>
          <a:xfrm>
            <a:off x="11010543" y="1611273"/>
            <a:ext cx="2978944" cy="1675567"/>
          </a:xfrm>
          <a:prstGeom prst="rect">
            <a:avLst/>
          </a:prstGeom>
        </p:spPr>
      </p:pic>
      <p:sp>
        <p:nvSpPr>
          <p:cNvPr id="19" name="Text 9"/>
          <p:cNvSpPr/>
          <p:nvPr/>
        </p:nvSpPr>
        <p:spPr>
          <a:xfrm>
            <a:off x="11010543" y="3500080"/>
            <a:ext cx="2978944" cy="303252"/>
          </a:xfrm>
          <a:prstGeom prst="rect">
            <a:avLst/>
          </a:prstGeom>
          <a:noFill/>
          <a:ln/>
        </p:spPr>
        <p:txBody>
          <a:bodyPr wrap="none" lIns="0" tIns="0" rIns="0" bIns="0" rtlCol="0" anchor="t"/>
          <a:lstStyle/>
          <a:p>
            <a:pPr marL="0" indent="0" algn="ctr">
              <a:lnSpc>
                <a:spcPts val="2350"/>
              </a:lnSpc>
              <a:buNone/>
            </a:pPr>
            <a:r>
              <a:rPr lang="en-US" sz="1450" b="1" kern="0" spc="-30" dirty="0">
                <a:solidFill>
                  <a:srgbClr val="272525"/>
                </a:solidFill>
                <a:latin typeface="Inter" pitchFamily="34" charset="0"/>
                <a:ea typeface="Inter" pitchFamily="34" charset="-122"/>
                <a:cs typeface="Inter" pitchFamily="34" charset="-120"/>
              </a:rPr>
              <a:t>Introducing multiple spheres</a:t>
            </a:r>
            <a:endParaRPr lang="en-US" sz="1450" dirty="0"/>
          </a:p>
        </p:txBody>
      </p:sp>
      <p:sp>
        <p:nvSpPr>
          <p:cNvPr id="20" name="Text 10"/>
          <p:cNvSpPr/>
          <p:nvPr/>
        </p:nvSpPr>
        <p:spPr>
          <a:xfrm>
            <a:off x="11010543" y="3973949"/>
            <a:ext cx="2978944" cy="727948"/>
          </a:xfrm>
          <a:prstGeom prst="rect">
            <a:avLst/>
          </a:prstGeom>
          <a:noFill/>
          <a:ln/>
        </p:spPr>
        <p:txBody>
          <a:bodyPr wrap="square" lIns="0" tIns="0" rIns="0" bIns="0" rtlCol="0" anchor="t"/>
          <a:lstStyle/>
          <a:p>
            <a:pPr marL="0" indent="0" algn="l">
              <a:lnSpc>
                <a:spcPts val="1900"/>
              </a:lnSpc>
              <a:buNone/>
            </a:pPr>
            <a:r>
              <a:rPr lang="en-US" sz="1150" kern="0" spc="-30" dirty="0">
                <a:solidFill>
                  <a:srgbClr val="272525"/>
                </a:solidFill>
                <a:latin typeface="Inter" pitchFamily="34" charset="0"/>
                <a:ea typeface="Inter" pitchFamily="34" charset="-122"/>
                <a:cs typeface="Inter" pitchFamily="34" charset="-120"/>
              </a:rPr>
              <a:t>We start handling which ray hits which sphere and finding out superimposition using the closest object intersected so far.</a:t>
            </a:r>
            <a:endParaRPr lang="en-US" sz="1150" dirty="0"/>
          </a:p>
        </p:txBody>
      </p:sp>
      <p:pic>
        <p:nvPicPr>
          <p:cNvPr id="21" name="Image 8" descr="preencoded.png"/>
          <p:cNvPicPr>
            <a:picLocks noChangeAspect="1"/>
          </p:cNvPicPr>
          <p:nvPr/>
        </p:nvPicPr>
        <p:blipFill>
          <a:blip r:embed="rId11"/>
          <a:stretch>
            <a:fillRect/>
          </a:stretch>
        </p:blipFill>
        <p:spPr>
          <a:xfrm>
            <a:off x="11010543" y="4915138"/>
            <a:ext cx="2978944" cy="475893"/>
          </a:xfrm>
          <a:prstGeom prst="rect">
            <a:avLst/>
          </a:prstGeom>
        </p:spPr>
      </p:pic>
      <p:pic>
        <p:nvPicPr>
          <p:cNvPr id="22" name="Image 9" descr="preencoded.png"/>
          <p:cNvPicPr>
            <a:picLocks noChangeAspect="1"/>
          </p:cNvPicPr>
          <p:nvPr/>
        </p:nvPicPr>
        <p:blipFill>
          <a:blip r:embed="rId12"/>
          <a:stretch>
            <a:fillRect/>
          </a:stretch>
        </p:blipFill>
        <p:spPr>
          <a:xfrm>
            <a:off x="11010543" y="5604272"/>
            <a:ext cx="2978944" cy="1486376"/>
          </a:xfrm>
          <a:prstGeom prst="rect">
            <a:avLst/>
          </a:prstGeom>
        </p:spPr>
      </p:pic>
      <p:sp>
        <p:nvSpPr>
          <p:cNvPr id="23" name="Text 11"/>
          <p:cNvSpPr/>
          <p:nvPr/>
        </p:nvSpPr>
        <p:spPr>
          <a:xfrm>
            <a:off x="11010543" y="7303889"/>
            <a:ext cx="2978944" cy="303252"/>
          </a:xfrm>
          <a:prstGeom prst="rect">
            <a:avLst/>
          </a:prstGeom>
          <a:noFill/>
          <a:ln/>
        </p:spPr>
        <p:txBody>
          <a:bodyPr wrap="none" lIns="0" tIns="0" rIns="0" bIns="0" rtlCol="0" anchor="t"/>
          <a:lstStyle/>
          <a:p>
            <a:pPr marL="0" indent="0" algn="ctr">
              <a:lnSpc>
                <a:spcPts val="2350"/>
              </a:lnSpc>
              <a:buNone/>
            </a:pPr>
            <a:endParaRPr lang="en-US" sz="14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1444</Words>
  <Application>Microsoft Office PowerPoint</Application>
  <PresentationFormat>Custom</PresentationFormat>
  <Paragraphs>100</Paragraphs>
  <Slides>14</Slides>
  <Notes>14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Consolas</vt:lpstr>
      <vt:lpstr>Inter</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Jayata Roy</cp:lastModifiedBy>
  <cp:revision>2</cp:revision>
  <dcterms:created xsi:type="dcterms:W3CDTF">2025-04-22T02:47:42Z</dcterms:created>
  <dcterms:modified xsi:type="dcterms:W3CDTF">2025-04-22T02:50:20Z</dcterms:modified>
</cp:coreProperties>
</file>