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lacial Indifference" charset="1" panose="00000000000000000000"/>
      <p:regular r:id="rId18"/>
    </p:embeddedFont>
    <p:embeddedFont>
      <p:font typeface="Glacial Indifference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982806">
            <a:off x="720300" y="6421716"/>
            <a:ext cx="8842272" cy="11861584"/>
          </a:xfrm>
          <a:custGeom>
            <a:avLst/>
            <a:gdLst/>
            <a:ahLst/>
            <a:cxnLst/>
            <a:rect r="r" b="b" t="t" l="l"/>
            <a:pathLst>
              <a:path h="11861584" w="8842272">
                <a:moveTo>
                  <a:pt x="0" y="0"/>
                </a:moveTo>
                <a:lnTo>
                  <a:pt x="8842272" y="0"/>
                </a:lnTo>
                <a:lnTo>
                  <a:pt x="8842272" y="11861584"/>
                </a:lnTo>
                <a:lnTo>
                  <a:pt x="0" y="11861584"/>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6501204">
            <a:off x="11046831" y="-5088864"/>
            <a:ext cx="8807178" cy="11814508"/>
          </a:xfrm>
          <a:custGeom>
            <a:avLst/>
            <a:gdLst/>
            <a:ahLst/>
            <a:cxnLst/>
            <a:rect r="r" b="b" t="t" l="l"/>
            <a:pathLst>
              <a:path h="11814508" w="8807178">
                <a:moveTo>
                  <a:pt x="0" y="0"/>
                </a:moveTo>
                <a:lnTo>
                  <a:pt x="8807178" y="0"/>
                </a:lnTo>
                <a:lnTo>
                  <a:pt x="8807178" y="11814507"/>
                </a:lnTo>
                <a:lnTo>
                  <a:pt x="0" y="11814507"/>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71821">
            <a:off x="10628437" y="8363453"/>
            <a:ext cx="5947318" cy="7978109"/>
          </a:xfrm>
          <a:custGeom>
            <a:avLst/>
            <a:gdLst/>
            <a:ahLst/>
            <a:cxnLst/>
            <a:rect r="r" b="b" t="t" l="l"/>
            <a:pathLst>
              <a:path h="7978109" w="5947318">
                <a:moveTo>
                  <a:pt x="0" y="0"/>
                </a:moveTo>
                <a:lnTo>
                  <a:pt x="5947318" y="0"/>
                </a:lnTo>
                <a:lnTo>
                  <a:pt x="5947318" y="7978110"/>
                </a:lnTo>
                <a:lnTo>
                  <a:pt x="0" y="797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114765">
            <a:off x="11561828" y="5146485"/>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058328">
            <a:off x="13255544" y="-4131370"/>
            <a:ext cx="7156478" cy="6935278"/>
          </a:xfrm>
          <a:custGeom>
            <a:avLst/>
            <a:gdLst/>
            <a:ahLst/>
            <a:cxnLst/>
            <a:rect r="r" b="b" t="t" l="l"/>
            <a:pathLst>
              <a:path h="6935278" w="7156478">
                <a:moveTo>
                  <a:pt x="0" y="0"/>
                </a:moveTo>
                <a:lnTo>
                  <a:pt x="7156479" y="0"/>
                </a:lnTo>
                <a:lnTo>
                  <a:pt x="7156479" y="6935279"/>
                </a:lnTo>
                <a:lnTo>
                  <a:pt x="0" y="6935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3318101">
            <a:off x="-3880130" y="6803731"/>
            <a:ext cx="10117864" cy="10062676"/>
          </a:xfrm>
          <a:custGeom>
            <a:avLst/>
            <a:gdLst/>
            <a:ahLst/>
            <a:cxnLst/>
            <a:rect r="r" b="b" t="t" l="l"/>
            <a:pathLst>
              <a:path h="10062676" w="10117864">
                <a:moveTo>
                  <a:pt x="0" y="0"/>
                </a:moveTo>
                <a:lnTo>
                  <a:pt x="10117864" y="0"/>
                </a:lnTo>
                <a:lnTo>
                  <a:pt x="10117864" y="10062675"/>
                </a:lnTo>
                <a:lnTo>
                  <a:pt x="0" y="100626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6800871">
            <a:off x="-1846725" y="-2878373"/>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0">
            <a:off x="7511636" y="1678556"/>
            <a:ext cx="1044921" cy="1044921"/>
          </a:xfrm>
          <a:custGeom>
            <a:avLst/>
            <a:gdLst/>
            <a:ahLst/>
            <a:cxnLst/>
            <a:rect r="r" b="b" t="t" l="l"/>
            <a:pathLst>
              <a:path h="1044921" w="1044921">
                <a:moveTo>
                  <a:pt x="0" y="0"/>
                </a:moveTo>
                <a:lnTo>
                  <a:pt x="1044921" y="0"/>
                </a:lnTo>
                <a:lnTo>
                  <a:pt x="1044921" y="1044920"/>
                </a:lnTo>
                <a:lnTo>
                  <a:pt x="0" y="1044920"/>
                </a:lnTo>
                <a:lnTo>
                  <a:pt x="0" y="0"/>
                </a:lnTo>
                <a:close/>
              </a:path>
            </a:pathLst>
          </a:custGeom>
          <a:blipFill>
            <a:blip r:embed="rId10"/>
            <a:stretch>
              <a:fillRect l="0" t="0" r="0" b="0"/>
            </a:stretch>
          </a:blipFill>
        </p:spPr>
      </p:sp>
      <p:sp>
        <p:nvSpPr>
          <p:cNvPr name="TextBox 10" id="10"/>
          <p:cNvSpPr txBox="true"/>
          <p:nvPr/>
        </p:nvSpPr>
        <p:spPr>
          <a:xfrm rot="0">
            <a:off x="5141436" y="6374086"/>
            <a:ext cx="8005127" cy="598565"/>
          </a:xfrm>
          <a:prstGeom prst="rect">
            <a:avLst/>
          </a:prstGeom>
        </p:spPr>
        <p:txBody>
          <a:bodyPr anchor="t" rtlCol="false" tIns="0" lIns="0" bIns="0" rIns="0">
            <a:spAutoFit/>
          </a:bodyPr>
          <a:lstStyle/>
          <a:p>
            <a:pPr algn="ctr" marL="0" indent="0" lvl="0">
              <a:lnSpc>
                <a:spcPts val="4808"/>
              </a:lnSpc>
              <a:spcBef>
                <a:spcPct val="0"/>
              </a:spcBef>
            </a:pPr>
            <a:r>
              <a:rPr lang="en-US" sz="3434" spc="75">
                <a:solidFill>
                  <a:srgbClr val="152540"/>
                </a:solidFill>
                <a:latin typeface="Glacial Indifference"/>
                <a:ea typeface="Glacial Indifference"/>
                <a:cs typeface="Glacial Indifference"/>
                <a:sym typeface="Glacial Indifference"/>
              </a:rPr>
              <a:t>José Rubén Rodríguez López</a:t>
            </a:r>
          </a:p>
        </p:txBody>
      </p:sp>
      <p:sp>
        <p:nvSpPr>
          <p:cNvPr name="TextBox 11" id="11"/>
          <p:cNvSpPr txBox="true"/>
          <p:nvPr/>
        </p:nvSpPr>
        <p:spPr>
          <a:xfrm rot="0">
            <a:off x="4834951" y="4409356"/>
            <a:ext cx="8618097" cy="2040929"/>
          </a:xfrm>
          <a:prstGeom prst="rect">
            <a:avLst/>
          </a:prstGeom>
        </p:spPr>
        <p:txBody>
          <a:bodyPr anchor="t" rtlCol="false" tIns="0" lIns="0" bIns="0" rIns="0">
            <a:spAutoFit/>
          </a:bodyPr>
          <a:lstStyle/>
          <a:p>
            <a:pPr algn="ctr">
              <a:lnSpc>
                <a:spcPts val="16657"/>
              </a:lnSpc>
            </a:pPr>
            <a:r>
              <a:rPr lang="en-US" b="true" sz="11898" spc="1118">
                <a:solidFill>
                  <a:srgbClr val="152540"/>
                </a:solidFill>
                <a:latin typeface="Glacial Indifference Bold"/>
                <a:ea typeface="Glacial Indifference Bold"/>
                <a:cs typeface="Glacial Indifference Bold"/>
                <a:sym typeface="Glacial Indifference Bold"/>
              </a:rPr>
              <a:t>DAW</a:t>
            </a:r>
          </a:p>
        </p:txBody>
      </p:sp>
      <p:sp>
        <p:nvSpPr>
          <p:cNvPr name="TextBox 12" id="12"/>
          <p:cNvSpPr txBox="true"/>
          <p:nvPr/>
        </p:nvSpPr>
        <p:spPr>
          <a:xfrm rot="0">
            <a:off x="8985084" y="1969926"/>
            <a:ext cx="1385325" cy="462180"/>
          </a:xfrm>
          <a:prstGeom prst="rect">
            <a:avLst/>
          </a:prstGeom>
        </p:spPr>
        <p:txBody>
          <a:bodyPr anchor="t" rtlCol="false" tIns="0" lIns="0" bIns="0" rIns="0">
            <a:spAutoFit/>
          </a:bodyPr>
          <a:lstStyle/>
          <a:p>
            <a:pPr algn="l">
              <a:lnSpc>
                <a:spcPts val="3645"/>
              </a:lnSpc>
              <a:spcBef>
                <a:spcPct val="0"/>
              </a:spcBef>
            </a:pPr>
            <a:r>
              <a:rPr lang="en-US" sz="3063" spc="-61">
                <a:solidFill>
                  <a:srgbClr val="253754"/>
                </a:solidFill>
                <a:latin typeface="Glacial Indifference"/>
                <a:ea typeface="Glacial Indifference"/>
                <a:cs typeface="Glacial Indifference"/>
                <a:sym typeface="Glacial Indifference"/>
              </a:rPr>
              <a:t>Estupiso</a:t>
            </a:r>
          </a:p>
        </p:txBody>
      </p:sp>
      <p:sp>
        <p:nvSpPr>
          <p:cNvPr name="TextBox 13" id="13"/>
          <p:cNvSpPr txBox="true"/>
          <p:nvPr/>
        </p:nvSpPr>
        <p:spPr>
          <a:xfrm rot="0">
            <a:off x="3255223" y="3674891"/>
            <a:ext cx="11777555" cy="1086593"/>
          </a:xfrm>
          <a:prstGeom prst="rect">
            <a:avLst/>
          </a:prstGeom>
        </p:spPr>
        <p:txBody>
          <a:bodyPr anchor="t" rtlCol="false" tIns="0" lIns="0" bIns="0" rIns="0">
            <a:spAutoFit/>
          </a:bodyPr>
          <a:lstStyle/>
          <a:p>
            <a:pPr algn="ctr" marL="0" indent="0" lvl="0">
              <a:lnSpc>
                <a:spcPts val="8884"/>
              </a:lnSpc>
              <a:spcBef>
                <a:spcPct val="0"/>
              </a:spcBef>
            </a:pPr>
            <a:r>
              <a:rPr lang="en-US" sz="6345" spc="596">
                <a:solidFill>
                  <a:srgbClr val="152540"/>
                </a:solidFill>
                <a:latin typeface="Glacial Indifference"/>
                <a:ea typeface="Glacial Indifference"/>
                <a:cs typeface="Glacial Indifference"/>
                <a:sym typeface="Glacial Indifference"/>
              </a:rPr>
              <a:t>PROYECTO FINAL DE CICLO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2997762" y="4190195"/>
            <a:ext cx="7374018" cy="1029846"/>
          </a:xfrm>
          <a:prstGeom prst="rect">
            <a:avLst/>
          </a:prstGeom>
        </p:spPr>
        <p:txBody>
          <a:bodyPr anchor="t" rtlCol="false" tIns="0" lIns="0" bIns="0" rIns="0">
            <a:spAutoFit/>
          </a:bodyPr>
          <a:lstStyle/>
          <a:p>
            <a:pPr algn="l">
              <a:lnSpc>
                <a:spcPts val="4136"/>
              </a:lnSpc>
            </a:pPr>
            <a:r>
              <a:rPr lang="en-US" sz="2954" spc="65">
                <a:solidFill>
                  <a:srgbClr val="152540"/>
                </a:solidFill>
                <a:latin typeface="Glacial Indifference"/>
                <a:ea typeface="Glacial Indifference"/>
                <a:cs typeface="Glacial Indifference"/>
                <a:sym typeface="Glacial Indifference"/>
              </a:rPr>
              <a:t>Errores de mapeo de entidades en JPA que causaban conflictos con la base de datos</a:t>
            </a:r>
          </a:p>
        </p:txBody>
      </p:sp>
      <p:sp>
        <p:nvSpPr>
          <p:cNvPr name="TextBox 3" id="3"/>
          <p:cNvSpPr txBox="true"/>
          <p:nvPr/>
        </p:nvSpPr>
        <p:spPr>
          <a:xfrm rot="0">
            <a:off x="1904222" y="2444870"/>
            <a:ext cx="8324690" cy="1259324"/>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SUPERADOS</a:t>
            </a:r>
          </a:p>
        </p:txBody>
      </p:sp>
      <p:sp>
        <p:nvSpPr>
          <p:cNvPr name="TextBox 4" id="4"/>
          <p:cNvSpPr txBox="true"/>
          <p:nvPr/>
        </p:nvSpPr>
        <p:spPr>
          <a:xfrm rot="0">
            <a:off x="1904222" y="1615133"/>
            <a:ext cx="9246634" cy="966389"/>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DIFICULTADES Y RETOS</a:t>
            </a:r>
          </a:p>
        </p:txBody>
      </p:sp>
      <p:sp>
        <p:nvSpPr>
          <p:cNvPr name="Freeform 5" id="5"/>
          <p:cNvSpPr/>
          <p:nvPr/>
        </p:nvSpPr>
        <p:spPr>
          <a:xfrm flipH="false" flipV="false" rot="-6399961">
            <a:off x="14791320" y="-1023633"/>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6" id="6"/>
          <p:cNvSpPr/>
          <p:nvPr/>
        </p:nvSpPr>
        <p:spPr>
          <a:xfrm flipV="true">
            <a:off x="2835837" y="4105388"/>
            <a:ext cx="0" cy="1470758"/>
          </a:xfrm>
          <a:prstGeom prst="line">
            <a:avLst/>
          </a:prstGeom>
          <a:ln cap="flat" w="152400">
            <a:solidFill>
              <a:srgbClr val="F7F7F7"/>
            </a:solidFill>
            <a:prstDash val="solid"/>
            <a:headEnd type="none" len="sm" w="sm"/>
            <a:tailEnd type="none" len="sm" w="sm"/>
          </a:ln>
        </p:spPr>
      </p:sp>
      <p:sp>
        <p:nvSpPr>
          <p:cNvPr name="Freeform 7" id="7"/>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7259300" y="8746182"/>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1904222" y="3770526"/>
            <a:ext cx="770662" cy="1857144"/>
          </a:xfrm>
          <a:prstGeom prst="rect">
            <a:avLst/>
          </a:prstGeom>
        </p:spPr>
        <p:txBody>
          <a:bodyPr anchor="t" rtlCol="false" tIns="0" lIns="0" bIns="0" rIns="0">
            <a:spAutoFit/>
          </a:bodyPr>
          <a:lstStyle/>
          <a:p>
            <a:pPr algn="ctr">
              <a:lnSpc>
                <a:spcPts val="15158"/>
              </a:lnSpc>
            </a:pPr>
            <a:r>
              <a:rPr lang="en-US" b="true" sz="10827" spc="1017">
                <a:solidFill>
                  <a:srgbClr val="152540"/>
                </a:solidFill>
                <a:latin typeface="Glacial Indifference Bold"/>
                <a:ea typeface="Glacial Indifference Bold"/>
                <a:cs typeface="Glacial Indifference Bold"/>
                <a:sym typeface="Glacial Indifference Bold"/>
              </a:rPr>
              <a:t>1</a:t>
            </a:r>
          </a:p>
        </p:txBody>
      </p:sp>
      <p:sp>
        <p:nvSpPr>
          <p:cNvPr name="Freeform 10" id="10"/>
          <p:cNvSpPr/>
          <p:nvPr/>
        </p:nvSpPr>
        <p:spPr>
          <a:xfrm flipH="false" flipV="false" rot="659918">
            <a:off x="-442221" y="-3550155"/>
            <a:ext cx="6556116" cy="6126988"/>
          </a:xfrm>
          <a:custGeom>
            <a:avLst/>
            <a:gdLst/>
            <a:ahLst/>
            <a:cxnLst/>
            <a:rect r="r" b="b" t="t" l="l"/>
            <a:pathLst>
              <a:path h="6126988" w="6556116">
                <a:moveTo>
                  <a:pt x="0" y="0"/>
                </a:moveTo>
                <a:lnTo>
                  <a:pt x="6556116" y="0"/>
                </a:lnTo>
                <a:lnTo>
                  <a:pt x="6556116" y="6126989"/>
                </a:lnTo>
                <a:lnTo>
                  <a:pt x="0" y="61269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2997762" y="5786264"/>
            <a:ext cx="7374018" cy="1553721"/>
          </a:xfrm>
          <a:prstGeom prst="rect">
            <a:avLst/>
          </a:prstGeom>
        </p:spPr>
        <p:txBody>
          <a:bodyPr anchor="t" rtlCol="false" tIns="0" lIns="0" bIns="0" rIns="0">
            <a:spAutoFit/>
          </a:bodyPr>
          <a:lstStyle/>
          <a:p>
            <a:pPr algn="l">
              <a:lnSpc>
                <a:spcPts val="4136"/>
              </a:lnSpc>
            </a:pPr>
            <a:r>
              <a:rPr lang="en-US" sz="2954" spc="65">
                <a:solidFill>
                  <a:srgbClr val="152540"/>
                </a:solidFill>
                <a:latin typeface="Glacial Indifference"/>
                <a:ea typeface="Glacial Indifference"/>
                <a:cs typeface="Glacial Indifference"/>
                <a:sym typeface="Glacial Indifference"/>
              </a:rPr>
              <a:t>Errores de configuración del envío de token del usuario autenticado a la API desde el frontend</a:t>
            </a:r>
          </a:p>
        </p:txBody>
      </p:sp>
      <p:sp>
        <p:nvSpPr>
          <p:cNvPr name="AutoShape 12" id="12"/>
          <p:cNvSpPr/>
          <p:nvPr/>
        </p:nvSpPr>
        <p:spPr>
          <a:xfrm flipV="true">
            <a:off x="2835837" y="5701458"/>
            <a:ext cx="0" cy="1470758"/>
          </a:xfrm>
          <a:prstGeom prst="line">
            <a:avLst/>
          </a:prstGeom>
          <a:ln cap="flat" w="152400">
            <a:solidFill>
              <a:srgbClr val="F7F7F7"/>
            </a:solidFill>
            <a:prstDash val="solid"/>
            <a:headEnd type="none" len="sm" w="sm"/>
            <a:tailEnd type="none" len="sm" w="sm"/>
          </a:ln>
        </p:spPr>
      </p:sp>
      <p:sp>
        <p:nvSpPr>
          <p:cNvPr name="TextBox 13" id="13"/>
          <p:cNvSpPr txBox="true"/>
          <p:nvPr/>
        </p:nvSpPr>
        <p:spPr>
          <a:xfrm rot="0">
            <a:off x="1904222" y="5366596"/>
            <a:ext cx="770662" cy="1857144"/>
          </a:xfrm>
          <a:prstGeom prst="rect">
            <a:avLst/>
          </a:prstGeom>
        </p:spPr>
        <p:txBody>
          <a:bodyPr anchor="t" rtlCol="false" tIns="0" lIns="0" bIns="0" rIns="0">
            <a:spAutoFit/>
          </a:bodyPr>
          <a:lstStyle/>
          <a:p>
            <a:pPr algn="ctr">
              <a:lnSpc>
                <a:spcPts val="15158"/>
              </a:lnSpc>
            </a:pPr>
            <a:r>
              <a:rPr lang="en-US" b="true" sz="10827" spc="1017">
                <a:solidFill>
                  <a:srgbClr val="152540"/>
                </a:solidFill>
                <a:latin typeface="Glacial Indifference Bold"/>
                <a:ea typeface="Glacial Indifference Bold"/>
                <a:cs typeface="Glacial Indifference Bold"/>
                <a:sym typeface="Glacial Indifference Bold"/>
              </a:rPr>
              <a:t>2</a:t>
            </a:r>
          </a:p>
        </p:txBody>
      </p:sp>
      <p:sp>
        <p:nvSpPr>
          <p:cNvPr name="TextBox 14" id="14"/>
          <p:cNvSpPr txBox="true"/>
          <p:nvPr/>
        </p:nvSpPr>
        <p:spPr>
          <a:xfrm rot="0">
            <a:off x="2997762" y="7510059"/>
            <a:ext cx="7374018" cy="1029846"/>
          </a:xfrm>
          <a:prstGeom prst="rect">
            <a:avLst/>
          </a:prstGeom>
        </p:spPr>
        <p:txBody>
          <a:bodyPr anchor="t" rtlCol="false" tIns="0" lIns="0" bIns="0" rIns="0">
            <a:spAutoFit/>
          </a:bodyPr>
          <a:lstStyle/>
          <a:p>
            <a:pPr algn="l">
              <a:lnSpc>
                <a:spcPts val="4136"/>
              </a:lnSpc>
            </a:pPr>
            <a:r>
              <a:rPr lang="en-US" sz="2954" spc="65">
                <a:solidFill>
                  <a:srgbClr val="152540"/>
                </a:solidFill>
                <a:latin typeface="Glacial Indifference"/>
                <a:ea typeface="Glacial Indifference"/>
                <a:cs typeface="Glacial Indifference"/>
                <a:sym typeface="Glacial Indifference"/>
              </a:rPr>
              <a:t>Errores de configuración de la política de CORS en la API</a:t>
            </a:r>
          </a:p>
        </p:txBody>
      </p:sp>
      <p:sp>
        <p:nvSpPr>
          <p:cNvPr name="AutoShape 15" id="15"/>
          <p:cNvSpPr/>
          <p:nvPr/>
        </p:nvSpPr>
        <p:spPr>
          <a:xfrm flipV="true">
            <a:off x="2835837" y="7425252"/>
            <a:ext cx="0" cy="1470758"/>
          </a:xfrm>
          <a:prstGeom prst="line">
            <a:avLst/>
          </a:prstGeom>
          <a:ln cap="flat" w="152400">
            <a:solidFill>
              <a:srgbClr val="F7F7F7"/>
            </a:solidFill>
            <a:prstDash val="solid"/>
            <a:headEnd type="none" len="sm" w="sm"/>
            <a:tailEnd type="none" len="sm" w="sm"/>
          </a:ln>
        </p:spPr>
      </p:sp>
      <p:sp>
        <p:nvSpPr>
          <p:cNvPr name="TextBox 16" id="16"/>
          <p:cNvSpPr txBox="true"/>
          <p:nvPr/>
        </p:nvSpPr>
        <p:spPr>
          <a:xfrm rot="0">
            <a:off x="1904222" y="7090390"/>
            <a:ext cx="770662" cy="1857144"/>
          </a:xfrm>
          <a:prstGeom prst="rect">
            <a:avLst/>
          </a:prstGeom>
        </p:spPr>
        <p:txBody>
          <a:bodyPr anchor="t" rtlCol="false" tIns="0" lIns="0" bIns="0" rIns="0">
            <a:spAutoFit/>
          </a:bodyPr>
          <a:lstStyle/>
          <a:p>
            <a:pPr algn="ctr">
              <a:lnSpc>
                <a:spcPts val="15158"/>
              </a:lnSpc>
            </a:pPr>
            <a:r>
              <a:rPr lang="en-US" b="true" sz="10827" spc="1017">
                <a:solidFill>
                  <a:srgbClr val="152540"/>
                </a:solidFill>
                <a:latin typeface="Glacial Indifference Bold"/>
                <a:ea typeface="Glacial Indifference Bold"/>
                <a:cs typeface="Glacial Indifference Bold"/>
                <a:sym typeface="Glacial Indifference Bold"/>
              </a:rPr>
              <a:t>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1904222" y="1615133"/>
            <a:ext cx="6460548" cy="966389"/>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PROPUESTAS DE</a:t>
            </a:r>
          </a:p>
        </p:txBody>
      </p:sp>
      <p:sp>
        <p:nvSpPr>
          <p:cNvPr name="Freeform 6" id="6"/>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1904222" y="2444870"/>
            <a:ext cx="9824890" cy="1259324"/>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MEJORAS FUTURAS</a:t>
            </a:r>
          </a:p>
        </p:txBody>
      </p:sp>
      <p:sp>
        <p:nvSpPr>
          <p:cNvPr name="TextBox 9" id="9"/>
          <p:cNvSpPr txBox="true"/>
          <p:nvPr/>
        </p:nvSpPr>
        <p:spPr>
          <a:xfrm rot="0">
            <a:off x="1904222" y="4778031"/>
            <a:ext cx="11310747" cy="2427365"/>
          </a:xfrm>
          <a:prstGeom prst="rect">
            <a:avLst/>
          </a:prstGeom>
        </p:spPr>
        <p:txBody>
          <a:bodyPr anchor="t" rtlCol="false" tIns="0" lIns="0" bIns="0" rIns="0">
            <a:spAutoFit/>
          </a:bodyPr>
          <a:lstStyle/>
          <a:p>
            <a:pPr algn="l" marL="741495" indent="-370748" lvl="1">
              <a:lnSpc>
                <a:spcPts val="4808"/>
              </a:lnSpc>
              <a:buFont typeface="Arial"/>
              <a:buChar char="•"/>
            </a:pPr>
            <a:r>
              <a:rPr lang="en-US" sz="3434" spc="75">
                <a:solidFill>
                  <a:srgbClr val="152540"/>
                </a:solidFill>
                <a:latin typeface="Glacial Indifference"/>
                <a:ea typeface="Glacial Indifference"/>
                <a:cs typeface="Glacial Indifference"/>
                <a:sym typeface="Glacial Indifference"/>
              </a:rPr>
              <a:t>Generación de contratos en PDF</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Sistema de valoraciones y reseñas</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Sistema de notificaciones por correo electrónico</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Sitema de favoritos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A65A4"/>
        </a:solidFill>
      </p:bgPr>
    </p:bg>
    <p:spTree>
      <p:nvGrpSpPr>
        <p:cNvPr id="1" name=""/>
        <p:cNvGrpSpPr/>
        <p:nvPr/>
      </p:nvGrpSpPr>
      <p:grpSpPr>
        <a:xfrm>
          <a:off x="0" y="0"/>
          <a:ext cx="0" cy="0"/>
          <a:chOff x="0" y="0"/>
          <a:chExt cx="0" cy="0"/>
        </a:xfrm>
      </p:grpSpPr>
      <p:sp>
        <p:nvSpPr>
          <p:cNvPr name="AutoShape 2" id="2"/>
          <p:cNvSpPr/>
          <p:nvPr/>
        </p:nvSpPr>
        <p:spPr>
          <a:xfrm flipH="true" flipV="true">
            <a:off x="1249005" y="829072"/>
            <a:ext cx="0" cy="9103409"/>
          </a:xfrm>
          <a:prstGeom prst="line">
            <a:avLst/>
          </a:prstGeom>
          <a:ln cap="flat" w="66675">
            <a:solidFill>
              <a:srgbClr val="E3D8D4"/>
            </a:solidFill>
            <a:prstDash val="solid"/>
            <a:headEnd type="none" len="sm" w="sm"/>
            <a:tailEnd type="none" len="sm" w="sm"/>
          </a:ln>
        </p:spPr>
      </p:sp>
      <p:sp>
        <p:nvSpPr>
          <p:cNvPr name="Freeform 3" id="3"/>
          <p:cNvSpPr/>
          <p:nvPr/>
        </p:nvSpPr>
        <p:spPr>
          <a:xfrm flipH="false" flipV="false" rot="5400000">
            <a:off x="10584712" y="-4184832"/>
            <a:ext cx="10116277" cy="9454121"/>
          </a:xfrm>
          <a:custGeom>
            <a:avLst/>
            <a:gdLst/>
            <a:ahLst/>
            <a:cxnLst/>
            <a:rect r="r" b="b" t="t" l="l"/>
            <a:pathLst>
              <a:path h="9454121" w="10116277">
                <a:moveTo>
                  <a:pt x="0" y="0"/>
                </a:moveTo>
                <a:lnTo>
                  <a:pt x="10116277" y="0"/>
                </a:lnTo>
                <a:lnTo>
                  <a:pt x="10116277" y="9454121"/>
                </a:lnTo>
                <a:lnTo>
                  <a:pt x="0" y="94541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718338" y="829072"/>
            <a:ext cx="5459425" cy="8988298"/>
            <a:chOff x="0" y="0"/>
            <a:chExt cx="1437873" cy="2367288"/>
          </a:xfrm>
        </p:grpSpPr>
        <p:sp>
          <p:nvSpPr>
            <p:cNvPr name="Freeform 5" id="5"/>
            <p:cNvSpPr/>
            <p:nvPr/>
          </p:nvSpPr>
          <p:spPr>
            <a:xfrm flipH="false" flipV="false" rot="0">
              <a:off x="0" y="0"/>
              <a:ext cx="1437873" cy="2367288"/>
            </a:xfrm>
            <a:custGeom>
              <a:avLst/>
              <a:gdLst/>
              <a:ahLst/>
              <a:cxnLst/>
              <a:rect r="r" b="b" t="t" l="l"/>
              <a:pathLst>
                <a:path h="2367288" w="1437873">
                  <a:moveTo>
                    <a:pt x="72322" y="0"/>
                  </a:moveTo>
                  <a:lnTo>
                    <a:pt x="1365551" y="0"/>
                  </a:lnTo>
                  <a:cubicBezTo>
                    <a:pt x="1405493" y="0"/>
                    <a:pt x="1437873" y="32380"/>
                    <a:pt x="1437873" y="72322"/>
                  </a:cubicBezTo>
                  <a:lnTo>
                    <a:pt x="1437873" y="2294966"/>
                  </a:lnTo>
                  <a:cubicBezTo>
                    <a:pt x="1437873" y="2334908"/>
                    <a:pt x="1405493" y="2367288"/>
                    <a:pt x="1365551" y="2367288"/>
                  </a:cubicBezTo>
                  <a:lnTo>
                    <a:pt x="72322" y="2367288"/>
                  </a:lnTo>
                  <a:cubicBezTo>
                    <a:pt x="32380" y="2367288"/>
                    <a:pt x="0" y="2334908"/>
                    <a:pt x="0" y="2294966"/>
                  </a:cubicBezTo>
                  <a:lnTo>
                    <a:pt x="0" y="72322"/>
                  </a:lnTo>
                  <a:cubicBezTo>
                    <a:pt x="0" y="32380"/>
                    <a:pt x="32380" y="0"/>
                    <a:pt x="72322" y="0"/>
                  </a:cubicBezTo>
                  <a:close/>
                </a:path>
              </a:pathLst>
            </a:custGeom>
            <a:solidFill>
              <a:srgbClr val="EDE8E4"/>
            </a:solidFill>
          </p:spPr>
        </p:sp>
        <p:sp>
          <p:nvSpPr>
            <p:cNvPr name="TextBox 6" id="6"/>
            <p:cNvSpPr txBox="true"/>
            <p:nvPr/>
          </p:nvSpPr>
          <p:spPr>
            <a:xfrm>
              <a:off x="0" y="9525"/>
              <a:ext cx="1437873" cy="2357763"/>
            </a:xfrm>
            <a:prstGeom prst="rect">
              <a:avLst/>
            </a:prstGeom>
          </p:spPr>
          <p:txBody>
            <a:bodyPr anchor="ctr" rtlCol="false" tIns="50800" lIns="50800" bIns="50800" rIns="50800"/>
            <a:lstStyle/>
            <a:p>
              <a:pPr algn="ctr">
                <a:lnSpc>
                  <a:spcPts val="2121"/>
                </a:lnSpc>
              </a:pPr>
            </a:p>
          </p:txBody>
        </p:sp>
      </p:grpSp>
      <p:sp>
        <p:nvSpPr>
          <p:cNvPr name="Freeform 7" id="7"/>
          <p:cNvSpPr/>
          <p:nvPr/>
        </p:nvSpPr>
        <p:spPr>
          <a:xfrm flipH="false" flipV="false" rot="0">
            <a:off x="2052857" y="4568407"/>
            <a:ext cx="4790386" cy="4894243"/>
          </a:xfrm>
          <a:custGeom>
            <a:avLst/>
            <a:gdLst/>
            <a:ahLst/>
            <a:cxnLst/>
            <a:rect r="r" b="b" t="t" l="l"/>
            <a:pathLst>
              <a:path h="4894243" w="4790386">
                <a:moveTo>
                  <a:pt x="0" y="0"/>
                </a:moveTo>
                <a:lnTo>
                  <a:pt x="4790386" y="0"/>
                </a:lnTo>
                <a:lnTo>
                  <a:pt x="4790386" y="4894243"/>
                </a:lnTo>
                <a:lnTo>
                  <a:pt x="0" y="4894243"/>
                </a:lnTo>
                <a:lnTo>
                  <a:pt x="0" y="0"/>
                </a:lnTo>
                <a:close/>
              </a:path>
            </a:pathLst>
          </a:custGeom>
          <a:blipFill>
            <a:blip r:embed="rId4"/>
            <a:stretch>
              <a:fillRect l="0" t="0" r="0" b="0"/>
            </a:stretch>
          </a:blipFill>
        </p:spPr>
      </p:sp>
      <p:sp>
        <p:nvSpPr>
          <p:cNvPr name="TextBox 8" id="8"/>
          <p:cNvSpPr txBox="true"/>
          <p:nvPr/>
        </p:nvSpPr>
        <p:spPr>
          <a:xfrm rot="0">
            <a:off x="8702793" y="3799570"/>
            <a:ext cx="7811406" cy="2893398"/>
          </a:xfrm>
          <a:prstGeom prst="rect">
            <a:avLst/>
          </a:prstGeom>
        </p:spPr>
        <p:txBody>
          <a:bodyPr anchor="t" rtlCol="false" tIns="0" lIns="0" bIns="0" rIns="0">
            <a:spAutoFit/>
          </a:bodyPr>
          <a:lstStyle/>
          <a:p>
            <a:pPr algn="l">
              <a:lnSpc>
                <a:spcPts val="11163"/>
              </a:lnSpc>
            </a:pPr>
            <a:r>
              <a:rPr lang="en-US" b="true" sz="11163" spc="1049">
                <a:solidFill>
                  <a:srgbClr val="EDE8E4"/>
                </a:solidFill>
                <a:latin typeface="Glacial Indifference Bold"/>
                <a:ea typeface="Glacial Indifference Bold"/>
                <a:cs typeface="Glacial Indifference Bold"/>
                <a:sym typeface="Glacial Indifference Bold"/>
              </a:rPr>
              <a:t>MUCHAS GRACIAS</a:t>
            </a:r>
          </a:p>
        </p:txBody>
      </p:sp>
      <p:sp>
        <p:nvSpPr>
          <p:cNvPr name="TextBox 9" id="9"/>
          <p:cNvSpPr txBox="true"/>
          <p:nvPr/>
        </p:nvSpPr>
        <p:spPr>
          <a:xfrm rot="0">
            <a:off x="1894939" y="1727841"/>
            <a:ext cx="5106223" cy="2461030"/>
          </a:xfrm>
          <a:prstGeom prst="rect">
            <a:avLst/>
          </a:prstGeom>
        </p:spPr>
        <p:txBody>
          <a:bodyPr anchor="t" rtlCol="false" tIns="0" lIns="0" bIns="0" rIns="0">
            <a:spAutoFit/>
          </a:bodyPr>
          <a:lstStyle/>
          <a:p>
            <a:pPr algn="ctr">
              <a:lnSpc>
                <a:spcPts val="6556"/>
              </a:lnSpc>
            </a:pPr>
            <a:r>
              <a:rPr lang="en-US" sz="6829" b="true">
                <a:solidFill>
                  <a:srgbClr val="7A65A4"/>
                </a:solidFill>
                <a:latin typeface="Glacial Indifference Bold"/>
                <a:ea typeface="Glacial Indifference Bold"/>
                <a:cs typeface="Glacial Indifference Bold"/>
                <a:sym typeface="Glacial Indifference Bold"/>
              </a:rPr>
              <a:t>Escanéame</a:t>
            </a:r>
          </a:p>
          <a:p>
            <a:pPr algn="ctr">
              <a:lnSpc>
                <a:spcPts val="6268"/>
              </a:lnSpc>
            </a:pPr>
            <a:r>
              <a:rPr lang="en-US" sz="6529" b="true">
                <a:solidFill>
                  <a:srgbClr val="7A65A4"/>
                </a:solidFill>
                <a:latin typeface="Glacial Indifference Bold"/>
                <a:ea typeface="Glacial Indifference Bold"/>
                <a:cs typeface="Glacial Indifference Bold"/>
                <a:sym typeface="Glacial Indifference Bold"/>
              </a:rPr>
              <a:t>para probar la app</a:t>
            </a:r>
          </a:p>
        </p:txBody>
      </p:sp>
      <p:sp>
        <p:nvSpPr>
          <p:cNvPr name="AutoShape 10" id="10"/>
          <p:cNvSpPr/>
          <p:nvPr/>
        </p:nvSpPr>
        <p:spPr>
          <a:xfrm flipH="true">
            <a:off x="8702793" y="6853106"/>
            <a:ext cx="8556507" cy="0"/>
          </a:xfrm>
          <a:prstGeom prst="line">
            <a:avLst/>
          </a:prstGeom>
          <a:ln cap="flat" w="66675">
            <a:solidFill>
              <a:srgbClr val="E3D8D4"/>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501204">
            <a:off x="-4899086" y="-8147683"/>
            <a:ext cx="9798172" cy="13143890"/>
          </a:xfrm>
          <a:custGeom>
            <a:avLst/>
            <a:gdLst/>
            <a:ahLst/>
            <a:cxnLst/>
            <a:rect r="r" b="b" t="t" l="l"/>
            <a:pathLst>
              <a:path h="13143890" w="9798172">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11434890" y="2417332"/>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458160">
            <a:off x="-3775194" y="6616870"/>
            <a:ext cx="8481393" cy="7340260"/>
          </a:xfrm>
          <a:custGeom>
            <a:avLst/>
            <a:gdLst/>
            <a:ahLst/>
            <a:cxnLst/>
            <a:rect r="r" b="b" t="t" l="l"/>
            <a:pathLst>
              <a:path h="7340260" w="8481393">
                <a:moveTo>
                  <a:pt x="0" y="0"/>
                </a:moveTo>
                <a:lnTo>
                  <a:pt x="8481393" y="0"/>
                </a:lnTo>
                <a:lnTo>
                  <a:pt x="8481393" y="7340260"/>
                </a:lnTo>
                <a:lnTo>
                  <a:pt x="0" y="7340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2344704" y="1943183"/>
            <a:ext cx="6411555" cy="1319860"/>
          </a:xfrm>
          <a:prstGeom prst="rect">
            <a:avLst/>
          </a:prstGeom>
        </p:spPr>
        <p:txBody>
          <a:bodyPr anchor="t" rtlCol="false" tIns="0" lIns="0" bIns="0" rIns="0">
            <a:spAutoFit/>
          </a:bodyPr>
          <a:lstStyle/>
          <a:p>
            <a:pPr algn="l">
              <a:lnSpc>
                <a:spcPts val="10726"/>
              </a:lnSpc>
            </a:pPr>
            <a:r>
              <a:rPr lang="en-US" b="true" sz="7662" spc="720">
                <a:solidFill>
                  <a:srgbClr val="152540"/>
                </a:solidFill>
                <a:latin typeface="Glacial Indifference Bold"/>
                <a:ea typeface="Glacial Indifference Bold"/>
                <a:cs typeface="Glacial Indifference Bold"/>
                <a:sym typeface="Glacial Indifference Bold"/>
              </a:rPr>
              <a:t>ÍNDICE</a:t>
            </a:r>
          </a:p>
        </p:txBody>
      </p:sp>
      <p:sp>
        <p:nvSpPr>
          <p:cNvPr name="TextBox 6" id="6"/>
          <p:cNvSpPr txBox="true"/>
          <p:nvPr/>
        </p:nvSpPr>
        <p:spPr>
          <a:xfrm rot="0">
            <a:off x="1686453" y="3590866"/>
            <a:ext cx="14127450" cy="5475365"/>
          </a:xfrm>
          <a:prstGeom prst="rect">
            <a:avLst/>
          </a:prstGeom>
        </p:spPr>
        <p:txBody>
          <a:bodyPr anchor="t" rtlCol="false" tIns="0" lIns="0" bIns="0" rIns="0">
            <a:spAutoFit/>
          </a:bodyPr>
          <a:lstStyle/>
          <a:p>
            <a:pPr algn="l" marL="741495" indent="-370748" lvl="1">
              <a:lnSpc>
                <a:spcPts val="4808"/>
              </a:lnSpc>
              <a:buFont typeface="Arial"/>
              <a:buChar char="•"/>
            </a:pPr>
            <a:r>
              <a:rPr lang="en-US" sz="3434" spc="75">
                <a:solidFill>
                  <a:srgbClr val="152540"/>
                </a:solidFill>
                <a:latin typeface="Glacial Indifference"/>
                <a:ea typeface="Glacial Indifference"/>
                <a:cs typeface="Glacial Indifference"/>
                <a:sym typeface="Glacial Indifference"/>
              </a:rPr>
              <a:t>Propósi</a:t>
            </a:r>
            <a:r>
              <a:rPr lang="en-US" sz="3434" spc="75" strike="noStrike" u="none">
                <a:solidFill>
                  <a:srgbClr val="152540"/>
                </a:solidFill>
                <a:latin typeface="Glacial Indifference"/>
                <a:ea typeface="Glacial Indifference"/>
                <a:cs typeface="Glacial Indifference"/>
                <a:sym typeface="Glacial Indifference"/>
              </a:rPr>
              <a:t>to de la aplicación </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Objetivos clave</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Tecnologías clave</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Arquitectura del sistema</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Componentes del backend</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Componentes del frontend</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Logros alcanzados</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Dificultades y retos superados</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Propuestas de posibles mejoras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65A4"/>
        </a:solidFill>
      </p:bgPr>
    </p:bg>
    <p:spTree>
      <p:nvGrpSpPr>
        <p:cNvPr id="1" name=""/>
        <p:cNvGrpSpPr/>
        <p:nvPr/>
      </p:nvGrpSpPr>
      <p:grpSpPr>
        <a:xfrm>
          <a:off x="0" y="0"/>
          <a:ext cx="0" cy="0"/>
          <a:chOff x="0" y="0"/>
          <a:chExt cx="0" cy="0"/>
        </a:xfrm>
      </p:grpSpPr>
      <p:grpSp>
        <p:nvGrpSpPr>
          <p:cNvPr name="Group 2" id="2"/>
          <p:cNvGrpSpPr/>
          <p:nvPr/>
        </p:nvGrpSpPr>
        <p:grpSpPr>
          <a:xfrm rot="0">
            <a:off x="1106947" y="4364203"/>
            <a:ext cx="5141050" cy="4238108"/>
            <a:chOff x="0" y="0"/>
            <a:chExt cx="812800" cy="670045"/>
          </a:xfrm>
        </p:grpSpPr>
        <p:sp>
          <p:nvSpPr>
            <p:cNvPr name="Freeform 3" id="3"/>
            <p:cNvSpPr/>
            <p:nvPr/>
          </p:nvSpPr>
          <p:spPr>
            <a:xfrm flipH="false" flipV="false" rot="0">
              <a:off x="0" y="0"/>
              <a:ext cx="812800" cy="670045"/>
            </a:xfrm>
            <a:custGeom>
              <a:avLst/>
              <a:gdLst/>
              <a:ahLst/>
              <a:cxnLst/>
              <a:rect r="r" b="b" t="t" l="l"/>
              <a:pathLst>
                <a:path h="670045" w="812800">
                  <a:moveTo>
                    <a:pt x="39153" y="0"/>
                  </a:moveTo>
                  <a:lnTo>
                    <a:pt x="773647" y="0"/>
                  </a:lnTo>
                  <a:cubicBezTo>
                    <a:pt x="784031" y="0"/>
                    <a:pt x="793990" y="4125"/>
                    <a:pt x="801332" y="11468"/>
                  </a:cubicBezTo>
                  <a:cubicBezTo>
                    <a:pt x="808675" y="18810"/>
                    <a:pt x="812800" y="28769"/>
                    <a:pt x="812800" y="39153"/>
                  </a:cubicBezTo>
                  <a:lnTo>
                    <a:pt x="812800" y="630891"/>
                  </a:lnTo>
                  <a:cubicBezTo>
                    <a:pt x="812800" y="641276"/>
                    <a:pt x="808675" y="651234"/>
                    <a:pt x="801332" y="658577"/>
                  </a:cubicBezTo>
                  <a:cubicBezTo>
                    <a:pt x="793990" y="665920"/>
                    <a:pt x="784031" y="670045"/>
                    <a:pt x="773647" y="670045"/>
                  </a:cubicBezTo>
                  <a:lnTo>
                    <a:pt x="39153" y="670045"/>
                  </a:lnTo>
                  <a:cubicBezTo>
                    <a:pt x="28769" y="670045"/>
                    <a:pt x="18810" y="665920"/>
                    <a:pt x="11468" y="658577"/>
                  </a:cubicBezTo>
                  <a:cubicBezTo>
                    <a:pt x="4125" y="651234"/>
                    <a:pt x="0" y="641276"/>
                    <a:pt x="0" y="630891"/>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4" id="4"/>
            <p:cNvSpPr txBox="true"/>
            <p:nvPr/>
          </p:nvSpPr>
          <p:spPr>
            <a:xfrm>
              <a:off x="0" y="9525"/>
              <a:ext cx="812800" cy="660520"/>
            </a:xfrm>
            <a:prstGeom prst="rect">
              <a:avLst/>
            </a:prstGeom>
          </p:spPr>
          <p:txBody>
            <a:bodyPr anchor="ctr" rtlCol="false" tIns="50800" lIns="50800" bIns="50800" rIns="50800"/>
            <a:lstStyle/>
            <a:p>
              <a:pPr algn="ctr">
                <a:lnSpc>
                  <a:spcPts val="2121"/>
                </a:lnSpc>
              </a:pPr>
            </a:p>
          </p:txBody>
        </p:sp>
      </p:grpSp>
      <p:grpSp>
        <p:nvGrpSpPr>
          <p:cNvPr name="Group 5" id="5"/>
          <p:cNvGrpSpPr/>
          <p:nvPr/>
        </p:nvGrpSpPr>
        <p:grpSpPr>
          <a:xfrm rot="0">
            <a:off x="6575103" y="4364203"/>
            <a:ext cx="5141050" cy="4238108"/>
            <a:chOff x="0" y="0"/>
            <a:chExt cx="812800" cy="670045"/>
          </a:xfrm>
        </p:grpSpPr>
        <p:sp>
          <p:nvSpPr>
            <p:cNvPr name="Freeform 6" id="6"/>
            <p:cNvSpPr/>
            <p:nvPr/>
          </p:nvSpPr>
          <p:spPr>
            <a:xfrm flipH="false" flipV="false" rot="0">
              <a:off x="0" y="0"/>
              <a:ext cx="812800" cy="670045"/>
            </a:xfrm>
            <a:custGeom>
              <a:avLst/>
              <a:gdLst/>
              <a:ahLst/>
              <a:cxnLst/>
              <a:rect r="r" b="b" t="t" l="l"/>
              <a:pathLst>
                <a:path h="670045" w="812800">
                  <a:moveTo>
                    <a:pt x="39153" y="0"/>
                  </a:moveTo>
                  <a:lnTo>
                    <a:pt x="773647" y="0"/>
                  </a:lnTo>
                  <a:cubicBezTo>
                    <a:pt x="784031" y="0"/>
                    <a:pt x="793990" y="4125"/>
                    <a:pt x="801332" y="11468"/>
                  </a:cubicBezTo>
                  <a:cubicBezTo>
                    <a:pt x="808675" y="18810"/>
                    <a:pt x="812800" y="28769"/>
                    <a:pt x="812800" y="39153"/>
                  </a:cubicBezTo>
                  <a:lnTo>
                    <a:pt x="812800" y="630891"/>
                  </a:lnTo>
                  <a:cubicBezTo>
                    <a:pt x="812800" y="641276"/>
                    <a:pt x="808675" y="651234"/>
                    <a:pt x="801332" y="658577"/>
                  </a:cubicBezTo>
                  <a:cubicBezTo>
                    <a:pt x="793990" y="665920"/>
                    <a:pt x="784031" y="670045"/>
                    <a:pt x="773647" y="670045"/>
                  </a:cubicBezTo>
                  <a:lnTo>
                    <a:pt x="39153" y="670045"/>
                  </a:lnTo>
                  <a:cubicBezTo>
                    <a:pt x="28769" y="670045"/>
                    <a:pt x="18810" y="665920"/>
                    <a:pt x="11468" y="658577"/>
                  </a:cubicBezTo>
                  <a:cubicBezTo>
                    <a:pt x="4125" y="651234"/>
                    <a:pt x="0" y="641276"/>
                    <a:pt x="0" y="630891"/>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7" id="7"/>
            <p:cNvSpPr txBox="true"/>
            <p:nvPr/>
          </p:nvSpPr>
          <p:spPr>
            <a:xfrm>
              <a:off x="0" y="9525"/>
              <a:ext cx="812800" cy="660520"/>
            </a:xfrm>
            <a:prstGeom prst="rect">
              <a:avLst/>
            </a:prstGeom>
          </p:spPr>
          <p:txBody>
            <a:bodyPr anchor="ctr" rtlCol="false" tIns="50800" lIns="50800" bIns="50800" rIns="50800"/>
            <a:lstStyle/>
            <a:p>
              <a:pPr algn="ctr">
                <a:lnSpc>
                  <a:spcPts val="2121"/>
                </a:lnSpc>
              </a:pPr>
            </a:p>
          </p:txBody>
        </p:sp>
      </p:grpSp>
      <p:grpSp>
        <p:nvGrpSpPr>
          <p:cNvPr name="Group 8" id="8"/>
          <p:cNvGrpSpPr/>
          <p:nvPr/>
        </p:nvGrpSpPr>
        <p:grpSpPr>
          <a:xfrm rot="0">
            <a:off x="12040003" y="4364203"/>
            <a:ext cx="5141050" cy="4238108"/>
            <a:chOff x="0" y="0"/>
            <a:chExt cx="812800" cy="670045"/>
          </a:xfrm>
        </p:grpSpPr>
        <p:sp>
          <p:nvSpPr>
            <p:cNvPr name="Freeform 9" id="9"/>
            <p:cNvSpPr/>
            <p:nvPr/>
          </p:nvSpPr>
          <p:spPr>
            <a:xfrm flipH="false" flipV="false" rot="0">
              <a:off x="0" y="0"/>
              <a:ext cx="812800" cy="670045"/>
            </a:xfrm>
            <a:custGeom>
              <a:avLst/>
              <a:gdLst/>
              <a:ahLst/>
              <a:cxnLst/>
              <a:rect r="r" b="b" t="t" l="l"/>
              <a:pathLst>
                <a:path h="670045" w="812800">
                  <a:moveTo>
                    <a:pt x="39153" y="0"/>
                  </a:moveTo>
                  <a:lnTo>
                    <a:pt x="773647" y="0"/>
                  </a:lnTo>
                  <a:cubicBezTo>
                    <a:pt x="784031" y="0"/>
                    <a:pt x="793990" y="4125"/>
                    <a:pt x="801332" y="11468"/>
                  </a:cubicBezTo>
                  <a:cubicBezTo>
                    <a:pt x="808675" y="18810"/>
                    <a:pt x="812800" y="28769"/>
                    <a:pt x="812800" y="39153"/>
                  </a:cubicBezTo>
                  <a:lnTo>
                    <a:pt x="812800" y="630891"/>
                  </a:lnTo>
                  <a:cubicBezTo>
                    <a:pt x="812800" y="641276"/>
                    <a:pt x="808675" y="651234"/>
                    <a:pt x="801332" y="658577"/>
                  </a:cubicBezTo>
                  <a:cubicBezTo>
                    <a:pt x="793990" y="665920"/>
                    <a:pt x="784031" y="670045"/>
                    <a:pt x="773647" y="670045"/>
                  </a:cubicBezTo>
                  <a:lnTo>
                    <a:pt x="39153" y="670045"/>
                  </a:lnTo>
                  <a:cubicBezTo>
                    <a:pt x="28769" y="670045"/>
                    <a:pt x="18810" y="665920"/>
                    <a:pt x="11468" y="658577"/>
                  </a:cubicBezTo>
                  <a:cubicBezTo>
                    <a:pt x="4125" y="651234"/>
                    <a:pt x="0" y="641276"/>
                    <a:pt x="0" y="630891"/>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10" id="10"/>
            <p:cNvSpPr txBox="true"/>
            <p:nvPr/>
          </p:nvSpPr>
          <p:spPr>
            <a:xfrm>
              <a:off x="0" y="9525"/>
              <a:ext cx="812800" cy="660520"/>
            </a:xfrm>
            <a:prstGeom prst="rect">
              <a:avLst/>
            </a:prstGeom>
          </p:spPr>
          <p:txBody>
            <a:bodyPr anchor="ctr" rtlCol="false" tIns="50800" lIns="50800" bIns="50800" rIns="50800"/>
            <a:lstStyle/>
            <a:p>
              <a:pPr algn="ctr">
                <a:lnSpc>
                  <a:spcPts val="2121"/>
                </a:lnSpc>
              </a:pPr>
            </a:p>
          </p:txBody>
        </p:sp>
      </p:grpSp>
      <p:sp>
        <p:nvSpPr>
          <p:cNvPr name="TextBox 11" id="11"/>
          <p:cNvSpPr txBox="true"/>
          <p:nvPr/>
        </p:nvSpPr>
        <p:spPr>
          <a:xfrm rot="0">
            <a:off x="4331191" y="885825"/>
            <a:ext cx="9628873" cy="2547564"/>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PROPÓSITO DE LA APLICACIÓN</a:t>
            </a:r>
          </a:p>
        </p:txBody>
      </p:sp>
      <p:sp>
        <p:nvSpPr>
          <p:cNvPr name="TextBox 12" id="12"/>
          <p:cNvSpPr txBox="true"/>
          <p:nvPr/>
        </p:nvSpPr>
        <p:spPr>
          <a:xfrm rot="0">
            <a:off x="1395766" y="4278478"/>
            <a:ext cx="4559040" cy="13592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Facilitación de la vivienda</a:t>
            </a:r>
          </a:p>
        </p:txBody>
      </p:sp>
      <p:sp>
        <p:nvSpPr>
          <p:cNvPr name="TextBox 13" id="13"/>
          <p:cNvSpPr txBox="true"/>
          <p:nvPr/>
        </p:nvSpPr>
        <p:spPr>
          <a:xfrm rot="0">
            <a:off x="6951638" y="4297528"/>
            <a:ext cx="4384724" cy="13592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Desafío para los estudiantes</a:t>
            </a:r>
          </a:p>
        </p:txBody>
      </p:sp>
      <p:sp>
        <p:nvSpPr>
          <p:cNvPr name="TextBox 14" id="14"/>
          <p:cNvSpPr txBox="true"/>
          <p:nvPr/>
        </p:nvSpPr>
        <p:spPr>
          <a:xfrm rot="0">
            <a:off x="12418166" y="4297528"/>
            <a:ext cx="4384724" cy="13592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Soluciones accesibles</a:t>
            </a:r>
          </a:p>
        </p:txBody>
      </p:sp>
      <p:sp>
        <p:nvSpPr>
          <p:cNvPr name="TextBox 15" id="15"/>
          <p:cNvSpPr txBox="true"/>
          <p:nvPr/>
        </p:nvSpPr>
        <p:spPr>
          <a:xfrm rot="0">
            <a:off x="1391396" y="5746691"/>
            <a:ext cx="4563411" cy="2726298"/>
          </a:xfrm>
          <a:prstGeom prst="rect">
            <a:avLst/>
          </a:prstGeom>
        </p:spPr>
        <p:txBody>
          <a:bodyPr anchor="t" rtlCol="false" tIns="0" lIns="0" bIns="0" rIns="0">
            <a:spAutoFit/>
          </a:bodyPr>
          <a:lstStyle/>
          <a:p>
            <a:pPr algn="ctr">
              <a:lnSpc>
                <a:spcPts val="3648"/>
              </a:lnSpc>
            </a:pPr>
            <a:r>
              <a:rPr lang="en-US" sz="2605" spc="57">
                <a:solidFill>
                  <a:srgbClr val="152540"/>
                </a:solidFill>
                <a:latin typeface="Glacial Indifference"/>
                <a:ea typeface="Glacial Indifference"/>
                <a:cs typeface="Glacial Indifference"/>
                <a:sym typeface="Glacial Indifference"/>
              </a:rPr>
              <a:t>E</a:t>
            </a:r>
            <a:r>
              <a:rPr lang="en-US" sz="2605" spc="57" strike="noStrike" u="none">
                <a:solidFill>
                  <a:srgbClr val="152540"/>
                </a:solidFill>
                <a:latin typeface="Glacial Indifference"/>
                <a:ea typeface="Glacial Indifference"/>
                <a:cs typeface="Glacial Indifference"/>
                <a:sym typeface="Glacial Indifference"/>
              </a:rPr>
              <a:t>stuPiso busca facilitar la búsqueda de vivienda para estudiantes en España. La aplicación permite anunciar y buscar residencias enfocadas en la vida estudiantil.</a:t>
            </a:r>
          </a:p>
        </p:txBody>
      </p:sp>
      <p:sp>
        <p:nvSpPr>
          <p:cNvPr name="TextBox 16" id="16"/>
          <p:cNvSpPr txBox="true"/>
          <p:nvPr/>
        </p:nvSpPr>
        <p:spPr>
          <a:xfrm rot="0">
            <a:off x="6609947" y="5746691"/>
            <a:ext cx="5106206" cy="3182188"/>
          </a:xfrm>
          <a:prstGeom prst="rect">
            <a:avLst/>
          </a:prstGeom>
        </p:spPr>
        <p:txBody>
          <a:bodyPr anchor="t" rtlCol="false" tIns="0" lIns="0" bIns="0" rIns="0">
            <a:spAutoFit/>
          </a:bodyPr>
          <a:lstStyle/>
          <a:p>
            <a:pPr algn="ctr">
              <a:lnSpc>
                <a:spcPts val="3648"/>
              </a:lnSpc>
            </a:pPr>
            <a:r>
              <a:rPr lang="en-US" sz="2605" spc="57" strike="noStrike" u="none">
                <a:solidFill>
                  <a:srgbClr val="152540"/>
                </a:solidFill>
                <a:latin typeface="Glacial Indifference"/>
                <a:ea typeface="Glacial Indifference"/>
                <a:cs typeface="Glacial Indifference"/>
                <a:sym typeface="Glacial Indifference"/>
              </a:rPr>
              <a:t>Los estudiantes enfrentan dificultades para encontrar viviendas adecuadas a sus necesidades debido a la falta de información y opciones accesibles complica su búsqueda.</a:t>
            </a:r>
          </a:p>
          <a:p>
            <a:pPr algn="ctr">
              <a:lnSpc>
                <a:spcPts val="3648"/>
              </a:lnSpc>
            </a:pPr>
          </a:p>
        </p:txBody>
      </p:sp>
      <p:sp>
        <p:nvSpPr>
          <p:cNvPr name="TextBox 17" id="17"/>
          <p:cNvSpPr txBox="true"/>
          <p:nvPr/>
        </p:nvSpPr>
        <p:spPr>
          <a:xfrm rot="0">
            <a:off x="12335278" y="5746691"/>
            <a:ext cx="4563411" cy="2726298"/>
          </a:xfrm>
          <a:prstGeom prst="rect">
            <a:avLst/>
          </a:prstGeom>
        </p:spPr>
        <p:txBody>
          <a:bodyPr anchor="t" rtlCol="false" tIns="0" lIns="0" bIns="0" rIns="0">
            <a:spAutoFit/>
          </a:bodyPr>
          <a:lstStyle/>
          <a:p>
            <a:pPr algn="ctr">
              <a:lnSpc>
                <a:spcPts val="3648"/>
              </a:lnSpc>
            </a:pPr>
            <a:r>
              <a:rPr lang="en-US" sz="2605" spc="57">
                <a:solidFill>
                  <a:srgbClr val="152540"/>
                </a:solidFill>
                <a:latin typeface="Glacial Indifference"/>
                <a:ea typeface="Glacial Indifference"/>
                <a:cs typeface="Glacial Indifference"/>
                <a:sym typeface="Glacial Indifference"/>
              </a:rPr>
              <a:t>EstuPiso </a:t>
            </a:r>
            <a:r>
              <a:rPr lang="en-US" sz="2605" spc="57" strike="noStrike" u="none">
                <a:solidFill>
                  <a:srgbClr val="152540"/>
                </a:solidFill>
                <a:latin typeface="Glacial Indifference"/>
                <a:ea typeface="Glacial Indifference"/>
                <a:cs typeface="Glacial Indifference"/>
                <a:sym typeface="Glacial Indifference"/>
              </a:rPr>
              <a:t>ofrece un sistema que permite a los estudiantes enviar solicitudes de residencia.</a:t>
            </a:r>
          </a:p>
          <a:p>
            <a:pPr algn="ctr">
              <a:lnSpc>
                <a:spcPts val="3648"/>
              </a:lnSpc>
            </a:pPr>
            <a:r>
              <a:rPr lang="en-US" sz="2605" spc="57" strike="noStrike" u="none">
                <a:solidFill>
                  <a:srgbClr val="152540"/>
                </a:solidFill>
                <a:latin typeface="Glacial Indifference"/>
                <a:ea typeface="Glacial Indifference"/>
                <a:cs typeface="Glacial Indifference"/>
                <a:sym typeface="Glacial Indifference"/>
              </a:rPr>
              <a:t>Mejora la comunicación entre estudiantes y anunciantes</a:t>
            </a:r>
          </a:p>
        </p:txBody>
      </p:sp>
      <p:sp>
        <p:nvSpPr>
          <p:cNvPr name="AutoShape 18" id="18"/>
          <p:cNvSpPr/>
          <p:nvPr/>
        </p:nvSpPr>
        <p:spPr>
          <a:xfrm flipV="true">
            <a:off x="1311213" y="5656825"/>
            <a:ext cx="4732518" cy="0"/>
          </a:xfrm>
          <a:prstGeom prst="line">
            <a:avLst/>
          </a:prstGeom>
          <a:ln cap="flat" w="38100">
            <a:solidFill>
              <a:srgbClr val="7A65A4"/>
            </a:solidFill>
            <a:prstDash val="solid"/>
            <a:headEnd type="none" len="sm" w="sm"/>
            <a:tailEnd type="none" len="sm" w="sm"/>
          </a:ln>
        </p:spPr>
      </p:sp>
      <p:sp>
        <p:nvSpPr>
          <p:cNvPr name="AutoShape 19" id="19"/>
          <p:cNvSpPr/>
          <p:nvPr/>
        </p:nvSpPr>
        <p:spPr>
          <a:xfrm flipV="true">
            <a:off x="6779369" y="5656825"/>
            <a:ext cx="4732518" cy="0"/>
          </a:xfrm>
          <a:prstGeom prst="line">
            <a:avLst/>
          </a:prstGeom>
          <a:ln cap="flat" w="38100">
            <a:solidFill>
              <a:srgbClr val="7A65A4"/>
            </a:solidFill>
            <a:prstDash val="solid"/>
            <a:headEnd type="none" len="sm" w="sm"/>
            <a:tailEnd type="none" len="sm" w="sm"/>
          </a:ln>
        </p:spPr>
      </p:sp>
      <p:sp>
        <p:nvSpPr>
          <p:cNvPr name="AutoShape 20" id="20"/>
          <p:cNvSpPr/>
          <p:nvPr/>
        </p:nvSpPr>
        <p:spPr>
          <a:xfrm flipV="true">
            <a:off x="12244269" y="5618725"/>
            <a:ext cx="4732518" cy="0"/>
          </a:xfrm>
          <a:prstGeom prst="line">
            <a:avLst/>
          </a:prstGeom>
          <a:ln cap="flat" w="38100">
            <a:solidFill>
              <a:srgbClr val="7A65A4"/>
            </a:solidFill>
            <a:prstDash val="solid"/>
            <a:headEnd type="none" len="sm" w="sm"/>
            <a:tailEnd type="none" len="sm" w="sm"/>
          </a:ln>
        </p:spPr>
      </p:sp>
      <p:sp>
        <p:nvSpPr>
          <p:cNvPr name="Freeform 21" id="21"/>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0">
            <a:off x="0" y="9258300"/>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0">
            <a:off x="-937766" y="8402769"/>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672866">
            <a:off x="-1045588" y="-1705028"/>
            <a:ext cx="6556116" cy="6126988"/>
          </a:xfrm>
          <a:custGeom>
            <a:avLst/>
            <a:gdLst/>
            <a:ahLst/>
            <a:cxnLst/>
            <a:rect r="r" b="b" t="t" l="l"/>
            <a:pathLst>
              <a:path h="6126988" w="6556116">
                <a:moveTo>
                  <a:pt x="0" y="0"/>
                </a:moveTo>
                <a:lnTo>
                  <a:pt x="6556116" y="0"/>
                </a:lnTo>
                <a:lnTo>
                  <a:pt x="6556116" y="6126989"/>
                </a:lnTo>
                <a:lnTo>
                  <a:pt x="0" y="61269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10799999">
            <a:off x="12715117" y="7583041"/>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652666" y="3434167"/>
            <a:ext cx="8586577" cy="1996858"/>
          </a:xfrm>
          <a:prstGeom prst="rect">
            <a:avLst/>
          </a:prstGeom>
        </p:spPr>
        <p:txBody>
          <a:bodyPr anchor="t" rtlCol="false" tIns="0" lIns="0" bIns="0" rIns="0">
            <a:spAutoFit/>
          </a:bodyPr>
          <a:lstStyle/>
          <a:p>
            <a:pPr algn="l">
              <a:lnSpc>
                <a:spcPts val="3986"/>
              </a:lnSpc>
            </a:pPr>
            <a:r>
              <a:rPr lang="en-US" sz="2847" spc="62">
                <a:solidFill>
                  <a:srgbClr val="152540"/>
                </a:solidFill>
                <a:latin typeface="Glacial Indifference"/>
                <a:ea typeface="Glacial Indifference"/>
                <a:cs typeface="Glacial Indifference"/>
                <a:sym typeface="Glacial Indifference"/>
              </a:rPr>
              <a:t>A</a:t>
            </a:r>
            <a:r>
              <a:rPr lang="en-US" sz="2847" spc="62" strike="noStrike" u="none">
                <a:solidFill>
                  <a:srgbClr val="152540"/>
                </a:solidFill>
                <a:latin typeface="Glacial Indifference"/>
                <a:ea typeface="Glacial Indifference"/>
                <a:cs typeface="Glacial Indifference"/>
                <a:sym typeface="Glacial Indifference"/>
              </a:rPr>
              <a:t>ccesibilidad a Viviendas: la aplicación permite anunciar y buscar residencias para estudiantes en toda España. Esto facilita su búsqueda de vivienda.</a:t>
            </a:r>
          </a:p>
          <a:p>
            <a:pPr algn="l">
              <a:lnSpc>
                <a:spcPts val="3986"/>
              </a:lnSpc>
            </a:pPr>
          </a:p>
        </p:txBody>
      </p:sp>
      <p:sp>
        <p:nvSpPr>
          <p:cNvPr name="TextBox 3" id="3"/>
          <p:cNvSpPr txBox="true"/>
          <p:nvPr/>
        </p:nvSpPr>
        <p:spPr>
          <a:xfrm rot="0">
            <a:off x="1652666" y="5215581"/>
            <a:ext cx="10187637" cy="1996858"/>
          </a:xfrm>
          <a:prstGeom prst="rect">
            <a:avLst/>
          </a:prstGeom>
        </p:spPr>
        <p:txBody>
          <a:bodyPr anchor="t" rtlCol="false" tIns="0" lIns="0" bIns="0" rIns="0">
            <a:spAutoFit/>
          </a:bodyPr>
          <a:lstStyle/>
          <a:p>
            <a:pPr algn="l">
              <a:lnSpc>
                <a:spcPts val="3986"/>
              </a:lnSpc>
            </a:pPr>
            <a:r>
              <a:rPr lang="en-US" sz="2847" spc="62">
                <a:solidFill>
                  <a:srgbClr val="152540"/>
                </a:solidFill>
                <a:latin typeface="Glacial Indifference"/>
                <a:ea typeface="Glacial Indifference"/>
                <a:cs typeface="Glacial Indifference"/>
                <a:sym typeface="Glacial Indifference"/>
              </a:rPr>
              <a:t>F</a:t>
            </a:r>
            <a:r>
              <a:rPr lang="en-US" sz="2847" spc="62" strike="noStrike" u="none">
                <a:solidFill>
                  <a:srgbClr val="152540"/>
                </a:solidFill>
                <a:latin typeface="Glacial Indifference"/>
                <a:ea typeface="Glacial Indifference"/>
                <a:cs typeface="Glacial Indifference"/>
                <a:sym typeface="Glacial Indifference"/>
              </a:rPr>
              <a:t>omento de comunidades: EstuPiso fomenta la creación de una comunidad estudiantil más unida, unificando plataformas con un propósito más general que no cubre sus necesidades</a:t>
            </a:r>
          </a:p>
          <a:p>
            <a:pPr algn="l">
              <a:lnSpc>
                <a:spcPts val="3986"/>
              </a:lnSpc>
            </a:pPr>
          </a:p>
        </p:txBody>
      </p:sp>
      <p:sp>
        <p:nvSpPr>
          <p:cNvPr name="TextBox 4" id="4"/>
          <p:cNvSpPr txBox="true"/>
          <p:nvPr/>
        </p:nvSpPr>
        <p:spPr>
          <a:xfrm rot="0">
            <a:off x="1652666" y="7125196"/>
            <a:ext cx="8586577" cy="1491469"/>
          </a:xfrm>
          <a:prstGeom prst="rect">
            <a:avLst/>
          </a:prstGeom>
        </p:spPr>
        <p:txBody>
          <a:bodyPr anchor="t" rtlCol="false" tIns="0" lIns="0" bIns="0" rIns="0">
            <a:spAutoFit/>
          </a:bodyPr>
          <a:lstStyle/>
          <a:p>
            <a:pPr algn="l">
              <a:lnSpc>
                <a:spcPts val="3986"/>
              </a:lnSpc>
            </a:pPr>
            <a:r>
              <a:rPr lang="en-US" sz="2847" spc="62">
                <a:solidFill>
                  <a:srgbClr val="152540"/>
                </a:solidFill>
                <a:latin typeface="Glacial Indifference"/>
                <a:ea typeface="Glacial Indifference"/>
                <a:cs typeface="Glacial Indifference"/>
                <a:sym typeface="Glacial Indifference"/>
              </a:rPr>
              <a:t>S</a:t>
            </a:r>
            <a:r>
              <a:rPr lang="en-US" sz="2847" spc="62" strike="noStrike" u="none">
                <a:solidFill>
                  <a:srgbClr val="152540"/>
                </a:solidFill>
                <a:latin typeface="Glacial Indifference"/>
                <a:ea typeface="Glacial Indifference"/>
                <a:cs typeface="Glacial Indifference"/>
                <a:sym typeface="Glacial Indifference"/>
              </a:rPr>
              <a:t>ervicios Adicionales: la aplicación implementa un sistema de registro de usuarios y solicitudes para contactar de forma directa con el anunciante</a:t>
            </a:r>
          </a:p>
        </p:txBody>
      </p:sp>
      <p:sp>
        <p:nvSpPr>
          <p:cNvPr name="TextBox 5" id="5"/>
          <p:cNvSpPr txBox="true"/>
          <p:nvPr/>
        </p:nvSpPr>
        <p:spPr>
          <a:xfrm rot="0">
            <a:off x="1904222" y="796362"/>
            <a:ext cx="9400295" cy="1259324"/>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OBJETIVOS CLAVE</a:t>
            </a:r>
          </a:p>
        </p:txBody>
      </p:sp>
      <p:sp>
        <p:nvSpPr>
          <p:cNvPr name="Freeform 6" id="6"/>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11840303" y="2183293"/>
            <a:ext cx="6238131" cy="623813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a:ln w="95250" cap="sq">
              <a:solidFill>
                <a:srgbClr val="F7F7F7"/>
              </a:solidFill>
              <a:prstDash val="solid"/>
              <a:miter/>
            </a:ln>
          </p:spPr>
        </p:sp>
      </p:grpSp>
      <p:sp>
        <p:nvSpPr>
          <p:cNvPr name="AutoShape 9" id="9"/>
          <p:cNvSpPr/>
          <p:nvPr/>
        </p:nvSpPr>
        <p:spPr>
          <a:xfrm flipV="true">
            <a:off x="1486405" y="3481792"/>
            <a:ext cx="0" cy="1520108"/>
          </a:xfrm>
          <a:prstGeom prst="line">
            <a:avLst/>
          </a:prstGeom>
          <a:ln cap="flat" w="161925">
            <a:solidFill>
              <a:srgbClr val="F7F7F7"/>
            </a:solidFill>
            <a:prstDash val="solid"/>
            <a:headEnd type="none" len="sm" w="sm"/>
            <a:tailEnd type="none" len="sm" w="sm"/>
          </a:ln>
        </p:spPr>
      </p:sp>
      <p:sp>
        <p:nvSpPr>
          <p:cNvPr name="AutoShape 10" id="10"/>
          <p:cNvSpPr/>
          <p:nvPr/>
        </p:nvSpPr>
        <p:spPr>
          <a:xfrm flipH="true" flipV="true">
            <a:off x="1486405" y="5263206"/>
            <a:ext cx="0" cy="1520108"/>
          </a:xfrm>
          <a:prstGeom prst="line">
            <a:avLst/>
          </a:prstGeom>
          <a:ln cap="flat" w="161925">
            <a:solidFill>
              <a:srgbClr val="F7F7F7"/>
            </a:solidFill>
            <a:prstDash val="solid"/>
            <a:headEnd type="none" len="sm" w="sm"/>
            <a:tailEnd type="none" len="sm" w="sm"/>
          </a:ln>
        </p:spPr>
      </p:sp>
      <p:sp>
        <p:nvSpPr>
          <p:cNvPr name="AutoShape 11" id="11"/>
          <p:cNvSpPr/>
          <p:nvPr/>
        </p:nvSpPr>
        <p:spPr>
          <a:xfrm flipH="true" flipV="true">
            <a:off x="1486405" y="7172821"/>
            <a:ext cx="0" cy="1520108"/>
          </a:xfrm>
          <a:prstGeom prst="line">
            <a:avLst/>
          </a:prstGeom>
          <a:ln cap="flat" w="161925">
            <a:solidFill>
              <a:srgbClr val="F7F7F7"/>
            </a:solidFill>
            <a:prstDash val="solid"/>
            <a:headEnd type="none" len="sm" w="sm"/>
            <a:tailEnd type="none" len="sm" w="sm"/>
          </a:ln>
        </p:spPr>
      </p:sp>
      <p:sp>
        <p:nvSpPr>
          <p:cNvPr name="Freeform 12" id="12"/>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17259300" y="8746182"/>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4" id="14"/>
          <p:cNvSpPr txBox="true"/>
          <p:nvPr/>
        </p:nvSpPr>
        <p:spPr>
          <a:xfrm rot="0">
            <a:off x="523530" y="3133201"/>
            <a:ext cx="796520" cy="1921953"/>
          </a:xfrm>
          <a:prstGeom prst="rect">
            <a:avLst/>
          </a:prstGeom>
        </p:spPr>
        <p:txBody>
          <a:bodyPr anchor="t" rtlCol="false" tIns="0" lIns="0" bIns="0" rIns="0">
            <a:spAutoFit/>
          </a:bodyPr>
          <a:lstStyle/>
          <a:p>
            <a:pPr algn="ctr">
              <a:lnSpc>
                <a:spcPts val="15666"/>
              </a:lnSpc>
            </a:pPr>
            <a:r>
              <a:rPr lang="en-US" b="true" sz="11190" spc="1051">
                <a:solidFill>
                  <a:srgbClr val="152540"/>
                </a:solidFill>
                <a:latin typeface="Glacial Indifference Bold"/>
                <a:ea typeface="Glacial Indifference Bold"/>
                <a:cs typeface="Glacial Indifference Bold"/>
                <a:sym typeface="Glacial Indifference Bold"/>
              </a:rPr>
              <a:t>1</a:t>
            </a:r>
          </a:p>
        </p:txBody>
      </p:sp>
      <p:sp>
        <p:nvSpPr>
          <p:cNvPr name="TextBox 15" id="15"/>
          <p:cNvSpPr txBox="true"/>
          <p:nvPr/>
        </p:nvSpPr>
        <p:spPr>
          <a:xfrm rot="0">
            <a:off x="523530" y="4914615"/>
            <a:ext cx="796520" cy="1921953"/>
          </a:xfrm>
          <a:prstGeom prst="rect">
            <a:avLst/>
          </a:prstGeom>
        </p:spPr>
        <p:txBody>
          <a:bodyPr anchor="t" rtlCol="false" tIns="0" lIns="0" bIns="0" rIns="0">
            <a:spAutoFit/>
          </a:bodyPr>
          <a:lstStyle/>
          <a:p>
            <a:pPr algn="ctr">
              <a:lnSpc>
                <a:spcPts val="15666"/>
              </a:lnSpc>
            </a:pPr>
            <a:r>
              <a:rPr lang="en-US" b="true" sz="11190" spc="1051">
                <a:solidFill>
                  <a:srgbClr val="152540"/>
                </a:solidFill>
                <a:latin typeface="Glacial Indifference Bold"/>
                <a:ea typeface="Glacial Indifference Bold"/>
                <a:cs typeface="Glacial Indifference Bold"/>
                <a:sym typeface="Glacial Indifference Bold"/>
              </a:rPr>
              <a:t>2</a:t>
            </a:r>
          </a:p>
        </p:txBody>
      </p:sp>
      <p:sp>
        <p:nvSpPr>
          <p:cNvPr name="TextBox 16" id="16"/>
          <p:cNvSpPr txBox="true"/>
          <p:nvPr/>
        </p:nvSpPr>
        <p:spPr>
          <a:xfrm rot="0">
            <a:off x="523530" y="6824229"/>
            <a:ext cx="796520" cy="1921953"/>
          </a:xfrm>
          <a:prstGeom prst="rect">
            <a:avLst/>
          </a:prstGeom>
        </p:spPr>
        <p:txBody>
          <a:bodyPr anchor="t" rtlCol="false" tIns="0" lIns="0" bIns="0" rIns="0">
            <a:spAutoFit/>
          </a:bodyPr>
          <a:lstStyle/>
          <a:p>
            <a:pPr algn="ctr">
              <a:lnSpc>
                <a:spcPts val="15666"/>
              </a:lnSpc>
            </a:pPr>
            <a:r>
              <a:rPr lang="en-US" b="true" sz="11190" spc="1051">
                <a:solidFill>
                  <a:srgbClr val="152540"/>
                </a:solidFill>
                <a:latin typeface="Glacial Indifference Bold"/>
                <a:ea typeface="Glacial Indifference Bold"/>
                <a:cs typeface="Glacial Indifference Bold"/>
                <a:sym typeface="Glacial Indifference Bold"/>
              </a:rPr>
              <a:t>3</a:t>
            </a:r>
          </a:p>
        </p:txBody>
      </p:sp>
      <p:sp>
        <p:nvSpPr>
          <p:cNvPr name="Freeform 17" id="17"/>
          <p:cNvSpPr/>
          <p:nvPr/>
        </p:nvSpPr>
        <p:spPr>
          <a:xfrm flipH="false" flipV="false" rot="659918">
            <a:off x="-779000" y="-3465361"/>
            <a:ext cx="6556116" cy="6126988"/>
          </a:xfrm>
          <a:custGeom>
            <a:avLst/>
            <a:gdLst/>
            <a:ahLst/>
            <a:cxnLst/>
            <a:rect r="r" b="b" t="t" l="l"/>
            <a:pathLst>
              <a:path h="6126988" w="6556116">
                <a:moveTo>
                  <a:pt x="0" y="0"/>
                </a:moveTo>
                <a:lnTo>
                  <a:pt x="6556115" y="0"/>
                </a:lnTo>
                <a:lnTo>
                  <a:pt x="6556115" y="6126988"/>
                </a:lnTo>
                <a:lnTo>
                  <a:pt x="0" y="61269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3895677" y="1398857"/>
            <a:ext cx="9817265" cy="2547564"/>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TECNOLOGÍAS IMPLEMENTADAS</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400000">
            <a:off x="13112837" y="-1659911"/>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521968">
            <a:off x="-1614569" y="6194806"/>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0">
            <a:off x="1663489" y="6701972"/>
            <a:ext cx="2677953" cy="601913"/>
            <a:chOff x="0" y="0"/>
            <a:chExt cx="812800" cy="182690"/>
          </a:xfrm>
        </p:grpSpPr>
        <p:sp>
          <p:nvSpPr>
            <p:cNvPr name="Freeform 8" id="8"/>
            <p:cNvSpPr/>
            <p:nvPr/>
          </p:nvSpPr>
          <p:spPr>
            <a:xfrm flipH="false" flipV="false" rot="0">
              <a:off x="0" y="0"/>
              <a:ext cx="812800" cy="182690"/>
            </a:xfrm>
            <a:custGeom>
              <a:avLst/>
              <a:gdLst/>
              <a:ahLst/>
              <a:cxnLst/>
              <a:rect r="r" b="b" t="t" l="l"/>
              <a:pathLst>
                <a:path h="182690" w="812800">
                  <a:moveTo>
                    <a:pt x="91345" y="0"/>
                  </a:moveTo>
                  <a:lnTo>
                    <a:pt x="721455" y="0"/>
                  </a:lnTo>
                  <a:cubicBezTo>
                    <a:pt x="745681" y="0"/>
                    <a:pt x="768915" y="9624"/>
                    <a:pt x="786046" y="26754"/>
                  </a:cubicBezTo>
                  <a:cubicBezTo>
                    <a:pt x="803176" y="43885"/>
                    <a:pt x="812800" y="67119"/>
                    <a:pt x="812800" y="91345"/>
                  </a:cubicBezTo>
                  <a:lnTo>
                    <a:pt x="812800" y="91345"/>
                  </a:lnTo>
                  <a:cubicBezTo>
                    <a:pt x="812800" y="141793"/>
                    <a:pt x="771903" y="182690"/>
                    <a:pt x="721455" y="182690"/>
                  </a:cubicBezTo>
                  <a:lnTo>
                    <a:pt x="91345" y="182690"/>
                  </a:lnTo>
                  <a:cubicBezTo>
                    <a:pt x="67119" y="182690"/>
                    <a:pt x="43885" y="173066"/>
                    <a:pt x="26754" y="155936"/>
                  </a:cubicBezTo>
                  <a:cubicBezTo>
                    <a:pt x="9624" y="138805"/>
                    <a:pt x="0" y="115571"/>
                    <a:pt x="0" y="91345"/>
                  </a:cubicBezTo>
                  <a:lnTo>
                    <a:pt x="0" y="91345"/>
                  </a:lnTo>
                  <a:cubicBezTo>
                    <a:pt x="0" y="67119"/>
                    <a:pt x="9624" y="43885"/>
                    <a:pt x="26754" y="26754"/>
                  </a:cubicBezTo>
                  <a:cubicBezTo>
                    <a:pt x="43885" y="9624"/>
                    <a:pt x="67119" y="0"/>
                    <a:pt x="91345" y="0"/>
                  </a:cubicBezTo>
                  <a:close/>
                </a:path>
              </a:pathLst>
            </a:custGeom>
            <a:solidFill>
              <a:srgbClr val="000000">
                <a:alpha val="0"/>
              </a:srgbClr>
            </a:solidFill>
            <a:ln w="47625" cap="rnd">
              <a:solidFill>
                <a:srgbClr val="7A65A4"/>
              </a:solidFill>
              <a:prstDash val="solid"/>
              <a:round/>
            </a:ln>
          </p:spPr>
        </p:sp>
        <p:sp>
          <p:nvSpPr>
            <p:cNvPr name="TextBox 9" id="9"/>
            <p:cNvSpPr txBox="true"/>
            <p:nvPr/>
          </p:nvSpPr>
          <p:spPr>
            <a:xfrm>
              <a:off x="0" y="-47625"/>
              <a:ext cx="812800" cy="230315"/>
            </a:xfrm>
            <a:prstGeom prst="rect">
              <a:avLst/>
            </a:prstGeom>
          </p:spPr>
          <p:txBody>
            <a:bodyPr anchor="ctr" rtlCol="false" tIns="0" lIns="0" bIns="0" rIns="0"/>
            <a:lstStyle/>
            <a:p>
              <a:pPr algn="ctr">
                <a:lnSpc>
                  <a:spcPts val="3548"/>
                </a:lnSpc>
                <a:spcBef>
                  <a:spcPct val="0"/>
                </a:spcBef>
              </a:pPr>
              <a:r>
                <a:rPr lang="en-US" sz="2534">
                  <a:solidFill>
                    <a:srgbClr val="253754"/>
                  </a:solidFill>
                  <a:latin typeface="Glacial Indifference"/>
                  <a:ea typeface="Glacial Indifference"/>
                  <a:cs typeface="Glacial Indifference"/>
                  <a:sym typeface="Glacial Indifference"/>
                </a:rPr>
                <a:t>Java</a:t>
              </a:r>
            </a:p>
          </p:txBody>
        </p:sp>
      </p:grpSp>
      <p:grpSp>
        <p:nvGrpSpPr>
          <p:cNvPr name="Group 10" id="10"/>
          <p:cNvGrpSpPr/>
          <p:nvPr/>
        </p:nvGrpSpPr>
        <p:grpSpPr>
          <a:xfrm rot="0">
            <a:off x="7688216" y="6701972"/>
            <a:ext cx="2677953" cy="601913"/>
            <a:chOff x="0" y="0"/>
            <a:chExt cx="812800" cy="182690"/>
          </a:xfrm>
        </p:grpSpPr>
        <p:sp>
          <p:nvSpPr>
            <p:cNvPr name="Freeform 11" id="11"/>
            <p:cNvSpPr/>
            <p:nvPr/>
          </p:nvSpPr>
          <p:spPr>
            <a:xfrm flipH="false" flipV="false" rot="0">
              <a:off x="0" y="0"/>
              <a:ext cx="812800" cy="182690"/>
            </a:xfrm>
            <a:custGeom>
              <a:avLst/>
              <a:gdLst/>
              <a:ahLst/>
              <a:cxnLst/>
              <a:rect r="r" b="b" t="t" l="l"/>
              <a:pathLst>
                <a:path h="182690" w="812800">
                  <a:moveTo>
                    <a:pt x="91345" y="0"/>
                  </a:moveTo>
                  <a:lnTo>
                    <a:pt x="721455" y="0"/>
                  </a:lnTo>
                  <a:cubicBezTo>
                    <a:pt x="745681" y="0"/>
                    <a:pt x="768915" y="9624"/>
                    <a:pt x="786046" y="26754"/>
                  </a:cubicBezTo>
                  <a:cubicBezTo>
                    <a:pt x="803176" y="43885"/>
                    <a:pt x="812800" y="67119"/>
                    <a:pt x="812800" y="91345"/>
                  </a:cubicBezTo>
                  <a:lnTo>
                    <a:pt x="812800" y="91345"/>
                  </a:lnTo>
                  <a:cubicBezTo>
                    <a:pt x="812800" y="141793"/>
                    <a:pt x="771903" y="182690"/>
                    <a:pt x="721455" y="182690"/>
                  </a:cubicBezTo>
                  <a:lnTo>
                    <a:pt x="91345" y="182690"/>
                  </a:lnTo>
                  <a:cubicBezTo>
                    <a:pt x="67119" y="182690"/>
                    <a:pt x="43885" y="173066"/>
                    <a:pt x="26754" y="155936"/>
                  </a:cubicBezTo>
                  <a:cubicBezTo>
                    <a:pt x="9624" y="138805"/>
                    <a:pt x="0" y="115571"/>
                    <a:pt x="0" y="91345"/>
                  </a:cubicBezTo>
                  <a:lnTo>
                    <a:pt x="0" y="91345"/>
                  </a:lnTo>
                  <a:cubicBezTo>
                    <a:pt x="0" y="67119"/>
                    <a:pt x="9624" y="43885"/>
                    <a:pt x="26754" y="26754"/>
                  </a:cubicBezTo>
                  <a:cubicBezTo>
                    <a:pt x="43885" y="9624"/>
                    <a:pt x="67119" y="0"/>
                    <a:pt x="91345" y="0"/>
                  </a:cubicBezTo>
                  <a:close/>
                </a:path>
              </a:pathLst>
            </a:custGeom>
            <a:solidFill>
              <a:srgbClr val="000000">
                <a:alpha val="0"/>
              </a:srgbClr>
            </a:solidFill>
            <a:ln w="47625" cap="rnd">
              <a:solidFill>
                <a:srgbClr val="7A65A4"/>
              </a:solidFill>
              <a:prstDash val="solid"/>
              <a:round/>
            </a:ln>
          </p:spPr>
        </p:sp>
        <p:sp>
          <p:nvSpPr>
            <p:cNvPr name="TextBox 12" id="12"/>
            <p:cNvSpPr txBox="true"/>
            <p:nvPr/>
          </p:nvSpPr>
          <p:spPr>
            <a:xfrm>
              <a:off x="0" y="-47625"/>
              <a:ext cx="812800" cy="230315"/>
            </a:xfrm>
            <a:prstGeom prst="rect">
              <a:avLst/>
            </a:prstGeom>
          </p:spPr>
          <p:txBody>
            <a:bodyPr anchor="ctr" rtlCol="false" tIns="0" lIns="0" bIns="0" rIns="0"/>
            <a:lstStyle/>
            <a:p>
              <a:pPr algn="ctr">
                <a:lnSpc>
                  <a:spcPts val="3548"/>
                </a:lnSpc>
                <a:spcBef>
                  <a:spcPct val="0"/>
                </a:spcBef>
              </a:pPr>
              <a:r>
                <a:rPr lang="en-US" sz="2534">
                  <a:solidFill>
                    <a:srgbClr val="253754"/>
                  </a:solidFill>
                  <a:latin typeface="Glacial Indifference"/>
                  <a:ea typeface="Glacial Indifference"/>
                  <a:cs typeface="Glacial Indifference"/>
                  <a:sym typeface="Glacial Indifference"/>
                </a:rPr>
                <a:t>PostgreSQL</a:t>
              </a:r>
            </a:p>
          </p:txBody>
        </p:sp>
      </p:grpSp>
      <p:grpSp>
        <p:nvGrpSpPr>
          <p:cNvPr name="Group 13" id="13"/>
          <p:cNvGrpSpPr/>
          <p:nvPr/>
        </p:nvGrpSpPr>
        <p:grpSpPr>
          <a:xfrm rot="0">
            <a:off x="13712942" y="6701972"/>
            <a:ext cx="2677953" cy="601913"/>
            <a:chOff x="0" y="0"/>
            <a:chExt cx="812800" cy="182690"/>
          </a:xfrm>
        </p:grpSpPr>
        <p:sp>
          <p:nvSpPr>
            <p:cNvPr name="Freeform 14" id="14"/>
            <p:cNvSpPr/>
            <p:nvPr/>
          </p:nvSpPr>
          <p:spPr>
            <a:xfrm flipH="false" flipV="false" rot="0">
              <a:off x="0" y="0"/>
              <a:ext cx="812800" cy="182690"/>
            </a:xfrm>
            <a:custGeom>
              <a:avLst/>
              <a:gdLst/>
              <a:ahLst/>
              <a:cxnLst/>
              <a:rect r="r" b="b" t="t" l="l"/>
              <a:pathLst>
                <a:path h="182690" w="812800">
                  <a:moveTo>
                    <a:pt x="91345" y="0"/>
                  </a:moveTo>
                  <a:lnTo>
                    <a:pt x="721455" y="0"/>
                  </a:lnTo>
                  <a:cubicBezTo>
                    <a:pt x="745681" y="0"/>
                    <a:pt x="768915" y="9624"/>
                    <a:pt x="786046" y="26754"/>
                  </a:cubicBezTo>
                  <a:cubicBezTo>
                    <a:pt x="803176" y="43885"/>
                    <a:pt x="812800" y="67119"/>
                    <a:pt x="812800" y="91345"/>
                  </a:cubicBezTo>
                  <a:lnTo>
                    <a:pt x="812800" y="91345"/>
                  </a:lnTo>
                  <a:cubicBezTo>
                    <a:pt x="812800" y="141793"/>
                    <a:pt x="771903" y="182690"/>
                    <a:pt x="721455" y="182690"/>
                  </a:cubicBezTo>
                  <a:lnTo>
                    <a:pt x="91345" y="182690"/>
                  </a:lnTo>
                  <a:cubicBezTo>
                    <a:pt x="67119" y="182690"/>
                    <a:pt x="43885" y="173066"/>
                    <a:pt x="26754" y="155936"/>
                  </a:cubicBezTo>
                  <a:cubicBezTo>
                    <a:pt x="9624" y="138805"/>
                    <a:pt x="0" y="115571"/>
                    <a:pt x="0" y="91345"/>
                  </a:cubicBezTo>
                  <a:lnTo>
                    <a:pt x="0" y="91345"/>
                  </a:lnTo>
                  <a:cubicBezTo>
                    <a:pt x="0" y="67119"/>
                    <a:pt x="9624" y="43885"/>
                    <a:pt x="26754" y="26754"/>
                  </a:cubicBezTo>
                  <a:cubicBezTo>
                    <a:pt x="43885" y="9624"/>
                    <a:pt x="67119" y="0"/>
                    <a:pt x="91345" y="0"/>
                  </a:cubicBezTo>
                  <a:close/>
                </a:path>
              </a:pathLst>
            </a:custGeom>
            <a:solidFill>
              <a:srgbClr val="000000">
                <a:alpha val="0"/>
              </a:srgbClr>
            </a:solidFill>
            <a:ln w="47625" cap="rnd">
              <a:solidFill>
                <a:srgbClr val="7A65A4"/>
              </a:solidFill>
              <a:prstDash val="solid"/>
              <a:round/>
            </a:ln>
          </p:spPr>
        </p:sp>
        <p:sp>
          <p:nvSpPr>
            <p:cNvPr name="TextBox 15" id="15"/>
            <p:cNvSpPr txBox="true"/>
            <p:nvPr/>
          </p:nvSpPr>
          <p:spPr>
            <a:xfrm>
              <a:off x="0" y="-47625"/>
              <a:ext cx="812800" cy="230315"/>
            </a:xfrm>
            <a:prstGeom prst="rect">
              <a:avLst/>
            </a:prstGeom>
          </p:spPr>
          <p:txBody>
            <a:bodyPr anchor="ctr" rtlCol="false" tIns="0" lIns="0" bIns="0" rIns="0"/>
            <a:lstStyle/>
            <a:p>
              <a:pPr algn="ctr">
                <a:lnSpc>
                  <a:spcPts val="3548"/>
                </a:lnSpc>
                <a:spcBef>
                  <a:spcPct val="0"/>
                </a:spcBef>
              </a:pPr>
              <a:r>
                <a:rPr lang="en-US" sz="2534">
                  <a:solidFill>
                    <a:srgbClr val="253754"/>
                  </a:solidFill>
                  <a:latin typeface="Glacial Indifference"/>
                  <a:ea typeface="Glacial Indifference"/>
                  <a:cs typeface="Glacial Indifference"/>
                  <a:sym typeface="Glacial Indifference"/>
                </a:rPr>
                <a:t>Leaflet</a:t>
              </a:r>
            </a:p>
          </p:txBody>
        </p:sp>
      </p:grpSp>
      <p:grpSp>
        <p:nvGrpSpPr>
          <p:cNvPr name="Group 16" id="16"/>
          <p:cNvGrpSpPr/>
          <p:nvPr/>
        </p:nvGrpSpPr>
        <p:grpSpPr>
          <a:xfrm rot="0">
            <a:off x="4676888" y="6701972"/>
            <a:ext cx="2677953" cy="601913"/>
            <a:chOff x="0" y="0"/>
            <a:chExt cx="812800" cy="182690"/>
          </a:xfrm>
        </p:grpSpPr>
        <p:sp>
          <p:nvSpPr>
            <p:cNvPr name="Freeform 17" id="17"/>
            <p:cNvSpPr/>
            <p:nvPr/>
          </p:nvSpPr>
          <p:spPr>
            <a:xfrm flipH="false" flipV="false" rot="0">
              <a:off x="0" y="0"/>
              <a:ext cx="812800" cy="182690"/>
            </a:xfrm>
            <a:custGeom>
              <a:avLst/>
              <a:gdLst/>
              <a:ahLst/>
              <a:cxnLst/>
              <a:rect r="r" b="b" t="t" l="l"/>
              <a:pathLst>
                <a:path h="182690" w="812800">
                  <a:moveTo>
                    <a:pt x="91345" y="0"/>
                  </a:moveTo>
                  <a:lnTo>
                    <a:pt x="721455" y="0"/>
                  </a:lnTo>
                  <a:cubicBezTo>
                    <a:pt x="745681" y="0"/>
                    <a:pt x="768915" y="9624"/>
                    <a:pt x="786046" y="26754"/>
                  </a:cubicBezTo>
                  <a:cubicBezTo>
                    <a:pt x="803176" y="43885"/>
                    <a:pt x="812800" y="67119"/>
                    <a:pt x="812800" y="91345"/>
                  </a:cubicBezTo>
                  <a:lnTo>
                    <a:pt x="812800" y="91345"/>
                  </a:lnTo>
                  <a:cubicBezTo>
                    <a:pt x="812800" y="141793"/>
                    <a:pt x="771903" y="182690"/>
                    <a:pt x="721455" y="182690"/>
                  </a:cubicBezTo>
                  <a:lnTo>
                    <a:pt x="91345" y="182690"/>
                  </a:lnTo>
                  <a:cubicBezTo>
                    <a:pt x="67119" y="182690"/>
                    <a:pt x="43885" y="173066"/>
                    <a:pt x="26754" y="155936"/>
                  </a:cubicBezTo>
                  <a:cubicBezTo>
                    <a:pt x="9624" y="138805"/>
                    <a:pt x="0" y="115571"/>
                    <a:pt x="0" y="91345"/>
                  </a:cubicBezTo>
                  <a:lnTo>
                    <a:pt x="0" y="91345"/>
                  </a:lnTo>
                  <a:cubicBezTo>
                    <a:pt x="0" y="67119"/>
                    <a:pt x="9624" y="43885"/>
                    <a:pt x="26754" y="26754"/>
                  </a:cubicBezTo>
                  <a:cubicBezTo>
                    <a:pt x="43885" y="9624"/>
                    <a:pt x="67119" y="0"/>
                    <a:pt x="91345" y="0"/>
                  </a:cubicBezTo>
                  <a:close/>
                </a:path>
              </a:pathLst>
            </a:custGeom>
            <a:solidFill>
              <a:srgbClr val="000000">
                <a:alpha val="0"/>
              </a:srgbClr>
            </a:solidFill>
            <a:ln w="47625" cap="rnd">
              <a:solidFill>
                <a:srgbClr val="7A65A4"/>
              </a:solidFill>
              <a:prstDash val="solid"/>
              <a:round/>
            </a:ln>
          </p:spPr>
        </p:sp>
        <p:sp>
          <p:nvSpPr>
            <p:cNvPr name="TextBox 18" id="18"/>
            <p:cNvSpPr txBox="true"/>
            <p:nvPr/>
          </p:nvSpPr>
          <p:spPr>
            <a:xfrm>
              <a:off x="0" y="-47625"/>
              <a:ext cx="812800" cy="230315"/>
            </a:xfrm>
            <a:prstGeom prst="rect">
              <a:avLst/>
            </a:prstGeom>
          </p:spPr>
          <p:txBody>
            <a:bodyPr anchor="ctr" rtlCol="false" tIns="0" lIns="0" bIns="0" rIns="0"/>
            <a:lstStyle/>
            <a:p>
              <a:pPr algn="ctr">
                <a:lnSpc>
                  <a:spcPts val="3548"/>
                </a:lnSpc>
                <a:spcBef>
                  <a:spcPct val="0"/>
                </a:spcBef>
              </a:pPr>
              <a:r>
                <a:rPr lang="en-US" sz="2534">
                  <a:solidFill>
                    <a:srgbClr val="253754"/>
                  </a:solidFill>
                  <a:latin typeface="Glacial Indifference"/>
                  <a:ea typeface="Glacial Indifference"/>
                  <a:cs typeface="Glacial Indifference"/>
                  <a:sym typeface="Glacial Indifference"/>
                </a:rPr>
                <a:t>Angular</a:t>
              </a:r>
            </a:p>
          </p:txBody>
        </p:sp>
      </p:grpSp>
      <p:grpSp>
        <p:nvGrpSpPr>
          <p:cNvPr name="Group 19" id="19"/>
          <p:cNvGrpSpPr/>
          <p:nvPr/>
        </p:nvGrpSpPr>
        <p:grpSpPr>
          <a:xfrm rot="0">
            <a:off x="10701614" y="6701972"/>
            <a:ext cx="2677953" cy="601913"/>
            <a:chOff x="0" y="0"/>
            <a:chExt cx="812800" cy="182690"/>
          </a:xfrm>
        </p:grpSpPr>
        <p:sp>
          <p:nvSpPr>
            <p:cNvPr name="Freeform 20" id="20"/>
            <p:cNvSpPr/>
            <p:nvPr/>
          </p:nvSpPr>
          <p:spPr>
            <a:xfrm flipH="false" flipV="false" rot="0">
              <a:off x="0" y="0"/>
              <a:ext cx="812800" cy="182690"/>
            </a:xfrm>
            <a:custGeom>
              <a:avLst/>
              <a:gdLst/>
              <a:ahLst/>
              <a:cxnLst/>
              <a:rect r="r" b="b" t="t" l="l"/>
              <a:pathLst>
                <a:path h="182690" w="812800">
                  <a:moveTo>
                    <a:pt x="91345" y="0"/>
                  </a:moveTo>
                  <a:lnTo>
                    <a:pt x="721455" y="0"/>
                  </a:lnTo>
                  <a:cubicBezTo>
                    <a:pt x="745681" y="0"/>
                    <a:pt x="768915" y="9624"/>
                    <a:pt x="786046" y="26754"/>
                  </a:cubicBezTo>
                  <a:cubicBezTo>
                    <a:pt x="803176" y="43885"/>
                    <a:pt x="812800" y="67119"/>
                    <a:pt x="812800" y="91345"/>
                  </a:cubicBezTo>
                  <a:lnTo>
                    <a:pt x="812800" y="91345"/>
                  </a:lnTo>
                  <a:cubicBezTo>
                    <a:pt x="812800" y="141793"/>
                    <a:pt x="771903" y="182690"/>
                    <a:pt x="721455" y="182690"/>
                  </a:cubicBezTo>
                  <a:lnTo>
                    <a:pt x="91345" y="182690"/>
                  </a:lnTo>
                  <a:cubicBezTo>
                    <a:pt x="67119" y="182690"/>
                    <a:pt x="43885" y="173066"/>
                    <a:pt x="26754" y="155936"/>
                  </a:cubicBezTo>
                  <a:cubicBezTo>
                    <a:pt x="9624" y="138805"/>
                    <a:pt x="0" y="115571"/>
                    <a:pt x="0" y="91345"/>
                  </a:cubicBezTo>
                  <a:lnTo>
                    <a:pt x="0" y="91345"/>
                  </a:lnTo>
                  <a:cubicBezTo>
                    <a:pt x="0" y="67119"/>
                    <a:pt x="9624" y="43885"/>
                    <a:pt x="26754" y="26754"/>
                  </a:cubicBezTo>
                  <a:cubicBezTo>
                    <a:pt x="43885" y="9624"/>
                    <a:pt x="67119" y="0"/>
                    <a:pt x="91345" y="0"/>
                  </a:cubicBezTo>
                  <a:close/>
                </a:path>
              </a:pathLst>
            </a:custGeom>
            <a:solidFill>
              <a:srgbClr val="000000">
                <a:alpha val="0"/>
              </a:srgbClr>
            </a:solidFill>
            <a:ln w="47625" cap="rnd">
              <a:solidFill>
                <a:srgbClr val="7A65A4"/>
              </a:solidFill>
              <a:prstDash val="solid"/>
              <a:round/>
            </a:ln>
          </p:spPr>
        </p:sp>
        <p:sp>
          <p:nvSpPr>
            <p:cNvPr name="TextBox 21" id="21"/>
            <p:cNvSpPr txBox="true"/>
            <p:nvPr/>
          </p:nvSpPr>
          <p:spPr>
            <a:xfrm>
              <a:off x="0" y="-47625"/>
              <a:ext cx="812800" cy="230315"/>
            </a:xfrm>
            <a:prstGeom prst="rect">
              <a:avLst/>
            </a:prstGeom>
          </p:spPr>
          <p:txBody>
            <a:bodyPr anchor="ctr" rtlCol="false" tIns="0" lIns="0" bIns="0" rIns="0"/>
            <a:lstStyle/>
            <a:p>
              <a:pPr algn="ctr">
                <a:lnSpc>
                  <a:spcPts val="3548"/>
                </a:lnSpc>
                <a:spcBef>
                  <a:spcPct val="0"/>
                </a:spcBef>
              </a:pPr>
              <a:r>
                <a:rPr lang="en-US" sz="2534">
                  <a:solidFill>
                    <a:srgbClr val="253754"/>
                  </a:solidFill>
                  <a:latin typeface="Glacial Indifference"/>
                  <a:ea typeface="Glacial Indifference"/>
                  <a:cs typeface="Glacial Indifference"/>
                  <a:sym typeface="Glacial Indifference"/>
                </a:rPr>
                <a:t>Bootstrap</a:t>
              </a:r>
            </a:p>
          </p:txBody>
        </p:sp>
      </p:grpSp>
      <p:sp>
        <p:nvSpPr>
          <p:cNvPr name="Freeform 22" id="22"/>
          <p:cNvSpPr/>
          <p:nvPr/>
        </p:nvSpPr>
        <p:spPr>
          <a:xfrm flipH="false" flipV="false" rot="0">
            <a:off x="2406939" y="5143500"/>
            <a:ext cx="1273908" cy="1394153"/>
          </a:xfrm>
          <a:custGeom>
            <a:avLst/>
            <a:gdLst/>
            <a:ahLst/>
            <a:cxnLst/>
            <a:rect r="r" b="b" t="t" l="l"/>
            <a:pathLst>
              <a:path h="1394153" w="1273908">
                <a:moveTo>
                  <a:pt x="0" y="0"/>
                </a:moveTo>
                <a:lnTo>
                  <a:pt x="1273907" y="0"/>
                </a:lnTo>
                <a:lnTo>
                  <a:pt x="1273907" y="1394153"/>
                </a:lnTo>
                <a:lnTo>
                  <a:pt x="0" y="13941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5376296" y="5225034"/>
            <a:ext cx="1279136" cy="1394153"/>
          </a:xfrm>
          <a:custGeom>
            <a:avLst/>
            <a:gdLst/>
            <a:ahLst/>
            <a:cxnLst/>
            <a:rect r="r" b="b" t="t" l="l"/>
            <a:pathLst>
              <a:path h="1394153" w="1279136">
                <a:moveTo>
                  <a:pt x="0" y="0"/>
                </a:moveTo>
                <a:lnTo>
                  <a:pt x="1279136" y="0"/>
                </a:lnTo>
                <a:lnTo>
                  <a:pt x="1279136" y="1394153"/>
                </a:lnTo>
                <a:lnTo>
                  <a:pt x="0" y="13941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8355547" y="5155111"/>
            <a:ext cx="1343290" cy="1464076"/>
          </a:xfrm>
          <a:custGeom>
            <a:avLst/>
            <a:gdLst/>
            <a:ahLst/>
            <a:cxnLst/>
            <a:rect r="r" b="b" t="t" l="l"/>
            <a:pathLst>
              <a:path h="1464076" w="1343290">
                <a:moveTo>
                  <a:pt x="0" y="0"/>
                </a:moveTo>
                <a:lnTo>
                  <a:pt x="1343290" y="0"/>
                </a:lnTo>
                <a:lnTo>
                  <a:pt x="1343290" y="1464076"/>
                </a:lnTo>
                <a:lnTo>
                  <a:pt x="0" y="14640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11329323" y="5196651"/>
            <a:ext cx="1422536" cy="1422536"/>
          </a:xfrm>
          <a:custGeom>
            <a:avLst/>
            <a:gdLst/>
            <a:ahLst/>
            <a:cxnLst/>
            <a:rect r="r" b="b" t="t" l="l"/>
            <a:pathLst>
              <a:path h="1422536" w="1422536">
                <a:moveTo>
                  <a:pt x="0" y="0"/>
                </a:moveTo>
                <a:lnTo>
                  <a:pt x="1422536" y="0"/>
                </a:lnTo>
                <a:lnTo>
                  <a:pt x="1422536" y="1422536"/>
                </a:lnTo>
                <a:lnTo>
                  <a:pt x="0" y="142253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4581106" y="5159302"/>
            <a:ext cx="941626" cy="1459886"/>
          </a:xfrm>
          <a:custGeom>
            <a:avLst/>
            <a:gdLst/>
            <a:ahLst/>
            <a:cxnLst/>
            <a:rect r="r" b="b" t="t" l="l"/>
            <a:pathLst>
              <a:path h="1459886" w="941626">
                <a:moveTo>
                  <a:pt x="0" y="0"/>
                </a:moveTo>
                <a:lnTo>
                  <a:pt x="941626" y="0"/>
                </a:lnTo>
                <a:lnTo>
                  <a:pt x="941626" y="1459885"/>
                </a:lnTo>
                <a:lnTo>
                  <a:pt x="0" y="14598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1904222" y="1615133"/>
            <a:ext cx="6460548" cy="966389"/>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ARQUITECTURA</a:t>
            </a:r>
          </a:p>
        </p:txBody>
      </p:sp>
      <p:sp>
        <p:nvSpPr>
          <p:cNvPr name="Freeform 6" id="6"/>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517631" y="3823538"/>
            <a:ext cx="6517270" cy="6066986"/>
          </a:xfrm>
          <a:custGeom>
            <a:avLst/>
            <a:gdLst/>
            <a:ahLst/>
            <a:cxnLst/>
            <a:rect r="r" b="b" t="t" l="l"/>
            <a:pathLst>
              <a:path h="6066986" w="6517270">
                <a:moveTo>
                  <a:pt x="0" y="0"/>
                </a:moveTo>
                <a:lnTo>
                  <a:pt x="6517270" y="0"/>
                </a:lnTo>
                <a:lnTo>
                  <a:pt x="6517270" y="6066986"/>
                </a:lnTo>
                <a:lnTo>
                  <a:pt x="0" y="6066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3216185" y="4364415"/>
            <a:ext cx="1120162" cy="1120162"/>
          </a:xfrm>
          <a:custGeom>
            <a:avLst/>
            <a:gdLst/>
            <a:ahLst/>
            <a:cxnLst/>
            <a:rect r="r" b="b" t="t" l="l"/>
            <a:pathLst>
              <a:path h="1120162" w="1120162">
                <a:moveTo>
                  <a:pt x="0" y="0"/>
                </a:moveTo>
                <a:lnTo>
                  <a:pt x="1120162" y="0"/>
                </a:lnTo>
                <a:lnTo>
                  <a:pt x="1120162" y="1120163"/>
                </a:lnTo>
                <a:lnTo>
                  <a:pt x="0" y="11201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982672" y="5932253"/>
            <a:ext cx="1587188" cy="1642627"/>
          </a:xfrm>
          <a:custGeom>
            <a:avLst/>
            <a:gdLst/>
            <a:ahLst/>
            <a:cxnLst/>
            <a:rect r="r" b="b" t="t" l="l"/>
            <a:pathLst>
              <a:path h="1642627" w="1587188">
                <a:moveTo>
                  <a:pt x="0" y="0"/>
                </a:moveTo>
                <a:lnTo>
                  <a:pt x="1587188" y="0"/>
                </a:lnTo>
                <a:lnTo>
                  <a:pt x="1587188" y="1642626"/>
                </a:lnTo>
                <a:lnTo>
                  <a:pt x="0" y="16426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2904367" y="8114403"/>
            <a:ext cx="1665493" cy="1665493"/>
          </a:xfrm>
          <a:custGeom>
            <a:avLst/>
            <a:gdLst/>
            <a:ahLst/>
            <a:cxnLst/>
            <a:rect r="r" b="b" t="t" l="l"/>
            <a:pathLst>
              <a:path h="1665493" w="1665493">
                <a:moveTo>
                  <a:pt x="0" y="0"/>
                </a:moveTo>
                <a:lnTo>
                  <a:pt x="1665493" y="0"/>
                </a:lnTo>
                <a:lnTo>
                  <a:pt x="1665493" y="1665493"/>
                </a:lnTo>
                <a:lnTo>
                  <a:pt x="0" y="166549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904222" y="2444870"/>
            <a:ext cx="8324690" cy="1259324"/>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DEL SISTEMA</a:t>
            </a:r>
          </a:p>
        </p:txBody>
      </p:sp>
      <p:sp>
        <p:nvSpPr>
          <p:cNvPr name="TextBox 13" id="13"/>
          <p:cNvSpPr txBox="true"/>
          <p:nvPr/>
        </p:nvSpPr>
        <p:spPr>
          <a:xfrm rot="0">
            <a:off x="6475356" y="3872808"/>
            <a:ext cx="8751011" cy="1773950"/>
          </a:xfrm>
          <a:prstGeom prst="rect">
            <a:avLst/>
          </a:prstGeom>
        </p:spPr>
        <p:txBody>
          <a:bodyPr anchor="t" rtlCol="false" tIns="0" lIns="0" bIns="0" rIns="0">
            <a:spAutoFit/>
          </a:bodyPr>
          <a:lstStyle/>
          <a:p>
            <a:pPr algn="ctr">
              <a:lnSpc>
                <a:spcPts val="3548"/>
              </a:lnSpc>
              <a:spcBef>
                <a:spcPct val="0"/>
              </a:spcBef>
            </a:pPr>
            <a:r>
              <a:rPr lang="en-US" sz="2534">
                <a:solidFill>
                  <a:srgbClr val="152540"/>
                </a:solidFill>
                <a:latin typeface="Glacial Indifference"/>
                <a:ea typeface="Glacial Indifference"/>
                <a:cs typeface="Glacial Indifference"/>
                <a:sym typeface="Glacial Indifference"/>
              </a:rPr>
              <a:t>En la interfaz de usuario se encuentra todo el diseño de la app, formularios e información que ve el usuario. El usuario también puede enviar datos a la aplicación mediante dichos formularios que tienen control sobre dicha información.</a:t>
            </a:r>
          </a:p>
        </p:txBody>
      </p:sp>
      <p:sp>
        <p:nvSpPr>
          <p:cNvPr name="TextBox 14" id="14"/>
          <p:cNvSpPr txBox="true"/>
          <p:nvPr/>
        </p:nvSpPr>
        <p:spPr>
          <a:xfrm rot="0">
            <a:off x="6597139" y="5946244"/>
            <a:ext cx="8751011" cy="1773950"/>
          </a:xfrm>
          <a:prstGeom prst="rect">
            <a:avLst/>
          </a:prstGeom>
        </p:spPr>
        <p:txBody>
          <a:bodyPr anchor="t" rtlCol="false" tIns="0" lIns="0" bIns="0" rIns="0">
            <a:spAutoFit/>
          </a:bodyPr>
          <a:lstStyle/>
          <a:p>
            <a:pPr algn="ctr">
              <a:lnSpc>
                <a:spcPts val="3548"/>
              </a:lnSpc>
              <a:spcBef>
                <a:spcPct val="0"/>
              </a:spcBef>
            </a:pPr>
            <a:r>
              <a:rPr lang="en-US" sz="2534">
                <a:solidFill>
                  <a:srgbClr val="152540"/>
                </a:solidFill>
                <a:latin typeface="Glacial Indifference"/>
                <a:ea typeface="Glacial Indifference"/>
                <a:cs typeface="Glacial Indifference"/>
                <a:sym typeface="Glacial Indifference"/>
              </a:rPr>
              <a:t>La API, es la que procesa y gestiona la información de la IU, éste envía y recibe datos para comunicarse con el usuario que no son solo texto, también pueden ser códigos de error o de éxito. Ésta comunicación se basa en peticiones HTTP</a:t>
            </a:r>
          </a:p>
        </p:txBody>
      </p:sp>
      <p:sp>
        <p:nvSpPr>
          <p:cNvPr name="TextBox 15" id="15"/>
          <p:cNvSpPr txBox="true"/>
          <p:nvPr/>
        </p:nvSpPr>
        <p:spPr>
          <a:xfrm rot="0">
            <a:off x="6780837" y="8066778"/>
            <a:ext cx="8751011" cy="1326275"/>
          </a:xfrm>
          <a:prstGeom prst="rect">
            <a:avLst/>
          </a:prstGeom>
        </p:spPr>
        <p:txBody>
          <a:bodyPr anchor="t" rtlCol="false" tIns="0" lIns="0" bIns="0" rIns="0">
            <a:spAutoFit/>
          </a:bodyPr>
          <a:lstStyle/>
          <a:p>
            <a:pPr algn="ctr">
              <a:lnSpc>
                <a:spcPts val="3548"/>
              </a:lnSpc>
              <a:spcBef>
                <a:spcPct val="0"/>
              </a:spcBef>
            </a:pPr>
            <a:r>
              <a:rPr lang="en-US" sz="2534">
                <a:solidFill>
                  <a:srgbClr val="152540"/>
                </a:solidFill>
                <a:latin typeface="Glacial Indifference"/>
                <a:ea typeface="Glacial Indifference"/>
                <a:cs typeface="Glacial Indifference"/>
                <a:sym typeface="Glacial Indifference"/>
              </a:rPr>
              <a:t>La  base de datos es un mero contenedor de información, solamente recibe y envía datos almacenados en tablas según los filtros proporcionados por la API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A65A4"/>
        </a:solidFill>
      </p:bgPr>
    </p:bg>
    <p:spTree>
      <p:nvGrpSpPr>
        <p:cNvPr id="1" name=""/>
        <p:cNvGrpSpPr/>
        <p:nvPr/>
      </p:nvGrpSpPr>
      <p:grpSpPr>
        <a:xfrm>
          <a:off x="0" y="0"/>
          <a:ext cx="0" cy="0"/>
          <a:chOff x="0" y="0"/>
          <a:chExt cx="0" cy="0"/>
        </a:xfrm>
      </p:grpSpPr>
      <p:sp>
        <p:nvSpPr>
          <p:cNvPr name="Freeform 2" id="2"/>
          <p:cNvSpPr/>
          <p:nvPr/>
        </p:nvSpPr>
        <p:spPr>
          <a:xfrm flipH="false" flipV="false" rot="0">
            <a:off x="-1349325" y="-3988454"/>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830550" y="8098567"/>
            <a:ext cx="6368915" cy="5952041"/>
          </a:xfrm>
          <a:custGeom>
            <a:avLst/>
            <a:gdLst/>
            <a:ahLst/>
            <a:cxnLst/>
            <a:rect r="r" b="b" t="t" l="l"/>
            <a:pathLst>
              <a:path h="5952041" w="6368915">
                <a:moveTo>
                  <a:pt x="0" y="0"/>
                </a:moveTo>
                <a:lnTo>
                  <a:pt x="6368915" y="0"/>
                </a:lnTo>
                <a:lnTo>
                  <a:pt x="6368915" y="5952041"/>
                </a:lnTo>
                <a:lnTo>
                  <a:pt x="0" y="5952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5458271" y="3630660"/>
            <a:ext cx="3606405" cy="5418727"/>
            <a:chOff x="0" y="0"/>
            <a:chExt cx="997323" cy="1498507"/>
          </a:xfrm>
        </p:grpSpPr>
        <p:sp>
          <p:nvSpPr>
            <p:cNvPr name="Freeform 5" id="5"/>
            <p:cNvSpPr/>
            <p:nvPr/>
          </p:nvSpPr>
          <p:spPr>
            <a:xfrm flipH="false" flipV="false" rot="0">
              <a:off x="0" y="0"/>
              <a:ext cx="997323" cy="1498507"/>
            </a:xfrm>
            <a:custGeom>
              <a:avLst/>
              <a:gdLst/>
              <a:ahLst/>
              <a:cxnLst/>
              <a:rect r="r" b="b" t="t" l="l"/>
              <a:pathLst>
                <a:path h="1498507" w="997323">
                  <a:moveTo>
                    <a:pt x="126656" y="0"/>
                  </a:moveTo>
                  <a:lnTo>
                    <a:pt x="870667" y="0"/>
                  </a:lnTo>
                  <a:cubicBezTo>
                    <a:pt x="940617" y="0"/>
                    <a:pt x="997323" y="56706"/>
                    <a:pt x="997323" y="126656"/>
                  </a:cubicBezTo>
                  <a:lnTo>
                    <a:pt x="997323" y="1371851"/>
                  </a:lnTo>
                  <a:cubicBezTo>
                    <a:pt x="997323" y="1441801"/>
                    <a:pt x="940617" y="1498507"/>
                    <a:pt x="870667" y="1498507"/>
                  </a:cubicBezTo>
                  <a:lnTo>
                    <a:pt x="126656" y="1498507"/>
                  </a:lnTo>
                  <a:cubicBezTo>
                    <a:pt x="56706" y="1498507"/>
                    <a:pt x="0" y="1441801"/>
                    <a:pt x="0" y="1371851"/>
                  </a:cubicBezTo>
                  <a:lnTo>
                    <a:pt x="0" y="126656"/>
                  </a:lnTo>
                  <a:cubicBezTo>
                    <a:pt x="0" y="56706"/>
                    <a:pt x="56706" y="0"/>
                    <a:pt x="126656" y="0"/>
                  </a:cubicBezTo>
                  <a:close/>
                </a:path>
              </a:pathLst>
            </a:custGeom>
            <a:solidFill>
              <a:srgbClr val="000000">
                <a:alpha val="0"/>
              </a:srgbClr>
            </a:solidFill>
            <a:ln w="38100" cap="rnd">
              <a:solidFill>
                <a:srgbClr val="F7F7F7"/>
              </a:solidFill>
              <a:prstDash val="solid"/>
              <a:round/>
            </a:ln>
          </p:spPr>
        </p:sp>
        <p:sp>
          <p:nvSpPr>
            <p:cNvPr name="TextBox 6" id="6"/>
            <p:cNvSpPr txBox="true"/>
            <p:nvPr/>
          </p:nvSpPr>
          <p:spPr>
            <a:xfrm>
              <a:off x="0" y="9525"/>
              <a:ext cx="997323" cy="1488982"/>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7" id="7"/>
          <p:cNvGrpSpPr/>
          <p:nvPr/>
        </p:nvGrpSpPr>
        <p:grpSpPr>
          <a:xfrm rot="0">
            <a:off x="9282054" y="3661064"/>
            <a:ext cx="3606405" cy="5388323"/>
            <a:chOff x="0" y="0"/>
            <a:chExt cx="997323" cy="1490099"/>
          </a:xfrm>
        </p:grpSpPr>
        <p:sp>
          <p:nvSpPr>
            <p:cNvPr name="Freeform 8" id="8"/>
            <p:cNvSpPr/>
            <p:nvPr/>
          </p:nvSpPr>
          <p:spPr>
            <a:xfrm flipH="false" flipV="false" rot="0">
              <a:off x="0" y="0"/>
              <a:ext cx="997323" cy="1490099"/>
            </a:xfrm>
            <a:custGeom>
              <a:avLst/>
              <a:gdLst/>
              <a:ahLst/>
              <a:cxnLst/>
              <a:rect r="r" b="b" t="t" l="l"/>
              <a:pathLst>
                <a:path h="1490099" w="997323">
                  <a:moveTo>
                    <a:pt x="126656" y="0"/>
                  </a:moveTo>
                  <a:lnTo>
                    <a:pt x="870667" y="0"/>
                  </a:lnTo>
                  <a:cubicBezTo>
                    <a:pt x="940617" y="0"/>
                    <a:pt x="997323" y="56706"/>
                    <a:pt x="997323" y="126656"/>
                  </a:cubicBezTo>
                  <a:lnTo>
                    <a:pt x="997323" y="1363443"/>
                  </a:lnTo>
                  <a:cubicBezTo>
                    <a:pt x="997323" y="1433393"/>
                    <a:pt x="940617" y="1490099"/>
                    <a:pt x="870667" y="1490099"/>
                  </a:cubicBezTo>
                  <a:lnTo>
                    <a:pt x="126656" y="1490099"/>
                  </a:lnTo>
                  <a:cubicBezTo>
                    <a:pt x="56706" y="1490099"/>
                    <a:pt x="0" y="1433393"/>
                    <a:pt x="0" y="1363443"/>
                  </a:cubicBezTo>
                  <a:lnTo>
                    <a:pt x="0" y="126656"/>
                  </a:lnTo>
                  <a:cubicBezTo>
                    <a:pt x="0" y="56706"/>
                    <a:pt x="56706" y="0"/>
                    <a:pt x="126656" y="0"/>
                  </a:cubicBezTo>
                  <a:close/>
                </a:path>
              </a:pathLst>
            </a:custGeom>
            <a:solidFill>
              <a:srgbClr val="000000">
                <a:alpha val="0"/>
              </a:srgbClr>
            </a:solidFill>
            <a:ln w="38100" cap="rnd">
              <a:solidFill>
                <a:srgbClr val="F7F7F7"/>
              </a:solidFill>
              <a:prstDash val="solid"/>
              <a:round/>
            </a:ln>
          </p:spPr>
        </p:sp>
        <p:sp>
          <p:nvSpPr>
            <p:cNvPr name="TextBox 9" id="9"/>
            <p:cNvSpPr txBox="true"/>
            <p:nvPr/>
          </p:nvSpPr>
          <p:spPr>
            <a:xfrm>
              <a:off x="0" y="9525"/>
              <a:ext cx="997323" cy="1480574"/>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10" id="10"/>
          <p:cNvGrpSpPr/>
          <p:nvPr/>
        </p:nvGrpSpPr>
        <p:grpSpPr>
          <a:xfrm rot="0">
            <a:off x="1555062" y="3559825"/>
            <a:ext cx="3682125" cy="5489562"/>
            <a:chOff x="0" y="0"/>
            <a:chExt cx="997323" cy="1486877"/>
          </a:xfrm>
        </p:grpSpPr>
        <p:sp>
          <p:nvSpPr>
            <p:cNvPr name="Freeform 11" id="11"/>
            <p:cNvSpPr/>
            <p:nvPr/>
          </p:nvSpPr>
          <p:spPr>
            <a:xfrm flipH="false" flipV="false" rot="0">
              <a:off x="0" y="0"/>
              <a:ext cx="997323" cy="1486877"/>
            </a:xfrm>
            <a:custGeom>
              <a:avLst/>
              <a:gdLst/>
              <a:ahLst/>
              <a:cxnLst/>
              <a:rect r="r" b="b" t="t" l="l"/>
              <a:pathLst>
                <a:path h="1486877" w="997323">
                  <a:moveTo>
                    <a:pt x="124052" y="0"/>
                  </a:moveTo>
                  <a:lnTo>
                    <a:pt x="873272" y="0"/>
                  </a:lnTo>
                  <a:cubicBezTo>
                    <a:pt x="906172" y="0"/>
                    <a:pt x="937725" y="13070"/>
                    <a:pt x="960990" y="36334"/>
                  </a:cubicBezTo>
                  <a:cubicBezTo>
                    <a:pt x="984254" y="59598"/>
                    <a:pt x="997323" y="91151"/>
                    <a:pt x="997323" y="124052"/>
                  </a:cubicBezTo>
                  <a:lnTo>
                    <a:pt x="997323" y="1362826"/>
                  </a:lnTo>
                  <a:cubicBezTo>
                    <a:pt x="997323" y="1395726"/>
                    <a:pt x="984254" y="1427279"/>
                    <a:pt x="960990" y="1450544"/>
                  </a:cubicBezTo>
                  <a:cubicBezTo>
                    <a:pt x="937725" y="1473808"/>
                    <a:pt x="906172" y="1486877"/>
                    <a:pt x="873272" y="1486877"/>
                  </a:cubicBezTo>
                  <a:lnTo>
                    <a:pt x="124052" y="1486877"/>
                  </a:lnTo>
                  <a:cubicBezTo>
                    <a:pt x="91151" y="1486877"/>
                    <a:pt x="59598" y="1473808"/>
                    <a:pt x="36334" y="1450544"/>
                  </a:cubicBezTo>
                  <a:cubicBezTo>
                    <a:pt x="13070" y="1427279"/>
                    <a:pt x="0" y="1395726"/>
                    <a:pt x="0" y="1362826"/>
                  </a:cubicBezTo>
                  <a:lnTo>
                    <a:pt x="0" y="124052"/>
                  </a:lnTo>
                  <a:cubicBezTo>
                    <a:pt x="0" y="91151"/>
                    <a:pt x="13070" y="59598"/>
                    <a:pt x="36334" y="36334"/>
                  </a:cubicBezTo>
                  <a:cubicBezTo>
                    <a:pt x="59598" y="13070"/>
                    <a:pt x="91151" y="0"/>
                    <a:pt x="124052" y="0"/>
                  </a:cubicBezTo>
                  <a:close/>
                </a:path>
              </a:pathLst>
            </a:custGeom>
            <a:solidFill>
              <a:srgbClr val="000000">
                <a:alpha val="0"/>
              </a:srgbClr>
            </a:solidFill>
            <a:ln w="38100" cap="rnd">
              <a:solidFill>
                <a:srgbClr val="F7F7F7"/>
              </a:solidFill>
              <a:prstDash val="solid"/>
              <a:round/>
            </a:ln>
          </p:spPr>
        </p:sp>
        <p:sp>
          <p:nvSpPr>
            <p:cNvPr name="TextBox 12" id="12"/>
            <p:cNvSpPr txBox="true"/>
            <p:nvPr/>
          </p:nvSpPr>
          <p:spPr>
            <a:xfrm>
              <a:off x="0" y="9525"/>
              <a:ext cx="997323" cy="1477352"/>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13" id="13"/>
          <p:cNvSpPr txBox="true"/>
          <p:nvPr/>
        </p:nvSpPr>
        <p:spPr>
          <a:xfrm rot="0">
            <a:off x="9144000" y="714033"/>
            <a:ext cx="8184365" cy="1211565"/>
          </a:xfrm>
          <a:prstGeom prst="rect">
            <a:avLst/>
          </a:prstGeom>
        </p:spPr>
        <p:txBody>
          <a:bodyPr anchor="t" rtlCol="false" tIns="0" lIns="0" bIns="0" rIns="0">
            <a:spAutoFit/>
          </a:bodyPr>
          <a:lstStyle/>
          <a:p>
            <a:pPr algn="r">
              <a:lnSpc>
                <a:spcPts val="9841"/>
              </a:lnSpc>
            </a:pPr>
            <a:r>
              <a:rPr lang="en-US" sz="7029" spc="660">
                <a:solidFill>
                  <a:srgbClr val="EDE8E4"/>
                </a:solidFill>
                <a:latin typeface="Glacial Indifference"/>
                <a:ea typeface="Glacial Indifference"/>
                <a:cs typeface="Glacial Indifference"/>
                <a:sym typeface="Glacial Indifference"/>
              </a:rPr>
              <a:t>COMPONENTES</a:t>
            </a:r>
          </a:p>
        </p:txBody>
      </p:sp>
      <p:sp>
        <p:nvSpPr>
          <p:cNvPr name="TextBox 14" id="14"/>
          <p:cNvSpPr txBox="true"/>
          <p:nvPr/>
        </p:nvSpPr>
        <p:spPr>
          <a:xfrm rot="0">
            <a:off x="9205081" y="1695406"/>
            <a:ext cx="8184365" cy="1414117"/>
          </a:xfrm>
          <a:prstGeom prst="rect">
            <a:avLst/>
          </a:prstGeom>
        </p:spPr>
        <p:txBody>
          <a:bodyPr anchor="t" rtlCol="false" tIns="0" lIns="0" bIns="0" rIns="0">
            <a:spAutoFit/>
          </a:bodyPr>
          <a:lstStyle/>
          <a:p>
            <a:pPr algn="r">
              <a:lnSpc>
                <a:spcPts val="11579"/>
              </a:lnSpc>
            </a:pPr>
            <a:r>
              <a:rPr lang="en-US" b="true" sz="8271" spc="777">
                <a:solidFill>
                  <a:srgbClr val="EDE8E4"/>
                </a:solidFill>
                <a:latin typeface="Glacial Indifference Bold"/>
                <a:ea typeface="Glacial Indifference Bold"/>
                <a:cs typeface="Glacial Indifference Bold"/>
                <a:sym typeface="Glacial Indifference Bold"/>
              </a:rPr>
              <a:t>DEL BACKEND</a:t>
            </a:r>
          </a:p>
        </p:txBody>
      </p:sp>
      <p:sp>
        <p:nvSpPr>
          <p:cNvPr name="Freeform 15" id="15"/>
          <p:cNvSpPr/>
          <p:nvPr/>
        </p:nvSpPr>
        <p:spPr>
          <a:xfrm flipH="false" flipV="false" rot="-10800000">
            <a:off x="5458271" y="3630660"/>
            <a:ext cx="3606405" cy="833213"/>
          </a:xfrm>
          <a:custGeom>
            <a:avLst/>
            <a:gdLst/>
            <a:ahLst/>
            <a:cxnLst/>
            <a:rect r="r" b="b" t="t" l="l"/>
            <a:pathLst>
              <a:path h="833213" w="3606405">
                <a:moveTo>
                  <a:pt x="0" y="0"/>
                </a:moveTo>
                <a:lnTo>
                  <a:pt x="3606405" y="0"/>
                </a:lnTo>
                <a:lnTo>
                  <a:pt x="3606405" y="833214"/>
                </a:lnTo>
                <a:lnTo>
                  <a:pt x="0" y="833214"/>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Freeform 16" id="16"/>
          <p:cNvSpPr/>
          <p:nvPr/>
        </p:nvSpPr>
        <p:spPr>
          <a:xfrm flipH="false" flipV="false" rot="-10800000">
            <a:off x="9282054" y="3630660"/>
            <a:ext cx="3606405" cy="833213"/>
          </a:xfrm>
          <a:custGeom>
            <a:avLst/>
            <a:gdLst/>
            <a:ahLst/>
            <a:cxnLst/>
            <a:rect r="r" b="b" t="t" l="l"/>
            <a:pathLst>
              <a:path h="833213" w="3606405">
                <a:moveTo>
                  <a:pt x="0" y="0"/>
                </a:moveTo>
                <a:lnTo>
                  <a:pt x="3606405" y="0"/>
                </a:lnTo>
                <a:lnTo>
                  <a:pt x="3606405" y="833214"/>
                </a:lnTo>
                <a:lnTo>
                  <a:pt x="0" y="833214"/>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Freeform 17" id="17"/>
          <p:cNvSpPr/>
          <p:nvPr/>
        </p:nvSpPr>
        <p:spPr>
          <a:xfrm flipH="false" flipV="false" rot="-10800000">
            <a:off x="1555062" y="3559825"/>
            <a:ext cx="3682125" cy="850707"/>
          </a:xfrm>
          <a:custGeom>
            <a:avLst/>
            <a:gdLst/>
            <a:ahLst/>
            <a:cxnLst/>
            <a:rect r="r" b="b" t="t" l="l"/>
            <a:pathLst>
              <a:path h="850707" w="3682125">
                <a:moveTo>
                  <a:pt x="0" y="0"/>
                </a:moveTo>
                <a:lnTo>
                  <a:pt x="3682125" y="0"/>
                </a:lnTo>
                <a:lnTo>
                  <a:pt x="3682125" y="850708"/>
                </a:lnTo>
                <a:lnTo>
                  <a:pt x="0" y="850708"/>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TextBox 18" id="18"/>
          <p:cNvSpPr txBox="true"/>
          <p:nvPr/>
        </p:nvSpPr>
        <p:spPr>
          <a:xfrm rot="0">
            <a:off x="5742967" y="3759493"/>
            <a:ext cx="3037200" cy="508873"/>
          </a:xfrm>
          <a:prstGeom prst="rect">
            <a:avLst/>
          </a:prstGeom>
        </p:spPr>
        <p:txBody>
          <a:bodyPr anchor="t" rtlCol="false" tIns="0" lIns="0" bIns="0" rIns="0">
            <a:spAutoFit/>
          </a:bodyPr>
          <a:lstStyle/>
          <a:p>
            <a:pPr algn="ctr">
              <a:lnSpc>
                <a:spcPts val="4126"/>
              </a:lnSpc>
            </a:pPr>
            <a:r>
              <a:rPr lang="en-US" b="true" sz="2947" spc="123">
                <a:solidFill>
                  <a:srgbClr val="253754"/>
                </a:solidFill>
                <a:latin typeface="Glacial Indifference Bold"/>
                <a:ea typeface="Glacial Indifference Bold"/>
                <a:cs typeface="Glacial Indifference Bold"/>
                <a:sym typeface="Glacial Indifference Bold"/>
              </a:rPr>
              <a:t>Documentación</a:t>
            </a:r>
          </a:p>
        </p:txBody>
      </p:sp>
      <p:sp>
        <p:nvSpPr>
          <p:cNvPr name="TextBox 19" id="19"/>
          <p:cNvSpPr txBox="true"/>
          <p:nvPr/>
        </p:nvSpPr>
        <p:spPr>
          <a:xfrm rot="0">
            <a:off x="9552227" y="3777970"/>
            <a:ext cx="3066058" cy="515565"/>
          </a:xfrm>
          <a:prstGeom prst="rect">
            <a:avLst/>
          </a:prstGeom>
        </p:spPr>
        <p:txBody>
          <a:bodyPr anchor="t" rtlCol="false" tIns="0" lIns="0" bIns="0" rIns="0">
            <a:spAutoFit/>
          </a:bodyPr>
          <a:lstStyle/>
          <a:p>
            <a:pPr algn="ctr">
              <a:lnSpc>
                <a:spcPts val="4126"/>
              </a:lnSpc>
            </a:pPr>
            <a:r>
              <a:rPr lang="en-US" b="true" sz="2947" spc="123">
                <a:solidFill>
                  <a:srgbClr val="253754"/>
                </a:solidFill>
                <a:latin typeface="Glacial Indifference Bold"/>
                <a:ea typeface="Glacial Indifference Bold"/>
                <a:cs typeface="Glacial Indifference Bold"/>
                <a:sym typeface="Glacial Indifference Bold"/>
              </a:rPr>
              <a:t>Base de datos</a:t>
            </a:r>
          </a:p>
        </p:txBody>
      </p:sp>
      <p:sp>
        <p:nvSpPr>
          <p:cNvPr name="TextBox 20" id="20"/>
          <p:cNvSpPr txBox="true"/>
          <p:nvPr/>
        </p:nvSpPr>
        <p:spPr>
          <a:xfrm rot="0">
            <a:off x="1916274" y="3736954"/>
            <a:ext cx="2959701" cy="518157"/>
          </a:xfrm>
          <a:prstGeom prst="rect">
            <a:avLst/>
          </a:prstGeom>
        </p:spPr>
        <p:txBody>
          <a:bodyPr anchor="t" rtlCol="false" tIns="0" lIns="0" bIns="0" rIns="0">
            <a:spAutoFit/>
          </a:bodyPr>
          <a:lstStyle/>
          <a:p>
            <a:pPr algn="ctr">
              <a:lnSpc>
                <a:spcPts val="4213"/>
              </a:lnSpc>
            </a:pPr>
            <a:r>
              <a:rPr lang="en-US" b="true" sz="3009" spc="126">
                <a:solidFill>
                  <a:srgbClr val="253754"/>
                </a:solidFill>
                <a:latin typeface="Glacial Indifference Bold"/>
                <a:ea typeface="Glacial Indifference Bold"/>
                <a:cs typeface="Glacial Indifference Bold"/>
                <a:sym typeface="Glacial Indifference Bold"/>
              </a:rPr>
              <a:t>Servidores</a:t>
            </a:r>
          </a:p>
        </p:txBody>
      </p:sp>
      <p:sp>
        <p:nvSpPr>
          <p:cNvPr name="TextBox 21" id="21"/>
          <p:cNvSpPr txBox="true"/>
          <p:nvPr/>
        </p:nvSpPr>
        <p:spPr>
          <a:xfrm rot="0">
            <a:off x="5687483" y="4624635"/>
            <a:ext cx="3142044" cy="4633665"/>
          </a:xfrm>
          <a:prstGeom prst="rect">
            <a:avLst/>
          </a:prstGeom>
        </p:spPr>
        <p:txBody>
          <a:bodyPr anchor="t" rtlCol="false" tIns="0" lIns="0" bIns="0" rIns="0">
            <a:spAutoFit/>
          </a:bodyPr>
          <a:lstStyle/>
          <a:p>
            <a:pPr algn="ctr">
              <a:lnSpc>
                <a:spcPts val="3109"/>
              </a:lnSpc>
            </a:pPr>
            <a:r>
              <a:rPr lang="en-US" sz="2221" spc="48">
                <a:solidFill>
                  <a:srgbClr val="EDE8E4"/>
                </a:solidFill>
                <a:latin typeface="Glacial Indifference"/>
                <a:ea typeface="Glacial Indifference"/>
                <a:cs typeface="Glacial Indifference"/>
                <a:sym typeface="Glacial Indifference"/>
              </a:rPr>
              <a:t>Pa</a:t>
            </a:r>
            <a:r>
              <a:rPr lang="en-US" sz="2221" spc="48" strike="noStrike" u="none">
                <a:solidFill>
                  <a:srgbClr val="EDE8E4"/>
                </a:solidFill>
                <a:latin typeface="Glacial Indifference"/>
                <a:ea typeface="Glacial Indifference"/>
                <a:cs typeface="Glacial Indifference"/>
                <a:sym typeface="Glacial Indifference"/>
              </a:rPr>
              <a:t>ra la documentación de la API de Java se está utilizando Swagger, que permite definir las diferentes operaciones y respuestas HTTP.</a:t>
            </a:r>
          </a:p>
          <a:p>
            <a:pPr algn="ctr">
              <a:lnSpc>
                <a:spcPts val="3109"/>
              </a:lnSpc>
            </a:pPr>
            <a:r>
              <a:rPr lang="en-US" sz="2221" spc="48" strike="noStrike" u="none">
                <a:solidFill>
                  <a:srgbClr val="EDE8E4"/>
                </a:solidFill>
                <a:latin typeface="Glacial Indifference"/>
                <a:ea typeface="Glacial Indifference"/>
                <a:cs typeface="Glacial Indifference"/>
                <a:sym typeface="Glacial Indifference"/>
              </a:rPr>
              <a:t>Swagger genera automáticamente una web con toda esta documentación.</a:t>
            </a:r>
          </a:p>
          <a:p>
            <a:pPr algn="ctr">
              <a:lnSpc>
                <a:spcPts val="3109"/>
              </a:lnSpc>
            </a:pPr>
          </a:p>
        </p:txBody>
      </p:sp>
      <p:sp>
        <p:nvSpPr>
          <p:cNvPr name="TextBox 22" id="22"/>
          <p:cNvSpPr txBox="true"/>
          <p:nvPr/>
        </p:nvSpPr>
        <p:spPr>
          <a:xfrm rot="0">
            <a:off x="9514234" y="4505389"/>
            <a:ext cx="3142044" cy="3473052"/>
          </a:xfrm>
          <a:prstGeom prst="rect">
            <a:avLst/>
          </a:prstGeom>
        </p:spPr>
        <p:txBody>
          <a:bodyPr anchor="t" rtlCol="false" tIns="0" lIns="0" bIns="0" rIns="0">
            <a:spAutoFit/>
          </a:bodyPr>
          <a:lstStyle/>
          <a:p>
            <a:pPr algn="ctr">
              <a:lnSpc>
                <a:spcPts val="3109"/>
              </a:lnSpc>
            </a:pPr>
            <a:r>
              <a:rPr lang="en-US" sz="2221" spc="48">
                <a:solidFill>
                  <a:srgbClr val="EDE8E4"/>
                </a:solidFill>
                <a:latin typeface="Glacial Indifference"/>
                <a:ea typeface="Glacial Indifference"/>
                <a:cs typeface="Glacial Indifference"/>
                <a:sym typeface="Glacial Indifference"/>
              </a:rPr>
              <a:t>S</a:t>
            </a:r>
            <a:r>
              <a:rPr lang="en-US" sz="2221" spc="48" strike="noStrike" u="none">
                <a:solidFill>
                  <a:srgbClr val="EDE8E4"/>
                </a:solidFill>
                <a:latin typeface="Glacial Indifference"/>
                <a:ea typeface="Glacial Indifference"/>
                <a:cs typeface="Glacial Indifference"/>
                <a:sym typeface="Glacial Indifference"/>
              </a:rPr>
              <a:t>e usará un contenedor de Docker para la virtualización de una imagen de PostgreSQL como base de datos.</a:t>
            </a:r>
          </a:p>
          <a:p>
            <a:pPr algn="ctr">
              <a:lnSpc>
                <a:spcPts val="3109"/>
              </a:lnSpc>
            </a:pPr>
            <a:r>
              <a:rPr lang="en-US" sz="2221" spc="48" strike="noStrike" u="none">
                <a:solidFill>
                  <a:srgbClr val="EDE8E4"/>
                </a:solidFill>
                <a:latin typeface="Glacial Indifference"/>
                <a:ea typeface="Glacial Indifference"/>
                <a:cs typeface="Glacial Indifference"/>
                <a:sym typeface="Glacial Indifference"/>
              </a:rPr>
              <a:t>Esto permitirá una gestión eficiente y escalable de los datos en la aplicación.</a:t>
            </a:r>
          </a:p>
        </p:txBody>
      </p:sp>
      <p:sp>
        <p:nvSpPr>
          <p:cNvPr name="TextBox 23" id="23"/>
          <p:cNvSpPr txBox="true"/>
          <p:nvPr/>
        </p:nvSpPr>
        <p:spPr>
          <a:xfrm rot="0">
            <a:off x="1838692" y="4634965"/>
            <a:ext cx="3208015" cy="3566088"/>
          </a:xfrm>
          <a:prstGeom prst="rect">
            <a:avLst/>
          </a:prstGeom>
        </p:spPr>
        <p:txBody>
          <a:bodyPr anchor="t" rtlCol="false" tIns="0" lIns="0" bIns="0" rIns="0">
            <a:spAutoFit/>
          </a:bodyPr>
          <a:lstStyle/>
          <a:p>
            <a:pPr algn="ctr">
              <a:lnSpc>
                <a:spcPts val="3168"/>
              </a:lnSpc>
            </a:pPr>
            <a:r>
              <a:rPr lang="en-US" sz="2263" spc="49">
                <a:solidFill>
                  <a:srgbClr val="EDE8E4"/>
                </a:solidFill>
                <a:latin typeface="Glacial Indifference"/>
                <a:ea typeface="Glacial Indifference"/>
                <a:cs typeface="Glacial Indifference"/>
                <a:sym typeface="Glacial Indifference"/>
              </a:rPr>
              <a:t>S</a:t>
            </a:r>
            <a:r>
              <a:rPr lang="en-US" sz="2263" spc="49" strike="noStrike" u="none">
                <a:solidFill>
                  <a:srgbClr val="EDE8E4"/>
                </a:solidFill>
                <a:latin typeface="Glacial Indifference"/>
                <a:ea typeface="Glacial Indifference"/>
                <a:cs typeface="Glacial Indifference"/>
                <a:sym typeface="Glacial Indifference"/>
              </a:rPr>
              <a:t>e planea desplegar la app de manera profesional utilizando servidores web como Apache y Tomcat.</a:t>
            </a:r>
          </a:p>
          <a:p>
            <a:pPr algn="ctr">
              <a:lnSpc>
                <a:spcPts val="3168"/>
              </a:lnSpc>
            </a:pPr>
            <a:r>
              <a:rPr lang="en-US" sz="2263" spc="49" strike="noStrike" u="none">
                <a:solidFill>
                  <a:srgbClr val="EDE8E4"/>
                </a:solidFill>
                <a:latin typeface="Glacial Indifference"/>
                <a:ea typeface="Glacial Indifference"/>
                <a:cs typeface="Glacial Indifference"/>
                <a:sym typeface="Glacial Indifference"/>
              </a:rPr>
              <a:t>Durante el desarrollo, se probará la app en servidores locales.</a:t>
            </a:r>
          </a:p>
          <a:p>
            <a:pPr algn="ctr">
              <a:lnSpc>
                <a:spcPts val="3168"/>
              </a:lnSpc>
            </a:pPr>
          </a:p>
        </p:txBody>
      </p:sp>
      <p:sp>
        <p:nvSpPr>
          <p:cNvPr name="Freeform 24" id="24"/>
          <p:cNvSpPr/>
          <p:nvPr/>
        </p:nvSpPr>
        <p:spPr>
          <a:xfrm flipH="false" flipV="false" rot="10452176">
            <a:off x="15150032" y="-3295468"/>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5" id="25"/>
          <p:cNvGrpSpPr/>
          <p:nvPr/>
        </p:nvGrpSpPr>
        <p:grpSpPr>
          <a:xfrm rot="0">
            <a:off x="13126533" y="3691468"/>
            <a:ext cx="3606405" cy="5357919"/>
            <a:chOff x="0" y="0"/>
            <a:chExt cx="997323" cy="1481691"/>
          </a:xfrm>
        </p:grpSpPr>
        <p:sp>
          <p:nvSpPr>
            <p:cNvPr name="Freeform 26" id="26"/>
            <p:cNvSpPr/>
            <p:nvPr/>
          </p:nvSpPr>
          <p:spPr>
            <a:xfrm flipH="false" flipV="false" rot="0">
              <a:off x="0" y="0"/>
              <a:ext cx="997323" cy="1481691"/>
            </a:xfrm>
            <a:custGeom>
              <a:avLst/>
              <a:gdLst/>
              <a:ahLst/>
              <a:cxnLst/>
              <a:rect r="r" b="b" t="t" l="l"/>
              <a:pathLst>
                <a:path h="1481691" w="997323">
                  <a:moveTo>
                    <a:pt x="126656" y="0"/>
                  </a:moveTo>
                  <a:lnTo>
                    <a:pt x="870667" y="0"/>
                  </a:lnTo>
                  <a:cubicBezTo>
                    <a:pt x="940617" y="0"/>
                    <a:pt x="997323" y="56706"/>
                    <a:pt x="997323" y="126656"/>
                  </a:cubicBezTo>
                  <a:lnTo>
                    <a:pt x="997323" y="1355035"/>
                  </a:lnTo>
                  <a:cubicBezTo>
                    <a:pt x="997323" y="1424985"/>
                    <a:pt x="940617" y="1481691"/>
                    <a:pt x="870667" y="1481691"/>
                  </a:cubicBezTo>
                  <a:lnTo>
                    <a:pt x="126656" y="1481691"/>
                  </a:lnTo>
                  <a:cubicBezTo>
                    <a:pt x="56706" y="1481691"/>
                    <a:pt x="0" y="1424985"/>
                    <a:pt x="0" y="1355035"/>
                  </a:cubicBezTo>
                  <a:lnTo>
                    <a:pt x="0" y="126656"/>
                  </a:lnTo>
                  <a:cubicBezTo>
                    <a:pt x="0" y="56706"/>
                    <a:pt x="56706" y="0"/>
                    <a:pt x="126656" y="0"/>
                  </a:cubicBezTo>
                  <a:close/>
                </a:path>
              </a:pathLst>
            </a:custGeom>
            <a:solidFill>
              <a:srgbClr val="000000">
                <a:alpha val="0"/>
              </a:srgbClr>
            </a:solidFill>
            <a:ln w="38100" cap="rnd">
              <a:solidFill>
                <a:srgbClr val="F7F7F7"/>
              </a:solidFill>
              <a:prstDash val="solid"/>
              <a:round/>
            </a:ln>
          </p:spPr>
        </p:sp>
        <p:sp>
          <p:nvSpPr>
            <p:cNvPr name="TextBox 27" id="27"/>
            <p:cNvSpPr txBox="true"/>
            <p:nvPr/>
          </p:nvSpPr>
          <p:spPr>
            <a:xfrm>
              <a:off x="0" y="9525"/>
              <a:ext cx="997323" cy="1472166"/>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Freeform 28" id="28"/>
          <p:cNvSpPr/>
          <p:nvPr/>
        </p:nvSpPr>
        <p:spPr>
          <a:xfrm flipH="false" flipV="false" rot="-10800000">
            <a:off x="13126533" y="3661064"/>
            <a:ext cx="3606405" cy="833213"/>
          </a:xfrm>
          <a:custGeom>
            <a:avLst/>
            <a:gdLst/>
            <a:ahLst/>
            <a:cxnLst/>
            <a:rect r="r" b="b" t="t" l="l"/>
            <a:pathLst>
              <a:path h="833213" w="3606405">
                <a:moveTo>
                  <a:pt x="0" y="0"/>
                </a:moveTo>
                <a:lnTo>
                  <a:pt x="3606405" y="0"/>
                </a:lnTo>
                <a:lnTo>
                  <a:pt x="3606405" y="833214"/>
                </a:lnTo>
                <a:lnTo>
                  <a:pt x="0" y="833214"/>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TextBox 29" id="29"/>
          <p:cNvSpPr txBox="true"/>
          <p:nvPr/>
        </p:nvSpPr>
        <p:spPr>
          <a:xfrm rot="0">
            <a:off x="13184488" y="3777970"/>
            <a:ext cx="3488774" cy="515565"/>
          </a:xfrm>
          <a:prstGeom prst="rect">
            <a:avLst/>
          </a:prstGeom>
        </p:spPr>
        <p:txBody>
          <a:bodyPr anchor="t" rtlCol="false" tIns="0" lIns="0" bIns="0" rIns="0">
            <a:spAutoFit/>
          </a:bodyPr>
          <a:lstStyle/>
          <a:p>
            <a:pPr algn="ctr">
              <a:lnSpc>
                <a:spcPts val="4126"/>
              </a:lnSpc>
            </a:pPr>
            <a:r>
              <a:rPr lang="en-US" b="true" sz="2947" spc="123">
                <a:solidFill>
                  <a:srgbClr val="253754"/>
                </a:solidFill>
                <a:latin typeface="Glacial Indifference Bold"/>
                <a:ea typeface="Glacial Indifference Bold"/>
                <a:cs typeface="Glacial Indifference Bold"/>
                <a:sym typeface="Glacial Indifference Bold"/>
              </a:rPr>
              <a:t>Solicitudes</a:t>
            </a:r>
          </a:p>
        </p:txBody>
      </p:sp>
      <p:sp>
        <p:nvSpPr>
          <p:cNvPr name="TextBox 30" id="30"/>
          <p:cNvSpPr txBox="true"/>
          <p:nvPr/>
        </p:nvSpPr>
        <p:spPr>
          <a:xfrm rot="0">
            <a:off x="13358713" y="4535793"/>
            <a:ext cx="3142044" cy="4246794"/>
          </a:xfrm>
          <a:prstGeom prst="rect">
            <a:avLst/>
          </a:prstGeom>
        </p:spPr>
        <p:txBody>
          <a:bodyPr anchor="t" rtlCol="false" tIns="0" lIns="0" bIns="0" rIns="0">
            <a:spAutoFit/>
          </a:bodyPr>
          <a:lstStyle/>
          <a:p>
            <a:pPr algn="ctr">
              <a:lnSpc>
                <a:spcPts val="3109"/>
              </a:lnSpc>
            </a:pPr>
            <a:r>
              <a:rPr lang="en-US" sz="2221" spc="48">
                <a:solidFill>
                  <a:srgbClr val="EDE8E4"/>
                </a:solidFill>
                <a:latin typeface="Glacial Indifference"/>
                <a:ea typeface="Glacial Indifference"/>
                <a:cs typeface="Glacial Indifference"/>
                <a:sym typeface="Glacial Indifference"/>
              </a:rPr>
              <a:t>El</a:t>
            </a:r>
            <a:r>
              <a:rPr lang="en-US" sz="2221" spc="48" strike="noStrike" u="none">
                <a:solidFill>
                  <a:srgbClr val="EDE8E4"/>
                </a:solidFill>
                <a:latin typeface="Glacial Indifference"/>
                <a:ea typeface="Glacial Indifference"/>
                <a:cs typeface="Glacial Indifference"/>
                <a:sym typeface="Glacial Indifference"/>
              </a:rPr>
              <a:t> sistema incluye validaciones de entrada con Bean Validation que verifica formatos y restricciones antes de procesar los datos.</a:t>
            </a:r>
          </a:p>
          <a:p>
            <a:pPr algn="ctr">
              <a:lnSpc>
                <a:spcPts val="3109"/>
              </a:lnSpc>
            </a:pPr>
            <a:r>
              <a:rPr lang="en-US" sz="2221" spc="48" strike="noStrike" u="none">
                <a:solidFill>
                  <a:srgbClr val="EDE8E4"/>
                </a:solidFill>
                <a:latin typeface="Glacial Indifference"/>
                <a:ea typeface="Glacial Indifference"/>
                <a:cs typeface="Glacial Indifference"/>
                <a:sym typeface="Glacial Indifference"/>
              </a:rPr>
              <a:t>Las consultas JPA utilizan parámetros preparados que previenen inyecciones SQL.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A65A4"/>
        </a:solidFill>
      </p:bgPr>
    </p:bg>
    <p:spTree>
      <p:nvGrpSpPr>
        <p:cNvPr id="1" name=""/>
        <p:cNvGrpSpPr/>
        <p:nvPr/>
      </p:nvGrpSpPr>
      <p:grpSpPr>
        <a:xfrm>
          <a:off x="0" y="0"/>
          <a:ext cx="0" cy="0"/>
          <a:chOff x="0" y="0"/>
          <a:chExt cx="0" cy="0"/>
        </a:xfrm>
      </p:grpSpPr>
      <p:sp>
        <p:nvSpPr>
          <p:cNvPr name="Freeform 2" id="2"/>
          <p:cNvSpPr/>
          <p:nvPr/>
        </p:nvSpPr>
        <p:spPr>
          <a:xfrm flipH="false" flipV="false" rot="0">
            <a:off x="-1733792" y="-4499809"/>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830550" y="8098567"/>
            <a:ext cx="6368915" cy="5952041"/>
          </a:xfrm>
          <a:custGeom>
            <a:avLst/>
            <a:gdLst/>
            <a:ahLst/>
            <a:cxnLst/>
            <a:rect r="r" b="b" t="t" l="l"/>
            <a:pathLst>
              <a:path h="5952041" w="6368915">
                <a:moveTo>
                  <a:pt x="0" y="0"/>
                </a:moveTo>
                <a:lnTo>
                  <a:pt x="6368915" y="0"/>
                </a:lnTo>
                <a:lnTo>
                  <a:pt x="6368915" y="5952041"/>
                </a:lnTo>
                <a:lnTo>
                  <a:pt x="0" y="5952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6992760" y="3109523"/>
            <a:ext cx="4019167" cy="6038915"/>
            <a:chOff x="0" y="0"/>
            <a:chExt cx="997323" cy="1498507"/>
          </a:xfrm>
        </p:grpSpPr>
        <p:sp>
          <p:nvSpPr>
            <p:cNvPr name="Freeform 5" id="5"/>
            <p:cNvSpPr/>
            <p:nvPr/>
          </p:nvSpPr>
          <p:spPr>
            <a:xfrm flipH="false" flipV="false" rot="0">
              <a:off x="0" y="0"/>
              <a:ext cx="997323" cy="1498507"/>
            </a:xfrm>
            <a:custGeom>
              <a:avLst/>
              <a:gdLst/>
              <a:ahLst/>
              <a:cxnLst/>
              <a:rect r="r" b="b" t="t" l="l"/>
              <a:pathLst>
                <a:path h="1498507" w="997323">
                  <a:moveTo>
                    <a:pt x="113649" y="0"/>
                  </a:moveTo>
                  <a:lnTo>
                    <a:pt x="883675" y="0"/>
                  </a:lnTo>
                  <a:cubicBezTo>
                    <a:pt x="913816" y="0"/>
                    <a:pt x="942723" y="11974"/>
                    <a:pt x="964036" y="33287"/>
                  </a:cubicBezTo>
                  <a:cubicBezTo>
                    <a:pt x="985350" y="54600"/>
                    <a:pt x="997323" y="83507"/>
                    <a:pt x="997323" y="113649"/>
                  </a:cubicBezTo>
                  <a:lnTo>
                    <a:pt x="997323" y="1384858"/>
                  </a:lnTo>
                  <a:cubicBezTo>
                    <a:pt x="997323" y="1415000"/>
                    <a:pt x="985350" y="1443907"/>
                    <a:pt x="964036" y="1465220"/>
                  </a:cubicBezTo>
                  <a:cubicBezTo>
                    <a:pt x="942723" y="1486533"/>
                    <a:pt x="913816" y="1498507"/>
                    <a:pt x="883675" y="1498507"/>
                  </a:cubicBezTo>
                  <a:lnTo>
                    <a:pt x="113649" y="1498507"/>
                  </a:lnTo>
                  <a:cubicBezTo>
                    <a:pt x="83507" y="1498507"/>
                    <a:pt x="54600" y="1486533"/>
                    <a:pt x="33287" y="1465220"/>
                  </a:cubicBezTo>
                  <a:cubicBezTo>
                    <a:pt x="11974" y="1443907"/>
                    <a:pt x="0" y="1415000"/>
                    <a:pt x="0" y="1384858"/>
                  </a:cubicBezTo>
                  <a:lnTo>
                    <a:pt x="0" y="113649"/>
                  </a:lnTo>
                  <a:cubicBezTo>
                    <a:pt x="0" y="83507"/>
                    <a:pt x="11974" y="54600"/>
                    <a:pt x="33287" y="33287"/>
                  </a:cubicBezTo>
                  <a:cubicBezTo>
                    <a:pt x="54600" y="11974"/>
                    <a:pt x="83507" y="0"/>
                    <a:pt x="113649" y="0"/>
                  </a:cubicBezTo>
                  <a:close/>
                </a:path>
              </a:pathLst>
            </a:custGeom>
            <a:solidFill>
              <a:srgbClr val="000000">
                <a:alpha val="0"/>
              </a:srgbClr>
            </a:solidFill>
            <a:ln w="38100" cap="rnd">
              <a:solidFill>
                <a:srgbClr val="F7F7F7"/>
              </a:solidFill>
              <a:prstDash val="solid"/>
              <a:round/>
            </a:ln>
          </p:spPr>
        </p:sp>
        <p:sp>
          <p:nvSpPr>
            <p:cNvPr name="TextBox 6" id="6"/>
            <p:cNvSpPr txBox="true"/>
            <p:nvPr/>
          </p:nvSpPr>
          <p:spPr>
            <a:xfrm>
              <a:off x="0" y="9525"/>
              <a:ext cx="997323" cy="1488982"/>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7" id="7"/>
          <p:cNvGrpSpPr/>
          <p:nvPr/>
        </p:nvGrpSpPr>
        <p:grpSpPr>
          <a:xfrm rot="0">
            <a:off x="12072749" y="3143407"/>
            <a:ext cx="4019167" cy="6005031"/>
            <a:chOff x="0" y="0"/>
            <a:chExt cx="997323" cy="1490099"/>
          </a:xfrm>
        </p:grpSpPr>
        <p:sp>
          <p:nvSpPr>
            <p:cNvPr name="Freeform 8" id="8"/>
            <p:cNvSpPr/>
            <p:nvPr/>
          </p:nvSpPr>
          <p:spPr>
            <a:xfrm flipH="false" flipV="false" rot="0">
              <a:off x="0" y="0"/>
              <a:ext cx="997323" cy="1490099"/>
            </a:xfrm>
            <a:custGeom>
              <a:avLst/>
              <a:gdLst/>
              <a:ahLst/>
              <a:cxnLst/>
              <a:rect r="r" b="b" t="t" l="l"/>
              <a:pathLst>
                <a:path h="1490099" w="997323">
                  <a:moveTo>
                    <a:pt x="113649" y="0"/>
                  </a:moveTo>
                  <a:lnTo>
                    <a:pt x="883675" y="0"/>
                  </a:lnTo>
                  <a:cubicBezTo>
                    <a:pt x="913816" y="0"/>
                    <a:pt x="942723" y="11974"/>
                    <a:pt x="964036" y="33287"/>
                  </a:cubicBezTo>
                  <a:cubicBezTo>
                    <a:pt x="985350" y="54600"/>
                    <a:pt x="997323" y="83507"/>
                    <a:pt x="997323" y="113649"/>
                  </a:cubicBezTo>
                  <a:lnTo>
                    <a:pt x="997323" y="1376450"/>
                  </a:lnTo>
                  <a:cubicBezTo>
                    <a:pt x="997323" y="1406592"/>
                    <a:pt x="985350" y="1435499"/>
                    <a:pt x="964036" y="1456812"/>
                  </a:cubicBezTo>
                  <a:cubicBezTo>
                    <a:pt x="942723" y="1478125"/>
                    <a:pt x="913816" y="1490099"/>
                    <a:pt x="883675" y="1490099"/>
                  </a:cubicBezTo>
                  <a:lnTo>
                    <a:pt x="113649" y="1490099"/>
                  </a:lnTo>
                  <a:cubicBezTo>
                    <a:pt x="83507" y="1490099"/>
                    <a:pt x="54600" y="1478125"/>
                    <a:pt x="33287" y="1456812"/>
                  </a:cubicBezTo>
                  <a:cubicBezTo>
                    <a:pt x="11974" y="1435499"/>
                    <a:pt x="0" y="1406592"/>
                    <a:pt x="0" y="1376450"/>
                  </a:cubicBezTo>
                  <a:lnTo>
                    <a:pt x="0" y="113649"/>
                  </a:lnTo>
                  <a:cubicBezTo>
                    <a:pt x="0" y="83507"/>
                    <a:pt x="11974" y="54600"/>
                    <a:pt x="33287" y="33287"/>
                  </a:cubicBezTo>
                  <a:cubicBezTo>
                    <a:pt x="54600" y="11974"/>
                    <a:pt x="83507" y="0"/>
                    <a:pt x="113649" y="0"/>
                  </a:cubicBezTo>
                  <a:close/>
                </a:path>
              </a:pathLst>
            </a:custGeom>
            <a:solidFill>
              <a:srgbClr val="000000">
                <a:alpha val="0"/>
              </a:srgbClr>
            </a:solidFill>
            <a:ln w="38100" cap="rnd">
              <a:solidFill>
                <a:srgbClr val="F7F7F7"/>
              </a:solidFill>
              <a:prstDash val="solid"/>
              <a:round/>
            </a:ln>
          </p:spPr>
        </p:sp>
        <p:sp>
          <p:nvSpPr>
            <p:cNvPr name="TextBox 9" id="9"/>
            <p:cNvSpPr txBox="true"/>
            <p:nvPr/>
          </p:nvSpPr>
          <p:spPr>
            <a:xfrm>
              <a:off x="0" y="9525"/>
              <a:ext cx="997323" cy="1480574"/>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10" id="10"/>
          <p:cNvGrpSpPr/>
          <p:nvPr/>
        </p:nvGrpSpPr>
        <p:grpSpPr>
          <a:xfrm rot="0">
            <a:off x="1828385" y="3143407"/>
            <a:ext cx="4103554" cy="6117857"/>
            <a:chOff x="0" y="0"/>
            <a:chExt cx="997323" cy="1486877"/>
          </a:xfrm>
        </p:grpSpPr>
        <p:sp>
          <p:nvSpPr>
            <p:cNvPr name="Freeform 11" id="11"/>
            <p:cNvSpPr/>
            <p:nvPr/>
          </p:nvSpPr>
          <p:spPr>
            <a:xfrm flipH="false" flipV="false" rot="0">
              <a:off x="0" y="0"/>
              <a:ext cx="997323" cy="1486877"/>
            </a:xfrm>
            <a:custGeom>
              <a:avLst/>
              <a:gdLst/>
              <a:ahLst/>
              <a:cxnLst/>
              <a:rect r="r" b="b" t="t" l="l"/>
              <a:pathLst>
                <a:path h="1486877" w="997323">
                  <a:moveTo>
                    <a:pt x="111312" y="0"/>
                  </a:moveTo>
                  <a:lnTo>
                    <a:pt x="886012" y="0"/>
                  </a:lnTo>
                  <a:cubicBezTo>
                    <a:pt x="915533" y="0"/>
                    <a:pt x="943846" y="11727"/>
                    <a:pt x="964721" y="32602"/>
                  </a:cubicBezTo>
                  <a:cubicBezTo>
                    <a:pt x="985596" y="53477"/>
                    <a:pt x="997323" y="81790"/>
                    <a:pt x="997323" y="111312"/>
                  </a:cubicBezTo>
                  <a:lnTo>
                    <a:pt x="997323" y="1375566"/>
                  </a:lnTo>
                  <a:cubicBezTo>
                    <a:pt x="997323" y="1437042"/>
                    <a:pt x="947487" y="1486877"/>
                    <a:pt x="886012" y="1486877"/>
                  </a:cubicBezTo>
                  <a:lnTo>
                    <a:pt x="111312" y="1486877"/>
                  </a:lnTo>
                  <a:cubicBezTo>
                    <a:pt x="81790" y="1486877"/>
                    <a:pt x="53477" y="1475150"/>
                    <a:pt x="32602" y="1454275"/>
                  </a:cubicBezTo>
                  <a:cubicBezTo>
                    <a:pt x="11727" y="1433400"/>
                    <a:pt x="0" y="1405087"/>
                    <a:pt x="0" y="1375566"/>
                  </a:cubicBezTo>
                  <a:lnTo>
                    <a:pt x="0" y="111312"/>
                  </a:lnTo>
                  <a:cubicBezTo>
                    <a:pt x="0" y="81790"/>
                    <a:pt x="11727" y="53477"/>
                    <a:pt x="32602" y="32602"/>
                  </a:cubicBezTo>
                  <a:cubicBezTo>
                    <a:pt x="53477" y="11727"/>
                    <a:pt x="81790" y="0"/>
                    <a:pt x="111312" y="0"/>
                  </a:cubicBezTo>
                  <a:close/>
                </a:path>
              </a:pathLst>
            </a:custGeom>
            <a:solidFill>
              <a:srgbClr val="000000">
                <a:alpha val="0"/>
              </a:srgbClr>
            </a:solidFill>
            <a:ln w="38100" cap="rnd">
              <a:solidFill>
                <a:srgbClr val="F7F7F7"/>
              </a:solidFill>
              <a:prstDash val="solid"/>
              <a:round/>
            </a:ln>
          </p:spPr>
        </p:sp>
        <p:sp>
          <p:nvSpPr>
            <p:cNvPr name="TextBox 12" id="12"/>
            <p:cNvSpPr txBox="true"/>
            <p:nvPr/>
          </p:nvSpPr>
          <p:spPr>
            <a:xfrm>
              <a:off x="0" y="9525"/>
              <a:ext cx="997323" cy="1477352"/>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13" id="13"/>
          <p:cNvSpPr txBox="true"/>
          <p:nvPr/>
        </p:nvSpPr>
        <p:spPr>
          <a:xfrm rot="0">
            <a:off x="9144000" y="714033"/>
            <a:ext cx="8184365" cy="1211565"/>
          </a:xfrm>
          <a:prstGeom prst="rect">
            <a:avLst/>
          </a:prstGeom>
        </p:spPr>
        <p:txBody>
          <a:bodyPr anchor="t" rtlCol="false" tIns="0" lIns="0" bIns="0" rIns="0">
            <a:spAutoFit/>
          </a:bodyPr>
          <a:lstStyle/>
          <a:p>
            <a:pPr algn="r">
              <a:lnSpc>
                <a:spcPts val="9841"/>
              </a:lnSpc>
            </a:pPr>
            <a:r>
              <a:rPr lang="en-US" sz="7029" spc="660">
                <a:solidFill>
                  <a:srgbClr val="EDE8E4"/>
                </a:solidFill>
                <a:latin typeface="Glacial Indifference"/>
                <a:ea typeface="Glacial Indifference"/>
                <a:cs typeface="Glacial Indifference"/>
                <a:sym typeface="Glacial Indifference"/>
              </a:rPr>
              <a:t>COMPONENTES</a:t>
            </a:r>
          </a:p>
        </p:txBody>
      </p:sp>
      <p:sp>
        <p:nvSpPr>
          <p:cNvPr name="TextBox 14" id="14"/>
          <p:cNvSpPr txBox="true"/>
          <p:nvPr/>
        </p:nvSpPr>
        <p:spPr>
          <a:xfrm rot="0">
            <a:off x="8960151" y="1695406"/>
            <a:ext cx="8429295" cy="1414117"/>
          </a:xfrm>
          <a:prstGeom prst="rect">
            <a:avLst/>
          </a:prstGeom>
        </p:spPr>
        <p:txBody>
          <a:bodyPr anchor="t" rtlCol="false" tIns="0" lIns="0" bIns="0" rIns="0">
            <a:spAutoFit/>
          </a:bodyPr>
          <a:lstStyle/>
          <a:p>
            <a:pPr algn="r">
              <a:lnSpc>
                <a:spcPts val="11579"/>
              </a:lnSpc>
            </a:pPr>
            <a:r>
              <a:rPr lang="en-US" b="true" sz="8271" spc="777">
                <a:solidFill>
                  <a:srgbClr val="EDE8E4"/>
                </a:solidFill>
                <a:latin typeface="Glacial Indifference Bold"/>
                <a:ea typeface="Glacial Indifference Bold"/>
                <a:cs typeface="Glacial Indifference Bold"/>
                <a:sym typeface="Glacial Indifference Bold"/>
              </a:rPr>
              <a:t>DEL FRONTEND</a:t>
            </a:r>
          </a:p>
        </p:txBody>
      </p:sp>
      <p:sp>
        <p:nvSpPr>
          <p:cNvPr name="Freeform 15" id="15"/>
          <p:cNvSpPr/>
          <p:nvPr/>
        </p:nvSpPr>
        <p:spPr>
          <a:xfrm flipH="false" flipV="false" rot="-10800000">
            <a:off x="6992760" y="3109523"/>
            <a:ext cx="4019167" cy="928577"/>
          </a:xfrm>
          <a:custGeom>
            <a:avLst/>
            <a:gdLst/>
            <a:ahLst/>
            <a:cxnLst/>
            <a:rect r="r" b="b" t="t" l="l"/>
            <a:pathLst>
              <a:path h="928577" w="4019167">
                <a:moveTo>
                  <a:pt x="0" y="0"/>
                </a:moveTo>
                <a:lnTo>
                  <a:pt x="4019168" y="0"/>
                </a:lnTo>
                <a:lnTo>
                  <a:pt x="4019168" y="928577"/>
                </a:lnTo>
                <a:lnTo>
                  <a:pt x="0" y="928577"/>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Freeform 16" id="16"/>
          <p:cNvSpPr/>
          <p:nvPr/>
        </p:nvSpPr>
        <p:spPr>
          <a:xfrm flipH="false" flipV="false" rot="-10800000">
            <a:off x="12072749" y="3109523"/>
            <a:ext cx="4019167" cy="928577"/>
          </a:xfrm>
          <a:custGeom>
            <a:avLst/>
            <a:gdLst/>
            <a:ahLst/>
            <a:cxnLst/>
            <a:rect r="r" b="b" t="t" l="l"/>
            <a:pathLst>
              <a:path h="928577" w="4019167">
                <a:moveTo>
                  <a:pt x="0" y="0"/>
                </a:moveTo>
                <a:lnTo>
                  <a:pt x="4019167" y="0"/>
                </a:lnTo>
                <a:lnTo>
                  <a:pt x="4019167" y="928577"/>
                </a:lnTo>
                <a:lnTo>
                  <a:pt x="0" y="928577"/>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Freeform 17" id="17"/>
          <p:cNvSpPr/>
          <p:nvPr/>
        </p:nvSpPr>
        <p:spPr>
          <a:xfrm flipH="false" flipV="false" rot="-10800000">
            <a:off x="1828385" y="3143407"/>
            <a:ext cx="4103554" cy="948073"/>
          </a:xfrm>
          <a:custGeom>
            <a:avLst/>
            <a:gdLst/>
            <a:ahLst/>
            <a:cxnLst/>
            <a:rect r="r" b="b" t="t" l="l"/>
            <a:pathLst>
              <a:path h="948073" w="4103554">
                <a:moveTo>
                  <a:pt x="0" y="0"/>
                </a:moveTo>
                <a:lnTo>
                  <a:pt x="4103554" y="0"/>
                </a:lnTo>
                <a:lnTo>
                  <a:pt x="4103554" y="948073"/>
                </a:lnTo>
                <a:lnTo>
                  <a:pt x="0" y="948073"/>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TextBox 18" id="18"/>
          <p:cNvSpPr txBox="true"/>
          <p:nvPr/>
        </p:nvSpPr>
        <p:spPr>
          <a:xfrm rot="0">
            <a:off x="7310040" y="3270257"/>
            <a:ext cx="3384816" cy="549959"/>
          </a:xfrm>
          <a:prstGeom prst="rect">
            <a:avLst/>
          </a:prstGeom>
        </p:spPr>
        <p:txBody>
          <a:bodyPr anchor="t" rtlCol="false" tIns="0" lIns="0" bIns="0" rIns="0">
            <a:spAutoFit/>
          </a:bodyPr>
          <a:lstStyle/>
          <a:p>
            <a:pPr algn="ctr">
              <a:lnSpc>
                <a:spcPts val="4599"/>
              </a:lnSpc>
            </a:pPr>
            <a:r>
              <a:rPr lang="en-US" b="true" sz="3285" spc="137">
                <a:solidFill>
                  <a:srgbClr val="253754"/>
                </a:solidFill>
                <a:latin typeface="Glacial Indifference Bold"/>
                <a:ea typeface="Glacial Indifference Bold"/>
                <a:cs typeface="Glacial Indifference Bold"/>
                <a:sym typeface="Glacial Indifference Bold"/>
              </a:rPr>
              <a:t>Optimización</a:t>
            </a:r>
          </a:p>
        </p:txBody>
      </p:sp>
      <p:sp>
        <p:nvSpPr>
          <p:cNvPr name="TextBox 19" id="19"/>
          <p:cNvSpPr txBox="true"/>
          <p:nvPr/>
        </p:nvSpPr>
        <p:spPr>
          <a:xfrm rot="0">
            <a:off x="12373844" y="3290848"/>
            <a:ext cx="3416976" cy="557417"/>
          </a:xfrm>
          <a:prstGeom prst="rect">
            <a:avLst/>
          </a:prstGeom>
        </p:spPr>
        <p:txBody>
          <a:bodyPr anchor="t" rtlCol="false" tIns="0" lIns="0" bIns="0" rIns="0">
            <a:spAutoFit/>
          </a:bodyPr>
          <a:lstStyle/>
          <a:p>
            <a:pPr algn="ctr">
              <a:lnSpc>
                <a:spcPts val="4599"/>
              </a:lnSpc>
            </a:pPr>
            <a:r>
              <a:rPr lang="en-US" b="true" sz="3285" spc="137">
                <a:solidFill>
                  <a:srgbClr val="253754"/>
                </a:solidFill>
                <a:latin typeface="Glacial Indifference Bold"/>
                <a:ea typeface="Glacial Indifference Bold"/>
                <a:cs typeface="Glacial Indifference Bold"/>
                <a:sym typeface="Glacial Indifference Bold"/>
              </a:rPr>
              <a:t>APIs Externas</a:t>
            </a:r>
          </a:p>
        </p:txBody>
      </p:sp>
      <p:sp>
        <p:nvSpPr>
          <p:cNvPr name="TextBox 20" id="20"/>
          <p:cNvSpPr txBox="true"/>
          <p:nvPr/>
        </p:nvSpPr>
        <p:spPr>
          <a:xfrm rot="0">
            <a:off x="2230939" y="3348439"/>
            <a:ext cx="3298446" cy="569831"/>
          </a:xfrm>
          <a:prstGeom prst="rect">
            <a:avLst/>
          </a:prstGeom>
        </p:spPr>
        <p:txBody>
          <a:bodyPr anchor="t" rtlCol="false" tIns="0" lIns="0" bIns="0" rIns="0">
            <a:spAutoFit/>
          </a:bodyPr>
          <a:lstStyle/>
          <a:p>
            <a:pPr algn="ctr">
              <a:lnSpc>
                <a:spcPts val="4695"/>
              </a:lnSpc>
            </a:pPr>
            <a:r>
              <a:rPr lang="en-US" b="true" sz="3354" spc="140">
                <a:solidFill>
                  <a:srgbClr val="253754"/>
                </a:solidFill>
                <a:latin typeface="Glacial Indifference Bold"/>
                <a:ea typeface="Glacial Indifference Bold"/>
                <a:cs typeface="Glacial Indifference Bold"/>
                <a:sym typeface="Glacial Indifference Bold"/>
              </a:rPr>
              <a:t>Estados </a:t>
            </a:r>
          </a:p>
        </p:txBody>
      </p:sp>
      <p:sp>
        <p:nvSpPr>
          <p:cNvPr name="TextBox 21" id="21"/>
          <p:cNvSpPr txBox="true"/>
          <p:nvPr/>
        </p:nvSpPr>
        <p:spPr>
          <a:xfrm rot="0">
            <a:off x="7248206" y="4222711"/>
            <a:ext cx="3501660" cy="3865101"/>
          </a:xfrm>
          <a:prstGeom prst="rect">
            <a:avLst/>
          </a:prstGeom>
        </p:spPr>
        <p:txBody>
          <a:bodyPr anchor="t" rtlCol="false" tIns="0" lIns="0" bIns="0" rIns="0">
            <a:spAutoFit/>
          </a:bodyPr>
          <a:lstStyle/>
          <a:p>
            <a:pPr algn="ctr">
              <a:lnSpc>
                <a:spcPts val="3465"/>
              </a:lnSpc>
            </a:pPr>
            <a:r>
              <a:rPr lang="en-US" sz="2475" spc="54">
                <a:solidFill>
                  <a:srgbClr val="EDE8E4"/>
                </a:solidFill>
                <a:latin typeface="Glacial Indifference"/>
                <a:ea typeface="Glacial Indifference"/>
                <a:cs typeface="Glacial Indifference"/>
                <a:sym typeface="Glacial Indifference"/>
              </a:rPr>
              <a:t>Como métodos de optimización de la IU se ha usado:</a:t>
            </a:r>
          </a:p>
          <a:p>
            <a:pPr algn="ctr" marL="534401" indent="-267201" lvl="1">
              <a:lnSpc>
                <a:spcPts val="3465"/>
              </a:lnSpc>
              <a:buFont typeface="Arial"/>
              <a:buChar char="•"/>
            </a:pPr>
            <a:r>
              <a:rPr lang="en-US" sz="2475" spc="54">
                <a:solidFill>
                  <a:srgbClr val="EDE8E4"/>
                </a:solidFill>
                <a:latin typeface="Glacial Indifference"/>
                <a:ea typeface="Glacial Indifference"/>
                <a:cs typeface="Glacial Indifference"/>
                <a:sym typeface="Glacial Indifference"/>
              </a:rPr>
              <a:t>Lazy loading de componentes</a:t>
            </a:r>
          </a:p>
          <a:p>
            <a:pPr algn="ctr" marL="534401" indent="-267201" lvl="1">
              <a:lnSpc>
                <a:spcPts val="3465"/>
              </a:lnSpc>
              <a:buFont typeface="Arial"/>
              <a:buChar char="•"/>
            </a:pPr>
            <a:r>
              <a:rPr lang="en-US" sz="2475" spc="54">
                <a:solidFill>
                  <a:srgbClr val="EDE8E4"/>
                </a:solidFill>
                <a:latin typeface="Glacial Indifference"/>
                <a:ea typeface="Glacial Indifference"/>
                <a:cs typeface="Glacial Indifference"/>
                <a:sym typeface="Glacial Indifference"/>
              </a:rPr>
              <a:t>Paginación para listas extensas</a:t>
            </a:r>
          </a:p>
          <a:p>
            <a:pPr algn="ctr" marL="534401" indent="-267201" lvl="1">
              <a:lnSpc>
                <a:spcPts val="3465"/>
              </a:lnSpc>
              <a:buFont typeface="Arial"/>
              <a:buChar char="•"/>
            </a:pPr>
            <a:r>
              <a:rPr lang="en-US" sz="2475" spc="54">
                <a:solidFill>
                  <a:srgbClr val="EDE8E4"/>
                </a:solidFill>
                <a:latin typeface="Glacial Indifference"/>
                <a:ea typeface="Glacial Indifference"/>
                <a:cs typeface="Glacial Indifference"/>
                <a:sym typeface="Glacial Indifference"/>
              </a:rPr>
              <a:t>Estados de carga y error</a:t>
            </a:r>
          </a:p>
        </p:txBody>
      </p:sp>
      <p:sp>
        <p:nvSpPr>
          <p:cNvPr name="TextBox 22" id="22"/>
          <p:cNvSpPr txBox="true"/>
          <p:nvPr/>
        </p:nvSpPr>
        <p:spPr>
          <a:xfrm rot="0">
            <a:off x="12178421" y="4089818"/>
            <a:ext cx="3792515" cy="4727400"/>
          </a:xfrm>
          <a:prstGeom prst="rect">
            <a:avLst/>
          </a:prstGeom>
        </p:spPr>
        <p:txBody>
          <a:bodyPr anchor="t" rtlCol="false" tIns="0" lIns="0" bIns="0" rIns="0">
            <a:spAutoFit/>
          </a:bodyPr>
          <a:lstStyle/>
          <a:p>
            <a:pPr algn="ctr">
              <a:lnSpc>
                <a:spcPts val="3465"/>
              </a:lnSpc>
            </a:pPr>
            <a:r>
              <a:rPr lang="en-US" sz="2475" spc="54">
                <a:solidFill>
                  <a:srgbClr val="EDE8E4"/>
                </a:solidFill>
                <a:latin typeface="Glacial Indifference"/>
                <a:ea typeface="Glacial Indifference"/>
                <a:cs typeface="Glacial Indifference"/>
                <a:sym typeface="Glacial Indifference"/>
              </a:rPr>
              <a:t>El</a:t>
            </a:r>
            <a:r>
              <a:rPr lang="en-US" sz="2475" spc="54" strike="noStrike" u="none">
                <a:solidFill>
                  <a:srgbClr val="EDE8E4"/>
                </a:solidFill>
                <a:latin typeface="Glacial Indifference"/>
                <a:ea typeface="Glacial Indifference"/>
                <a:cs typeface="Glacial Indifference"/>
                <a:sym typeface="Glacial Indifference"/>
              </a:rPr>
              <a:t> componente de mapa utiliza la biblioteca Leaflet para la visualización cartográfica de las ubicaciones de las viviendas. </a:t>
            </a:r>
            <a:r>
              <a:rPr lang="en-US" sz="2475" spc="54" strike="noStrike" u="none">
                <a:solidFill>
                  <a:srgbClr val="EDE8E4"/>
                </a:solidFill>
                <a:latin typeface="Glacial Indifference"/>
                <a:ea typeface="Glacial Indifference"/>
                <a:cs typeface="Glacial Indifference"/>
                <a:sym typeface="Glacial Indifference"/>
              </a:rPr>
              <a:t>Se integra el GeocodingService que consume la API de Nominatim para convertir direcciones en coordenadas</a:t>
            </a:r>
          </a:p>
        </p:txBody>
      </p:sp>
      <p:sp>
        <p:nvSpPr>
          <p:cNvPr name="TextBox 23" id="23"/>
          <p:cNvSpPr txBox="true"/>
          <p:nvPr/>
        </p:nvSpPr>
        <p:spPr>
          <a:xfrm rot="0">
            <a:off x="2093604" y="4213186"/>
            <a:ext cx="3575181" cy="4863915"/>
          </a:xfrm>
          <a:prstGeom prst="rect">
            <a:avLst/>
          </a:prstGeom>
        </p:spPr>
        <p:txBody>
          <a:bodyPr anchor="t" rtlCol="false" tIns="0" lIns="0" bIns="0" rIns="0">
            <a:spAutoFit/>
          </a:bodyPr>
          <a:lstStyle/>
          <a:p>
            <a:pPr algn="ctr">
              <a:lnSpc>
                <a:spcPts val="3530"/>
              </a:lnSpc>
            </a:pPr>
            <a:r>
              <a:rPr lang="en-US" sz="2522" spc="55">
                <a:solidFill>
                  <a:srgbClr val="EDE8E4"/>
                </a:solidFill>
                <a:latin typeface="Glacial Indifference"/>
                <a:ea typeface="Glacial Indifference"/>
                <a:cs typeface="Glacial Indifference"/>
                <a:sym typeface="Glacial Indifference"/>
              </a:rPr>
              <a:t>La gestión de estados de los objetos TypeScript se hace mediante el uso de observables RxJs con la intención de optimizar al máximo el rendimiento evitando problemas como estados incorrectos, fugas de memoria...</a:t>
            </a:r>
          </a:p>
        </p:txBody>
      </p:sp>
      <p:sp>
        <p:nvSpPr>
          <p:cNvPr name="Freeform 24" id="24"/>
          <p:cNvSpPr/>
          <p:nvPr/>
        </p:nvSpPr>
        <p:spPr>
          <a:xfrm flipH="false" flipV="false" rot="10452176">
            <a:off x="15150032" y="-3295468"/>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A65A4"/>
        </a:solidFill>
      </p:bgPr>
    </p:bg>
    <p:spTree>
      <p:nvGrpSpPr>
        <p:cNvPr id="1" name=""/>
        <p:cNvGrpSpPr/>
        <p:nvPr/>
      </p:nvGrpSpPr>
      <p:grpSpPr>
        <a:xfrm>
          <a:off x="0" y="0"/>
          <a:ext cx="0" cy="0"/>
          <a:chOff x="0" y="0"/>
          <a:chExt cx="0" cy="0"/>
        </a:xfrm>
      </p:grpSpPr>
      <p:grpSp>
        <p:nvGrpSpPr>
          <p:cNvPr name="Group 2" id="2"/>
          <p:cNvGrpSpPr/>
          <p:nvPr/>
        </p:nvGrpSpPr>
        <p:grpSpPr>
          <a:xfrm rot="0">
            <a:off x="3403172" y="4364203"/>
            <a:ext cx="5141050" cy="4238108"/>
            <a:chOff x="0" y="0"/>
            <a:chExt cx="812800" cy="670045"/>
          </a:xfrm>
        </p:grpSpPr>
        <p:sp>
          <p:nvSpPr>
            <p:cNvPr name="Freeform 3" id="3"/>
            <p:cNvSpPr/>
            <p:nvPr/>
          </p:nvSpPr>
          <p:spPr>
            <a:xfrm flipH="false" flipV="false" rot="0">
              <a:off x="0" y="0"/>
              <a:ext cx="812800" cy="670045"/>
            </a:xfrm>
            <a:custGeom>
              <a:avLst/>
              <a:gdLst/>
              <a:ahLst/>
              <a:cxnLst/>
              <a:rect r="r" b="b" t="t" l="l"/>
              <a:pathLst>
                <a:path h="670045" w="812800">
                  <a:moveTo>
                    <a:pt x="39153" y="0"/>
                  </a:moveTo>
                  <a:lnTo>
                    <a:pt x="773647" y="0"/>
                  </a:lnTo>
                  <a:cubicBezTo>
                    <a:pt x="784031" y="0"/>
                    <a:pt x="793990" y="4125"/>
                    <a:pt x="801332" y="11468"/>
                  </a:cubicBezTo>
                  <a:cubicBezTo>
                    <a:pt x="808675" y="18810"/>
                    <a:pt x="812800" y="28769"/>
                    <a:pt x="812800" y="39153"/>
                  </a:cubicBezTo>
                  <a:lnTo>
                    <a:pt x="812800" y="630891"/>
                  </a:lnTo>
                  <a:cubicBezTo>
                    <a:pt x="812800" y="641276"/>
                    <a:pt x="808675" y="651234"/>
                    <a:pt x="801332" y="658577"/>
                  </a:cubicBezTo>
                  <a:cubicBezTo>
                    <a:pt x="793990" y="665920"/>
                    <a:pt x="784031" y="670045"/>
                    <a:pt x="773647" y="670045"/>
                  </a:cubicBezTo>
                  <a:lnTo>
                    <a:pt x="39153" y="670045"/>
                  </a:lnTo>
                  <a:cubicBezTo>
                    <a:pt x="28769" y="670045"/>
                    <a:pt x="18810" y="665920"/>
                    <a:pt x="11468" y="658577"/>
                  </a:cubicBezTo>
                  <a:cubicBezTo>
                    <a:pt x="4125" y="651234"/>
                    <a:pt x="0" y="641276"/>
                    <a:pt x="0" y="630891"/>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4" id="4"/>
            <p:cNvSpPr txBox="true"/>
            <p:nvPr/>
          </p:nvSpPr>
          <p:spPr>
            <a:xfrm>
              <a:off x="0" y="9525"/>
              <a:ext cx="812800" cy="660520"/>
            </a:xfrm>
            <a:prstGeom prst="rect">
              <a:avLst/>
            </a:prstGeom>
          </p:spPr>
          <p:txBody>
            <a:bodyPr anchor="ctr" rtlCol="false" tIns="50800" lIns="50800" bIns="50800" rIns="50800"/>
            <a:lstStyle/>
            <a:p>
              <a:pPr algn="ctr">
                <a:lnSpc>
                  <a:spcPts val="2121"/>
                </a:lnSpc>
              </a:pPr>
            </a:p>
          </p:txBody>
        </p:sp>
      </p:grpSp>
      <p:sp>
        <p:nvSpPr>
          <p:cNvPr name="TextBox 5" id="5"/>
          <p:cNvSpPr txBox="true"/>
          <p:nvPr/>
        </p:nvSpPr>
        <p:spPr>
          <a:xfrm rot="0">
            <a:off x="4255968" y="885825"/>
            <a:ext cx="9350337" cy="2547564"/>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LOGROS ALCANZADOS</a:t>
            </a:r>
          </a:p>
        </p:txBody>
      </p:sp>
      <p:sp>
        <p:nvSpPr>
          <p:cNvPr name="TextBox 6" id="6"/>
          <p:cNvSpPr txBox="true"/>
          <p:nvPr/>
        </p:nvSpPr>
        <p:spPr>
          <a:xfrm rot="0">
            <a:off x="3781335" y="4680693"/>
            <a:ext cx="4384724"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Métricas clave</a:t>
            </a:r>
          </a:p>
        </p:txBody>
      </p:sp>
      <p:sp>
        <p:nvSpPr>
          <p:cNvPr name="TextBox 7" id="7"/>
          <p:cNvSpPr txBox="true"/>
          <p:nvPr/>
        </p:nvSpPr>
        <p:spPr>
          <a:xfrm rot="0">
            <a:off x="3406428" y="5686577"/>
            <a:ext cx="5141050" cy="3182188"/>
          </a:xfrm>
          <a:prstGeom prst="rect">
            <a:avLst/>
          </a:prstGeom>
        </p:spPr>
        <p:txBody>
          <a:bodyPr anchor="t" rtlCol="false" tIns="0" lIns="0" bIns="0" rIns="0">
            <a:spAutoFit/>
          </a:bodyPr>
          <a:lstStyle/>
          <a:p>
            <a:pPr algn="ctr">
              <a:lnSpc>
                <a:spcPts val="3648"/>
              </a:lnSpc>
            </a:pPr>
            <a:r>
              <a:rPr lang="en-US" sz="2605" spc="57">
                <a:solidFill>
                  <a:srgbClr val="152540"/>
                </a:solidFill>
                <a:latin typeface="Glacial Indifference"/>
                <a:ea typeface="Glacial Indifference"/>
                <a:cs typeface="Glacial Indifference"/>
                <a:sym typeface="Glacial Indifference"/>
              </a:rPr>
              <a:t>El d</a:t>
            </a:r>
            <a:r>
              <a:rPr lang="en-US" sz="2605" spc="57" strike="noStrike" u="none">
                <a:solidFill>
                  <a:srgbClr val="152540"/>
                </a:solidFill>
                <a:latin typeface="Glacial Indifference"/>
                <a:ea typeface="Glacial Indifference"/>
                <a:cs typeface="Glacial Indifference"/>
                <a:sym typeface="Glacial Indifference"/>
              </a:rPr>
              <a:t>esarrollo de EstuPiso ha supuesto un importante reto técnico y personal. Este proyecto ha permitido consolidar conceptos esenciales como la arquitectura cliente-servidor</a:t>
            </a:r>
          </a:p>
          <a:p>
            <a:pPr algn="ctr">
              <a:lnSpc>
                <a:spcPts val="3648"/>
              </a:lnSpc>
            </a:pPr>
          </a:p>
        </p:txBody>
      </p:sp>
      <p:sp>
        <p:nvSpPr>
          <p:cNvPr name="AutoShape 8" id="8"/>
          <p:cNvSpPr/>
          <p:nvPr/>
        </p:nvSpPr>
        <p:spPr>
          <a:xfrm flipV="true">
            <a:off x="3607438" y="5554216"/>
            <a:ext cx="4732518" cy="0"/>
          </a:xfrm>
          <a:prstGeom prst="line">
            <a:avLst/>
          </a:prstGeom>
          <a:ln cap="flat" w="38100">
            <a:solidFill>
              <a:srgbClr val="7A65A4"/>
            </a:solidFill>
            <a:prstDash val="solid"/>
            <a:headEnd type="none" len="sm" w="sm"/>
            <a:tailEnd type="none" len="sm" w="sm"/>
          </a:ln>
        </p:spPr>
      </p:sp>
      <p:sp>
        <p:nvSpPr>
          <p:cNvPr name="Freeform 9" id="9"/>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false" flipV="false" rot="0">
            <a:off x="0" y="9258300"/>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2" id="12"/>
          <p:cNvSpPr/>
          <p:nvPr/>
        </p:nvSpPr>
        <p:spPr>
          <a:xfrm flipH="false" flipV="false" rot="0">
            <a:off x="-937766" y="8402769"/>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3" id="13"/>
          <p:cNvSpPr/>
          <p:nvPr/>
        </p:nvSpPr>
        <p:spPr>
          <a:xfrm flipH="false" flipV="false" rot="672866">
            <a:off x="-1792948" y="-2747934"/>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10799999">
            <a:off x="13143746" y="8078341"/>
            <a:ext cx="6556116" cy="6126988"/>
          </a:xfrm>
          <a:custGeom>
            <a:avLst/>
            <a:gdLst/>
            <a:ahLst/>
            <a:cxnLst/>
            <a:rect r="r" b="b" t="t" l="l"/>
            <a:pathLst>
              <a:path h="6126988" w="6556116">
                <a:moveTo>
                  <a:pt x="0" y="0"/>
                </a:moveTo>
                <a:lnTo>
                  <a:pt x="6556115" y="0"/>
                </a:lnTo>
                <a:lnTo>
                  <a:pt x="6556115"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15" id="15"/>
          <p:cNvGrpSpPr/>
          <p:nvPr/>
        </p:nvGrpSpPr>
        <p:grpSpPr>
          <a:xfrm rot="0">
            <a:off x="9144000" y="4364203"/>
            <a:ext cx="5141050" cy="4238108"/>
            <a:chOff x="0" y="0"/>
            <a:chExt cx="812800" cy="670045"/>
          </a:xfrm>
        </p:grpSpPr>
        <p:sp>
          <p:nvSpPr>
            <p:cNvPr name="Freeform 16" id="16"/>
            <p:cNvSpPr/>
            <p:nvPr/>
          </p:nvSpPr>
          <p:spPr>
            <a:xfrm flipH="false" flipV="false" rot="0">
              <a:off x="0" y="0"/>
              <a:ext cx="812800" cy="670045"/>
            </a:xfrm>
            <a:custGeom>
              <a:avLst/>
              <a:gdLst/>
              <a:ahLst/>
              <a:cxnLst/>
              <a:rect r="r" b="b" t="t" l="l"/>
              <a:pathLst>
                <a:path h="670045" w="812800">
                  <a:moveTo>
                    <a:pt x="39153" y="0"/>
                  </a:moveTo>
                  <a:lnTo>
                    <a:pt x="773647" y="0"/>
                  </a:lnTo>
                  <a:cubicBezTo>
                    <a:pt x="784031" y="0"/>
                    <a:pt x="793990" y="4125"/>
                    <a:pt x="801332" y="11468"/>
                  </a:cubicBezTo>
                  <a:cubicBezTo>
                    <a:pt x="808675" y="18810"/>
                    <a:pt x="812800" y="28769"/>
                    <a:pt x="812800" y="39153"/>
                  </a:cubicBezTo>
                  <a:lnTo>
                    <a:pt x="812800" y="630891"/>
                  </a:lnTo>
                  <a:cubicBezTo>
                    <a:pt x="812800" y="641276"/>
                    <a:pt x="808675" y="651234"/>
                    <a:pt x="801332" y="658577"/>
                  </a:cubicBezTo>
                  <a:cubicBezTo>
                    <a:pt x="793990" y="665920"/>
                    <a:pt x="784031" y="670045"/>
                    <a:pt x="773647" y="670045"/>
                  </a:cubicBezTo>
                  <a:lnTo>
                    <a:pt x="39153" y="670045"/>
                  </a:lnTo>
                  <a:cubicBezTo>
                    <a:pt x="28769" y="670045"/>
                    <a:pt x="18810" y="665920"/>
                    <a:pt x="11468" y="658577"/>
                  </a:cubicBezTo>
                  <a:cubicBezTo>
                    <a:pt x="4125" y="651234"/>
                    <a:pt x="0" y="641276"/>
                    <a:pt x="0" y="630891"/>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17" id="17"/>
            <p:cNvSpPr txBox="true"/>
            <p:nvPr/>
          </p:nvSpPr>
          <p:spPr>
            <a:xfrm>
              <a:off x="0" y="9525"/>
              <a:ext cx="812800" cy="660520"/>
            </a:xfrm>
            <a:prstGeom prst="rect">
              <a:avLst/>
            </a:prstGeom>
          </p:spPr>
          <p:txBody>
            <a:bodyPr anchor="ctr" rtlCol="false" tIns="50800" lIns="50800" bIns="50800" rIns="50800"/>
            <a:lstStyle/>
            <a:p>
              <a:pPr algn="ctr">
                <a:lnSpc>
                  <a:spcPts val="2121"/>
                </a:lnSpc>
              </a:pPr>
            </a:p>
          </p:txBody>
        </p:sp>
      </p:grpSp>
      <p:sp>
        <p:nvSpPr>
          <p:cNvPr name="TextBox 18" id="18"/>
          <p:cNvSpPr txBox="true"/>
          <p:nvPr/>
        </p:nvSpPr>
        <p:spPr>
          <a:xfrm rot="0">
            <a:off x="9150511" y="4680693"/>
            <a:ext cx="5137795"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Resultados obtenidos</a:t>
            </a:r>
          </a:p>
        </p:txBody>
      </p:sp>
      <p:sp>
        <p:nvSpPr>
          <p:cNvPr name="TextBox 19" id="19"/>
          <p:cNvSpPr txBox="true"/>
          <p:nvPr/>
        </p:nvSpPr>
        <p:spPr>
          <a:xfrm rot="0">
            <a:off x="9147256" y="5686577"/>
            <a:ext cx="5141050" cy="2270408"/>
          </a:xfrm>
          <a:prstGeom prst="rect">
            <a:avLst/>
          </a:prstGeom>
        </p:spPr>
        <p:txBody>
          <a:bodyPr anchor="t" rtlCol="false" tIns="0" lIns="0" bIns="0" rIns="0">
            <a:spAutoFit/>
          </a:bodyPr>
          <a:lstStyle/>
          <a:p>
            <a:pPr algn="ctr">
              <a:lnSpc>
                <a:spcPts val="3648"/>
              </a:lnSpc>
            </a:pPr>
            <a:r>
              <a:rPr lang="en-US" sz="2605" spc="57" strike="noStrike" u="none">
                <a:solidFill>
                  <a:srgbClr val="152540"/>
                </a:solidFill>
                <a:latin typeface="Glacial Indifference"/>
                <a:ea typeface="Glacial Indifference"/>
                <a:cs typeface="Glacial Indifference"/>
                <a:sym typeface="Glacial Indifference"/>
              </a:rPr>
              <a:t>EstuPiso cumple con todos los objetivos propuestos inicialmente.</a:t>
            </a:r>
          </a:p>
          <a:p>
            <a:pPr algn="ctr">
              <a:lnSpc>
                <a:spcPts val="3648"/>
              </a:lnSpc>
            </a:pPr>
            <a:r>
              <a:rPr lang="en-US" sz="2605" spc="57" strike="noStrike" u="none">
                <a:solidFill>
                  <a:srgbClr val="152540"/>
                </a:solidFill>
                <a:latin typeface="Glacial Indifference"/>
                <a:ea typeface="Glacial Indifference"/>
                <a:cs typeface="Glacial Indifference"/>
                <a:sym typeface="Glacial Indifference"/>
              </a:rPr>
              <a:t>El proyecto sienta unas bases sólidas y escalables para futuras ampliaciones o mejoras.</a:t>
            </a:r>
          </a:p>
        </p:txBody>
      </p:sp>
      <p:sp>
        <p:nvSpPr>
          <p:cNvPr name="AutoShape 20" id="20"/>
          <p:cNvSpPr/>
          <p:nvPr/>
        </p:nvSpPr>
        <p:spPr>
          <a:xfrm flipV="true">
            <a:off x="9348266" y="5554216"/>
            <a:ext cx="4732518" cy="0"/>
          </a:xfrm>
          <a:prstGeom prst="line">
            <a:avLst/>
          </a:prstGeom>
          <a:ln cap="flat" w="38100">
            <a:solidFill>
              <a:srgbClr val="7A65A4"/>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DAGpAe0g-BU</dc:identifier>
  <dcterms:modified xsi:type="dcterms:W3CDTF">2011-08-01T06:04:30Z</dcterms:modified>
  <cp:revision>1</cp:revision>
  <dc:title>Estupiso</dc:title>
</cp:coreProperties>
</file>