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98" r:id="rId2"/>
    <p:sldId id="400" r:id="rId3"/>
    <p:sldId id="401" r:id="rId4"/>
    <p:sldId id="402" r:id="rId5"/>
    <p:sldId id="404" r:id="rId6"/>
    <p:sldId id="403" r:id="rId7"/>
    <p:sldId id="408" r:id="rId8"/>
    <p:sldId id="445" r:id="rId9"/>
    <p:sldId id="405" r:id="rId10"/>
    <p:sldId id="420" r:id="rId11"/>
    <p:sldId id="415" r:id="rId12"/>
    <p:sldId id="416" r:id="rId13"/>
    <p:sldId id="417" r:id="rId14"/>
    <p:sldId id="406" r:id="rId15"/>
    <p:sldId id="421" r:id="rId16"/>
    <p:sldId id="418" r:id="rId17"/>
    <p:sldId id="422" r:id="rId18"/>
    <p:sldId id="423" r:id="rId19"/>
    <p:sldId id="424" r:id="rId20"/>
    <p:sldId id="425" r:id="rId21"/>
    <p:sldId id="426" r:id="rId22"/>
    <p:sldId id="427" r:id="rId23"/>
    <p:sldId id="428" r:id="rId24"/>
    <p:sldId id="429" r:id="rId25"/>
    <p:sldId id="412" r:id="rId26"/>
    <p:sldId id="413" r:id="rId27"/>
    <p:sldId id="430" r:id="rId28"/>
    <p:sldId id="434" r:id="rId29"/>
    <p:sldId id="437" r:id="rId30"/>
    <p:sldId id="438" r:id="rId31"/>
    <p:sldId id="439" r:id="rId32"/>
    <p:sldId id="440" r:id="rId33"/>
    <p:sldId id="441" r:id="rId34"/>
    <p:sldId id="442" r:id="rId35"/>
    <p:sldId id="443" r:id="rId36"/>
    <p:sldId id="444" r:id="rId37"/>
    <p:sldId id="409" r:id="rId38"/>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305"/>
    <a:srgbClr val="62C2EF"/>
    <a:srgbClr val="A162D0"/>
    <a:srgbClr val="E0F3FF"/>
    <a:srgbClr val="00A2A7"/>
    <a:srgbClr val="00CC99"/>
    <a:srgbClr val="FF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0586" autoAdjust="0"/>
  </p:normalViewPr>
  <p:slideViewPr>
    <p:cSldViewPr snapToGrid="0">
      <p:cViewPr varScale="1">
        <p:scale>
          <a:sx n="66" d="100"/>
          <a:sy n="66" d="100"/>
        </p:scale>
        <p:origin x="1474" y="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6038" y="0"/>
            <a:ext cx="2951162" cy="498475"/>
          </a:xfrm>
          <a:prstGeom prst="rect">
            <a:avLst/>
          </a:prstGeom>
        </p:spPr>
        <p:txBody>
          <a:bodyPr vert="horz" lIns="91440" tIns="45720" rIns="91440" bIns="45720" rtlCol="0"/>
          <a:lstStyle>
            <a:lvl1pPr algn="r">
              <a:defRPr sz="1200"/>
            </a:lvl1pPr>
          </a:lstStyle>
          <a:p>
            <a:fld id="{876374B2-0C1A-426F-8F1F-07D8DF505406}" type="datetimeFigureOut">
              <a:rPr lang="fr-FR" smtClean="0"/>
              <a:t>06/11/2023</a:t>
            </a:fld>
            <a:endParaRPr lang="fr-FR"/>
          </a:p>
        </p:txBody>
      </p:sp>
      <p:sp>
        <p:nvSpPr>
          <p:cNvPr id="4" name="Espace réservé du pied de page 3"/>
          <p:cNvSpPr>
            <a:spLocks noGrp="1"/>
          </p:cNvSpPr>
          <p:nvPr>
            <p:ph type="ftr" sz="quarter" idx="2"/>
          </p:nvPr>
        </p:nvSpPr>
        <p:spPr>
          <a:xfrm>
            <a:off x="0" y="9442450"/>
            <a:ext cx="2951163" cy="4984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6038" y="9442450"/>
            <a:ext cx="2951162" cy="498475"/>
          </a:xfrm>
          <a:prstGeom prst="rect">
            <a:avLst/>
          </a:prstGeom>
        </p:spPr>
        <p:txBody>
          <a:bodyPr vert="horz" lIns="91440" tIns="45720" rIns="91440" bIns="45720" rtlCol="0" anchor="b"/>
          <a:lstStyle>
            <a:lvl1pPr algn="r">
              <a:defRPr sz="1200"/>
            </a:lvl1pPr>
          </a:lstStyle>
          <a:p>
            <a:fld id="{B19A13F3-26B5-4D93-A4FA-BE65590A8023}" type="slidenum">
              <a:rPr lang="fr-FR" smtClean="0"/>
              <a:t>‹N°›</a:t>
            </a:fld>
            <a:endParaRPr lang="fr-FR"/>
          </a:p>
        </p:txBody>
      </p:sp>
    </p:spTree>
    <p:extLst>
      <p:ext uri="{BB962C8B-B14F-4D97-AF65-F5344CB8AC3E}">
        <p14:creationId xmlns:p14="http://schemas.microsoft.com/office/powerpoint/2010/main" val="2313298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vl1pPr>
          </a:lstStyle>
          <a:p>
            <a:fld id="{1C17683B-26D8-724E-89B0-02249384450D}" type="datetimeFigureOut">
              <a:rPr lang="fr-FR" smtClean="0"/>
              <a:t>06/11/2023</a:t>
            </a:fld>
            <a:endParaRPr lang="fr-FR"/>
          </a:p>
        </p:txBody>
      </p:sp>
      <p:sp>
        <p:nvSpPr>
          <p:cNvPr id="4" name="Espace réservé de l'image des diapositives 3"/>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vl1pPr>
          </a:lstStyle>
          <a:p>
            <a:fld id="{80B64375-EE74-1B43-ADD9-C3016E9127A8}" type="slidenum">
              <a:rPr lang="fr-FR" smtClean="0"/>
              <a:t>‹N°›</a:t>
            </a:fld>
            <a:endParaRPr lang="fr-FR"/>
          </a:p>
        </p:txBody>
      </p:sp>
    </p:spTree>
    <p:extLst>
      <p:ext uri="{BB962C8B-B14F-4D97-AF65-F5344CB8AC3E}">
        <p14:creationId xmlns:p14="http://schemas.microsoft.com/office/powerpoint/2010/main" val="28813035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86116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125807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23764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12</a:t>
            </a:fld>
            <a:endParaRPr lang="fr-FR"/>
          </a:p>
        </p:txBody>
      </p:sp>
    </p:spTree>
    <p:extLst>
      <p:ext uri="{BB962C8B-B14F-4D97-AF65-F5344CB8AC3E}">
        <p14:creationId xmlns:p14="http://schemas.microsoft.com/office/powerpoint/2010/main" val="22935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13</a:t>
            </a:fld>
            <a:endParaRPr lang="fr-FR"/>
          </a:p>
        </p:txBody>
      </p:sp>
    </p:spTree>
    <p:extLst>
      <p:ext uri="{BB962C8B-B14F-4D97-AF65-F5344CB8AC3E}">
        <p14:creationId xmlns:p14="http://schemas.microsoft.com/office/powerpoint/2010/main" val="54232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14</a:t>
            </a:fld>
            <a:endParaRPr lang="fr-FR"/>
          </a:p>
        </p:txBody>
      </p:sp>
    </p:spTree>
    <p:extLst>
      <p:ext uri="{BB962C8B-B14F-4D97-AF65-F5344CB8AC3E}">
        <p14:creationId xmlns:p14="http://schemas.microsoft.com/office/powerpoint/2010/main" val="3911062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15</a:t>
            </a:fld>
            <a:endParaRPr lang="fr-FR"/>
          </a:p>
        </p:txBody>
      </p:sp>
    </p:spTree>
    <p:extLst>
      <p:ext uri="{BB962C8B-B14F-4D97-AF65-F5344CB8AC3E}">
        <p14:creationId xmlns:p14="http://schemas.microsoft.com/office/powerpoint/2010/main" val="360158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16</a:t>
            </a:fld>
            <a:endParaRPr lang="fr-FR"/>
          </a:p>
        </p:txBody>
      </p:sp>
    </p:spTree>
    <p:extLst>
      <p:ext uri="{BB962C8B-B14F-4D97-AF65-F5344CB8AC3E}">
        <p14:creationId xmlns:p14="http://schemas.microsoft.com/office/powerpoint/2010/main" val="3579365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17</a:t>
            </a:fld>
            <a:endParaRPr lang="fr-FR"/>
          </a:p>
        </p:txBody>
      </p:sp>
    </p:spTree>
    <p:extLst>
      <p:ext uri="{BB962C8B-B14F-4D97-AF65-F5344CB8AC3E}">
        <p14:creationId xmlns:p14="http://schemas.microsoft.com/office/powerpoint/2010/main" val="98363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18</a:t>
            </a:fld>
            <a:endParaRPr lang="fr-FR"/>
          </a:p>
        </p:txBody>
      </p:sp>
    </p:spTree>
    <p:extLst>
      <p:ext uri="{BB962C8B-B14F-4D97-AF65-F5344CB8AC3E}">
        <p14:creationId xmlns:p14="http://schemas.microsoft.com/office/powerpoint/2010/main" val="2357481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19</a:t>
            </a:fld>
            <a:endParaRPr lang="fr-FR"/>
          </a:p>
        </p:txBody>
      </p:sp>
    </p:spTree>
    <p:extLst>
      <p:ext uri="{BB962C8B-B14F-4D97-AF65-F5344CB8AC3E}">
        <p14:creationId xmlns:p14="http://schemas.microsoft.com/office/powerpoint/2010/main" val="27512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Prendre exemple de fonction d’envoi de mail en procédural puis en objet. </a:t>
            </a:r>
          </a:p>
          <a:p>
            <a:r>
              <a:rPr lang="fr-FR" dirty="0"/>
              <a:t>Eventuellement un exemple de location de véhicule (vérification de la disponibilité, infos client, enregistrement de la location). </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3676855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20</a:t>
            </a:fld>
            <a:endParaRPr lang="fr-FR"/>
          </a:p>
        </p:txBody>
      </p:sp>
    </p:spTree>
    <p:extLst>
      <p:ext uri="{BB962C8B-B14F-4D97-AF65-F5344CB8AC3E}">
        <p14:creationId xmlns:p14="http://schemas.microsoft.com/office/powerpoint/2010/main" val="2440261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21</a:t>
            </a:fld>
            <a:endParaRPr lang="fr-FR"/>
          </a:p>
        </p:txBody>
      </p:sp>
    </p:spTree>
    <p:extLst>
      <p:ext uri="{BB962C8B-B14F-4D97-AF65-F5344CB8AC3E}">
        <p14:creationId xmlns:p14="http://schemas.microsoft.com/office/powerpoint/2010/main" val="3025782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22</a:t>
            </a:fld>
            <a:endParaRPr lang="fr-FR"/>
          </a:p>
        </p:txBody>
      </p:sp>
    </p:spTree>
    <p:extLst>
      <p:ext uri="{BB962C8B-B14F-4D97-AF65-F5344CB8AC3E}">
        <p14:creationId xmlns:p14="http://schemas.microsoft.com/office/powerpoint/2010/main" val="3348751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23</a:t>
            </a:fld>
            <a:endParaRPr lang="fr-FR"/>
          </a:p>
        </p:txBody>
      </p:sp>
    </p:spTree>
    <p:extLst>
      <p:ext uri="{BB962C8B-B14F-4D97-AF65-F5344CB8AC3E}">
        <p14:creationId xmlns:p14="http://schemas.microsoft.com/office/powerpoint/2010/main" val="2863060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24</a:t>
            </a:fld>
            <a:endParaRPr lang="fr-FR"/>
          </a:p>
        </p:txBody>
      </p:sp>
    </p:spTree>
    <p:extLst>
      <p:ext uri="{BB962C8B-B14F-4D97-AF65-F5344CB8AC3E}">
        <p14:creationId xmlns:p14="http://schemas.microsoft.com/office/powerpoint/2010/main" val="3240330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25</a:t>
            </a:fld>
            <a:endParaRPr lang="fr-FR"/>
          </a:p>
        </p:txBody>
      </p:sp>
    </p:spTree>
    <p:extLst>
      <p:ext uri="{BB962C8B-B14F-4D97-AF65-F5344CB8AC3E}">
        <p14:creationId xmlns:p14="http://schemas.microsoft.com/office/powerpoint/2010/main" val="218929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26</a:t>
            </a:fld>
            <a:endParaRPr lang="fr-FR"/>
          </a:p>
        </p:txBody>
      </p:sp>
    </p:spTree>
    <p:extLst>
      <p:ext uri="{BB962C8B-B14F-4D97-AF65-F5344CB8AC3E}">
        <p14:creationId xmlns:p14="http://schemas.microsoft.com/office/powerpoint/2010/main" val="3186964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27</a:t>
            </a:fld>
            <a:endParaRPr lang="fr-FR"/>
          </a:p>
        </p:txBody>
      </p:sp>
    </p:spTree>
    <p:extLst>
      <p:ext uri="{BB962C8B-B14F-4D97-AF65-F5344CB8AC3E}">
        <p14:creationId xmlns:p14="http://schemas.microsoft.com/office/powerpoint/2010/main" val="2763023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28</a:t>
            </a:fld>
            <a:endParaRPr lang="fr-FR"/>
          </a:p>
        </p:txBody>
      </p:sp>
    </p:spTree>
    <p:extLst>
      <p:ext uri="{BB962C8B-B14F-4D97-AF65-F5344CB8AC3E}">
        <p14:creationId xmlns:p14="http://schemas.microsoft.com/office/powerpoint/2010/main" val="389853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29</a:t>
            </a:fld>
            <a:endParaRPr lang="fr-FR"/>
          </a:p>
        </p:txBody>
      </p:sp>
    </p:spTree>
    <p:extLst>
      <p:ext uri="{BB962C8B-B14F-4D97-AF65-F5344CB8AC3E}">
        <p14:creationId xmlns:p14="http://schemas.microsoft.com/office/powerpoint/2010/main" val="32075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2050411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30</a:t>
            </a:fld>
            <a:endParaRPr lang="fr-FR"/>
          </a:p>
        </p:txBody>
      </p:sp>
    </p:spTree>
    <p:extLst>
      <p:ext uri="{BB962C8B-B14F-4D97-AF65-F5344CB8AC3E}">
        <p14:creationId xmlns:p14="http://schemas.microsoft.com/office/powerpoint/2010/main" val="1824627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31</a:t>
            </a:fld>
            <a:endParaRPr lang="fr-FR"/>
          </a:p>
        </p:txBody>
      </p:sp>
    </p:spTree>
    <p:extLst>
      <p:ext uri="{BB962C8B-B14F-4D97-AF65-F5344CB8AC3E}">
        <p14:creationId xmlns:p14="http://schemas.microsoft.com/office/powerpoint/2010/main" val="3595378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32</a:t>
            </a:fld>
            <a:endParaRPr lang="fr-FR"/>
          </a:p>
        </p:txBody>
      </p:sp>
    </p:spTree>
    <p:extLst>
      <p:ext uri="{BB962C8B-B14F-4D97-AF65-F5344CB8AC3E}">
        <p14:creationId xmlns:p14="http://schemas.microsoft.com/office/powerpoint/2010/main" val="1789659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33</a:t>
            </a:fld>
            <a:endParaRPr lang="fr-FR"/>
          </a:p>
        </p:txBody>
      </p:sp>
    </p:spTree>
    <p:extLst>
      <p:ext uri="{BB962C8B-B14F-4D97-AF65-F5344CB8AC3E}">
        <p14:creationId xmlns:p14="http://schemas.microsoft.com/office/powerpoint/2010/main" val="1681630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34</a:t>
            </a:fld>
            <a:endParaRPr lang="fr-FR"/>
          </a:p>
        </p:txBody>
      </p:sp>
    </p:spTree>
    <p:extLst>
      <p:ext uri="{BB962C8B-B14F-4D97-AF65-F5344CB8AC3E}">
        <p14:creationId xmlns:p14="http://schemas.microsoft.com/office/powerpoint/2010/main" val="3678569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35</a:t>
            </a:fld>
            <a:endParaRPr lang="fr-FR"/>
          </a:p>
        </p:txBody>
      </p:sp>
    </p:spTree>
    <p:extLst>
      <p:ext uri="{BB962C8B-B14F-4D97-AF65-F5344CB8AC3E}">
        <p14:creationId xmlns:p14="http://schemas.microsoft.com/office/powerpoint/2010/main" val="3011954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36</a:t>
            </a:fld>
            <a:endParaRPr lang="fr-FR"/>
          </a:p>
        </p:txBody>
      </p:sp>
    </p:spTree>
    <p:extLst>
      <p:ext uri="{BB962C8B-B14F-4D97-AF65-F5344CB8AC3E}">
        <p14:creationId xmlns:p14="http://schemas.microsoft.com/office/powerpoint/2010/main" val="2518936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37</a:t>
            </a:fld>
            <a:endParaRPr lang="fr-FR"/>
          </a:p>
        </p:txBody>
      </p:sp>
    </p:spTree>
    <p:extLst>
      <p:ext uri="{BB962C8B-B14F-4D97-AF65-F5344CB8AC3E}">
        <p14:creationId xmlns:p14="http://schemas.microsoft.com/office/powerpoint/2010/main" val="307488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156336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228044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106463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146790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104128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2439194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79645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0311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29054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14232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37798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06/11/2023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57774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9C091AA-3F0C-4182-9D7B-1EB634D8256B}" type="datetimeFigureOut">
              <a:rPr lang="fr-FR" smtClean="0"/>
              <a:t>06/11/2023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4596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9C091AA-3F0C-4182-9D7B-1EB634D8256B}" type="datetimeFigureOut">
              <a:rPr lang="fr-FR" smtClean="0"/>
              <a:t>06/11/2023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00249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9C091AA-3F0C-4182-9D7B-1EB634D8256B}" type="datetimeFigureOut">
              <a:rPr lang="fr-FR" smtClean="0"/>
              <a:t>06/11/2023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10102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06/11/2023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96808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06/11/2023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84168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091AA-3F0C-4182-9D7B-1EB634D8256B}" type="datetimeFigureOut">
              <a:rPr lang="fr-FR" smtClean="0"/>
              <a:t>06/11/2023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B0E8-7D99-4688-B6D3-8DC5133195E9}" type="slidenum">
              <a:rPr lang="fr-FR" smtClean="0"/>
              <a:t>‹N°›</a:t>
            </a:fld>
            <a:endParaRPr lang="fr-FR"/>
          </a:p>
        </p:txBody>
      </p:sp>
    </p:spTree>
    <p:extLst>
      <p:ext uri="{BB962C8B-B14F-4D97-AF65-F5344CB8AC3E}">
        <p14:creationId xmlns:p14="http://schemas.microsoft.com/office/powerpoint/2010/main" val="135572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5" Type="http://schemas.openxmlformats.org/officeDocument/2006/relationships/image" Target="../media/image32.pn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 Id="rId14"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3.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hyperlink" Target="https://laurent-audibert.developpez.com/Cours-UML/" TargetMode="Externa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37.xml"/><Relationship Id="rId16" Type="http://schemas.openxmlformats.org/officeDocument/2006/relationships/hyperlink" Target="https://www.omg.org/spec/UML/2.5.1/PDF"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5" Type="http://schemas.openxmlformats.org/officeDocument/2006/relationships/hyperlink" Target="https://www.youtube.com/watch?v=GC5BdRve38A&amp;list=PLSVDd2z0rl6PlOscYvneTFvU8qqPFzFkl" TargetMode="External"/><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 Id="rId14" Type="http://schemas.openxmlformats.org/officeDocument/2006/relationships/hyperlink" Target="https://dartagnan.cg.helmo.be/~p150107/tutoriels/uml-uc/"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8.jpeg"/><Relationship Id="rId10" Type="http://schemas.openxmlformats.org/officeDocument/2006/relationships/image" Target="../media/image4.png"/><Relationship Id="rId4" Type="http://schemas.openxmlformats.org/officeDocument/2006/relationships/image" Target="../media/image7.jpe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7BE07AF2-8B65-FC17-2C8A-6E0CA69B24C6}"/>
              </a:ext>
            </a:extLst>
          </p:cNvPr>
          <p:cNvGrpSpPr/>
          <p:nvPr/>
        </p:nvGrpSpPr>
        <p:grpSpPr>
          <a:xfrm>
            <a:off x="0" y="-27077"/>
            <a:ext cx="12198786" cy="6914529"/>
            <a:chOff x="0" y="-27077"/>
            <a:chExt cx="12198786" cy="6914529"/>
          </a:xfrm>
        </p:grpSpPr>
        <p:pic>
          <p:nvPicPr>
            <p:cNvPr id="3" name="Image 2">
              <a:extLst>
                <a:ext uri="{FF2B5EF4-FFF2-40B4-BE49-F238E27FC236}">
                  <a16:creationId xmlns:a16="http://schemas.microsoft.com/office/drawing/2014/main" id="{E59DBBB5-BBE2-F68D-01A3-13818EE2C891}"/>
                </a:ext>
              </a:extLst>
            </p:cNvPr>
            <p:cNvPicPr>
              <a:picLocks noChangeAspect="1"/>
            </p:cNvPicPr>
            <p:nvPr/>
          </p:nvPicPr>
          <p:blipFill rotWithShape="1">
            <a:blip r:embed="rId3">
              <a:extLst>
                <a:ext uri="{28A0092B-C50C-407E-A947-70E740481C1C}">
                  <a14:useLocalDpi xmlns:a14="http://schemas.microsoft.com/office/drawing/2010/main" val="0"/>
                </a:ext>
              </a:extLst>
            </a:blip>
            <a:srcRect l="12698" t="17420" r="49" b="22657"/>
            <a:stretch/>
          </p:blipFill>
          <p:spPr>
            <a:xfrm>
              <a:off x="0" y="940780"/>
              <a:ext cx="12192944" cy="5917220"/>
            </a:xfrm>
            <a:prstGeom prst="rect">
              <a:avLst/>
            </a:prstGeom>
          </p:spPr>
        </p:pic>
        <p:sp>
          <p:nvSpPr>
            <p:cNvPr id="23" name="Rectangle 22"/>
            <p:cNvSpPr/>
            <p:nvPr/>
          </p:nvSpPr>
          <p:spPr>
            <a:xfrm>
              <a:off x="4267230" y="5002085"/>
              <a:ext cx="5400033" cy="523220"/>
            </a:xfrm>
            <a:prstGeom prst="rect">
              <a:avLst/>
            </a:prstGeom>
          </p:spPr>
          <p:txBody>
            <a:bodyPr wrap="square">
              <a:spAutoFit/>
            </a:bodyPr>
            <a:lstStyle/>
            <a:p>
              <a:pPr algn="ctr"/>
              <a:r>
                <a:rPr lang="fr-FR" sz="2800" b="1" dirty="0">
                  <a:solidFill>
                    <a:srgbClr val="62C2EF"/>
                  </a:solidFill>
                </a:rPr>
                <a:t>www.adrar-numerique.com</a:t>
              </a:r>
              <a:endParaRPr lang="fr-FR" sz="2400" dirty="0">
                <a:solidFill>
                  <a:srgbClr val="62C2EF"/>
                </a:solidFill>
              </a:endParaRPr>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5"/>
              <a:ext cx="12198785" cy="406597"/>
              <a:chOff x="0" y="6480855"/>
              <a:chExt cx="12198785" cy="406597"/>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4">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grpSp>
          <p:nvGrpSpPr>
            <p:cNvPr id="77" name="Groupe 76">
              <a:extLst>
                <a:ext uri="{FF2B5EF4-FFF2-40B4-BE49-F238E27FC236}">
                  <a16:creationId xmlns:a16="http://schemas.microsoft.com/office/drawing/2014/main" id="{01656A8B-2FEB-5846-73BC-5CB9BC379BBC}"/>
                </a:ext>
              </a:extLst>
            </p:cNvPr>
            <p:cNvGrpSpPr/>
            <p:nvPr/>
          </p:nvGrpSpPr>
          <p:grpSpPr>
            <a:xfrm>
              <a:off x="0" y="-27077"/>
              <a:ext cx="12198786" cy="6834340"/>
              <a:chOff x="0" y="-27077"/>
              <a:chExt cx="12198786" cy="6834340"/>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9"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10"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2340742"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spTree>
    <p:extLst>
      <p:ext uri="{BB962C8B-B14F-4D97-AF65-F5344CB8AC3E}">
        <p14:creationId xmlns:p14="http://schemas.microsoft.com/office/powerpoint/2010/main" val="59670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74141" y="1978047"/>
            <a:ext cx="6096000" cy="1754326"/>
          </a:xfrm>
          <a:prstGeom prst="rect">
            <a:avLst/>
          </a:prstGeom>
          <a:noFill/>
        </p:spPr>
        <p:txBody>
          <a:bodyPr wrap="square" rtlCol="0">
            <a:spAutoFit/>
          </a:bodyPr>
          <a:lstStyle/>
          <a:p>
            <a:pPr>
              <a:spcAft>
                <a:spcPts val="600"/>
              </a:spcAft>
            </a:pPr>
            <a:r>
              <a:rPr lang="fr-FR" dirty="0"/>
              <a:t>A droite, un schéma dont la granularité est trop fine, le rendant difficilement lisible.</a:t>
            </a:r>
            <a:br>
              <a:rPr lang="fr-FR" dirty="0"/>
            </a:br>
            <a:br>
              <a:rPr lang="fr-FR" dirty="0"/>
            </a:br>
            <a:r>
              <a:rPr lang="fr-FR" dirty="0"/>
              <a:t>Tandis qu’à l’inverse, en dessous, une granularité trop grossière, de nombreuses fonctionnalités importantes sont masquées. </a:t>
            </a:r>
          </a:p>
        </p:txBody>
      </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5122" name="Picture 2" descr="Granularité UC trop petite">
            <a:extLst>
              <a:ext uri="{FF2B5EF4-FFF2-40B4-BE49-F238E27FC236}">
                <a16:creationId xmlns:a16="http://schemas.microsoft.com/office/drawing/2014/main" id="{C172B05C-3138-43B5-A2E1-BA306747CC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7052" y="1781240"/>
            <a:ext cx="3736290" cy="475591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Granularité UC trop grosse">
            <a:extLst>
              <a:ext uri="{FF2B5EF4-FFF2-40B4-BE49-F238E27FC236}">
                <a16:creationId xmlns:a16="http://schemas.microsoft.com/office/drawing/2014/main" id="{953BD5A9-3FB6-4F32-8894-05CE2E5257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2436" y="3984760"/>
            <a:ext cx="229552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5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Etude de cas : projet de site web</a:t>
            </a:r>
          </a:p>
        </p:txBody>
      </p:sp>
      <p:pic>
        <p:nvPicPr>
          <p:cNvPr id="1026" name="Picture 2" descr="Diagramme UC global du projet web">
            <a:extLst>
              <a:ext uri="{FF2B5EF4-FFF2-40B4-BE49-F238E27FC236}">
                <a16:creationId xmlns:a16="http://schemas.microsoft.com/office/drawing/2014/main" id="{E1DA91D6-4AA4-4230-8500-394A296C1A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4374" y="1817788"/>
            <a:ext cx="5520977" cy="469054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75F6AD75-DEE8-4CE0-B2D9-BAC089146E04}"/>
              </a:ext>
            </a:extLst>
          </p:cNvPr>
          <p:cNvSpPr txBox="1"/>
          <p:nvPr/>
        </p:nvSpPr>
        <p:spPr>
          <a:xfrm>
            <a:off x="882966" y="3932004"/>
            <a:ext cx="4260715" cy="369332"/>
          </a:xfrm>
          <a:prstGeom prst="rect">
            <a:avLst/>
          </a:prstGeom>
          <a:noFill/>
        </p:spPr>
        <p:txBody>
          <a:bodyPr wrap="square" rtlCol="0">
            <a:spAutoFit/>
          </a:bodyPr>
          <a:lstStyle/>
          <a:p>
            <a:r>
              <a:rPr lang="fr-FR" dirty="0"/>
              <a:t>Use-case </a:t>
            </a:r>
            <a:r>
              <a:rPr lang="fr-FR" dirty="0" err="1"/>
              <a:t>diagram</a:t>
            </a:r>
            <a:r>
              <a:rPr lang="fr-FR" dirty="0"/>
              <a:t> global du projet web</a:t>
            </a:r>
          </a:p>
        </p:txBody>
      </p:sp>
    </p:spTree>
    <p:extLst>
      <p:ext uri="{BB962C8B-B14F-4D97-AF65-F5344CB8AC3E}">
        <p14:creationId xmlns:p14="http://schemas.microsoft.com/office/powerpoint/2010/main" val="6156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Etude de cas : projet de site web</a:t>
            </a:r>
          </a:p>
        </p:txBody>
      </p:sp>
      <p:sp>
        <p:nvSpPr>
          <p:cNvPr id="2" name="ZoneTexte 1">
            <a:extLst>
              <a:ext uri="{FF2B5EF4-FFF2-40B4-BE49-F238E27FC236}">
                <a16:creationId xmlns:a16="http://schemas.microsoft.com/office/drawing/2014/main" id="{75F6AD75-DEE8-4CE0-B2D9-BAC089146E04}"/>
              </a:ext>
            </a:extLst>
          </p:cNvPr>
          <p:cNvSpPr txBox="1"/>
          <p:nvPr/>
        </p:nvSpPr>
        <p:spPr>
          <a:xfrm>
            <a:off x="3440823" y="5409339"/>
            <a:ext cx="4674783" cy="369332"/>
          </a:xfrm>
          <a:prstGeom prst="rect">
            <a:avLst/>
          </a:prstGeom>
          <a:noFill/>
        </p:spPr>
        <p:txBody>
          <a:bodyPr wrap="square" rtlCol="0">
            <a:spAutoFit/>
          </a:bodyPr>
          <a:lstStyle/>
          <a:p>
            <a:r>
              <a:rPr lang="fr-FR" dirty="0"/>
              <a:t>Use-case </a:t>
            </a:r>
            <a:r>
              <a:rPr lang="fr-FR" dirty="0" err="1"/>
              <a:t>diagram</a:t>
            </a:r>
            <a:r>
              <a:rPr lang="fr-FR" dirty="0"/>
              <a:t> : Détails de « gérer ses amis »</a:t>
            </a:r>
          </a:p>
        </p:txBody>
      </p:sp>
      <p:pic>
        <p:nvPicPr>
          <p:cNvPr id="2050" name="Picture 2" descr="Diagramme UC: détails de &quot;Gérer ses amis&quot;">
            <a:extLst>
              <a:ext uri="{FF2B5EF4-FFF2-40B4-BE49-F238E27FC236}">
                <a16:creationId xmlns:a16="http://schemas.microsoft.com/office/drawing/2014/main" id="{E6FF99B8-1EE4-4A0A-862E-E1DBE0A0163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4373" y="2125473"/>
            <a:ext cx="7987681" cy="298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37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Etude de cas : projet de site web</a:t>
            </a:r>
          </a:p>
        </p:txBody>
      </p:sp>
      <p:sp>
        <p:nvSpPr>
          <p:cNvPr id="2" name="ZoneTexte 1">
            <a:extLst>
              <a:ext uri="{FF2B5EF4-FFF2-40B4-BE49-F238E27FC236}">
                <a16:creationId xmlns:a16="http://schemas.microsoft.com/office/drawing/2014/main" id="{75F6AD75-DEE8-4CE0-B2D9-BAC089146E04}"/>
              </a:ext>
            </a:extLst>
          </p:cNvPr>
          <p:cNvSpPr txBox="1"/>
          <p:nvPr/>
        </p:nvSpPr>
        <p:spPr>
          <a:xfrm>
            <a:off x="3782659" y="5942427"/>
            <a:ext cx="4282940" cy="369332"/>
          </a:xfrm>
          <a:prstGeom prst="rect">
            <a:avLst/>
          </a:prstGeom>
          <a:noFill/>
        </p:spPr>
        <p:txBody>
          <a:bodyPr wrap="square" rtlCol="0">
            <a:spAutoFit/>
          </a:bodyPr>
          <a:lstStyle/>
          <a:p>
            <a:r>
              <a:rPr lang="fr-FR" dirty="0"/>
              <a:t>Use-case </a:t>
            </a:r>
            <a:r>
              <a:rPr lang="fr-FR" dirty="0" err="1"/>
              <a:t>diagram</a:t>
            </a:r>
            <a:r>
              <a:rPr lang="fr-FR" dirty="0"/>
              <a:t> : Détails de « Voir vidéo »</a:t>
            </a:r>
          </a:p>
        </p:txBody>
      </p:sp>
      <p:pic>
        <p:nvPicPr>
          <p:cNvPr id="3074" name="Picture 2" descr="Diagramme UC: détails de &quot;Voir vidéo&quot;">
            <a:extLst>
              <a:ext uri="{FF2B5EF4-FFF2-40B4-BE49-F238E27FC236}">
                <a16:creationId xmlns:a16="http://schemas.microsoft.com/office/drawing/2014/main" id="{18E65406-54AF-4088-A5A8-55AAFB41B79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988" y="1817373"/>
            <a:ext cx="5942282" cy="396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99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1033251" y="1968161"/>
            <a:ext cx="8882246" cy="1477328"/>
          </a:xfrm>
          <a:prstGeom prst="rect">
            <a:avLst/>
          </a:prstGeom>
          <a:noFill/>
        </p:spPr>
        <p:txBody>
          <a:bodyPr wrap="square" rtlCol="0">
            <a:spAutoFit/>
          </a:bodyPr>
          <a:lstStyle/>
          <a:p>
            <a:pPr>
              <a:spcAft>
                <a:spcPts val="600"/>
              </a:spcAft>
            </a:pPr>
            <a:r>
              <a:rPr lang="fr-FR" sz="2000" b="1" dirty="0"/>
              <a:t>Questions :</a:t>
            </a:r>
            <a:r>
              <a:rPr lang="fr-FR" sz="2000" dirty="0"/>
              <a:t> </a:t>
            </a:r>
          </a:p>
          <a:p>
            <a:pPr marL="742950" lvl="1" indent="-285750">
              <a:spcAft>
                <a:spcPts val="600"/>
              </a:spcAft>
              <a:buFont typeface="Wingdings" panose="05000000000000000000" pitchFamily="2" charset="2"/>
              <a:buChar char="Ø"/>
            </a:pPr>
            <a:r>
              <a:rPr lang="fr-FR" sz="2000" dirty="0"/>
              <a:t>En quelques mots, comment décririez-vous l'application décrite ci-dessus ?</a:t>
            </a:r>
          </a:p>
          <a:p>
            <a:pPr marL="742950" lvl="1" indent="-285750">
              <a:spcAft>
                <a:spcPts val="600"/>
              </a:spcAft>
              <a:buFont typeface="Wingdings" panose="05000000000000000000" pitchFamily="2" charset="2"/>
              <a:buChar char="Ø"/>
            </a:pPr>
            <a:r>
              <a:rPr lang="fr-FR" sz="2000" dirty="0"/>
              <a:t>Cette application est-elle destinée à un usage interne d'une entreprise ou à tout internaute ?</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Etude de cas : projet de site web</a:t>
            </a:r>
          </a:p>
        </p:txBody>
      </p:sp>
      <p:sp>
        <p:nvSpPr>
          <p:cNvPr id="28" name="ZoneTexte 27">
            <a:extLst>
              <a:ext uri="{FF2B5EF4-FFF2-40B4-BE49-F238E27FC236}">
                <a16:creationId xmlns:a16="http://schemas.microsoft.com/office/drawing/2014/main" id="{89E89D84-5105-4369-9EBE-FF1C5CFD806E}"/>
              </a:ext>
            </a:extLst>
          </p:cNvPr>
          <p:cNvSpPr txBox="1"/>
          <p:nvPr/>
        </p:nvSpPr>
        <p:spPr>
          <a:xfrm>
            <a:off x="1033251" y="3608954"/>
            <a:ext cx="8882246" cy="2708434"/>
          </a:xfrm>
          <a:prstGeom prst="rect">
            <a:avLst/>
          </a:prstGeom>
          <a:noFill/>
        </p:spPr>
        <p:txBody>
          <a:bodyPr wrap="square" rtlCol="0">
            <a:spAutoFit/>
          </a:bodyPr>
          <a:lstStyle/>
          <a:p>
            <a:pPr>
              <a:spcAft>
                <a:spcPts val="600"/>
              </a:spcAft>
            </a:pPr>
            <a:r>
              <a:rPr lang="fr-FR" sz="2000" b="1" dirty="0"/>
              <a:t>Réponses : </a:t>
            </a:r>
          </a:p>
          <a:p>
            <a:pPr marL="742950" lvl="1" indent="-285750">
              <a:spcAft>
                <a:spcPts val="600"/>
              </a:spcAft>
              <a:buFont typeface="Wingdings" panose="05000000000000000000" pitchFamily="2" charset="2"/>
              <a:buChar char="Ø"/>
            </a:pPr>
            <a:r>
              <a:rPr lang="fr-FR" sz="2000" dirty="0"/>
              <a:t>C'est un réseau social dédié au partage de liste de lecture de vidéos (chaines).</a:t>
            </a:r>
          </a:p>
          <a:p>
            <a:pPr marL="742950" lvl="1" indent="-285750">
              <a:spcAft>
                <a:spcPts val="600"/>
              </a:spcAft>
              <a:buFont typeface="Wingdings" panose="05000000000000000000" pitchFamily="2" charset="2"/>
              <a:buChar char="Ø"/>
            </a:pPr>
            <a:r>
              <a:rPr lang="fr-FR" sz="2000" dirty="0"/>
              <a:t>Bien que la possibilité pour un membre de supprimer son compte soit un indice, le diagramme ne permet pas de répondre à cette question avec certitude. Nous avons besoin de connaitre plus précisément ce que recouvre l'UC "S'authentifier". La description de l'UC que nous verrons ultérieurement permet de lever toute ambiguïté.</a:t>
            </a:r>
          </a:p>
        </p:txBody>
      </p:sp>
    </p:spTree>
    <p:extLst>
      <p:ext uri="{BB962C8B-B14F-4D97-AF65-F5344CB8AC3E}">
        <p14:creationId xmlns:p14="http://schemas.microsoft.com/office/powerpoint/2010/main" val="34010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78872"/>
            <a:ext cx="8882246" cy="3170099"/>
          </a:xfrm>
          <a:prstGeom prst="rect">
            <a:avLst/>
          </a:prstGeom>
          <a:noFill/>
        </p:spPr>
        <p:txBody>
          <a:bodyPr wrap="square" rtlCol="0">
            <a:spAutoFit/>
          </a:bodyPr>
          <a:lstStyle/>
          <a:p>
            <a:pPr>
              <a:spcAft>
                <a:spcPts val="600"/>
              </a:spcAft>
            </a:pPr>
            <a:r>
              <a:rPr lang="fr-FR" dirty="0"/>
              <a:t>Eléments d’un diagramme des cas d’utilisation : </a:t>
            </a:r>
          </a:p>
          <a:p>
            <a:pPr marL="742950" lvl="1" indent="-285750">
              <a:spcAft>
                <a:spcPts val="600"/>
              </a:spcAft>
              <a:buFont typeface="Wingdings" panose="05000000000000000000" pitchFamily="2" charset="2"/>
              <a:buChar char="Ø"/>
            </a:pPr>
            <a:r>
              <a:rPr lang="fr-FR" b="1" dirty="0"/>
              <a:t>Acteur</a:t>
            </a:r>
            <a:r>
              <a:rPr lang="fr-FR" dirty="0"/>
              <a:t> : rôle joué par une personne externe au système, un processus, ou une chose qui interagit avec le système (ex : </a:t>
            </a:r>
            <a:r>
              <a:rPr lang="fr-FR" dirty="0" err="1"/>
              <a:t>timer</a:t>
            </a:r>
            <a:r>
              <a:rPr lang="fr-FR" dirty="0"/>
              <a:t>, capteur de pression, …).</a:t>
            </a:r>
            <a:br>
              <a:rPr lang="fr-FR" dirty="0"/>
            </a:br>
            <a:r>
              <a:rPr lang="fr-FR" dirty="0"/>
              <a:t>Il est représenté par un petit bonhomme avec son nom (rôle) inscrit dessous.</a:t>
            </a:r>
          </a:p>
          <a:p>
            <a:pPr lvl="1">
              <a:spcAft>
                <a:spcPts val="600"/>
              </a:spcAft>
            </a:pPr>
            <a:endParaRPr lang="fr-FR" b="1" dirty="0"/>
          </a:p>
          <a:p>
            <a:pPr marL="742950" lvl="1" indent="-285750">
              <a:spcAft>
                <a:spcPts val="600"/>
              </a:spcAft>
              <a:buFont typeface="Wingdings" panose="05000000000000000000" pitchFamily="2" charset="2"/>
              <a:buChar char="Ø"/>
            </a:pPr>
            <a:r>
              <a:rPr lang="fr-FR" b="1" dirty="0"/>
              <a:t>Cas d’utilisation</a:t>
            </a:r>
            <a:r>
              <a:rPr lang="fr-FR" dirty="0"/>
              <a:t> : Représente une fonctionnalité visible de l’extérieur. Il modélise un service rendu par le système, sans imposer le mode de réalisation de ce service.</a:t>
            </a:r>
            <a:br>
              <a:rPr lang="fr-FR" dirty="0"/>
            </a:br>
            <a:r>
              <a:rPr lang="fr-FR" dirty="0"/>
              <a:t>Il est représenté par une ellipse contenant le nom du cas (verbe à l’infinitif) et éventuellement un stéréotype. </a:t>
            </a:r>
          </a:p>
          <a:p>
            <a:pPr marL="742950" lvl="1" indent="-285750">
              <a:spcAft>
                <a:spcPts val="600"/>
              </a:spcAft>
              <a:buFont typeface="Wingdings" panose="05000000000000000000" pitchFamily="2" charset="2"/>
              <a:buChar char="Ø"/>
            </a:pPr>
            <a:endParaRPr lang="fr-FR" dirty="0"/>
          </a:p>
        </p:txBody>
      </p:sp>
      <p:pic>
        <p:nvPicPr>
          <p:cNvPr id="8" name="Image 7">
            <a:extLst>
              <a:ext uri="{FF2B5EF4-FFF2-40B4-BE49-F238E27FC236}">
                <a16:creationId xmlns:a16="http://schemas.microsoft.com/office/drawing/2014/main" id="{EFBA4A81-ACA4-4425-954A-5DA5A07E3035}"/>
              </a:ext>
            </a:extLst>
          </p:cNvPr>
          <p:cNvPicPr>
            <a:picLocks noChangeAspect="1"/>
          </p:cNvPicPr>
          <p:nvPr/>
        </p:nvPicPr>
        <p:blipFill>
          <a:blip r:embed="rId13"/>
          <a:stretch>
            <a:fillRect/>
          </a:stretch>
        </p:blipFill>
        <p:spPr>
          <a:xfrm>
            <a:off x="10621085" y="2261283"/>
            <a:ext cx="750549" cy="1371195"/>
          </a:xfrm>
          <a:prstGeom prst="rect">
            <a:avLst/>
          </a:prstGeom>
        </p:spPr>
      </p:pic>
      <p:pic>
        <p:nvPicPr>
          <p:cNvPr id="11" name="Image 10">
            <a:extLst>
              <a:ext uri="{FF2B5EF4-FFF2-40B4-BE49-F238E27FC236}">
                <a16:creationId xmlns:a16="http://schemas.microsoft.com/office/drawing/2014/main" id="{E2F233E2-365A-4D59-B037-73ADF48737B3}"/>
              </a:ext>
            </a:extLst>
          </p:cNvPr>
          <p:cNvPicPr>
            <a:picLocks noChangeAspect="1"/>
          </p:cNvPicPr>
          <p:nvPr/>
        </p:nvPicPr>
        <p:blipFill>
          <a:blip r:embed="rId14"/>
          <a:stretch>
            <a:fillRect/>
          </a:stretch>
        </p:blipFill>
        <p:spPr>
          <a:xfrm>
            <a:off x="3822196" y="4997288"/>
            <a:ext cx="4099915" cy="1379340"/>
          </a:xfrm>
          <a:prstGeom prst="rect">
            <a:avLst/>
          </a:prstGeom>
        </p:spPr>
      </p:pic>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spTree>
    <p:extLst>
      <p:ext uri="{BB962C8B-B14F-4D97-AF65-F5344CB8AC3E}">
        <p14:creationId xmlns:p14="http://schemas.microsoft.com/office/powerpoint/2010/main" val="399361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78872"/>
            <a:ext cx="8882246" cy="3724096"/>
          </a:xfrm>
          <a:prstGeom prst="rect">
            <a:avLst/>
          </a:prstGeom>
          <a:noFill/>
        </p:spPr>
        <p:txBody>
          <a:bodyPr wrap="square" rtlCol="0">
            <a:spAutoFit/>
          </a:bodyPr>
          <a:lstStyle/>
          <a:p>
            <a:pPr>
              <a:spcAft>
                <a:spcPts val="600"/>
              </a:spcAft>
            </a:pPr>
            <a:r>
              <a:rPr lang="fr-FR" b="1" dirty="0"/>
              <a:t>Libellé d’un cas d’utilisation :</a:t>
            </a:r>
          </a:p>
          <a:p>
            <a:pPr marL="742950" lvl="1" indent="-285750">
              <a:spcAft>
                <a:spcPts val="600"/>
              </a:spcAft>
              <a:buFont typeface="Wingdings" panose="05000000000000000000" pitchFamily="2" charset="2"/>
              <a:buChar char="§"/>
            </a:pPr>
            <a:r>
              <a:rPr lang="fr-FR" dirty="0"/>
              <a:t>Le libellé d'un UC doit représenter une action. Il est donc préférable que ce libellé commence par un verbe à l'infinitif suivi d'un complément explicatif en quelques mots.</a:t>
            </a:r>
          </a:p>
          <a:p>
            <a:pPr marL="742950" lvl="1" indent="-285750">
              <a:spcAft>
                <a:spcPts val="600"/>
              </a:spcAft>
              <a:buFont typeface="Wingdings" panose="05000000000000000000" pitchFamily="2" charset="2"/>
              <a:buChar char="§"/>
            </a:pPr>
            <a:r>
              <a:rPr lang="fr-FR" dirty="0"/>
              <a:t>Le libellé des UC est à choisir avec soin pour être "le moins ambigu possible". Par exemple: "Imprimer facture" plutôt que "Générer document".</a:t>
            </a:r>
          </a:p>
          <a:p>
            <a:pPr marL="742950" lvl="1" indent="-285750">
              <a:spcAft>
                <a:spcPts val="600"/>
              </a:spcAft>
              <a:buFont typeface="Wingdings" panose="05000000000000000000" pitchFamily="2" charset="2"/>
              <a:buChar char="§"/>
            </a:pPr>
            <a:r>
              <a:rPr lang="fr-FR" dirty="0"/>
              <a:t>En fonction de la granularité attendue, il conviendra de détailler ou non certaines actions. </a:t>
            </a:r>
            <a:br>
              <a:rPr lang="fr-FR" dirty="0"/>
            </a:br>
            <a:r>
              <a:rPr lang="fr-FR" dirty="0"/>
              <a:t>Par exemple, lorsque l’expression des besoins demandera de « gérer » une entité, il faudra considérer que cela signifie de permettre toutes les opérations CRUD (</a:t>
            </a:r>
            <a:r>
              <a:rPr lang="fr-FR" dirty="0" err="1"/>
              <a:t>Create</a:t>
            </a:r>
            <a:r>
              <a:rPr lang="fr-FR" dirty="0"/>
              <a:t>, Read, Update, </a:t>
            </a:r>
            <a:r>
              <a:rPr lang="fr-FR" dirty="0" err="1"/>
              <a:t>Delete</a:t>
            </a:r>
            <a:r>
              <a:rPr lang="fr-FR" dirty="0"/>
              <a:t>) et donc, créer ou non les Use-Case correspondant. </a:t>
            </a:r>
          </a:p>
          <a:p>
            <a:pPr marL="742950" lvl="1" indent="-285750">
              <a:spcAft>
                <a:spcPts val="600"/>
              </a:spcAft>
              <a:buFont typeface="Wingdings" panose="05000000000000000000" pitchFamily="2" charset="2"/>
              <a:buChar char="§"/>
            </a:pPr>
            <a:r>
              <a:rPr lang="fr-FR" dirty="0"/>
              <a:t>De même, « Editer » sous-entend les opérations Update et </a:t>
            </a:r>
            <a:r>
              <a:rPr lang="fr-FR" dirty="0" err="1"/>
              <a:t>Delete</a:t>
            </a:r>
            <a:r>
              <a:rPr lang="fr-FR" dirty="0"/>
              <a:t>. </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spTree>
    <p:extLst>
      <p:ext uri="{BB962C8B-B14F-4D97-AF65-F5344CB8AC3E}">
        <p14:creationId xmlns:p14="http://schemas.microsoft.com/office/powerpoint/2010/main" val="72266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74141" y="1901378"/>
            <a:ext cx="11263920" cy="4678204"/>
          </a:xfrm>
          <a:prstGeom prst="rect">
            <a:avLst/>
          </a:prstGeom>
          <a:noFill/>
        </p:spPr>
        <p:txBody>
          <a:bodyPr wrap="square" rtlCol="0">
            <a:spAutoFit/>
          </a:bodyPr>
          <a:lstStyle/>
          <a:p>
            <a:pPr>
              <a:spcAft>
                <a:spcPts val="1200"/>
              </a:spcAft>
            </a:pPr>
            <a:r>
              <a:rPr lang="fr-FR" sz="1700" b="1" dirty="0"/>
              <a:t>Les acteurs</a:t>
            </a:r>
          </a:p>
          <a:p>
            <a:pPr>
              <a:spcAft>
                <a:spcPts val="1200"/>
              </a:spcAft>
            </a:pPr>
            <a:r>
              <a:rPr lang="fr-FR" sz="1700" dirty="0"/>
              <a:t>Un acteur représente un rôle joué par une entité externe (utilisateur humain, dispositif matériel ou autre système) qui interagit directement avec le système étudié. </a:t>
            </a:r>
          </a:p>
          <a:p>
            <a:pPr>
              <a:spcAft>
                <a:spcPts val="1200"/>
              </a:spcAft>
            </a:pPr>
            <a:r>
              <a:rPr lang="fr-FR" sz="1700" dirty="0"/>
              <a:t>Un acteur peut consulter et/ou modifier directement l'état du système (ses données à un instant t), en émettant et/ou en recevant des messages susceptibles d'être porteurs de données.</a:t>
            </a:r>
          </a:p>
          <a:p>
            <a:pPr>
              <a:spcAft>
                <a:spcPts val="1200"/>
              </a:spcAft>
            </a:pPr>
            <a:r>
              <a:rPr lang="fr-FR" sz="1700" dirty="0"/>
              <a:t>Un acteur n’es pas forcément une entité concrète. </a:t>
            </a:r>
            <a:br>
              <a:rPr lang="fr-FR" sz="1700" dirty="0"/>
            </a:br>
            <a:r>
              <a:rPr lang="fr-FR" sz="1700" dirty="0"/>
              <a:t>Un utilisateur peut bénéficier de plusieurs rôles (exemple: une personne peut être à la fois éditeur de contenus et administrateur d'une plateforme </a:t>
            </a:r>
            <a:r>
              <a:rPr lang="fr-FR" sz="1700" dirty="0" err="1"/>
              <a:t>elearning</a:t>
            </a:r>
            <a:r>
              <a:rPr lang="fr-FR" sz="1700" dirty="0"/>
              <a:t>); de même un rôle peut être attribué à plusieurs personnes (c'est d'ailleurs le cas en général).</a:t>
            </a:r>
          </a:p>
          <a:p>
            <a:pPr>
              <a:spcAft>
                <a:spcPts val="1200"/>
              </a:spcAft>
            </a:pPr>
            <a:r>
              <a:rPr lang="fr-FR" sz="1700" dirty="0"/>
              <a:t>Les Use-Cases associés à un acteur vont donc définir ses privilèges au sein de l’application ou les responsabilités auxquelles il va pouvoir contribuer. </a:t>
            </a:r>
          </a:p>
          <a:p>
            <a:pPr>
              <a:spcAft>
                <a:spcPts val="1200"/>
              </a:spcAft>
            </a:pPr>
            <a:r>
              <a:rPr lang="fr-FR" sz="1700" dirty="0"/>
              <a:t>Un acteur </a:t>
            </a:r>
            <a:r>
              <a:rPr lang="fr-FR" sz="1700" b="1" dirty="0"/>
              <a:t>qui possède au moins un rôle/privilège</a:t>
            </a:r>
            <a:r>
              <a:rPr lang="fr-FR" sz="1700" dirty="0"/>
              <a:t> est un </a:t>
            </a:r>
            <a:r>
              <a:rPr lang="fr-FR" sz="1700" dirty="0">
                <a:solidFill>
                  <a:srgbClr val="FF0000"/>
                </a:solidFill>
              </a:rPr>
              <a:t>acteur primaire</a:t>
            </a:r>
            <a:r>
              <a:rPr lang="fr-FR" sz="1700" dirty="0"/>
              <a:t> et est placé du </a:t>
            </a:r>
            <a:r>
              <a:rPr lang="fr-FR" sz="1700" b="1" dirty="0"/>
              <a:t>côté gauche </a:t>
            </a:r>
            <a:r>
              <a:rPr lang="fr-FR" sz="1700" dirty="0"/>
              <a:t>du système.</a:t>
            </a:r>
          </a:p>
          <a:p>
            <a:pPr>
              <a:spcAft>
                <a:spcPts val="1200"/>
              </a:spcAft>
            </a:pPr>
            <a:r>
              <a:rPr lang="fr-FR" sz="1700" dirty="0"/>
              <a:t>Un acteur </a:t>
            </a:r>
            <a:r>
              <a:rPr lang="fr-FR" sz="1700" b="1" dirty="0"/>
              <a:t>qui n'a que des responsabilités </a:t>
            </a:r>
            <a:r>
              <a:rPr lang="fr-FR" sz="1700" dirty="0"/>
              <a:t>(n’a pas vocation à utiliser le système mais est là pour le faire fonctionner) est </a:t>
            </a:r>
            <a:r>
              <a:rPr lang="fr-FR" sz="1700" dirty="0">
                <a:solidFill>
                  <a:srgbClr val="FF0000"/>
                </a:solidFill>
              </a:rPr>
              <a:t>un acteur secondaire</a:t>
            </a:r>
            <a:r>
              <a:rPr lang="fr-FR" sz="1700" dirty="0"/>
              <a:t> et est placé du </a:t>
            </a:r>
            <a:r>
              <a:rPr lang="fr-FR" sz="1700" b="1" dirty="0"/>
              <a:t>côté droit </a:t>
            </a:r>
            <a:r>
              <a:rPr lang="fr-FR" sz="1700" dirty="0"/>
              <a:t>du système.</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spTree>
    <p:extLst>
      <p:ext uri="{BB962C8B-B14F-4D97-AF65-F5344CB8AC3E}">
        <p14:creationId xmlns:p14="http://schemas.microsoft.com/office/powerpoint/2010/main" val="112814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7170" name="Picture 2" descr="UC - Acteurs">
            <a:extLst>
              <a:ext uri="{FF2B5EF4-FFF2-40B4-BE49-F238E27FC236}">
                <a16:creationId xmlns:a16="http://schemas.microsoft.com/office/drawing/2014/main" id="{40F23837-CF15-4311-8F89-6B5BAF94ED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1614" y="1825786"/>
            <a:ext cx="8989413" cy="444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26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64040" y="3010562"/>
            <a:ext cx="11263920" cy="1508105"/>
          </a:xfrm>
          <a:prstGeom prst="rect">
            <a:avLst/>
          </a:prstGeom>
          <a:noFill/>
        </p:spPr>
        <p:txBody>
          <a:bodyPr wrap="square" rtlCol="0">
            <a:spAutoFit/>
          </a:bodyPr>
          <a:lstStyle/>
          <a:p>
            <a:pPr>
              <a:spcAft>
                <a:spcPts val="1200"/>
              </a:spcAft>
            </a:pPr>
            <a:r>
              <a:rPr lang="fr-FR" b="1" dirty="0"/>
              <a:t>Association acteur et UC</a:t>
            </a:r>
          </a:p>
          <a:p>
            <a:pPr>
              <a:spcAft>
                <a:spcPts val="1200"/>
              </a:spcAft>
            </a:pPr>
            <a:r>
              <a:rPr lang="fr-FR" dirty="0"/>
              <a:t>La liaison entre un acteur et un UC est représentée par un trait simple.</a:t>
            </a:r>
          </a:p>
          <a:p>
            <a:pPr>
              <a:spcAft>
                <a:spcPts val="1200"/>
              </a:spcAft>
            </a:pPr>
            <a:r>
              <a:rPr lang="fr-FR" dirty="0"/>
              <a:t>Certains auteurs préconisent l'usage d'une flèche directionnelle entre un UC et un acteur secondaire pour indiquer si celui-ci ne fait que réceptionner ou envoyer des données au système.</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spTree>
    <p:extLst>
      <p:ext uri="{BB962C8B-B14F-4D97-AF65-F5344CB8AC3E}">
        <p14:creationId xmlns:p14="http://schemas.microsoft.com/office/powerpoint/2010/main" val="141554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1948745"/>
            <a:ext cx="10403896" cy="3970318"/>
          </a:xfrm>
          <a:prstGeom prst="rect">
            <a:avLst/>
          </a:prstGeom>
          <a:noFill/>
        </p:spPr>
        <p:txBody>
          <a:bodyPr wrap="square" rtlCol="0">
            <a:spAutoFit/>
          </a:bodyPr>
          <a:lstStyle/>
          <a:p>
            <a:pPr>
              <a:spcAft>
                <a:spcPts val="600"/>
              </a:spcAft>
            </a:pPr>
            <a:r>
              <a:rPr lang="fr-FR" sz="2200" b="1" dirty="0"/>
              <a:t>UML : </a:t>
            </a:r>
            <a:r>
              <a:rPr lang="fr-FR" sz="2200" b="1" dirty="0" err="1"/>
              <a:t>Unified</a:t>
            </a:r>
            <a:r>
              <a:rPr lang="fr-FR" sz="2200" b="1" dirty="0"/>
              <a:t> Modeling </a:t>
            </a:r>
            <a:r>
              <a:rPr lang="fr-FR" sz="2200" b="1" dirty="0" err="1"/>
              <a:t>Language</a:t>
            </a:r>
            <a:endParaRPr lang="fr-FR" sz="2200" b="1" dirty="0"/>
          </a:p>
          <a:p>
            <a:pPr>
              <a:spcAft>
                <a:spcPts val="600"/>
              </a:spcAft>
            </a:pPr>
            <a:r>
              <a:rPr lang="fr-FR" dirty="0"/>
              <a:t>Langage graphique qui permet de créer des modèles de systèmes utilisant des </a:t>
            </a:r>
            <a:r>
              <a:rPr lang="fr-FR" b="1" dirty="0"/>
              <a:t>objets</a:t>
            </a:r>
            <a:r>
              <a:rPr lang="fr-FR" dirty="0"/>
              <a:t>.</a:t>
            </a:r>
          </a:p>
          <a:p>
            <a:pPr>
              <a:spcAft>
                <a:spcPts val="600"/>
              </a:spcAft>
            </a:pPr>
            <a:endParaRPr lang="fr-FR" dirty="0"/>
          </a:p>
          <a:p>
            <a:pPr>
              <a:spcAft>
                <a:spcPts val="600"/>
              </a:spcAft>
            </a:pPr>
            <a:r>
              <a:rPr lang="fr-FR" dirty="0"/>
              <a:t>2 « styles » de programmation : </a:t>
            </a:r>
          </a:p>
          <a:p>
            <a:pPr marL="742950" lvl="1" indent="-285750">
              <a:spcAft>
                <a:spcPts val="600"/>
              </a:spcAft>
              <a:buFont typeface="Wingdings" panose="05000000000000000000" pitchFamily="2" charset="2"/>
              <a:buChar char="Ø"/>
            </a:pPr>
            <a:r>
              <a:rPr lang="fr-FR" b="1" dirty="0"/>
              <a:t>Programmation procédurale </a:t>
            </a:r>
            <a:r>
              <a:rPr lang="fr-FR" dirty="0"/>
              <a:t>: </a:t>
            </a:r>
          </a:p>
          <a:p>
            <a:pPr marL="1200150" lvl="2" indent="-285750">
              <a:spcAft>
                <a:spcPts val="600"/>
              </a:spcAft>
              <a:buFont typeface="Arial" panose="020B0604020202020204" pitchFamily="34" charset="0"/>
              <a:buChar char="•"/>
            </a:pPr>
            <a:r>
              <a:rPr lang="fr-FR" dirty="0"/>
              <a:t>Décomposé en fonctions</a:t>
            </a:r>
          </a:p>
          <a:p>
            <a:pPr marL="1200150" lvl="2" indent="-285750">
              <a:spcAft>
                <a:spcPts val="600"/>
              </a:spcAft>
              <a:buFont typeface="Arial" panose="020B0604020202020204" pitchFamily="34" charset="0"/>
              <a:buChar char="•"/>
            </a:pPr>
            <a:r>
              <a:rPr lang="fr-FR" dirty="0"/>
              <a:t>Code structuré mais peu modulaire</a:t>
            </a:r>
          </a:p>
          <a:p>
            <a:pPr marL="742950" lvl="1" indent="-285750">
              <a:spcAft>
                <a:spcPts val="600"/>
              </a:spcAft>
              <a:buFont typeface="Wingdings" panose="05000000000000000000" pitchFamily="2" charset="2"/>
              <a:buChar char="Ø"/>
            </a:pPr>
            <a:r>
              <a:rPr lang="fr-FR" b="1" dirty="0"/>
              <a:t>Programmation orientée objet </a:t>
            </a:r>
            <a:r>
              <a:rPr lang="fr-FR" dirty="0"/>
              <a:t>: </a:t>
            </a:r>
          </a:p>
          <a:p>
            <a:pPr marL="1200150" lvl="2" indent="-285750">
              <a:spcAft>
                <a:spcPts val="600"/>
              </a:spcAft>
              <a:buFont typeface="Arial" panose="020B0604020202020204" pitchFamily="34" charset="0"/>
              <a:buChar char="•"/>
            </a:pPr>
            <a:r>
              <a:rPr lang="fr-FR" dirty="0"/>
              <a:t>Décomposé en entités (objets)</a:t>
            </a:r>
          </a:p>
          <a:p>
            <a:pPr marL="1200150" lvl="2" indent="-285750">
              <a:spcAft>
                <a:spcPts val="600"/>
              </a:spcAft>
              <a:buFont typeface="Arial" panose="020B0604020202020204" pitchFamily="34" charset="0"/>
              <a:buChar char="•"/>
            </a:pPr>
            <a:r>
              <a:rPr lang="fr-FR" dirty="0"/>
              <a:t>Chaque objet embarque les données et traitements qui lui sont associés</a:t>
            </a:r>
          </a:p>
          <a:p>
            <a:pPr marL="1200150" lvl="2" indent="-285750">
              <a:spcAft>
                <a:spcPts val="600"/>
              </a:spcAft>
              <a:buFont typeface="Arial" panose="020B0604020202020204" pitchFamily="34" charset="0"/>
              <a:buChar char="•"/>
            </a:pPr>
            <a:r>
              <a:rPr lang="fr-FR" dirty="0"/>
              <a:t>Code très modulaire</a:t>
            </a:r>
          </a:p>
        </p:txBody>
      </p:sp>
      <p:sp>
        <p:nvSpPr>
          <p:cNvPr id="25" name="ZoneTexte 24">
            <a:extLst>
              <a:ext uri="{FF2B5EF4-FFF2-40B4-BE49-F238E27FC236}">
                <a16:creationId xmlns:a16="http://schemas.microsoft.com/office/drawing/2014/main" id="{A3C09E72-007A-4FA0-8B1A-2383394BFA7E}"/>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Introduction</a:t>
            </a:r>
          </a:p>
        </p:txBody>
      </p:sp>
    </p:spTree>
    <p:extLst>
      <p:ext uri="{BB962C8B-B14F-4D97-AF65-F5344CB8AC3E}">
        <p14:creationId xmlns:p14="http://schemas.microsoft.com/office/powerpoint/2010/main" val="3519621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64040" y="2153531"/>
            <a:ext cx="11263920" cy="2139047"/>
          </a:xfrm>
          <a:prstGeom prst="rect">
            <a:avLst/>
          </a:prstGeom>
          <a:noFill/>
        </p:spPr>
        <p:txBody>
          <a:bodyPr wrap="square" rtlCol="0">
            <a:spAutoFit/>
          </a:bodyPr>
          <a:lstStyle/>
          <a:p>
            <a:pPr>
              <a:spcAft>
                <a:spcPts val="1200"/>
              </a:spcAft>
            </a:pPr>
            <a:r>
              <a:rPr lang="fr-FR" b="1" dirty="0"/>
              <a:t>Cardinalités sur association acteur et UC</a:t>
            </a:r>
          </a:p>
          <a:p>
            <a:pPr>
              <a:spcAft>
                <a:spcPts val="600"/>
              </a:spcAft>
            </a:pPr>
            <a:r>
              <a:rPr lang="fr-FR" dirty="0"/>
              <a:t>Dans une association UML, la cardinalité représente le nombre d'entités par un intervalle de valeurs entières comprises entre un minimum et un maximum inclus. Exemples:</a:t>
            </a:r>
          </a:p>
          <a:p>
            <a:pPr marL="742950" lvl="1" indent="-285750">
              <a:spcAft>
                <a:spcPts val="600"/>
              </a:spcAft>
              <a:buFont typeface="Wingdings" panose="05000000000000000000" pitchFamily="2" charset="2"/>
              <a:buChar char="§"/>
            </a:pPr>
            <a:r>
              <a:rPr lang="fr-FR" dirty="0"/>
              <a:t>"2...*": 2 entités minimum,</a:t>
            </a:r>
          </a:p>
          <a:p>
            <a:pPr marL="742950" lvl="1" indent="-285750">
              <a:spcAft>
                <a:spcPts val="600"/>
              </a:spcAft>
              <a:buFont typeface="Wingdings" panose="05000000000000000000" pitchFamily="2" charset="2"/>
              <a:buChar char="§"/>
            </a:pPr>
            <a:r>
              <a:rPr lang="fr-FR" dirty="0"/>
              <a:t>"0...1": une seule entité facultative.</a:t>
            </a:r>
          </a:p>
          <a:p>
            <a:pPr marL="742950" lvl="1" indent="-285750">
              <a:spcAft>
                <a:spcPts val="600"/>
              </a:spcAft>
              <a:buFont typeface="Wingdings" panose="05000000000000000000" pitchFamily="2" charset="2"/>
              <a:buChar char="§"/>
            </a:pPr>
            <a:r>
              <a:rPr lang="fr-FR" dirty="0"/>
              <a:t>"1…n"  : 1 à n entités (n équivaut à « 1 ou + »)</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8194" name="Picture 2" descr="Cardinalités sur association UC - Acteur">
            <a:extLst>
              <a:ext uri="{FF2B5EF4-FFF2-40B4-BE49-F238E27FC236}">
                <a16:creationId xmlns:a16="http://schemas.microsoft.com/office/drawing/2014/main" id="{801BDE36-EED5-46A1-A491-7903CEB0688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0658" b="30348"/>
          <a:stretch/>
        </p:blipFill>
        <p:spPr bwMode="auto">
          <a:xfrm>
            <a:off x="8502303" y="3845438"/>
            <a:ext cx="3322648" cy="2442783"/>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F78934A9-72CE-4170-922C-6FA540F5B002}"/>
              </a:ext>
            </a:extLst>
          </p:cNvPr>
          <p:cNvSpPr txBox="1"/>
          <p:nvPr/>
        </p:nvSpPr>
        <p:spPr>
          <a:xfrm>
            <a:off x="464040" y="4665516"/>
            <a:ext cx="7550621" cy="1754326"/>
          </a:xfrm>
          <a:prstGeom prst="rect">
            <a:avLst/>
          </a:prstGeom>
          <a:noFill/>
        </p:spPr>
        <p:txBody>
          <a:bodyPr wrap="square" rtlCol="0">
            <a:spAutoFit/>
          </a:bodyPr>
          <a:lstStyle/>
          <a:p>
            <a:r>
              <a:rPr lang="fr-FR" dirty="0"/>
              <a:t>Lorsque la cardinalité est exprimée du </a:t>
            </a:r>
            <a:r>
              <a:rPr lang="fr-FR" b="1" dirty="0"/>
              <a:t>côté acteur de l'association</a:t>
            </a:r>
            <a:r>
              <a:rPr lang="fr-FR" dirty="0"/>
              <a:t>, cela indique une contrainte sur le nombre d'entités acteur impliquées pour réaliser une UC. </a:t>
            </a:r>
          </a:p>
          <a:p>
            <a:r>
              <a:rPr lang="fr-FR" dirty="0"/>
              <a:t>Ainsi dans l'exemple ci-contre, jouer une partie FPS online requiert au moins 2 joueurs.</a:t>
            </a:r>
          </a:p>
          <a:p>
            <a:endParaRPr lang="fr-FR" dirty="0"/>
          </a:p>
        </p:txBody>
      </p:sp>
    </p:spTree>
    <p:extLst>
      <p:ext uri="{BB962C8B-B14F-4D97-AF65-F5344CB8AC3E}">
        <p14:creationId xmlns:p14="http://schemas.microsoft.com/office/powerpoint/2010/main" val="242810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74141" y="2096846"/>
            <a:ext cx="7638727" cy="4001095"/>
          </a:xfrm>
          <a:prstGeom prst="rect">
            <a:avLst/>
          </a:prstGeom>
          <a:noFill/>
        </p:spPr>
        <p:txBody>
          <a:bodyPr wrap="square" rtlCol="0">
            <a:spAutoFit/>
          </a:bodyPr>
          <a:lstStyle/>
          <a:p>
            <a:pPr>
              <a:spcAft>
                <a:spcPts val="1200"/>
              </a:spcAft>
            </a:pPr>
            <a:r>
              <a:rPr lang="fr-FR" b="1" dirty="0"/>
              <a:t>Cardinalités sur association acteur et UC</a:t>
            </a:r>
          </a:p>
          <a:p>
            <a:pPr>
              <a:spcAft>
                <a:spcPts val="600"/>
              </a:spcAft>
            </a:pPr>
            <a:r>
              <a:rPr lang="fr-FR" dirty="0"/>
              <a:t>Lorsque la cardinalité est exprimée </a:t>
            </a:r>
            <a:r>
              <a:rPr lang="fr-FR" b="1" dirty="0"/>
              <a:t>du côté UC de l'association</a:t>
            </a:r>
            <a:r>
              <a:rPr lang="fr-FR" dirty="0"/>
              <a:t>, cela indique que une contrainte sur le nombre d'usages en parallèle du UC par une même entité acteur. </a:t>
            </a:r>
          </a:p>
          <a:p>
            <a:pPr>
              <a:spcAft>
                <a:spcPts val="600"/>
              </a:spcAft>
            </a:pPr>
            <a:r>
              <a:rPr lang="fr-FR" dirty="0"/>
              <a:t>Dans l'exemple ci-contre, il faut imaginer une interface qui permet à l'utilisateur de cliquer sur une catégorie pour demander que l'actualisation des news associées. Ensuite durant le temps de rafraichissement de cette catégorie, il a la possibilité de cliquer sur une autre catégorie pour demander son actualisation également. </a:t>
            </a:r>
          </a:p>
          <a:p>
            <a:pPr>
              <a:spcAft>
                <a:spcPts val="600"/>
              </a:spcAft>
            </a:pPr>
            <a:r>
              <a:rPr lang="fr-FR" dirty="0"/>
              <a:t>Si, par contre, le système permettait à l'utilisateur d'actualiser toutes ou plusieurs catégories sélectionnées d'un coup, il ne faut pas écrire de cardinalité dans l'association mais simplement la nommer au pluriel: "Rafraichir catégories"</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9218" name="Picture 2" descr="Cardinalités sur association UC - Acteur">
            <a:extLst>
              <a:ext uri="{FF2B5EF4-FFF2-40B4-BE49-F238E27FC236}">
                <a16:creationId xmlns:a16="http://schemas.microsoft.com/office/drawing/2014/main" id="{B5F2C0BA-E7A8-403E-B520-582C59A4DA5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7310" r="5961" b="7208"/>
          <a:stretch/>
        </p:blipFill>
        <p:spPr bwMode="auto">
          <a:xfrm>
            <a:off x="8512404" y="2573724"/>
            <a:ext cx="3074972" cy="322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73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64040" y="2153531"/>
            <a:ext cx="5975671" cy="2988639"/>
          </a:xfrm>
          <a:prstGeom prst="rect">
            <a:avLst/>
          </a:prstGeom>
          <a:noFill/>
        </p:spPr>
        <p:txBody>
          <a:bodyPr wrap="square" rtlCol="0">
            <a:spAutoFit/>
          </a:bodyPr>
          <a:lstStyle/>
          <a:p>
            <a:pPr>
              <a:spcAft>
                <a:spcPts val="1200"/>
              </a:spcAft>
            </a:pPr>
            <a:r>
              <a:rPr lang="fr-FR" b="1" dirty="0"/>
              <a:t>Généralisation/spécialisation des acteurs</a:t>
            </a:r>
          </a:p>
          <a:p>
            <a:pPr>
              <a:spcAft>
                <a:spcPts val="1200"/>
              </a:spcAft>
            </a:pPr>
            <a:endParaRPr lang="fr-FR" b="1" dirty="0"/>
          </a:p>
          <a:p>
            <a:pPr>
              <a:lnSpc>
                <a:spcPct val="150000"/>
              </a:lnSpc>
              <a:spcAft>
                <a:spcPts val="600"/>
              </a:spcAft>
            </a:pPr>
            <a:r>
              <a:rPr lang="fr-FR" dirty="0"/>
              <a:t>Lorsque qu'un acteur A </a:t>
            </a:r>
            <a:r>
              <a:rPr lang="fr-FR" b="1" dirty="0"/>
              <a:t>bénéficie de tous les privilèges d'un acteur</a:t>
            </a:r>
            <a:r>
              <a:rPr lang="fr-FR" dirty="0"/>
              <a:t> B en plus des siens propres, on le représente comme une version spécialisée de B (flèche de A vers B) afin de ne pas alourdir le schéma en dédoublant les associations vers les UC communs.</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10242" name="Picture 2" descr="Acteur spécialisé">
            <a:extLst>
              <a:ext uri="{FF2B5EF4-FFF2-40B4-BE49-F238E27FC236}">
                <a16:creationId xmlns:a16="http://schemas.microsoft.com/office/drawing/2014/main" id="{0525027A-CC68-4EDE-A90F-F56718E326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64706" y="2523911"/>
            <a:ext cx="35433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64040" y="2153531"/>
            <a:ext cx="5975671" cy="1154162"/>
          </a:xfrm>
          <a:prstGeom prst="rect">
            <a:avLst/>
          </a:prstGeom>
          <a:noFill/>
        </p:spPr>
        <p:txBody>
          <a:bodyPr wrap="square" rtlCol="0">
            <a:spAutoFit/>
          </a:bodyPr>
          <a:lstStyle/>
          <a:p>
            <a:pPr>
              <a:spcAft>
                <a:spcPts val="1200"/>
              </a:spcAft>
            </a:pPr>
            <a:r>
              <a:rPr lang="fr-FR" b="1" dirty="0"/>
              <a:t>Spécialisation des acteurs : exemple</a:t>
            </a:r>
          </a:p>
          <a:p>
            <a:pPr>
              <a:spcAft>
                <a:spcPts val="600"/>
              </a:spcAft>
            </a:pPr>
            <a:r>
              <a:rPr lang="fr-FR" dirty="0"/>
              <a:t>Question : </a:t>
            </a:r>
          </a:p>
          <a:p>
            <a:pPr>
              <a:spcAft>
                <a:spcPts val="600"/>
              </a:spcAft>
            </a:pPr>
            <a:r>
              <a:rPr lang="fr-FR" dirty="0"/>
              <a:t>Que pensez-vous de la relation de spécialisation ci-contre ?</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11266" name="Picture 2" descr="Client vendeur 1ière version">
            <a:extLst>
              <a:ext uri="{FF2B5EF4-FFF2-40B4-BE49-F238E27FC236}">
                <a16:creationId xmlns:a16="http://schemas.microsoft.com/office/drawing/2014/main" id="{078BCCA0-4BAD-4F62-8F3D-6E46FA059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2111" y="2018565"/>
            <a:ext cx="3505200" cy="4200525"/>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ECB836D3-6784-4920-87CF-92F3FA02B5C8}"/>
              </a:ext>
            </a:extLst>
          </p:cNvPr>
          <p:cNvSpPr txBox="1"/>
          <p:nvPr/>
        </p:nvSpPr>
        <p:spPr>
          <a:xfrm>
            <a:off x="474141" y="3678263"/>
            <a:ext cx="5975671" cy="2262158"/>
          </a:xfrm>
          <a:prstGeom prst="rect">
            <a:avLst/>
          </a:prstGeom>
          <a:noFill/>
        </p:spPr>
        <p:txBody>
          <a:bodyPr wrap="square" rtlCol="0">
            <a:spAutoFit/>
          </a:bodyPr>
          <a:lstStyle/>
          <a:p>
            <a:pPr>
              <a:spcAft>
                <a:spcPts val="600"/>
              </a:spcAft>
            </a:pPr>
            <a:r>
              <a:rPr lang="fr-FR" dirty="0"/>
              <a:t>Réponse : </a:t>
            </a:r>
          </a:p>
          <a:p>
            <a:pPr>
              <a:spcAft>
                <a:spcPts val="600"/>
              </a:spcAft>
            </a:pPr>
            <a:r>
              <a:rPr lang="fr-FR" dirty="0"/>
              <a:t>C'est erroné. </a:t>
            </a:r>
          </a:p>
          <a:p>
            <a:pPr>
              <a:spcAft>
                <a:spcPts val="600"/>
              </a:spcAft>
            </a:pPr>
            <a:r>
              <a:rPr lang="fr-FR" dirty="0"/>
              <a:t>Bien entendu, un personne qui est vendeur dans le magasin a aussi la possibilité d'être client du magasin; mais dans ce cas, elle endosse un autre rôle (elle devient temporairement un autre acteur.). </a:t>
            </a:r>
          </a:p>
          <a:p>
            <a:pPr>
              <a:spcAft>
                <a:spcPts val="600"/>
              </a:spcAft>
            </a:pPr>
            <a:r>
              <a:rPr lang="fr-FR" dirty="0"/>
              <a:t>Conceptuellement, un vendeur n'est pas un client !</a:t>
            </a:r>
          </a:p>
        </p:txBody>
      </p:sp>
    </p:spTree>
    <p:extLst>
      <p:ext uri="{BB962C8B-B14F-4D97-AF65-F5344CB8AC3E}">
        <p14:creationId xmlns:p14="http://schemas.microsoft.com/office/powerpoint/2010/main" val="247437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74142" y="3257553"/>
            <a:ext cx="4516148" cy="1154162"/>
          </a:xfrm>
          <a:prstGeom prst="rect">
            <a:avLst/>
          </a:prstGeom>
          <a:noFill/>
        </p:spPr>
        <p:txBody>
          <a:bodyPr wrap="square" rtlCol="0">
            <a:spAutoFit/>
          </a:bodyPr>
          <a:lstStyle/>
          <a:p>
            <a:pPr>
              <a:spcAft>
                <a:spcPts val="1200"/>
              </a:spcAft>
            </a:pPr>
            <a:r>
              <a:rPr lang="fr-FR" b="1" dirty="0"/>
              <a:t>Spécialisation des acteurs : exemple</a:t>
            </a:r>
          </a:p>
          <a:p>
            <a:pPr>
              <a:spcAft>
                <a:spcPts val="600"/>
              </a:spcAft>
            </a:pPr>
            <a:r>
              <a:rPr lang="fr-FR" dirty="0"/>
              <a:t>Question : </a:t>
            </a:r>
          </a:p>
          <a:p>
            <a:pPr>
              <a:spcAft>
                <a:spcPts val="600"/>
              </a:spcAft>
            </a:pPr>
            <a:r>
              <a:rPr lang="fr-FR" dirty="0"/>
              <a:t>Comment corrigerai-t-on ce diagramme ?</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pic>
        <p:nvPicPr>
          <p:cNvPr id="12290" name="Picture 2" descr="Client vendeur 2ième version">
            <a:extLst>
              <a:ext uri="{FF2B5EF4-FFF2-40B4-BE49-F238E27FC236}">
                <a16:creationId xmlns:a16="http://schemas.microsoft.com/office/drawing/2014/main" id="{724A8D27-6400-43B8-A8E5-114473CF5E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8120" y="1835570"/>
            <a:ext cx="3730558" cy="447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7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87329" y="1242194"/>
            <a:ext cx="10817342" cy="461665"/>
          </a:xfrm>
          <a:prstGeom prst="rect">
            <a:avLst/>
          </a:prstGeom>
          <a:noFill/>
        </p:spPr>
        <p:txBody>
          <a:bodyPr wrap="square" rtlCol="0">
            <a:spAutoFit/>
          </a:bodyPr>
          <a:lstStyle/>
          <a:p>
            <a:pPr algn="ctr"/>
            <a:r>
              <a:rPr lang="fr-FR" sz="2400" b="1" dirty="0"/>
              <a:t>Diagramme des cas d’utilisation : Relations</a:t>
            </a:r>
          </a:p>
        </p:txBody>
      </p:sp>
      <p:pic>
        <p:nvPicPr>
          <p:cNvPr id="6" name="Image 5">
            <a:extLst>
              <a:ext uri="{FF2B5EF4-FFF2-40B4-BE49-F238E27FC236}">
                <a16:creationId xmlns:a16="http://schemas.microsoft.com/office/drawing/2014/main" id="{E9CAEA95-113B-48B7-A12F-F2ACCFFA80FF}"/>
              </a:ext>
            </a:extLst>
          </p:cNvPr>
          <p:cNvPicPr>
            <a:picLocks noChangeAspect="1"/>
          </p:cNvPicPr>
          <p:nvPr/>
        </p:nvPicPr>
        <p:blipFill>
          <a:blip r:embed="rId13"/>
          <a:stretch>
            <a:fillRect/>
          </a:stretch>
        </p:blipFill>
        <p:spPr>
          <a:xfrm>
            <a:off x="3030598" y="1886175"/>
            <a:ext cx="4884843" cy="4412362"/>
          </a:xfrm>
          <a:prstGeom prst="rect">
            <a:avLst/>
          </a:prstGeom>
        </p:spPr>
      </p:pic>
    </p:spTree>
    <p:extLst>
      <p:ext uri="{BB962C8B-B14F-4D97-AF65-F5344CB8AC3E}">
        <p14:creationId xmlns:p14="http://schemas.microsoft.com/office/powerpoint/2010/main" val="402377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321013" y="1954715"/>
            <a:ext cx="11339667" cy="954107"/>
          </a:xfrm>
          <a:prstGeom prst="rect">
            <a:avLst/>
          </a:prstGeom>
          <a:noFill/>
        </p:spPr>
        <p:txBody>
          <a:bodyPr wrap="square" rtlCol="0">
            <a:spAutoFit/>
          </a:bodyPr>
          <a:lstStyle/>
          <a:p>
            <a:pPr>
              <a:spcAft>
                <a:spcPts val="600"/>
              </a:spcAft>
            </a:pPr>
            <a:r>
              <a:rPr lang="fr-FR" sz="1700" b="1" dirty="0"/>
              <a:t>Dépendance stéréotypée : La relation d’inclusion</a:t>
            </a:r>
          </a:p>
          <a:p>
            <a:pPr>
              <a:spcAft>
                <a:spcPts val="600"/>
              </a:spcAft>
            </a:pPr>
            <a:r>
              <a:rPr lang="fr-FR" sz="1700" dirty="0"/>
              <a:t>La relation d'inclusion est une relation </a:t>
            </a:r>
            <a:r>
              <a:rPr lang="fr-FR" sz="1700" b="1" dirty="0"/>
              <a:t>dirigée entre deux cas d'utilisation</a:t>
            </a:r>
            <a:r>
              <a:rPr lang="fr-FR" sz="1700" dirty="0"/>
              <a:t> qui est utilisée pour montrer que les opérations du cas d'utilisation inclus (l'ajout) sont insérées dans les opérations du cas d'utilisation d'inclusion (la base).</a:t>
            </a:r>
          </a:p>
        </p:txBody>
      </p:sp>
      <p:sp>
        <p:nvSpPr>
          <p:cNvPr id="27" name="ZoneTexte 26">
            <a:extLst>
              <a:ext uri="{FF2B5EF4-FFF2-40B4-BE49-F238E27FC236}">
                <a16:creationId xmlns:a16="http://schemas.microsoft.com/office/drawing/2014/main" id="{10CE932F-5D53-4F5B-8EFC-ABB01EE01CA1}"/>
              </a:ext>
            </a:extLst>
          </p:cNvPr>
          <p:cNvSpPr txBox="1"/>
          <p:nvPr/>
        </p:nvSpPr>
        <p:spPr>
          <a:xfrm>
            <a:off x="321012" y="3010440"/>
            <a:ext cx="11366015" cy="723275"/>
          </a:xfrm>
          <a:prstGeom prst="rect">
            <a:avLst/>
          </a:prstGeom>
          <a:noFill/>
        </p:spPr>
        <p:txBody>
          <a:bodyPr wrap="square" rtlCol="0">
            <a:spAutoFit/>
          </a:bodyPr>
          <a:lstStyle/>
          <a:p>
            <a:pPr>
              <a:spcAft>
                <a:spcPts val="600"/>
              </a:spcAft>
            </a:pPr>
            <a:r>
              <a:rPr lang="fr-FR" dirty="0"/>
              <a:t>La relation d'inclusion peut être utilisée :</a:t>
            </a:r>
          </a:p>
          <a:p>
            <a:pPr marL="742950" lvl="1" indent="-285750">
              <a:spcAft>
                <a:spcPts val="600"/>
              </a:spcAft>
              <a:buFont typeface="Wingdings" panose="05000000000000000000" pitchFamily="2" charset="2"/>
              <a:buChar char="§"/>
            </a:pPr>
            <a:r>
              <a:rPr lang="fr-FR" dirty="0"/>
              <a:t>pour extraire les parties communes des comportements de deux ou plusieurs cas d'utilisation.</a:t>
            </a:r>
          </a:p>
        </p:txBody>
      </p:sp>
      <p:pic>
        <p:nvPicPr>
          <p:cNvPr id="13314" name="Picture 2" descr="Relation include pour découper un UC complexe">
            <a:extLst>
              <a:ext uri="{FF2B5EF4-FFF2-40B4-BE49-F238E27FC236}">
                <a16:creationId xmlns:a16="http://schemas.microsoft.com/office/drawing/2014/main" id="{07472EC1-CEF1-437F-A8B2-E48BE5C4576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3979" y="3869528"/>
            <a:ext cx="4420789" cy="264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80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321013" y="1954715"/>
            <a:ext cx="11339667" cy="353943"/>
          </a:xfrm>
          <a:prstGeom prst="rect">
            <a:avLst/>
          </a:prstGeom>
          <a:noFill/>
        </p:spPr>
        <p:txBody>
          <a:bodyPr wrap="square" rtlCol="0">
            <a:spAutoFit/>
          </a:bodyPr>
          <a:lstStyle/>
          <a:p>
            <a:pPr>
              <a:spcAft>
                <a:spcPts val="600"/>
              </a:spcAft>
            </a:pPr>
            <a:r>
              <a:rPr lang="fr-FR" sz="1700" b="1" dirty="0"/>
              <a:t>Dépendance stéréotypée : La relation d’inclusion</a:t>
            </a:r>
          </a:p>
        </p:txBody>
      </p:sp>
      <p:sp>
        <p:nvSpPr>
          <p:cNvPr id="27" name="ZoneTexte 26">
            <a:extLst>
              <a:ext uri="{FF2B5EF4-FFF2-40B4-BE49-F238E27FC236}">
                <a16:creationId xmlns:a16="http://schemas.microsoft.com/office/drawing/2014/main" id="{10CE932F-5D53-4F5B-8EFC-ABB01EE01CA1}"/>
              </a:ext>
            </a:extLst>
          </p:cNvPr>
          <p:cNvSpPr txBox="1"/>
          <p:nvPr/>
        </p:nvSpPr>
        <p:spPr>
          <a:xfrm>
            <a:off x="321013" y="2498265"/>
            <a:ext cx="11366015" cy="369332"/>
          </a:xfrm>
          <a:prstGeom prst="rect">
            <a:avLst/>
          </a:prstGeom>
          <a:noFill/>
        </p:spPr>
        <p:txBody>
          <a:bodyPr wrap="square" rtlCol="0">
            <a:spAutoFit/>
          </a:bodyPr>
          <a:lstStyle/>
          <a:p>
            <a:pPr marL="742950" lvl="1" indent="-285750">
              <a:spcAft>
                <a:spcPts val="600"/>
              </a:spcAft>
              <a:buFont typeface="Wingdings" panose="05000000000000000000" pitchFamily="2" charset="2"/>
              <a:buChar char="§"/>
            </a:pPr>
            <a:r>
              <a:rPr lang="fr-FR" dirty="0"/>
              <a:t>pour simplifier les cas d'utilisation volumineux en les divisant en plusieurs cas d'utilisation</a:t>
            </a:r>
          </a:p>
        </p:txBody>
      </p:sp>
      <p:pic>
        <p:nvPicPr>
          <p:cNvPr id="14338" name="Picture 2" descr="Relation include pour isoler opérations communes">
            <a:extLst>
              <a:ext uri="{FF2B5EF4-FFF2-40B4-BE49-F238E27FC236}">
                <a16:creationId xmlns:a16="http://schemas.microsoft.com/office/drawing/2014/main" id="{D30CB81F-EF7E-493F-9345-3EA8CDA545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4486" y="2954963"/>
            <a:ext cx="5819775"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2797FBAA-73EB-493C-A2CD-35C894BE8AC9}"/>
              </a:ext>
            </a:extLst>
          </p:cNvPr>
          <p:cNvSpPr txBox="1"/>
          <p:nvPr/>
        </p:nvSpPr>
        <p:spPr>
          <a:xfrm>
            <a:off x="8504325" y="4304893"/>
            <a:ext cx="3431513" cy="553998"/>
          </a:xfrm>
          <a:prstGeom prst="rect">
            <a:avLst/>
          </a:prstGeom>
          <a:noFill/>
        </p:spPr>
        <p:txBody>
          <a:bodyPr wrap="square" rtlCol="0">
            <a:spAutoFit/>
          </a:bodyPr>
          <a:lstStyle/>
          <a:p>
            <a:r>
              <a:rPr lang="fr-FR" sz="1500" dirty="0"/>
              <a:t>Exemple: &lt;&lt;</a:t>
            </a:r>
            <a:r>
              <a:rPr lang="fr-FR" sz="1500" dirty="0" err="1"/>
              <a:t>include</a:t>
            </a:r>
            <a:r>
              <a:rPr lang="fr-FR" sz="1500" dirty="0"/>
              <a:t>&gt;&gt; pour isoler opérations communes entre plusieurs UC</a:t>
            </a:r>
          </a:p>
        </p:txBody>
      </p:sp>
    </p:spTree>
    <p:extLst>
      <p:ext uri="{BB962C8B-B14F-4D97-AF65-F5344CB8AC3E}">
        <p14:creationId xmlns:p14="http://schemas.microsoft.com/office/powerpoint/2010/main" val="232519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291831" y="1835570"/>
            <a:ext cx="5311301" cy="4561890"/>
          </a:xfrm>
          <a:prstGeom prst="rect">
            <a:avLst/>
          </a:prstGeom>
          <a:noFill/>
        </p:spPr>
        <p:txBody>
          <a:bodyPr wrap="square" rtlCol="0">
            <a:spAutoFit/>
          </a:bodyPr>
          <a:lstStyle/>
          <a:p>
            <a:pPr>
              <a:spcAft>
                <a:spcPts val="600"/>
              </a:spcAft>
            </a:pPr>
            <a:r>
              <a:rPr lang="fr-FR" sz="1700" b="1" dirty="0"/>
              <a:t>Dépendance stéréotypée : La relation d’extension</a:t>
            </a:r>
          </a:p>
          <a:p>
            <a:pPr>
              <a:lnSpc>
                <a:spcPct val="120000"/>
              </a:lnSpc>
              <a:spcAft>
                <a:spcPts val="600"/>
              </a:spcAft>
            </a:pPr>
            <a:endParaRPr lang="fr-FR" sz="1700" dirty="0"/>
          </a:p>
          <a:p>
            <a:pPr>
              <a:lnSpc>
                <a:spcPct val="120000"/>
              </a:lnSpc>
              <a:spcAft>
                <a:spcPts val="600"/>
              </a:spcAft>
            </a:pPr>
            <a:r>
              <a:rPr lang="fr-FR" sz="1700" dirty="0"/>
              <a:t>La </a:t>
            </a:r>
            <a:r>
              <a:rPr lang="fr-FR" sz="1700" b="1" dirty="0"/>
              <a:t>relation d'extension </a:t>
            </a:r>
            <a:r>
              <a:rPr lang="fr-FR" sz="1700" dirty="0"/>
              <a:t>est une relation dirigée qui spécifie comment et des </a:t>
            </a:r>
            <a:r>
              <a:rPr lang="fr-FR" sz="1700" b="1" dirty="0"/>
              <a:t>opérations</a:t>
            </a:r>
            <a:r>
              <a:rPr lang="fr-FR" sz="1700" dirty="0"/>
              <a:t> définies dans un cas d'utilisation </a:t>
            </a:r>
            <a:r>
              <a:rPr lang="fr-FR" sz="1700" b="1" dirty="0"/>
              <a:t>facultatives</a:t>
            </a:r>
            <a:r>
              <a:rPr lang="fr-FR" sz="1700" dirty="0"/>
              <a:t> peuvent être insérées dans les opérations définies dans le cas d'utilisation étendu.</a:t>
            </a:r>
          </a:p>
          <a:p>
            <a:pPr>
              <a:lnSpc>
                <a:spcPct val="120000"/>
              </a:lnSpc>
              <a:spcAft>
                <a:spcPts val="600"/>
              </a:spcAft>
            </a:pPr>
            <a:endParaRPr lang="fr-FR" sz="1700" dirty="0"/>
          </a:p>
          <a:p>
            <a:pPr>
              <a:lnSpc>
                <a:spcPct val="120000"/>
              </a:lnSpc>
              <a:spcAft>
                <a:spcPts val="600"/>
              </a:spcAft>
            </a:pPr>
            <a:r>
              <a:rPr lang="fr-FR" sz="1700" dirty="0"/>
              <a:t>Le cas d'utilisation étendu est indépendant du cas d'utilisation d'extension. </a:t>
            </a:r>
          </a:p>
          <a:p>
            <a:pPr>
              <a:lnSpc>
                <a:spcPct val="120000"/>
              </a:lnSpc>
              <a:spcAft>
                <a:spcPts val="600"/>
              </a:spcAft>
            </a:pPr>
            <a:endParaRPr lang="fr-FR" sz="1700" dirty="0"/>
          </a:p>
          <a:p>
            <a:pPr>
              <a:lnSpc>
                <a:spcPct val="120000"/>
              </a:lnSpc>
              <a:spcAft>
                <a:spcPts val="600"/>
              </a:spcAft>
            </a:pPr>
            <a:r>
              <a:rPr lang="fr-FR" sz="1700" dirty="0"/>
              <a:t>Le même cas d'utilisation d'extension peut étendre plus d'un cas d'utilisation, et le cas d'utilisation d'extension peut lui-même être étendu.</a:t>
            </a:r>
          </a:p>
        </p:txBody>
      </p:sp>
      <p:pic>
        <p:nvPicPr>
          <p:cNvPr id="17410" name="Picture 2" descr="Relation include discutable">
            <a:extLst>
              <a:ext uri="{FF2B5EF4-FFF2-40B4-BE49-F238E27FC236}">
                <a16:creationId xmlns:a16="http://schemas.microsoft.com/office/drawing/2014/main" id="{44FA408F-FB5D-4B42-8F68-E4C3FD36AB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7382" y="2111502"/>
            <a:ext cx="62198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73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690664" y="1798808"/>
            <a:ext cx="10817342" cy="1498231"/>
          </a:xfrm>
          <a:prstGeom prst="rect">
            <a:avLst/>
          </a:prstGeom>
          <a:noFill/>
        </p:spPr>
        <p:txBody>
          <a:bodyPr wrap="square" rtlCol="0">
            <a:spAutoFit/>
          </a:bodyPr>
          <a:lstStyle/>
          <a:p>
            <a:pPr>
              <a:spcAft>
                <a:spcPts val="600"/>
              </a:spcAft>
            </a:pPr>
            <a:r>
              <a:rPr lang="fr-FR" b="1" dirty="0"/>
              <a:t>La relation de spécialisation</a:t>
            </a:r>
          </a:p>
          <a:p>
            <a:pPr>
              <a:lnSpc>
                <a:spcPct val="120000"/>
              </a:lnSpc>
              <a:spcAft>
                <a:spcPts val="600"/>
              </a:spcAft>
            </a:pPr>
            <a:r>
              <a:rPr lang="fr-FR" dirty="0"/>
              <a:t>La relation de spécialisation (ou de généralisation) spécifie une variante d'opérations (UC "enfant") qui peut être réalisée à la place d'un UC (UC "parent").</a:t>
            </a:r>
          </a:p>
          <a:p>
            <a:pPr>
              <a:lnSpc>
                <a:spcPct val="120000"/>
              </a:lnSpc>
              <a:spcAft>
                <a:spcPts val="600"/>
              </a:spcAft>
            </a:pPr>
            <a:endParaRPr lang="fr-FR" dirty="0"/>
          </a:p>
        </p:txBody>
      </p:sp>
      <p:pic>
        <p:nvPicPr>
          <p:cNvPr id="20482" name="Picture 2" descr="Relations de spécialisation">
            <a:extLst>
              <a:ext uri="{FF2B5EF4-FFF2-40B4-BE49-F238E27FC236}">
                <a16:creationId xmlns:a16="http://schemas.microsoft.com/office/drawing/2014/main" id="{6EBAF255-260E-4659-8487-39F67CEBB1C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0701" y="2993489"/>
            <a:ext cx="6250598" cy="275110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99683941-6393-40A4-95FF-ED17B11972F9}"/>
              </a:ext>
            </a:extLst>
          </p:cNvPr>
          <p:cNvSpPr txBox="1"/>
          <p:nvPr/>
        </p:nvSpPr>
        <p:spPr>
          <a:xfrm>
            <a:off x="4624316" y="5793351"/>
            <a:ext cx="3546484" cy="323165"/>
          </a:xfrm>
          <a:prstGeom prst="rect">
            <a:avLst/>
          </a:prstGeom>
          <a:noFill/>
        </p:spPr>
        <p:txBody>
          <a:bodyPr wrap="none" rtlCol="0">
            <a:spAutoFit/>
          </a:bodyPr>
          <a:lstStyle/>
          <a:p>
            <a:r>
              <a:rPr lang="fr-FR" sz="1500" dirty="0"/>
              <a:t>Exemple: authentification locale par défaut</a:t>
            </a:r>
          </a:p>
        </p:txBody>
      </p:sp>
    </p:spTree>
    <p:extLst>
      <p:ext uri="{BB962C8B-B14F-4D97-AF65-F5344CB8AC3E}">
        <p14:creationId xmlns:p14="http://schemas.microsoft.com/office/powerpoint/2010/main" val="390052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56831"/>
            <a:ext cx="10403896" cy="3893374"/>
          </a:xfrm>
          <a:prstGeom prst="rect">
            <a:avLst/>
          </a:prstGeom>
          <a:noFill/>
        </p:spPr>
        <p:txBody>
          <a:bodyPr wrap="square" rtlCol="0">
            <a:spAutoFit/>
          </a:bodyPr>
          <a:lstStyle/>
          <a:p>
            <a:pPr>
              <a:spcAft>
                <a:spcPts val="600"/>
              </a:spcAft>
            </a:pPr>
            <a:r>
              <a:rPr lang="fr-FR" sz="2200" b="1" dirty="0"/>
              <a:t>La modélisation ?</a:t>
            </a:r>
            <a:endParaRPr lang="fr-FR" sz="2200" dirty="0"/>
          </a:p>
          <a:p>
            <a:pPr>
              <a:spcAft>
                <a:spcPts val="600"/>
              </a:spcAft>
            </a:pPr>
            <a:r>
              <a:rPr lang="fr-FR" dirty="0"/>
              <a:t>Qu’est-ce qu’un modèle ? </a:t>
            </a:r>
          </a:p>
          <a:p>
            <a:pPr marL="742950" lvl="1" indent="-285750">
              <a:spcAft>
                <a:spcPts val="600"/>
              </a:spcAft>
              <a:buFont typeface="Wingdings" panose="05000000000000000000" pitchFamily="2" charset="2"/>
              <a:buChar char="§"/>
            </a:pPr>
            <a:r>
              <a:rPr lang="fr-FR" dirty="0"/>
              <a:t>Représentation abstraite et simplifiée d’une entité ou d’un système en vue de le décrire, l’expliquer ou le prévoir. Exemples : </a:t>
            </a:r>
          </a:p>
          <a:p>
            <a:pPr marL="1200150" lvl="2" indent="-285750">
              <a:spcAft>
                <a:spcPts val="600"/>
              </a:spcAft>
              <a:buFont typeface="Wingdings" panose="05000000000000000000" pitchFamily="2" charset="2"/>
              <a:buChar char="Ø"/>
            </a:pPr>
            <a:r>
              <a:rPr lang="fr-FR" dirty="0"/>
              <a:t>Plans et schémas (architecture, électrique, …)</a:t>
            </a:r>
          </a:p>
          <a:p>
            <a:pPr marL="1200150" lvl="2" indent="-285750">
              <a:spcAft>
                <a:spcPts val="600"/>
              </a:spcAft>
              <a:buFont typeface="Wingdings" panose="05000000000000000000" pitchFamily="2" charset="2"/>
              <a:buChar char="Ø"/>
            </a:pPr>
            <a:r>
              <a:rPr lang="fr-FR" dirty="0"/>
              <a:t>Modèles météorologiques</a:t>
            </a:r>
          </a:p>
          <a:p>
            <a:pPr>
              <a:spcAft>
                <a:spcPts val="600"/>
              </a:spcAft>
            </a:pPr>
            <a:endParaRPr lang="fr-FR" dirty="0"/>
          </a:p>
          <a:p>
            <a:pPr>
              <a:spcAft>
                <a:spcPts val="600"/>
              </a:spcAft>
            </a:pPr>
            <a:r>
              <a:rPr lang="fr-FR" dirty="0"/>
              <a:t>Intérêt de la modélisation : </a:t>
            </a:r>
          </a:p>
          <a:p>
            <a:pPr marL="742950" lvl="1" indent="-285750">
              <a:spcAft>
                <a:spcPts val="600"/>
              </a:spcAft>
              <a:buFont typeface="Wingdings" panose="05000000000000000000" pitchFamily="2" charset="2"/>
              <a:buChar char="§"/>
            </a:pPr>
            <a:r>
              <a:rPr lang="fr-FR" dirty="0"/>
              <a:t>Langage commun entre les différents intervenants (MOA et MOE )</a:t>
            </a:r>
          </a:p>
          <a:p>
            <a:pPr marL="742950" lvl="1" indent="-285750">
              <a:spcAft>
                <a:spcPts val="600"/>
              </a:spcAft>
              <a:buFont typeface="Wingdings" panose="05000000000000000000" pitchFamily="2" charset="2"/>
              <a:buChar char="§"/>
            </a:pPr>
            <a:r>
              <a:rPr lang="fr-FR" dirty="0"/>
              <a:t>Abstraction de la partie technique -&gt; réutilisabilité</a:t>
            </a:r>
          </a:p>
          <a:p>
            <a:pPr marL="742950" lvl="1" indent="-285750">
              <a:spcAft>
                <a:spcPts val="600"/>
              </a:spcAft>
              <a:buFont typeface="Wingdings" panose="05000000000000000000" pitchFamily="2" charset="2"/>
              <a:buChar char="§"/>
            </a:pPr>
            <a:r>
              <a:rPr lang="fr-FR" dirty="0"/>
              <a:t>Réduction de la complexité</a:t>
            </a:r>
          </a:p>
        </p:txBody>
      </p:sp>
      <p:sp>
        <p:nvSpPr>
          <p:cNvPr id="25" name="ZoneTexte 24">
            <a:extLst>
              <a:ext uri="{FF2B5EF4-FFF2-40B4-BE49-F238E27FC236}">
                <a16:creationId xmlns:a16="http://schemas.microsoft.com/office/drawing/2014/main" id="{0E1678AC-F076-4A0B-BD21-04CC9C9CDDBD}"/>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Introduction</a:t>
            </a:r>
          </a:p>
        </p:txBody>
      </p:sp>
    </p:spTree>
    <p:extLst>
      <p:ext uri="{BB962C8B-B14F-4D97-AF65-F5344CB8AC3E}">
        <p14:creationId xmlns:p14="http://schemas.microsoft.com/office/powerpoint/2010/main" val="3027843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690664" y="1798808"/>
            <a:ext cx="10817342" cy="1165832"/>
          </a:xfrm>
          <a:prstGeom prst="rect">
            <a:avLst/>
          </a:prstGeom>
          <a:noFill/>
        </p:spPr>
        <p:txBody>
          <a:bodyPr wrap="square" rtlCol="0">
            <a:spAutoFit/>
          </a:bodyPr>
          <a:lstStyle/>
          <a:p>
            <a:pPr>
              <a:spcAft>
                <a:spcPts val="600"/>
              </a:spcAft>
            </a:pPr>
            <a:r>
              <a:rPr lang="fr-FR" b="1" dirty="0"/>
              <a:t>La relation de spécialisation</a:t>
            </a:r>
          </a:p>
          <a:p>
            <a:pPr>
              <a:lnSpc>
                <a:spcPct val="120000"/>
              </a:lnSpc>
              <a:spcAft>
                <a:spcPts val="600"/>
              </a:spcAft>
            </a:pPr>
            <a:r>
              <a:rPr lang="fr-FR" dirty="0"/>
              <a:t>Le Cas d’utilisation "parent" peut être déclaré abstrait. </a:t>
            </a:r>
          </a:p>
          <a:p>
            <a:pPr>
              <a:lnSpc>
                <a:spcPct val="120000"/>
              </a:lnSpc>
              <a:spcAft>
                <a:spcPts val="600"/>
              </a:spcAft>
            </a:pPr>
            <a:r>
              <a:rPr lang="fr-FR" dirty="0"/>
              <a:t>Dans ce cas, le UC ne peut être réalisé en lui-même, seules les variantes spécialisées peuvent être réalisées.</a:t>
            </a:r>
          </a:p>
        </p:txBody>
      </p:sp>
      <p:sp>
        <p:nvSpPr>
          <p:cNvPr id="3" name="ZoneTexte 2">
            <a:extLst>
              <a:ext uri="{FF2B5EF4-FFF2-40B4-BE49-F238E27FC236}">
                <a16:creationId xmlns:a16="http://schemas.microsoft.com/office/drawing/2014/main" id="{99683941-6393-40A4-95FF-ED17B11972F9}"/>
              </a:ext>
            </a:extLst>
          </p:cNvPr>
          <p:cNvSpPr txBox="1"/>
          <p:nvPr/>
        </p:nvSpPr>
        <p:spPr>
          <a:xfrm>
            <a:off x="4128224" y="5740597"/>
            <a:ext cx="4567148" cy="323165"/>
          </a:xfrm>
          <a:prstGeom prst="rect">
            <a:avLst/>
          </a:prstGeom>
          <a:noFill/>
        </p:spPr>
        <p:txBody>
          <a:bodyPr wrap="none" rtlCol="0">
            <a:spAutoFit/>
          </a:bodyPr>
          <a:lstStyle/>
          <a:p>
            <a:r>
              <a:rPr lang="fr-FR" sz="1500" dirty="0"/>
              <a:t>Exemple: pas de technique d'authentification par défaut</a:t>
            </a:r>
          </a:p>
        </p:txBody>
      </p:sp>
      <p:pic>
        <p:nvPicPr>
          <p:cNvPr id="21506" name="Picture 2" descr="Relations de spécialisation avec UC abstraite">
            <a:extLst>
              <a:ext uri="{FF2B5EF4-FFF2-40B4-BE49-F238E27FC236}">
                <a16:creationId xmlns:a16="http://schemas.microsoft.com/office/drawing/2014/main" id="{406594A2-F2D2-4564-BC0D-199D1CEF06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1837" y="3129504"/>
            <a:ext cx="564832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05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 name="ZoneTexte 1">
            <a:extLst>
              <a:ext uri="{FF2B5EF4-FFF2-40B4-BE49-F238E27FC236}">
                <a16:creationId xmlns:a16="http://schemas.microsoft.com/office/drawing/2014/main" id="{594E0D61-5EFC-454D-83BB-EAE093B1652A}"/>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Relations</a:t>
            </a:r>
          </a:p>
        </p:txBody>
      </p:sp>
      <p:sp>
        <p:nvSpPr>
          <p:cNvPr id="28" name="ZoneTexte 27">
            <a:extLst>
              <a:ext uri="{FF2B5EF4-FFF2-40B4-BE49-F238E27FC236}">
                <a16:creationId xmlns:a16="http://schemas.microsoft.com/office/drawing/2014/main" id="{04EECE58-7045-4C0D-BA1D-4D5A2E94E24C}"/>
              </a:ext>
            </a:extLst>
          </p:cNvPr>
          <p:cNvSpPr txBox="1"/>
          <p:nvPr/>
        </p:nvSpPr>
        <p:spPr>
          <a:xfrm>
            <a:off x="419303" y="2692498"/>
            <a:ext cx="3343275" cy="369332"/>
          </a:xfrm>
          <a:prstGeom prst="rect">
            <a:avLst/>
          </a:prstGeom>
          <a:noFill/>
        </p:spPr>
        <p:txBody>
          <a:bodyPr wrap="square" rtlCol="0">
            <a:spAutoFit/>
          </a:bodyPr>
          <a:lstStyle/>
          <a:p>
            <a:pPr algn="ctr">
              <a:spcAft>
                <a:spcPts val="600"/>
              </a:spcAft>
            </a:pPr>
            <a:r>
              <a:rPr lang="fr-FR" b="1" dirty="0"/>
              <a:t>Inclusion &lt;&lt;</a:t>
            </a:r>
            <a:r>
              <a:rPr lang="fr-FR" b="1" dirty="0" err="1"/>
              <a:t>include</a:t>
            </a:r>
            <a:r>
              <a:rPr lang="fr-FR" b="1" dirty="0"/>
              <a:t>&gt;&gt;</a:t>
            </a:r>
          </a:p>
        </p:txBody>
      </p:sp>
      <p:pic>
        <p:nvPicPr>
          <p:cNvPr id="22530" name="Picture 2" descr="Relation d'inclusion">
            <a:extLst>
              <a:ext uri="{FF2B5EF4-FFF2-40B4-BE49-F238E27FC236}">
                <a16:creationId xmlns:a16="http://schemas.microsoft.com/office/drawing/2014/main" id="{987FB443-932E-41F3-B26F-8619C9D3E3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303" y="3306147"/>
            <a:ext cx="3343275" cy="67627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D0A553C-F26E-4DFE-9CF6-8E41B4F4AFC4}"/>
              </a:ext>
            </a:extLst>
          </p:cNvPr>
          <p:cNvSpPr txBox="1"/>
          <p:nvPr/>
        </p:nvSpPr>
        <p:spPr>
          <a:xfrm>
            <a:off x="419302" y="4412133"/>
            <a:ext cx="3343275" cy="1477328"/>
          </a:xfrm>
          <a:prstGeom prst="rect">
            <a:avLst/>
          </a:prstGeom>
          <a:noFill/>
        </p:spPr>
        <p:txBody>
          <a:bodyPr wrap="square" rtlCol="0">
            <a:spAutoFit/>
          </a:bodyPr>
          <a:lstStyle/>
          <a:p>
            <a:r>
              <a:rPr lang="fr-FR" dirty="0"/>
              <a:t>Le Use-Case de base ne peut être réalisé seul.</a:t>
            </a:r>
          </a:p>
          <a:p>
            <a:endParaRPr lang="fr-FR" dirty="0"/>
          </a:p>
          <a:p>
            <a:r>
              <a:rPr lang="fr-FR" dirty="0"/>
              <a:t>La réalisation de chaque Use-Case "inclus" est obligatoire.</a:t>
            </a:r>
          </a:p>
        </p:txBody>
      </p:sp>
      <p:sp>
        <p:nvSpPr>
          <p:cNvPr id="31" name="ZoneTexte 30">
            <a:extLst>
              <a:ext uri="{FF2B5EF4-FFF2-40B4-BE49-F238E27FC236}">
                <a16:creationId xmlns:a16="http://schemas.microsoft.com/office/drawing/2014/main" id="{47FBFC14-501A-44BC-9E33-D6A5D6B7F6DE}"/>
              </a:ext>
            </a:extLst>
          </p:cNvPr>
          <p:cNvSpPr txBox="1"/>
          <p:nvPr/>
        </p:nvSpPr>
        <p:spPr>
          <a:xfrm>
            <a:off x="4387360" y="2697224"/>
            <a:ext cx="3343275" cy="369332"/>
          </a:xfrm>
          <a:prstGeom prst="rect">
            <a:avLst/>
          </a:prstGeom>
          <a:noFill/>
        </p:spPr>
        <p:txBody>
          <a:bodyPr wrap="square" rtlCol="0">
            <a:spAutoFit/>
          </a:bodyPr>
          <a:lstStyle/>
          <a:p>
            <a:pPr algn="ctr">
              <a:spcAft>
                <a:spcPts val="600"/>
              </a:spcAft>
            </a:pPr>
            <a:r>
              <a:rPr lang="fr-FR" b="1" dirty="0"/>
              <a:t>Extension &lt;&lt;</a:t>
            </a:r>
            <a:r>
              <a:rPr lang="fr-FR" b="1" dirty="0" err="1"/>
              <a:t>extend</a:t>
            </a:r>
            <a:r>
              <a:rPr lang="fr-FR" b="1" dirty="0"/>
              <a:t>&gt;&gt;</a:t>
            </a:r>
          </a:p>
        </p:txBody>
      </p:sp>
      <p:sp>
        <p:nvSpPr>
          <p:cNvPr id="33" name="ZoneTexte 32">
            <a:extLst>
              <a:ext uri="{FF2B5EF4-FFF2-40B4-BE49-F238E27FC236}">
                <a16:creationId xmlns:a16="http://schemas.microsoft.com/office/drawing/2014/main" id="{68539971-C0ED-48C3-963E-3EA10DC980A7}"/>
              </a:ext>
            </a:extLst>
          </p:cNvPr>
          <p:cNvSpPr txBox="1"/>
          <p:nvPr/>
        </p:nvSpPr>
        <p:spPr>
          <a:xfrm>
            <a:off x="4387359" y="4416859"/>
            <a:ext cx="3343275" cy="1477328"/>
          </a:xfrm>
          <a:prstGeom prst="rect">
            <a:avLst/>
          </a:prstGeom>
          <a:noFill/>
        </p:spPr>
        <p:txBody>
          <a:bodyPr wrap="square" rtlCol="0">
            <a:spAutoFit/>
          </a:bodyPr>
          <a:lstStyle/>
          <a:p>
            <a:r>
              <a:rPr lang="fr-FR" dirty="0"/>
              <a:t>Le Use-Case de base peut être réalisé seul.</a:t>
            </a:r>
          </a:p>
          <a:p>
            <a:endParaRPr lang="fr-FR" dirty="0"/>
          </a:p>
          <a:p>
            <a:r>
              <a:rPr lang="fr-FR" dirty="0"/>
              <a:t>La réalisation d'une Use-Case d'extension est facultative.</a:t>
            </a:r>
          </a:p>
        </p:txBody>
      </p:sp>
      <p:sp>
        <p:nvSpPr>
          <p:cNvPr id="40" name="ZoneTexte 39">
            <a:extLst>
              <a:ext uri="{FF2B5EF4-FFF2-40B4-BE49-F238E27FC236}">
                <a16:creationId xmlns:a16="http://schemas.microsoft.com/office/drawing/2014/main" id="{E35710F8-F57D-4D4F-9836-3DFFE6CFE991}"/>
              </a:ext>
            </a:extLst>
          </p:cNvPr>
          <p:cNvSpPr txBox="1"/>
          <p:nvPr/>
        </p:nvSpPr>
        <p:spPr>
          <a:xfrm>
            <a:off x="8355416" y="2697224"/>
            <a:ext cx="3343275" cy="369332"/>
          </a:xfrm>
          <a:prstGeom prst="rect">
            <a:avLst/>
          </a:prstGeom>
          <a:noFill/>
        </p:spPr>
        <p:txBody>
          <a:bodyPr wrap="square" rtlCol="0">
            <a:spAutoFit/>
          </a:bodyPr>
          <a:lstStyle/>
          <a:p>
            <a:pPr algn="ctr">
              <a:spcAft>
                <a:spcPts val="600"/>
              </a:spcAft>
            </a:pPr>
            <a:r>
              <a:rPr lang="fr-FR" b="1" dirty="0"/>
              <a:t>Spécialisation</a:t>
            </a:r>
          </a:p>
        </p:txBody>
      </p:sp>
      <p:sp>
        <p:nvSpPr>
          <p:cNvPr id="42" name="ZoneTexte 41">
            <a:extLst>
              <a:ext uri="{FF2B5EF4-FFF2-40B4-BE49-F238E27FC236}">
                <a16:creationId xmlns:a16="http://schemas.microsoft.com/office/drawing/2014/main" id="{28E498B1-3360-4E15-9BA7-458AA7C65FB9}"/>
              </a:ext>
            </a:extLst>
          </p:cNvPr>
          <p:cNvSpPr txBox="1"/>
          <p:nvPr/>
        </p:nvSpPr>
        <p:spPr>
          <a:xfrm>
            <a:off x="8355415" y="4416859"/>
            <a:ext cx="3343275" cy="1754326"/>
          </a:xfrm>
          <a:prstGeom prst="rect">
            <a:avLst/>
          </a:prstGeom>
          <a:noFill/>
        </p:spPr>
        <p:txBody>
          <a:bodyPr wrap="square" rtlCol="0">
            <a:spAutoFit/>
          </a:bodyPr>
          <a:lstStyle/>
          <a:p>
            <a:r>
              <a:rPr lang="fr-FR" dirty="0"/>
              <a:t>Le Use-Case "parent" peut être abstrait ou non.</a:t>
            </a:r>
          </a:p>
          <a:p>
            <a:endParaRPr lang="fr-FR" dirty="0"/>
          </a:p>
          <a:p>
            <a:r>
              <a:rPr lang="fr-FR" dirty="0"/>
              <a:t>Si le Use-Case "parent" est abstrait, une Use-Case spécialisée au moins est obligatoire.</a:t>
            </a:r>
          </a:p>
        </p:txBody>
      </p:sp>
      <p:pic>
        <p:nvPicPr>
          <p:cNvPr id="22532" name="Picture 4" descr="Relation d'extension">
            <a:extLst>
              <a:ext uri="{FF2B5EF4-FFF2-40B4-BE49-F238E27FC236}">
                <a16:creationId xmlns:a16="http://schemas.microsoft.com/office/drawing/2014/main" id="{CC73C075-6E4E-4673-B740-78EC7C3329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7358" y="3306147"/>
            <a:ext cx="33432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Relation de spécialisation">
            <a:extLst>
              <a:ext uri="{FF2B5EF4-FFF2-40B4-BE49-F238E27FC236}">
                <a16:creationId xmlns:a16="http://schemas.microsoft.com/office/drawing/2014/main" id="{6402D3CF-5153-42D1-AEA5-F65E7344D25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29424" y="3297943"/>
            <a:ext cx="3152775" cy="676275"/>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85FAB034-3C04-458B-969B-CAC9B221ACAD}"/>
              </a:ext>
            </a:extLst>
          </p:cNvPr>
          <p:cNvSpPr txBox="1"/>
          <p:nvPr/>
        </p:nvSpPr>
        <p:spPr>
          <a:xfrm>
            <a:off x="419301" y="2062341"/>
            <a:ext cx="11162897" cy="400110"/>
          </a:xfrm>
          <a:prstGeom prst="rect">
            <a:avLst/>
          </a:prstGeom>
          <a:noFill/>
        </p:spPr>
        <p:txBody>
          <a:bodyPr wrap="square" rtlCol="0">
            <a:spAutoFit/>
          </a:bodyPr>
          <a:lstStyle/>
          <a:p>
            <a:pPr algn="ctr"/>
            <a:r>
              <a:rPr lang="fr-FR" sz="2000" dirty="0"/>
              <a:t>Résumé des différentes relations entre Use Cases</a:t>
            </a:r>
          </a:p>
        </p:txBody>
      </p:sp>
    </p:spTree>
    <p:extLst>
      <p:ext uri="{BB962C8B-B14F-4D97-AF65-F5344CB8AC3E}">
        <p14:creationId xmlns:p14="http://schemas.microsoft.com/office/powerpoint/2010/main" val="1226629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1047344" y="2216344"/>
            <a:ext cx="10097311" cy="2923877"/>
          </a:xfrm>
          <a:prstGeom prst="rect">
            <a:avLst/>
          </a:prstGeom>
          <a:noFill/>
        </p:spPr>
        <p:txBody>
          <a:bodyPr wrap="square" rtlCol="0">
            <a:spAutoFit/>
          </a:bodyPr>
          <a:lstStyle/>
          <a:p>
            <a:pPr>
              <a:spcAft>
                <a:spcPts val="1200"/>
              </a:spcAft>
            </a:pPr>
            <a:r>
              <a:rPr lang="fr-FR" dirty="0"/>
              <a:t>Le diagramme des UC est utile pour avoir une vision d'ensemble des fonctionnalités offertes par le système. </a:t>
            </a:r>
          </a:p>
          <a:p>
            <a:pPr>
              <a:spcAft>
                <a:spcPts val="1200"/>
              </a:spcAft>
            </a:pPr>
            <a:endParaRPr lang="fr-FR" dirty="0"/>
          </a:p>
          <a:p>
            <a:pPr>
              <a:spcAft>
                <a:spcPts val="1200"/>
              </a:spcAft>
            </a:pPr>
            <a:r>
              <a:rPr lang="fr-FR" dirty="0"/>
              <a:t>Cependant, un libellé d'UC ne peut se suffire à lui-même pour exprimer l'ensemble des opérations nécessaires à sa résolution.</a:t>
            </a:r>
          </a:p>
          <a:p>
            <a:pPr>
              <a:spcAft>
                <a:spcPts val="1200"/>
              </a:spcAft>
            </a:pPr>
            <a:endParaRPr lang="fr-FR" dirty="0"/>
          </a:p>
          <a:p>
            <a:pPr>
              <a:spcAft>
                <a:spcPts val="1200"/>
              </a:spcAft>
            </a:pPr>
            <a:r>
              <a:rPr lang="fr-FR" dirty="0"/>
              <a:t>Idéalement, chaque UC du diagramme doit être accompagné d'une spécification explicative, indépendante de toute interface.</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Description des Use-Cases</a:t>
            </a:r>
          </a:p>
        </p:txBody>
      </p:sp>
    </p:spTree>
    <p:extLst>
      <p:ext uri="{BB962C8B-B14F-4D97-AF65-F5344CB8AC3E}">
        <p14:creationId xmlns:p14="http://schemas.microsoft.com/office/powerpoint/2010/main" val="268862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1047344" y="1918225"/>
            <a:ext cx="10097311" cy="4401205"/>
          </a:xfrm>
          <a:prstGeom prst="rect">
            <a:avLst/>
          </a:prstGeom>
          <a:noFill/>
        </p:spPr>
        <p:txBody>
          <a:bodyPr wrap="square" rtlCol="0">
            <a:spAutoFit/>
          </a:bodyPr>
          <a:lstStyle/>
          <a:p>
            <a:pPr>
              <a:spcAft>
                <a:spcPts val="1200"/>
              </a:spcAft>
            </a:pPr>
            <a:r>
              <a:rPr lang="fr-FR" b="1" dirty="0"/>
              <a:t>Template de spécification d'un UC</a:t>
            </a:r>
          </a:p>
          <a:p>
            <a:r>
              <a:rPr lang="fr-FR" dirty="0"/>
              <a:t>Il n'y a pas de formalisme standardisé au sein d'UML pour la description textuelle d'un UC. </a:t>
            </a:r>
          </a:p>
          <a:p>
            <a:r>
              <a:rPr lang="fr-FR" dirty="0"/>
              <a:t>Cependant, il est généralement convenu d’adopter un </a:t>
            </a:r>
            <a:r>
              <a:rPr lang="fr-FR" dirty="0" err="1"/>
              <a:t>template</a:t>
            </a:r>
            <a:r>
              <a:rPr lang="fr-FR" dirty="0"/>
              <a:t> qui reprend les informations usuelles liées à un UC :</a:t>
            </a:r>
          </a:p>
          <a:p>
            <a:pPr marL="742950" lvl="1" indent="-285750">
              <a:buFont typeface="Wingdings" panose="05000000000000000000" pitchFamily="2" charset="2"/>
              <a:buChar char="§"/>
            </a:pPr>
            <a:r>
              <a:rPr lang="fr-FR" b="1" dirty="0"/>
              <a:t>Libellé du UC</a:t>
            </a:r>
          </a:p>
          <a:p>
            <a:pPr marL="742950" lvl="1" indent="-285750">
              <a:buFont typeface="Wingdings" panose="05000000000000000000" pitchFamily="2" charset="2"/>
              <a:buChar char="§"/>
            </a:pPr>
            <a:r>
              <a:rPr lang="fr-FR" b="1" dirty="0"/>
              <a:t>Acteur(s) / Persona</a:t>
            </a:r>
            <a:r>
              <a:rPr lang="fr-FR" dirty="0"/>
              <a:t>: noms des acteurs liés au UC,</a:t>
            </a:r>
          </a:p>
          <a:p>
            <a:pPr marL="742950" lvl="1" indent="-285750">
              <a:buFont typeface="Wingdings" panose="05000000000000000000" pitchFamily="2" charset="2"/>
              <a:buChar char="§"/>
            </a:pPr>
            <a:r>
              <a:rPr lang="fr-FR" b="1" dirty="0"/>
              <a:t>Objectif(s)</a:t>
            </a:r>
            <a:r>
              <a:rPr lang="fr-FR" dirty="0"/>
              <a:t> : description courte des attentes des acteurs concernés,</a:t>
            </a:r>
          </a:p>
          <a:p>
            <a:pPr marL="742950" lvl="1" indent="-285750">
              <a:buFont typeface="Wingdings" panose="05000000000000000000" pitchFamily="2" charset="2"/>
              <a:buChar char="§"/>
            </a:pPr>
            <a:r>
              <a:rPr lang="fr-FR" b="1" dirty="0"/>
              <a:t>Précondition(s) </a:t>
            </a:r>
            <a:r>
              <a:rPr lang="fr-FR" dirty="0"/>
              <a:t>: conditions qui doivent être vraies pour que le UC puisse commencer à se réaliser,</a:t>
            </a:r>
          </a:p>
          <a:p>
            <a:pPr marL="742950" lvl="1" indent="-285750">
              <a:buFont typeface="Wingdings" panose="05000000000000000000" pitchFamily="2" charset="2"/>
              <a:buChar char="§"/>
            </a:pPr>
            <a:r>
              <a:rPr lang="fr-FR" b="1" dirty="0"/>
              <a:t>Postconditions(s) </a:t>
            </a:r>
            <a:r>
              <a:rPr lang="fr-FR" dirty="0"/>
              <a:t>: conditions qui doivent être vraies lorsque le UC termine de se réaliser,</a:t>
            </a:r>
          </a:p>
          <a:p>
            <a:pPr marL="742950" lvl="1" indent="-285750">
              <a:buFont typeface="Wingdings" panose="05000000000000000000" pitchFamily="2" charset="2"/>
              <a:buChar char="§"/>
            </a:pPr>
            <a:r>
              <a:rPr lang="fr-FR" b="1" dirty="0"/>
              <a:t>Scénario nominal</a:t>
            </a:r>
            <a:r>
              <a:rPr lang="fr-FR" dirty="0"/>
              <a:t> : représentation de la séquence d'étapes qui permet le plus fréquemment de réaliser l'UC,</a:t>
            </a:r>
          </a:p>
          <a:p>
            <a:pPr marL="742950" lvl="1" indent="-285750">
              <a:buFont typeface="Wingdings" panose="05000000000000000000" pitchFamily="2" charset="2"/>
              <a:buChar char="§"/>
            </a:pPr>
            <a:r>
              <a:rPr lang="fr-FR" b="1" dirty="0"/>
              <a:t>Scénario(s) alternatif(s)</a:t>
            </a:r>
            <a:r>
              <a:rPr lang="fr-FR" dirty="0"/>
              <a:t> : représentations des variations de séquence d'étapes qui permettent également de réaliser l'UC,</a:t>
            </a:r>
          </a:p>
          <a:p>
            <a:pPr marL="742950" lvl="1" indent="-285750">
              <a:buFont typeface="Wingdings" panose="05000000000000000000" pitchFamily="2" charset="2"/>
              <a:buChar char="§"/>
            </a:pPr>
            <a:r>
              <a:rPr lang="fr-FR" b="1" dirty="0"/>
              <a:t>Scénario(s) d'erreur</a:t>
            </a:r>
            <a:r>
              <a:rPr lang="fr-FR" dirty="0"/>
              <a:t> : représentation des variations de séquence d'étapes qui ne permettent pas à l'UC de se réaliser complètement (les postconditions ne peuvent être toutes vraies).</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Description des Use-Cases</a:t>
            </a:r>
          </a:p>
        </p:txBody>
      </p:sp>
    </p:spTree>
    <p:extLst>
      <p:ext uri="{BB962C8B-B14F-4D97-AF65-F5344CB8AC3E}">
        <p14:creationId xmlns:p14="http://schemas.microsoft.com/office/powerpoint/2010/main" val="32996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283071" y="2333542"/>
            <a:ext cx="6546714" cy="3539430"/>
          </a:xfrm>
          <a:prstGeom prst="rect">
            <a:avLst/>
          </a:prstGeom>
          <a:noFill/>
        </p:spPr>
        <p:txBody>
          <a:bodyPr wrap="square" rtlCol="0">
            <a:spAutoFit/>
          </a:bodyPr>
          <a:lstStyle/>
          <a:p>
            <a:pPr>
              <a:spcAft>
                <a:spcPts val="1200"/>
              </a:spcAft>
            </a:pPr>
            <a:r>
              <a:rPr lang="fr-FR" sz="1700" b="1" dirty="0"/>
              <a:t>Template de spécification d'un UC : Scénario nominal</a:t>
            </a:r>
          </a:p>
          <a:p>
            <a:pPr>
              <a:spcAft>
                <a:spcPts val="1200"/>
              </a:spcAft>
            </a:pPr>
            <a:endParaRPr lang="fr-FR" sz="1700" b="1" dirty="0"/>
          </a:p>
          <a:p>
            <a:r>
              <a:rPr lang="fr-FR" sz="1700" dirty="0"/>
              <a:t>Chaque scénario va être présenté sous forme d'un tableau dont chaque colonne correspond à un acteur primaire, au système proprement dit ou à un acteur secondaire impliqué dans le scénario.</a:t>
            </a:r>
          </a:p>
          <a:p>
            <a:endParaRPr lang="fr-FR" sz="1700" dirty="0"/>
          </a:p>
          <a:p>
            <a:r>
              <a:rPr lang="fr-FR" sz="1700" dirty="0"/>
              <a:t>Chaque étape du scénario est numérotée pour indiquer clairement la séquence des étapes.</a:t>
            </a:r>
          </a:p>
          <a:p>
            <a:endParaRPr lang="fr-FR" sz="1700" dirty="0"/>
          </a:p>
          <a:p>
            <a:r>
              <a:rPr lang="fr-FR" sz="1700" dirty="0"/>
              <a:t>Le scénario nominal est le premier scénario qui est rédigé et présente soit le scénario le plus court ou le plus fréquent pour parvenir à la réalisation complète du UC (postconditions vraies).</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Description des Use-Cases</a:t>
            </a:r>
          </a:p>
        </p:txBody>
      </p:sp>
      <p:pic>
        <p:nvPicPr>
          <p:cNvPr id="23556" name="Picture 4" descr="Scénario nominal d'un UC">
            <a:extLst>
              <a:ext uri="{FF2B5EF4-FFF2-40B4-BE49-F238E27FC236}">
                <a16:creationId xmlns:a16="http://schemas.microsoft.com/office/drawing/2014/main" id="{A19A8AF8-2D1E-4E96-A3FE-5748CABD9CB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7334" y="2665759"/>
            <a:ext cx="4880561" cy="290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18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433203" y="1725660"/>
            <a:ext cx="4931923" cy="4532010"/>
          </a:xfrm>
          <a:prstGeom prst="rect">
            <a:avLst/>
          </a:prstGeom>
          <a:noFill/>
        </p:spPr>
        <p:txBody>
          <a:bodyPr wrap="square" rtlCol="0">
            <a:spAutoFit/>
          </a:bodyPr>
          <a:lstStyle/>
          <a:p>
            <a:pPr>
              <a:spcAft>
                <a:spcPts val="1200"/>
              </a:spcAft>
            </a:pPr>
            <a:r>
              <a:rPr lang="fr-FR" sz="1600" b="1" dirty="0"/>
              <a:t>Imbrication de scénarios alternatifs</a:t>
            </a:r>
          </a:p>
          <a:p>
            <a:endParaRPr lang="fr-FR" sz="1600" dirty="0"/>
          </a:p>
          <a:p>
            <a:pPr>
              <a:spcAft>
                <a:spcPts val="900"/>
              </a:spcAft>
            </a:pPr>
            <a:r>
              <a:rPr lang="fr-FR" sz="1600" dirty="0"/>
              <a:t>Tout comme le scénario nominal, un scénario alternatif peut lui-même avoir variantes... </a:t>
            </a:r>
          </a:p>
          <a:p>
            <a:pPr>
              <a:spcAft>
                <a:spcPts val="900"/>
              </a:spcAft>
            </a:pPr>
            <a:r>
              <a:rPr lang="fr-FR" sz="1600" dirty="0"/>
              <a:t>Les scénarios alternatifs d'un scénario alternatif vont être identifiés par une numérotation en plusieurs niveaux.</a:t>
            </a:r>
          </a:p>
          <a:p>
            <a:pPr>
              <a:spcAft>
                <a:spcPts val="900"/>
              </a:spcAft>
            </a:pPr>
            <a:r>
              <a:rPr lang="fr-FR" sz="1600" dirty="0"/>
              <a:t>Dans l'exemple ci-contre, le scénario nominal du UC "S'authentifier" décrit comment un utilisateur possédant un identifiant et un mot de passe peut s'authentifier dans l'application. </a:t>
            </a:r>
          </a:p>
          <a:p>
            <a:pPr>
              <a:spcAft>
                <a:spcPts val="900"/>
              </a:spcAft>
            </a:pPr>
            <a:r>
              <a:rPr lang="fr-FR" sz="1600" dirty="0"/>
              <a:t>Le scénario alternatif 1b permet à l'utilisateur ne possédant pas de compte de s'en créer un afin de pouvoir malgré tout s'authentifier. Ce même scénario possède une alternative 1b.4a qui démarre à la 4ième étape du scénario alternatif 1b si l'utilisateur n'entre pas des données valides.</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Description des Use-Cases</a:t>
            </a:r>
          </a:p>
        </p:txBody>
      </p:sp>
      <p:pic>
        <p:nvPicPr>
          <p:cNvPr id="24580" name="Picture 4" descr="Scénarios alternatifs imbriqués d'un UC">
            <a:extLst>
              <a:ext uri="{FF2B5EF4-FFF2-40B4-BE49-F238E27FC236}">
                <a16:creationId xmlns:a16="http://schemas.microsoft.com/office/drawing/2014/main" id="{F33BF05D-9C0E-4EC5-B04B-B3AB935FE4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40766" y="1913847"/>
            <a:ext cx="5846262" cy="44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5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108914" y="1835570"/>
            <a:ext cx="4931923" cy="2808461"/>
          </a:xfrm>
          <a:prstGeom prst="rect">
            <a:avLst/>
          </a:prstGeom>
          <a:noFill/>
        </p:spPr>
        <p:txBody>
          <a:bodyPr wrap="square" rtlCol="0">
            <a:spAutoFit/>
          </a:bodyPr>
          <a:lstStyle/>
          <a:p>
            <a:pPr>
              <a:spcAft>
                <a:spcPts val="1200"/>
              </a:spcAft>
            </a:pPr>
            <a:r>
              <a:rPr lang="fr-FR" sz="1600" b="1" dirty="0"/>
              <a:t>Scénarios d'erreur</a:t>
            </a:r>
            <a:endParaRPr lang="fr-FR" sz="1600" dirty="0"/>
          </a:p>
          <a:p>
            <a:pPr>
              <a:spcAft>
                <a:spcPts val="900"/>
              </a:spcAft>
            </a:pPr>
            <a:endParaRPr lang="fr-FR" sz="1600" dirty="0"/>
          </a:p>
          <a:p>
            <a:pPr>
              <a:spcAft>
                <a:spcPts val="900"/>
              </a:spcAft>
            </a:pPr>
            <a:r>
              <a:rPr lang="fr-FR" sz="1600" dirty="0"/>
              <a:t>Un scénario d'erreur est un scénario qui va clôturer celui-ci sans pouvoir satisfaire les postconditions. </a:t>
            </a:r>
          </a:p>
          <a:p>
            <a:pPr>
              <a:spcAft>
                <a:spcPts val="900"/>
              </a:spcAft>
            </a:pPr>
            <a:endParaRPr lang="fr-FR" sz="1600" dirty="0"/>
          </a:p>
          <a:p>
            <a:pPr>
              <a:spcAft>
                <a:spcPts val="900"/>
              </a:spcAft>
            </a:pPr>
            <a:r>
              <a:rPr lang="fr-FR" sz="1600" dirty="0"/>
              <a:t>Ces scénarios peuvent soit être présentés sous forme de tableaux (comme les autres scénarios), soit sous forme d'une simple phrase si ces scénarios ne comportent qu'une étape.</a:t>
            </a:r>
          </a:p>
        </p:txBody>
      </p:sp>
      <p:sp>
        <p:nvSpPr>
          <p:cNvPr id="27" name="ZoneTexte 26">
            <a:extLst>
              <a:ext uri="{FF2B5EF4-FFF2-40B4-BE49-F238E27FC236}">
                <a16:creationId xmlns:a16="http://schemas.microsoft.com/office/drawing/2014/main" id="{4B1A0585-59D3-41AC-AA19-E4EC14AF02F4}"/>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Description des Use-Cases</a:t>
            </a:r>
          </a:p>
        </p:txBody>
      </p:sp>
      <p:pic>
        <p:nvPicPr>
          <p:cNvPr id="25602" name="Picture 2" descr="Scénarios d'erreur d'un UC">
            <a:extLst>
              <a:ext uri="{FF2B5EF4-FFF2-40B4-BE49-F238E27FC236}">
                <a16:creationId xmlns:a16="http://schemas.microsoft.com/office/drawing/2014/main" id="{7E8B2BEA-82E0-4D8A-91FB-E804166D12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3308" y="1818469"/>
            <a:ext cx="6965477" cy="4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26" name="ZoneTexte 25">
            <a:extLst>
              <a:ext uri="{FF2B5EF4-FFF2-40B4-BE49-F238E27FC236}">
                <a16:creationId xmlns:a16="http://schemas.microsoft.com/office/drawing/2014/main" id="{C0253F56-8539-4CC2-9F82-573E7166857B}"/>
              </a:ext>
            </a:extLst>
          </p:cNvPr>
          <p:cNvSpPr txBox="1"/>
          <p:nvPr/>
        </p:nvSpPr>
        <p:spPr>
          <a:xfrm>
            <a:off x="866257" y="1916313"/>
            <a:ext cx="10459485" cy="4308872"/>
          </a:xfrm>
          <a:prstGeom prst="rect">
            <a:avLst/>
          </a:prstGeom>
          <a:noFill/>
        </p:spPr>
        <p:txBody>
          <a:bodyPr wrap="square" rtlCol="0">
            <a:spAutoFit/>
          </a:bodyPr>
          <a:lstStyle/>
          <a:p>
            <a:pPr>
              <a:spcAft>
                <a:spcPts val="600"/>
              </a:spcAft>
            </a:pPr>
            <a:r>
              <a:rPr lang="fr-FR" dirty="0"/>
              <a:t>Bibliographie :</a:t>
            </a:r>
          </a:p>
          <a:p>
            <a:pPr marL="1200150" lvl="2" indent="-285750">
              <a:spcAft>
                <a:spcPts val="600"/>
              </a:spcAft>
              <a:buFont typeface="Wingdings" panose="05000000000000000000" pitchFamily="2" charset="2"/>
              <a:buChar char="§"/>
            </a:pPr>
            <a:r>
              <a:rPr lang="fr-FR" dirty="0"/>
              <a:t>UML 2 : De l'apprentissage à la pratique (Laurent AUDIBERT) : </a:t>
            </a:r>
            <a:br>
              <a:rPr lang="fr-FR" dirty="0"/>
            </a:br>
            <a:r>
              <a:rPr lang="fr-FR" dirty="0">
                <a:hlinkClick r:id="rId13"/>
              </a:rPr>
              <a:t>https://laurent-audibert.developpez.com/Cours-UML/</a:t>
            </a:r>
            <a:endParaRPr lang="fr-FR" dirty="0"/>
          </a:p>
          <a:p>
            <a:pPr marL="1200150" lvl="2" indent="-285750">
              <a:spcAft>
                <a:spcPts val="600"/>
              </a:spcAft>
              <a:buFont typeface="Wingdings" panose="05000000000000000000" pitchFamily="2" charset="2"/>
              <a:buChar char="§"/>
            </a:pPr>
            <a:r>
              <a:rPr lang="fr-FR" dirty="0"/>
              <a:t>Tutoriel UML Haute Ecole Libre de Mosane</a:t>
            </a:r>
            <a:br>
              <a:rPr lang="fr-FR" dirty="0"/>
            </a:br>
            <a:r>
              <a:rPr lang="fr-FR" dirty="0">
                <a:hlinkClick r:id="rId14"/>
              </a:rPr>
              <a:t>https://dartagnan.cg.helmo.be/~p150107/tutoriels/uml-uc/</a:t>
            </a:r>
            <a:endParaRPr lang="fr-FR" dirty="0"/>
          </a:p>
          <a:p>
            <a:pPr marL="1200150" lvl="2" indent="-285750">
              <a:spcAft>
                <a:spcPts val="600"/>
              </a:spcAft>
              <a:buFont typeface="Wingdings" panose="05000000000000000000" pitchFamily="2" charset="2"/>
              <a:buChar char="§"/>
            </a:pPr>
            <a:endParaRPr lang="fr-FR" dirty="0"/>
          </a:p>
          <a:p>
            <a:pPr>
              <a:spcAft>
                <a:spcPts val="600"/>
              </a:spcAft>
            </a:pPr>
            <a:endParaRPr lang="fr-FR" dirty="0"/>
          </a:p>
          <a:p>
            <a:pPr>
              <a:spcAft>
                <a:spcPts val="600"/>
              </a:spcAft>
            </a:pPr>
            <a:r>
              <a:rPr lang="fr-FR" dirty="0"/>
              <a:t>Ressources :</a:t>
            </a:r>
          </a:p>
          <a:p>
            <a:pPr marL="1200150" lvl="2" indent="-285750">
              <a:spcAft>
                <a:spcPts val="600"/>
              </a:spcAft>
              <a:buFont typeface="Wingdings" panose="05000000000000000000" pitchFamily="2" charset="2"/>
              <a:buChar char="§"/>
            </a:pPr>
            <a:r>
              <a:rPr lang="fr-FR" dirty="0"/>
              <a:t>Playlist de courtes vidéos expliquant de façon claire les différents diagrammes (Delphine Longuet)</a:t>
            </a:r>
            <a:br>
              <a:rPr lang="fr-FR" dirty="0"/>
            </a:br>
            <a:r>
              <a:rPr lang="fr-FR" dirty="0">
                <a:hlinkClick r:id="rId15"/>
              </a:rPr>
              <a:t>https://www.youtube.com/watch?v=GC5BdRve38A&amp;list=PLSVDd2z0rl6PlOscYvneTFvU8qqPFzFkl</a:t>
            </a:r>
            <a:endParaRPr lang="fr-FR" dirty="0"/>
          </a:p>
          <a:p>
            <a:pPr marL="1200150" lvl="2" indent="-285750">
              <a:spcAft>
                <a:spcPts val="600"/>
              </a:spcAft>
              <a:buFont typeface="Wingdings" panose="05000000000000000000" pitchFamily="2" charset="2"/>
              <a:buChar char="§"/>
            </a:pPr>
            <a:r>
              <a:rPr lang="fr-FR" dirty="0"/>
              <a:t>Spécification</a:t>
            </a:r>
            <a:br>
              <a:rPr lang="fr-FR" dirty="0"/>
            </a:br>
            <a:r>
              <a:rPr lang="fr-FR" dirty="0">
                <a:hlinkClick r:id="rId16"/>
              </a:rPr>
              <a:t>https://www.omg.org/spec/UML/2.5.1/PDF</a:t>
            </a:r>
            <a:endParaRPr lang="fr-FR" dirty="0"/>
          </a:p>
          <a:p>
            <a:pPr marL="1200150" lvl="2" indent="-285750">
              <a:spcAft>
                <a:spcPts val="600"/>
              </a:spcAft>
              <a:buFont typeface="Wingdings" panose="05000000000000000000" pitchFamily="2" charset="2"/>
              <a:buChar char="§"/>
            </a:pPr>
            <a:endParaRPr lang="fr-FR" dirty="0"/>
          </a:p>
        </p:txBody>
      </p:sp>
      <p:sp>
        <p:nvSpPr>
          <p:cNvPr id="27" name="ZoneTexte 26">
            <a:extLst>
              <a:ext uri="{FF2B5EF4-FFF2-40B4-BE49-F238E27FC236}">
                <a16:creationId xmlns:a16="http://schemas.microsoft.com/office/drawing/2014/main" id="{1C2373D6-D5E2-416A-96DA-36CF14CFC803}"/>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Bibliographie / Ressources</a:t>
            </a:r>
          </a:p>
        </p:txBody>
      </p:sp>
    </p:spTree>
    <p:extLst>
      <p:ext uri="{BB962C8B-B14F-4D97-AF65-F5344CB8AC3E}">
        <p14:creationId xmlns:p14="http://schemas.microsoft.com/office/powerpoint/2010/main" val="134997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1959784"/>
            <a:ext cx="10403896" cy="4385816"/>
          </a:xfrm>
          <a:prstGeom prst="rect">
            <a:avLst/>
          </a:prstGeom>
          <a:noFill/>
        </p:spPr>
        <p:txBody>
          <a:bodyPr wrap="square" rtlCol="0">
            <a:spAutoFit/>
          </a:bodyPr>
          <a:lstStyle/>
          <a:p>
            <a:pPr>
              <a:spcAft>
                <a:spcPts val="1200"/>
              </a:spcAft>
            </a:pPr>
            <a:r>
              <a:rPr lang="fr-FR" dirty="0"/>
              <a:t>Pour convenablement concevoir en orienté objet (classes, interfaces, attributs et méthodes) il est nécessaire d’avoir une bonne vision d’ensemble de l’application à développer. </a:t>
            </a:r>
          </a:p>
          <a:p>
            <a:pPr>
              <a:spcAft>
                <a:spcPts val="1200"/>
              </a:spcAft>
            </a:pPr>
            <a:r>
              <a:rPr lang="fr-FR" dirty="0"/>
              <a:t>La modélisation permet d’organiser les idées, les documenter afin de réfléchir au mieux à comment les réaliser. </a:t>
            </a:r>
          </a:p>
          <a:p>
            <a:pPr>
              <a:spcAft>
                <a:spcPts val="600"/>
              </a:spcAft>
            </a:pPr>
            <a:r>
              <a:rPr lang="fr-FR" dirty="0"/>
              <a:t>Au milieu des années 90, 3 méthodes de modélisation orientée objet faisaient consensus :</a:t>
            </a:r>
          </a:p>
          <a:p>
            <a:pPr marL="742950" lvl="1" indent="-285750">
              <a:spcAft>
                <a:spcPts val="600"/>
              </a:spcAft>
              <a:buFont typeface="Wingdings" panose="05000000000000000000" pitchFamily="2" charset="2"/>
              <a:buChar char="§"/>
            </a:pPr>
            <a:r>
              <a:rPr lang="fr-FR" b="1" dirty="0"/>
              <a:t>OMT</a:t>
            </a:r>
            <a:r>
              <a:rPr lang="fr-FR" dirty="0"/>
              <a:t> de James </a:t>
            </a:r>
            <a:r>
              <a:rPr lang="fr-FR" dirty="0" err="1"/>
              <a:t>Rumbaugh</a:t>
            </a:r>
            <a:r>
              <a:rPr lang="fr-FR" dirty="0"/>
              <a:t> (General Electric) fournit une représentation graphique des aspects statique, dynamique et fonctionnel d'un système</a:t>
            </a:r>
          </a:p>
          <a:p>
            <a:pPr marL="742950" lvl="1" indent="-285750">
              <a:spcAft>
                <a:spcPts val="600"/>
              </a:spcAft>
              <a:buFont typeface="Wingdings" panose="05000000000000000000" pitchFamily="2" charset="2"/>
              <a:buChar char="§"/>
            </a:pPr>
            <a:r>
              <a:rPr lang="fr-FR" b="1" dirty="0"/>
              <a:t>OOD</a:t>
            </a:r>
            <a:r>
              <a:rPr lang="fr-FR" dirty="0"/>
              <a:t> de Grady </a:t>
            </a:r>
            <a:r>
              <a:rPr lang="fr-FR" dirty="0" err="1"/>
              <a:t>Booch</a:t>
            </a:r>
            <a:r>
              <a:rPr lang="fr-FR" dirty="0"/>
              <a:t>, définie pour le </a:t>
            </a:r>
            <a:r>
              <a:rPr lang="fr-FR" dirty="0" err="1"/>
              <a:t>Department</a:t>
            </a:r>
            <a:r>
              <a:rPr lang="fr-FR" dirty="0"/>
              <a:t> of </a:t>
            </a:r>
            <a:r>
              <a:rPr lang="fr-FR" dirty="0" err="1"/>
              <a:t>Defense</a:t>
            </a:r>
            <a:r>
              <a:rPr lang="fr-FR" dirty="0"/>
              <a:t>, introduit le concept de paquetage (package)</a:t>
            </a:r>
          </a:p>
          <a:p>
            <a:pPr marL="742950" lvl="1" indent="-285750">
              <a:spcAft>
                <a:spcPts val="1200"/>
              </a:spcAft>
              <a:buFont typeface="Wingdings" panose="05000000000000000000" pitchFamily="2" charset="2"/>
              <a:buChar char="§"/>
            </a:pPr>
            <a:r>
              <a:rPr lang="fr-FR" b="1" dirty="0"/>
              <a:t>OOSE</a:t>
            </a:r>
            <a:r>
              <a:rPr lang="fr-FR" dirty="0"/>
              <a:t> d'Ivar Jacobson (Ericsson) fonde l'analyse sur la description des besoins des utilisateurs (cas d'utilisation, ou use cases).</a:t>
            </a:r>
          </a:p>
          <a:p>
            <a:pPr>
              <a:spcAft>
                <a:spcPts val="600"/>
              </a:spcAft>
            </a:pPr>
            <a:r>
              <a:rPr lang="fr-FR" dirty="0"/>
              <a:t>Dès 1995, les concepteurs de ces 3 méthodes se mirent d’accord et collaborèrent pour définir un langage de modélisation commun : l’UML. </a:t>
            </a:r>
          </a:p>
        </p:txBody>
      </p:sp>
      <p:sp>
        <p:nvSpPr>
          <p:cNvPr id="25" name="ZoneTexte 24">
            <a:extLst>
              <a:ext uri="{FF2B5EF4-FFF2-40B4-BE49-F238E27FC236}">
                <a16:creationId xmlns:a16="http://schemas.microsoft.com/office/drawing/2014/main" id="{7C3AB9DD-7D73-490F-80EC-1C16850EF213}"/>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Introduction</a:t>
            </a:r>
          </a:p>
        </p:txBody>
      </p:sp>
    </p:spTree>
    <p:extLst>
      <p:ext uri="{BB962C8B-B14F-4D97-AF65-F5344CB8AC3E}">
        <p14:creationId xmlns:p14="http://schemas.microsoft.com/office/powerpoint/2010/main" val="36391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1805892"/>
            <a:ext cx="10403896" cy="4878259"/>
          </a:xfrm>
          <a:prstGeom prst="rect">
            <a:avLst/>
          </a:prstGeom>
          <a:noFill/>
        </p:spPr>
        <p:txBody>
          <a:bodyPr wrap="square" rtlCol="0">
            <a:spAutoFit/>
          </a:bodyPr>
          <a:lstStyle/>
          <a:p>
            <a:pPr lvl="1"/>
            <a:r>
              <a:rPr lang="fr-FR" dirty="0"/>
              <a:t>UML propose 13 types de diagrammes : </a:t>
            </a:r>
          </a:p>
          <a:p>
            <a:pPr lvl="1">
              <a:spcAft>
                <a:spcPts val="600"/>
              </a:spcAft>
            </a:pPr>
            <a:r>
              <a:rPr lang="fr-FR" dirty="0"/>
              <a:t>Les diagrammes qui nous intéressent le plus en tant que développeur / concepteur sont les diagrammes soulignés suivants :  </a:t>
            </a:r>
          </a:p>
          <a:p>
            <a:pPr marL="742950" lvl="1" indent="-285750">
              <a:buFont typeface="Wingdings" panose="05000000000000000000" pitchFamily="2" charset="2"/>
              <a:buChar char="§"/>
            </a:pPr>
            <a:r>
              <a:rPr lang="fr-FR" b="1" dirty="0"/>
              <a:t>Diagrammes structurels ou diagrammes statiques (UML Structure)</a:t>
            </a:r>
          </a:p>
          <a:p>
            <a:pPr marL="1200150" lvl="2" indent="-285750">
              <a:lnSpc>
                <a:spcPct val="120000"/>
              </a:lnSpc>
              <a:buFont typeface="Wingdings" panose="05000000000000000000" pitchFamily="2" charset="2"/>
              <a:buChar char="Ø"/>
            </a:pPr>
            <a:r>
              <a:rPr lang="fr-FR" u="sng" dirty="0"/>
              <a:t>diagramme de classes (Class </a:t>
            </a:r>
            <a:r>
              <a:rPr lang="fr-FR" u="sng" dirty="0" err="1"/>
              <a:t>diagram</a:t>
            </a:r>
            <a:r>
              <a:rPr lang="fr-FR" u="sng" dirty="0"/>
              <a:t>)</a:t>
            </a:r>
            <a:br>
              <a:rPr lang="fr-FR" u="sng" dirty="0"/>
            </a:br>
            <a:r>
              <a:rPr lang="fr-FR" dirty="0"/>
              <a:t>Considéré comme le plus important dans un développement orienté objet. Il représente l'architecture conceptuelle du système : il décrit les classes que le système utilise, ainsi que leurs liens.</a:t>
            </a:r>
          </a:p>
          <a:p>
            <a:pPr marL="1200150" lvl="2" indent="-285750">
              <a:lnSpc>
                <a:spcPct val="120000"/>
              </a:lnSpc>
              <a:buFont typeface="Wingdings" panose="05000000000000000000" pitchFamily="2" charset="2"/>
              <a:buChar char="Ø"/>
            </a:pPr>
            <a:r>
              <a:rPr lang="fr-FR" u="sng" dirty="0"/>
              <a:t>diagramme d'objets (Object </a:t>
            </a:r>
            <a:r>
              <a:rPr lang="fr-FR" u="sng" dirty="0" err="1"/>
              <a:t>diagram</a:t>
            </a:r>
            <a:r>
              <a:rPr lang="fr-FR" u="sng" dirty="0"/>
              <a:t>)</a:t>
            </a:r>
            <a:br>
              <a:rPr lang="fr-FR" u="sng" dirty="0"/>
            </a:br>
            <a:r>
              <a:rPr lang="fr-FR" dirty="0"/>
              <a:t>Permet d’illustrer un diagramme de classes en l'illustrant par des exemples (des instances).</a:t>
            </a:r>
          </a:p>
          <a:p>
            <a:pPr marL="1200150" lvl="2" indent="-285750">
              <a:lnSpc>
                <a:spcPct val="120000"/>
              </a:lnSpc>
              <a:buFont typeface="Wingdings" panose="05000000000000000000" pitchFamily="2" charset="2"/>
              <a:buChar char="Ø"/>
            </a:pPr>
            <a:r>
              <a:rPr lang="fr-FR" dirty="0"/>
              <a:t>diagramme de composants (Component </a:t>
            </a:r>
            <a:r>
              <a:rPr lang="fr-FR" dirty="0" err="1"/>
              <a:t>diagram</a:t>
            </a:r>
            <a:r>
              <a:rPr lang="fr-FR" dirty="0"/>
              <a:t>)</a:t>
            </a:r>
          </a:p>
          <a:p>
            <a:pPr marL="1200150" lvl="2" indent="-285750">
              <a:lnSpc>
                <a:spcPct val="120000"/>
              </a:lnSpc>
              <a:buFont typeface="Wingdings" panose="05000000000000000000" pitchFamily="2" charset="2"/>
              <a:buChar char="Ø"/>
            </a:pPr>
            <a:r>
              <a:rPr lang="fr-FR" dirty="0"/>
              <a:t>diagramme de déploiement (</a:t>
            </a:r>
            <a:r>
              <a:rPr lang="fr-FR" dirty="0" err="1"/>
              <a:t>Deployment</a:t>
            </a:r>
            <a:r>
              <a:rPr lang="fr-FR" dirty="0"/>
              <a:t> </a:t>
            </a:r>
            <a:r>
              <a:rPr lang="fr-FR" dirty="0" err="1"/>
              <a:t>diagram</a:t>
            </a:r>
            <a:r>
              <a:rPr lang="fr-FR" dirty="0"/>
              <a:t>)</a:t>
            </a:r>
          </a:p>
          <a:p>
            <a:pPr marL="1200150" lvl="2" indent="-285750">
              <a:lnSpc>
                <a:spcPct val="120000"/>
              </a:lnSpc>
              <a:buFont typeface="Wingdings" panose="05000000000000000000" pitchFamily="2" charset="2"/>
              <a:buChar char="Ø"/>
            </a:pPr>
            <a:r>
              <a:rPr lang="fr-FR" dirty="0"/>
              <a:t>diagramme de paquetages (Package </a:t>
            </a:r>
            <a:r>
              <a:rPr lang="fr-FR" dirty="0" err="1"/>
              <a:t>diagram</a:t>
            </a:r>
            <a:r>
              <a:rPr lang="fr-FR" dirty="0"/>
              <a:t>)</a:t>
            </a:r>
          </a:p>
          <a:p>
            <a:pPr marL="1200150" lvl="2" indent="-285750">
              <a:lnSpc>
                <a:spcPct val="120000"/>
              </a:lnSpc>
              <a:buFont typeface="Wingdings" panose="05000000000000000000" pitchFamily="2" charset="2"/>
              <a:buChar char="Ø"/>
            </a:pPr>
            <a:r>
              <a:rPr lang="fr-FR" dirty="0"/>
              <a:t>diagramme de structures composites (Composite structure </a:t>
            </a:r>
            <a:r>
              <a:rPr lang="fr-FR" dirty="0" err="1"/>
              <a:t>diagram</a:t>
            </a:r>
            <a:r>
              <a:rPr lang="fr-FR" dirty="0"/>
              <a:t>)</a:t>
            </a:r>
          </a:p>
          <a:p>
            <a:pPr marL="742950" lvl="1" indent="-285750">
              <a:spcAft>
                <a:spcPts val="600"/>
              </a:spcAft>
              <a:buFont typeface="Wingdings" panose="05000000000000000000" pitchFamily="2" charset="2"/>
              <a:buChar char="§"/>
            </a:pPr>
            <a:endParaRPr lang="fr-FR" dirty="0"/>
          </a:p>
        </p:txBody>
      </p:sp>
      <p:sp>
        <p:nvSpPr>
          <p:cNvPr id="25" name="ZoneTexte 24">
            <a:extLst>
              <a:ext uri="{FF2B5EF4-FFF2-40B4-BE49-F238E27FC236}">
                <a16:creationId xmlns:a16="http://schemas.microsoft.com/office/drawing/2014/main" id="{8518FA10-F5FB-40C8-9AF4-229DA817EE0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Diagrammes</a:t>
            </a:r>
          </a:p>
        </p:txBody>
      </p:sp>
    </p:spTree>
    <p:extLst>
      <p:ext uri="{BB962C8B-B14F-4D97-AF65-F5344CB8AC3E}">
        <p14:creationId xmlns:p14="http://schemas.microsoft.com/office/powerpoint/2010/main" val="306181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80375" y="2159311"/>
            <a:ext cx="10403896" cy="3176254"/>
          </a:xfrm>
          <a:prstGeom prst="rect">
            <a:avLst/>
          </a:prstGeom>
          <a:noFill/>
        </p:spPr>
        <p:txBody>
          <a:bodyPr wrap="square" rtlCol="0">
            <a:spAutoFit/>
          </a:bodyPr>
          <a:lstStyle/>
          <a:p>
            <a:pPr marL="742950" lvl="1" indent="-285750">
              <a:lnSpc>
                <a:spcPct val="130000"/>
              </a:lnSpc>
              <a:spcAft>
                <a:spcPts val="600"/>
              </a:spcAft>
              <a:buFont typeface="Wingdings" panose="05000000000000000000" pitchFamily="2" charset="2"/>
              <a:buChar char="§"/>
            </a:pPr>
            <a:r>
              <a:rPr lang="fr-FR" b="1" dirty="0"/>
              <a:t>Diagrammes comportementaux ou diagrammes dynamiques (UML </a:t>
            </a:r>
            <a:r>
              <a:rPr lang="fr-FR" b="1" dirty="0" err="1"/>
              <a:t>Behavior</a:t>
            </a:r>
            <a:r>
              <a:rPr lang="fr-FR" b="1" dirty="0"/>
              <a:t>)</a:t>
            </a:r>
          </a:p>
          <a:p>
            <a:pPr marL="1200150" lvl="2" indent="-285750">
              <a:spcAft>
                <a:spcPts val="600"/>
              </a:spcAft>
              <a:buFont typeface="Wingdings" panose="05000000000000000000" pitchFamily="2" charset="2"/>
              <a:buChar char="Ø"/>
            </a:pPr>
            <a:r>
              <a:rPr lang="fr-FR" u="sng" dirty="0"/>
              <a:t>diagramme de cas d'utilisation (Use case </a:t>
            </a:r>
            <a:r>
              <a:rPr lang="fr-FR" u="sng" dirty="0" err="1"/>
              <a:t>diagram</a:t>
            </a:r>
            <a:r>
              <a:rPr lang="fr-FR" u="sng" dirty="0"/>
              <a:t>)</a:t>
            </a:r>
            <a:br>
              <a:rPr lang="fr-FR" u="sng" dirty="0"/>
            </a:br>
            <a:r>
              <a:rPr lang="fr-FR" dirty="0"/>
              <a:t>Représente la structure des grandes fonctionnalités nécessaires aux utilisateurs du système. C'est le premier diagramme du modèle UML, celui où s'assure la relation entre l'utilisateur et les objets que le système met en œuvre.</a:t>
            </a:r>
          </a:p>
          <a:p>
            <a:pPr marL="1200150" lvl="2" indent="-285750">
              <a:spcAft>
                <a:spcPts val="600"/>
              </a:spcAft>
              <a:buFont typeface="Wingdings" panose="05000000000000000000" pitchFamily="2" charset="2"/>
              <a:buChar char="Ø"/>
            </a:pPr>
            <a:r>
              <a:rPr lang="fr-FR" u="sng" dirty="0"/>
              <a:t>diagramme d'activités (Activity </a:t>
            </a:r>
            <a:r>
              <a:rPr lang="fr-FR" u="sng" dirty="0" err="1"/>
              <a:t>diagram</a:t>
            </a:r>
            <a:r>
              <a:rPr lang="fr-FR" u="sng" dirty="0"/>
              <a:t>)</a:t>
            </a:r>
            <a:br>
              <a:rPr lang="fr-FR" u="sng" dirty="0"/>
            </a:br>
            <a:r>
              <a:rPr lang="fr-FR" dirty="0"/>
              <a:t>Représentation du processus : il montre l'enchaînement des activités qui concourent au processus.</a:t>
            </a:r>
          </a:p>
          <a:p>
            <a:pPr marL="1200150" lvl="2" indent="-285750">
              <a:spcAft>
                <a:spcPts val="600"/>
              </a:spcAft>
              <a:buFont typeface="Wingdings" panose="05000000000000000000" pitchFamily="2" charset="2"/>
              <a:buChar char="Ø"/>
            </a:pPr>
            <a:r>
              <a:rPr lang="fr-FR" u="sng" dirty="0"/>
              <a:t>diagramme d'états-transitions (State machine </a:t>
            </a:r>
            <a:r>
              <a:rPr lang="fr-FR" u="sng" dirty="0" err="1"/>
              <a:t>diagram</a:t>
            </a:r>
            <a:r>
              <a:rPr lang="fr-FR" u="sng" dirty="0"/>
              <a:t>)</a:t>
            </a:r>
            <a:br>
              <a:rPr lang="fr-FR" u="sng" dirty="0"/>
            </a:br>
            <a:r>
              <a:rPr lang="fr-FR" dirty="0"/>
              <a:t>Représente la façon dont évoluent (i.e. cycle de vie) les objets appartenant à une même classe.</a:t>
            </a:r>
          </a:p>
        </p:txBody>
      </p:sp>
      <p:sp>
        <p:nvSpPr>
          <p:cNvPr id="25" name="ZoneTexte 24">
            <a:extLst>
              <a:ext uri="{FF2B5EF4-FFF2-40B4-BE49-F238E27FC236}">
                <a16:creationId xmlns:a16="http://schemas.microsoft.com/office/drawing/2014/main" id="{361F78F3-E840-470F-9C8F-8D323B85DCDE}"/>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Diagrammes</a:t>
            </a:r>
          </a:p>
        </p:txBody>
      </p:sp>
    </p:spTree>
    <p:extLst>
      <p:ext uri="{BB962C8B-B14F-4D97-AF65-F5344CB8AC3E}">
        <p14:creationId xmlns:p14="http://schemas.microsoft.com/office/powerpoint/2010/main" val="143196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78872"/>
            <a:ext cx="10403896" cy="3827330"/>
          </a:xfrm>
          <a:prstGeom prst="rect">
            <a:avLst/>
          </a:prstGeom>
          <a:noFill/>
        </p:spPr>
        <p:txBody>
          <a:bodyPr wrap="square" rtlCol="0">
            <a:spAutoFit/>
          </a:bodyPr>
          <a:lstStyle/>
          <a:p>
            <a:pPr marL="742950" lvl="1" indent="-285750">
              <a:lnSpc>
                <a:spcPct val="130000"/>
              </a:lnSpc>
              <a:spcAft>
                <a:spcPts val="600"/>
              </a:spcAft>
              <a:buFont typeface="Wingdings" panose="05000000000000000000" pitchFamily="2" charset="2"/>
              <a:buChar char="§"/>
            </a:pPr>
            <a:r>
              <a:rPr lang="fr-FR" b="1" dirty="0"/>
              <a:t>Diagrammes comportementaux ou diagrammes dynamiques (UML </a:t>
            </a:r>
            <a:r>
              <a:rPr lang="fr-FR" b="1" dirty="0" err="1"/>
              <a:t>Behavior</a:t>
            </a:r>
            <a:r>
              <a:rPr lang="fr-FR" b="1" dirty="0"/>
              <a:t>)</a:t>
            </a:r>
          </a:p>
          <a:p>
            <a:pPr marL="1200150" lvl="2" indent="-285750">
              <a:lnSpc>
                <a:spcPct val="130000"/>
              </a:lnSpc>
              <a:spcAft>
                <a:spcPts val="600"/>
              </a:spcAft>
              <a:buFont typeface="Wingdings" panose="05000000000000000000" pitchFamily="2" charset="2"/>
              <a:buChar char="Ø"/>
            </a:pPr>
            <a:r>
              <a:rPr lang="fr-FR" b="1" dirty="0"/>
              <a:t>Diagrammes d'interaction (Interaction </a:t>
            </a:r>
            <a:r>
              <a:rPr lang="fr-FR" b="1" dirty="0" err="1"/>
              <a:t>diagram</a:t>
            </a:r>
            <a:r>
              <a:rPr lang="fr-FR" b="1" dirty="0"/>
              <a:t>)</a:t>
            </a:r>
          </a:p>
          <a:p>
            <a:pPr marL="1657350" lvl="3" indent="-285750">
              <a:spcAft>
                <a:spcPts val="600"/>
              </a:spcAft>
              <a:buFont typeface="Wingdings" panose="05000000000000000000" pitchFamily="2" charset="2"/>
              <a:buChar char="Ø"/>
            </a:pPr>
            <a:r>
              <a:rPr lang="fr-FR" u="sng" dirty="0"/>
              <a:t>diagramme de séquence (</a:t>
            </a:r>
            <a:r>
              <a:rPr lang="fr-FR" u="sng" dirty="0" err="1"/>
              <a:t>Sequence</a:t>
            </a:r>
            <a:r>
              <a:rPr lang="fr-FR" u="sng" dirty="0"/>
              <a:t> </a:t>
            </a:r>
            <a:r>
              <a:rPr lang="fr-FR" u="sng" dirty="0" err="1"/>
              <a:t>diagram</a:t>
            </a:r>
            <a:r>
              <a:rPr lang="fr-FR" u="sng" dirty="0"/>
              <a:t>)</a:t>
            </a:r>
            <a:br>
              <a:rPr lang="fr-FR" u="sng" dirty="0"/>
            </a:br>
            <a:r>
              <a:rPr lang="fr-FR" dirty="0"/>
              <a:t>Représente la succession chronologique des opérations réalisées par un acteur. Il indique les objets que l'acteur va manipuler et les opérations qui font passer d'un objet à l'autre. Dans ce diagramme l’accent est mis sur la chronologie des messages.</a:t>
            </a:r>
          </a:p>
          <a:p>
            <a:pPr marL="1657350" lvl="3" indent="-285750">
              <a:spcAft>
                <a:spcPts val="600"/>
              </a:spcAft>
              <a:buFont typeface="Wingdings" panose="05000000000000000000" pitchFamily="2" charset="2"/>
              <a:buChar char="Ø"/>
            </a:pPr>
            <a:r>
              <a:rPr lang="fr-FR" u="sng" dirty="0"/>
              <a:t>diagramme de communication (Communication </a:t>
            </a:r>
            <a:r>
              <a:rPr lang="fr-FR" u="sng" dirty="0" err="1"/>
              <a:t>diagram</a:t>
            </a:r>
            <a:r>
              <a:rPr lang="fr-FR" u="sng" dirty="0"/>
              <a:t>)</a:t>
            </a:r>
            <a:br>
              <a:rPr lang="fr-FR" dirty="0"/>
            </a:br>
            <a:r>
              <a:rPr lang="fr-FR" dirty="0"/>
              <a:t>Similaire au diagramme de séquence mais l’accent est mis sur la structure des messages transmis</a:t>
            </a:r>
          </a:p>
          <a:p>
            <a:pPr marL="1657350" lvl="3" indent="-285750">
              <a:lnSpc>
                <a:spcPct val="130000"/>
              </a:lnSpc>
              <a:spcAft>
                <a:spcPts val="600"/>
              </a:spcAft>
              <a:buFont typeface="Wingdings" panose="05000000000000000000" pitchFamily="2" charset="2"/>
              <a:buChar char="Ø"/>
            </a:pPr>
            <a:r>
              <a:rPr lang="fr-FR" dirty="0"/>
              <a:t>diagramme global d'interaction (Interaction </a:t>
            </a:r>
            <a:r>
              <a:rPr lang="fr-FR" dirty="0" err="1"/>
              <a:t>overview</a:t>
            </a:r>
            <a:r>
              <a:rPr lang="fr-FR" dirty="0"/>
              <a:t> </a:t>
            </a:r>
            <a:r>
              <a:rPr lang="fr-FR" dirty="0" err="1"/>
              <a:t>diagram</a:t>
            </a:r>
            <a:r>
              <a:rPr lang="fr-FR" dirty="0"/>
              <a:t>)</a:t>
            </a:r>
          </a:p>
          <a:p>
            <a:pPr marL="1657350" lvl="3" indent="-285750">
              <a:lnSpc>
                <a:spcPct val="130000"/>
              </a:lnSpc>
              <a:spcAft>
                <a:spcPts val="600"/>
              </a:spcAft>
              <a:buFont typeface="Wingdings" panose="05000000000000000000" pitchFamily="2" charset="2"/>
              <a:buChar char="Ø"/>
            </a:pPr>
            <a:r>
              <a:rPr lang="fr-FR" dirty="0"/>
              <a:t>diagramme de temps (Timing </a:t>
            </a:r>
            <a:r>
              <a:rPr lang="fr-FR" dirty="0" err="1"/>
              <a:t>diagram</a:t>
            </a:r>
            <a:r>
              <a:rPr lang="fr-FR" dirty="0"/>
              <a:t>)</a:t>
            </a:r>
          </a:p>
        </p:txBody>
      </p:sp>
      <p:sp>
        <p:nvSpPr>
          <p:cNvPr id="25" name="ZoneTexte 24">
            <a:extLst>
              <a:ext uri="{FF2B5EF4-FFF2-40B4-BE49-F238E27FC236}">
                <a16:creationId xmlns:a16="http://schemas.microsoft.com/office/drawing/2014/main" id="{C80B6ED3-D0A0-4636-8B8C-C2664DF6E5C0}"/>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Diagrammes</a:t>
            </a:r>
          </a:p>
        </p:txBody>
      </p:sp>
    </p:spTree>
    <p:extLst>
      <p:ext uri="{BB962C8B-B14F-4D97-AF65-F5344CB8AC3E}">
        <p14:creationId xmlns:p14="http://schemas.microsoft.com/office/powerpoint/2010/main" val="413544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78872"/>
            <a:ext cx="10403896" cy="4185761"/>
          </a:xfrm>
          <a:prstGeom prst="rect">
            <a:avLst/>
          </a:prstGeom>
          <a:noFill/>
        </p:spPr>
        <p:txBody>
          <a:bodyPr wrap="square" rtlCol="0">
            <a:spAutoFit/>
          </a:bodyPr>
          <a:lstStyle/>
          <a:p>
            <a:pPr>
              <a:spcAft>
                <a:spcPts val="600"/>
              </a:spcAft>
            </a:pPr>
            <a:r>
              <a:rPr lang="fr-FR" dirty="0"/>
              <a:t>Objectif des cas d’utilisation : Comprendre les besoins du client pour rédiger le cahier des charges fonctionnel. </a:t>
            </a:r>
          </a:p>
          <a:p>
            <a:pPr>
              <a:spcAft>
                <a:spcPts val="600"/>
              </a:spcAft>
            </a:pPr>
            <a:endParaRPr lang="fr-FR" dirty="0"/>
          </a:p>
          <a:p>
            <a:pPr>
              <a:spcAft>
                <a:spcPts val="600"/>
              </a:spcAft>
            </a:pPr>
            <a:r>
              <a:rPr lang="fr-FR" dirty="0"/>
              <a:t>3 questions : </a:t>
            </a:r>
          </a:p>
          <a:p>
            <a:pPr marL="742950" lvl="1" indent="-285750">
              <a:spcAft>
                <a:spcPts val="600"/>
              </a:spcAft>
              <a:buFont typeface="Arial" panose="020B0604020202020204" pitchFamily="34" charset="0"/>
              <a:buChar char="•"/>
            </a:pPr>
            <a:r>
              <a:rPr lang="fr-FR" dirty="0"/>
              <a:t>Définir les utilisations principales du système : à quoi </a:t>
            </a:r>
            <a:r>
              <a:rPr lang="fr-FR" dirty="0" err="1"/>
              <a:t>sert-il</a:t>
            </a:r>
            <a:r>
              <a:rPr lang="fr-FR" dirty="0"/>
              <a:t> ? </a:t>
            </a:r>
          </a:p>
          <a:p>
            <a:pPr marL="742950" lvl="1" indent="-285750">
              <a:spcAft>
                <a:spcPts val="600"/>
              </a:spcAft>
              <a:buFont typeface="Arial" panose="020B0604020202020204" pitchFamily="34" charset="0"/>
              <a:buChar char="•"/>
            </a:pPr>
            <a:r>
              <a:rPr lang="fr-FR" dirty="0"/>
              <a:t>Définir l’environnement du système : qui va l’utiliser ou interagir avec lui ?</a:t>
            </a:r>
          </a:p>
          <a:p>
            <a:pPr marL="742950" lvl="1" indent="-285750">
              <a:spcAft>
                <a:spcPts val="600"/>
              </a:spcAft>
              <a:buFont typeface="Arial" panose="020B0604020202020204" pitchFamily="34" charset="0"/>
              <a:buChar char="•"/>
            </a:pPr>
            <a:r>
              <a:rPr lang="fr-FR" dirty="0"/>
              <a:t>Définir les limites du système : où s’arrête sa responsabilité ? </a:t>
            </a:r>
          </a:p>
          <a:p>
            <a:pPr marL="742950" lvl="1" indent="-285750">
              <a:spcAft>
                <a:spcPts val="600"/>
              </a:spcAft>
              <a:buFont typeface="Arial" panose="020B0604020202020204" pitchFamily="34" charset="0"/>
              <a:buChar char="•"/>
            </a:pPr>
            <a:endParaRPr lang="fr-FR" dirty="0"/>
          </a:p>
          <a:p>
            <a:pPr>
              <a:spcAft>
                <a:spcPts val="600"/>
              </a:spcAft>
            </a:pPr>
            <a:r>
              <a:rPr lang="fr-FR" dirty="0"/>
              <a:t>Eléments de description : </a:t>
            </a:r>
          </a:p>
          <a:p>
            <a:pPr marL="742950" lvl="1" indent="-285750">
              <a:spcAft>
                <a:spcPts val="600"/>
              </a:spcAft>
              <a:buFont typeface="Arial" panose="020B0604020202020204" pitchFamily="34" charset="0"/>
              <a:buChar char="•"/>
            </a:pPr>
            <a:r>
              <a:rPr lang="fr-FR" dirty="0"/>
              <a:t>Diagramme des cas d’utilisation</a:t>
            </a:r>
          </a:p>
          <a:p>
            <a:pPr marL="742950" lvl="1" indent="-285750">
              <a:spcAft>
                <a:spcPts val="600"/>
              </a:spcAft>
              <a:buFont typeface="Arial" panose="020B0604020202020204" pitchFamily="34" charset="0"/>
              <a:buChar char="•"/>
            </a:pPr>
            <a:r>
              <a:rPr lang="fr-FR" dirty="0"/>
              <a:t>Description textuelle des cas d’utilisation</a:t>
            </a:r>
          </a:p>
          <a:p>
            <a:pPr marL="742950" lvl="1" indent="-285750">
              <a:spcAft>
                <a:spcPts val="600"/>
              </a:spcAft>
              <a:buFont typeface="Arial" panose="020B0604020202020204" pitchFamily="34" charset="0"/>
              <a:buChar char="•"/>
            </a:pPr>
            <a:r>
              <a:rPr lang="fr-FR" dirty="0"/>
              <a:t>Diagrammes de séquence des </a:t>
            </a:r>
            <a:r>
              <a:rPr lang="fr-FR"/>
              <a:t>scénarios d’utilisation</a:t>
            </a:r>
          </a:p>
        </p:txBody>
      </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Les cas d’utilisation</a:t>
            </a:r>
          </a:p>
        </p:txBody>
      </p:sp>
    </p:spTree>
    <p:extLst>
      <p:ext uri="{BB962C8B-B14F-4D97-AF65-F5344CB8AC3E}">
        <p14:creationId xmlns:p14="http://schemas.microsoft.com/office/powerpoint/2010/main" val="186755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D7FA60A5-9FEA-9DE8-20E3-CB1BB83EE3E3}"/>
              </a:ext>
            </a:extLst>
          </p:cNvPr>
          <p:cNvGrpSpPr/>
          <p:nvPr/>
        </p:nvGrpSpPr>
        <p:grpSpPr>
          <a:xfrm>
            <a:off x="0" y="-27077"/>
            <a:ext cx="12198786" cy="6918331"/>
            <a:chOff x="0" y="-27077"/>
            <a:chExt cx="12198786" cy="6918331"/>
          </a:xfrm>
        </p:grpSpPr>
        <p:sp>
          <p:nvSpPr>
            <p:cNvPr id="52" name="ZoneTexte 51">
              <a:extLst>
                <a:ext uri="{FF2B5EF4-FFF2-40B4-BE49-F238E27FC236}">
                  <a16:creationId xmlns:a16="http://schemas.microsoft.com/office/drawing/2014/main" id="{60A51DE6-7B52-495C-5202-A9647CE0A455}"/>
                </a:ext>
              </a:extLst>
            </p:cNvPr>
            <p:cNvSpPr txBox="1"/>
            <p:nvPr/>
          </p:nvSpPr>
          <p:spPr>
            <a:xfrm>
              <a:off x="3398433" y="6561042"/>
              <a:ext cx="4151883" cy="246221"/>
            </a:xfrm>
            <a:prstGeom prst="rect">
              <a:avLst/>
            </a:prstGeom>
            <a:noFill/>
          </p:spPr>
          <p:txBody>
            <a:bodyPr wrap="square" rtlCol="0">
              <a:spAutoFit/>
            </a:bodyPr>
            <a:lstStyle/>
            <a:p>
              <a:r>
                <a:rPr lang="fr-FR" sz="1000" b="1" dirty="0">
                  <a:solidFill>
                    <a:schemeClr val="tx1">
                      <a:lumMod val="75000"/>
                      <a:lumOff val="25000"/>
                    </a:schemeClr>
                  </a:solidFill>
                  <a:latin typeface="+mj-lt"/>
                </a:rPr>
                <a:t>Suivez-nous…         www.linkedin.com/school/adrarnumerique</a:t>
              </a: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989" y="6599466"/>
              <a:ext cx="169371" cy="169371"/>
            </a:xfrm>
            <a:prstGeom prst="rect">
              <a:avLst/>
            </a:prstGeom>
          </p:spPr>
        </p:pic>
        <p:grpSp>
          <p:nvGrpSpPr>
            <p:cNvPr id="7" name="Groupe 6">
              <a:extLst>
                <a:ext uri="{FF2B5EF4-FFF2-40B4-BE49-F238E27FC236}">
                  <a16:creationId xmlns:a16="http://schemas.microsoft.com/office/drawing/2014/main" id="{9211B935-B90E-7D25-DD6F-93D48F3CB7AA}"/>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4"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5"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6096000" cy="477054"/>
              </a:xfrm>
              <a:prstGeom prst="rect">
                <a:avLst/>
              </a:prstGeom>
              <a:noFill/>
            </p:spPr>
            <p:txBody>
              <a:bodyPr wrap="square" rtlCol="0">
                <a:spAutoFit/>
              </a:bodyPr>
              <a:lstStyle/>
              <a:p>
                <a:r>
                  <a:rPr lang="fr-FR" sz="1100" dirty="0" err="1">
                    <a:solidFill>
                      <a:schemeClr val="bg1"/>
                    </a:solidFill>
                  </a:rPr>
                  <a:t>Unified</a:t>
                </a:r>
                <a:r>
                  <a:rPr lang="fr-FR" sz="1100" dirty="0">
                    <a:solidFill>
                      <a:schemeClr val="bg1"/>
                    </a:solidFill>
                  </a:rPr>
                  <a:t> Modeling </a:t>
                </a:r>
                <a:r>
                  <a:rPr lang="fr-FR" sz="1100" dirty="0" err="1">
                    <a:solidFill>
                      <a:schemeClr val="bg1"/>
                    </a:solidFill>
                  </a:rPr>
                  <a:t>Language</a:t>
                </a:r>
                <a:endParaRPr lang="fr-FR" sz="1100" dirty="0">
                  <a:solidFill>
                    <a:schemeClr val="bg1"/>
                  </a:solidFill>
                </a:endParaRPr>
              </a:p>
              <a:p>
                <a:r>
                  <a:rPr lang="fr-FR" sz="1400" dirty="0">
                    <a:solidFill>
                      <a:schemeClr val="bg1"/>
                    </a:solidFill>
                  </a:rPr>
                  <a:t>UML</a:t>
                </a:r>
                <a:endParaRPr lang="fr-FR" dirty="0">
                  <a:solidFill>
                    <a:schemeClr val="bg1">
                      <a:lumMod val="95000"/>
                    </a:schemeClr>
                  </a:solidFill>
                </a:endParaRPr>
              </a:p>
            </p:txBody>
          </p:sp>
        </p:grpSp>
        <p:grpSp>
          <p:nvGrpSpPr>
            <p:cNvPr id="5" name="Groupe 4">
              <a:extLst>
                <a:ext uri="{FF2B5EF4-FFF2-40B4-BE49-F238E27FC236}">
                  <a16:creationId xmlns:a16="http://schemas.microsoft.com/office/drawing/2014/main" id="{4607956A-E0DE-2AE9-D752-903A36BD327B}"/>
                </a:ext>
              </a:extLst>
            </p:cNvPr>
            <p:cNvGrpSpPr/>
            <p:nvPr/>
          </p:nvGrpSpPr>
          <p:grpSpPr>
            <a:xfrm>
              <a:off x="0" y="6480854"/>
              <a:ext cx="12198785" cy="410400"/>
              <a:chOff x="0" y="6480854"/>
              <a:chExt cx="12198785" cy="410400"/>
            </a:xfrm>
          </p:grpSpPr>
          <p:sp>
            <p:nvSpPr>
              <p:cNvPr id="4" name="Rectangle 3">
                <a:extLst>
                  <a:ext uri="{FF2B5EF4-FFF2-40B4-BE49-F238E27FC236}">
                    <a16:creationId xmlns:a16="http://schemas.microsoft.com/office/drawing/2014/main" id="{3BA47D57-7805-BE1F-259C-1295169791F1}"/>
                  </a:ext>
                </a:extLst>
              </p:cNvPr>
              <p:cNvSpPr/>
              <p:nvPr/>
            </p:nvSpPr>
            <p:spPr>
              <a:xfrm>
                <a:off x="0" y="6511996"/>
                <a:ext cx="12198785" cy="360143"/>
              </a:xfrm>
              <a:prstGeom prst="rect">
                <a:avLst/>
              </a:prstGeom>
              <a:solidFill>
                <a:schemeClr val="tx1">
                  <a:lumMod val="50000"/>
                  <a:lumOff val="50000"/>
                  <a:alpha val="10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4"/>
                <a:ext cx="12198785" cy="410400"/>
                <a:chOff x="0" y="6480855"/>
                <a:chExt cx="12198785" cy="406597"/>
              </a:xfrm>
              <a:noFill/>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a:grpFill/>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8">
                    <a:extLst>
                      <a:ext uri="{28A0092B-C50C-407E-A947-70E740481C1C}">
                        <a14:useLocalDpi xmlns:a14="http://schemas.microsoft.com/office/drawing/2010/main" val="0"/>
                      </a:ext>
                    </a:extLst>
                  </a:blip>
                  <a:srcRect t="67005"/>
                  <a:stretch/>
                </p:blipFill>
                <p:spPr>
                  <a:xfrm>
                    <a:off x="8695372" y="6511997"/>
                    <a:ext cx="3431311" cy="344314"/>
                  </a:xfrm>
                  <a:prstGeom prst="rect">
                    <a:avLst/>
                  </a:prstGeom>
                  <a:grpFill/>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a:grpFill/>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a:grpFill/>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a:grpFill/>
              </p:spPr>
            </p:pic>
          </p:grpSp>
          <p:pic>
            <p:nvPicPr>
              <p:cNvPr id="21" name="Image 20">
                <a:extLst>
                  <a:ext uri="{FF2B5EF4-FFF2-40B4-BE49-F238E27FC236}">
                    <a16:creationId xmlns:a16="http://schemas.microsoft.com/office/drawing/2014/main" id="{1F256B76-E252-43C1-9CE5-BBF1E8F571D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5729" b="34658"/>
              <a:stretch/>
            </p:blipFill>
            <p:spPr>
              <a:xfrm>
                <a:off x="2119154" y="6565262"/>
                <a:ext cx="911444" cy="269903"/>
              </a:xfrm>
              <a:prstGeom prst="rect">
                <a:avLst/>
              </a:prstGeom>
            </p:spPr>
          </p:pic>
        </p:grpSp>
      </p:grpSp>
      <p:sp>
        <p:nvSpPr>
          <p:cNvPr id="3" name="ZoneTexte 2">
            <a:extLst>
              <a:ext uri="{FF2B5EF4-FFF2-40B4-BE49-F238E27FC236}">
                <a16:creationId xmlns:a16="http://schemas.microsoft.com/office/drawing/2014/main" id="{B05FF39B-B4B9-40A2-8399-0AE037FAA959}"/>
              </a:ext>
            </a:extLst>
          </p:cNvPr>
          <p:cNvSpPr txBox="1"/>
          <p:nvPr/>
        </p:nvSpPr>
        <p:spPr>
          <a:xfrm>
            <a:off x="894052" y="2078872"/>
            <a:ext cx="10403896" cy="3247043"/>
          </a:xfrm>
          <a:prstGeom prst="rect">
            <a:avLst/>
          </a:prstGeom>
          <a:noFill/>
        </p:spPr>
        <p:txBody>
          <a:bodyPr wrap="square" rtlCol="0">
            <a:spAutoFit/>
          </a:bodyPr>
          <a:lstStyle/>
          <a:p>
            <a:pPr>
              <a:spcAft>
                <a:spcPts val="600"/>
              </a:spcAft>
            </a:pPr>
            <a:r>
              <a:rPr lang="fr-FR" dirty="0"/>
              <a:t>Le diagramme des cas d’utilisation fournit un moyen simple à la maîtrise d’ouvrage (MOA) d’exprimer leurs besoins , ils sont donc une vision orientée utilisateur de ce besoin au contraire d'une vision informatique.</a:t>
            </a:r>
          </a:p>
          <a:p>
            <a:pPr>
              <a:spcAft>
                <a:spcPts val="600"/>
              </a:spcAft>
            </a:pPr>
            <a:endParaRPr lang="fr-FR" dirty="0"/>
          </a:p>
          <a:p>
            <a:pPr>
              <a:spcAft>
                <a:spcPts val="600"/>
              </a:spcAft>
            </a:pPr>
            <a:r>
              <a:rPr lang="fr-FR" dirty="0"/>
              <a:t>Il modélise le comportement d'un système, d'un sous-système ou d'une classe tel qu'un utilisateur extérieur le voit. </a:t>
            </a:r>
          </a:p>
          <a:p>
            <a:pPr>
              <a:spcAft>
                <a:spcPts val="600"/>
              </a:spcAft>
            </a:pPr>
            <a:endParaRPr lang="fr-FR" dirty="0"/>
          </a:p>
          <a:p>
            <a:pPr>
              <a:spcAft>
                <a:spcPts val="600"/>
              </a:spcAft>
            </a:pPr>
            <a:r>
              <a:rPr lang="fr-FR" dirty="0"/>
              <a:t>Il convient de déterminer un bon niveau de granularité du schéma ("taille du grain" représente la quantité d'opérations regroupées dans un même UC). </a:t>
            </a:r>
          </a:p>
          <a:p>
            <a:pPr>
              <a:spcAft>
                <a:spcPts val="600"/>
              </a:spcAft>
            </a:pPr>
            <a:r>
              <a:rPr lang="fr-FR" dirty="0"/>
              <a:t>En effet, si les grains sont trop petits, le schéma devient difficilement compréhensible par la multiplication des UC et des associations.</a:t>
            </a:r>
          </a:p>
        </p:txBody>
      </p:sp>
      <p:sp>
        <p:nvSpPr>
          <p:cNvPr id="25" name="ZoneTexte 24">
            <a:extLst>
              <a:ext uri="{FF2B5EF4-FFF2-40B4-BE49-F238E27FC236}">
                <a16:creationId xmlns:a16="http://schemas.microsoft.com/office/drawing/2014/main" id="{37F3963D-7F89-4C90-A2C3-F98E7CE346E8}"/>
              </a:ext>
            </a:extLst>
          </p:cNvPr>
          <p:cNvSpPr txBox="1"/>
          <p:nvPr/>
        </p:nvSpPr>
        <p:spPr>
          <a:xfrm>
            <a:off x="690664" y="1263995"/>
            <a:ext cx="10817342" cy="461665"/>
          </a:xfrm>
          <a:prstGeom prst="rect">
            <a:avLst/>
          </a:prstGeom>
          <a:noFill/>
        </p:spPr>
        <p:txBody>
          <a:bodyPr wrap="square" rtlCol="0">
            <a:spAutoFit/>
          </a:bodyPr>
          <a:lstStyle/>
          <a:p>
            <a:pPr algn="ctr"/>
            <a:r>
              <a:rPr lang="fr-FR" sz="2400" b="1" dirty="0"/>
              <a:t>Diagramme des cas d’utilisation : Use-Case Diagram</a:t>
            </a:r>
          </a:p>
        </p:txBody>
      </p:sp>
    </p:spTree>
    <p:extLst>
      <p:ext uri="{BB962C8B-B14F-4D97-AF65-F5344CB8AC3E}">
        <p14:creationId xmlns:p14="http://schemas.microsoft.com/office/powerpoint/2010/main" val="7249517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15457</TotalTime>
  <Words>3570</Words>
  <Application>Microsoft Office PowerPoint</Application>
  <PresentationFormat>Grand écran</PresentationFormat>
  <Paragraphs>380</Paragraphs>
  <Slides>37</Slides>
  <Notes>37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chretienne jerome</dc:creator>
  <cp:lastModifiedBy>Guillaume RODRIGUES</cp:lastModifiedBy>
  <cp:revision>686</cp:revision>
  <cp:lastPrinted>2023-03-06T10:44:54Z</cp:lastPrinted>
  <dcterms:created xsi:type="dcterms:W3CDTF">2016-05-20T16:12:03Z</dcterms:created>
  <dcterms:modified xsi:type="dcterms:W3CDTF">2023-11-06T12:38:26Z</dcterms:modified>
</cp:coreProperties>
</file>