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825" r:id="rId3"/>
    <p:sldId id="256" r:id="rId4"/>
    <p:sldId id="454" r:id="rId5"/>
    <p:sldId id="3875" r:id="rId6"/>
    <p:sldId id="3885" r:id="rId7"/>
    <p:sldId id="38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 지용" initials="안지" lastIdx="1" clrIdx="0">
    <p:extLst>
      <p:ext uri="{19B8F6BF-5375-455C-9EA6-DF929625EA0E}">
        <p15:presenceInfo xmlns:p15="http://schemas.microsoft.com/office/powerpoint/2012/main" userId="aece1dccb72d3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0000"/>
    <a:srgbClr val="0033CC"/>
    <a:srgbClr val="FFE69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지용" userId="aece1dccb72d3624" providerId="LiveId" clId="{DA362758-BBAB-4B9B-8307-5CF80DAC50FD}"/>
    <pc:docChg chg="undo custSel modSld">
      <pc:chgData name="안 지용" userId="aece1dccb72d3624" providerId="LiveId" clId="{DA362758-BBAB-4B9B-8307-5CF80DAC50FD}" dt="2023-03-20T08:02:51.112" v="153" actId="20577"/>
      <pc:docMkLst>
        <pc:docMk/>
      </pc:docMkLst>
      <pc:sldChg chg="modSp mod">
        <pc:chgData name="안 지용" userId="aece1dccb72d3624" providerId="LiveId" clId="{DA362758-BBAB-4B9B-8307-5CF80DAC50FD}" dt="2023-03-20T08:02:51.112" v="153" actId="20577"/>
        <pc:sldMkLst>
          <pc:docMk/>
          <pc:sldMk cId="800962904" sldId="3825"/>
        </pc:sldMkLst>
        <pc:spChg chg="mod">
          <ac:chgData name="안 지용" userId="aece1dccb72d3624" providerId="LiveId" clId="{DA362758-BBAB-4B9B-8307-5CF80DAC50FD}" dt="2023-03-20T07:58:35.634" v="136" actId="20577"/>
          <ac:spMkLst>
            <pc:docMk/>
            <pc:sldMk cId="800962904" sldId="3825"/>
            <ac:spMk id="2" creationId="{28B08836-40C5-46C2-81BA-21AA27176925}"/>
          </ac:spMkLst>
        </pc:spChg>
        <pc:spChg chg="mod">
          <ac:chgData name="안 지용" userId="aece1dccb72d3624" providerId="LiveId" clId="{DA362758-BBAB-4B9B-8307-5CF80DAC50FD}" dt="2023-03-20T08:02:51.112" v="153" actId="20577"/>
          <ac:spMkLst>
            <pc:docMk/>
            <pc:sldMk cId="800962904" sldId="3825"/>
            <ac:spMk id="3" creationId="{72CC4EC4-809C-4FD2-AA20-009F08590D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7E5EB-ED6C-42AB-B4C8-A6C39AA8733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4DD1B-468A-4CAC-8E7C-F8D05EA38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0C6A29-4676-420C-BBE3-ACC2B80F64D4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5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1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1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7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0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BCB5-6A37-E464-D63C-73C9E4128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AD4EA8-570D-AEED-8D95-72E4FC85C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9054A-4501-A0A0-6E16-7247695C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11CE5-3027-C0F2-6155-04285CB6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4C912-698C-6C9A-8AFB-5BFB41A1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6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11961-45B3-3E27-E4B6-FE434FDA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D1879-1110-5697-23F3-F687771C5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05BAA-99FE-1D5A-6136-EE1ED6A6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A48CF-D193-BE94-FF38-9E695E60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4697F-4678-F47D-A373-7AA411EA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8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086CF7-6297-46EF-E794-D2AD7EA0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A74F5-5F58-1BB5-9471-CDC6E4CF9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B427A-0B12-B979-19C1-21BA28B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220EA-B5C4-1DBE-D1C6-D1033798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EABC4-B9A6-8335-4983-05964746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9E0EC7-7EF6-43F0-9B6A-E30A8836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4B12-603C-43A6-9EF9-8AC2C3B10188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55675-7E3B-4B7C-9EB3-312EFD99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 userDrawn="1"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404A388-16DD-422F-A8D9-4A8C4C014497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3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F4C6C5-EC38-49DB-AA1B-890E6894CD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" y="6632588"/>
            <a:ext cx="1484910" cy="193062"/>
          </a:xfrm>
          <a:prstGeom prst="rect">
            <a:avLst/>
          </a:prstGeom>
        </p:spPr>
      </p:pic>
      <p:sp>
        <p:nvSpPr>
          <p:cNvPr id="13" name="자유형 12"/>
          <p:cNvSpPr/>
          <p:nvPr userDrawn="1"/>
        </p:nvSpPr>
        <p:spPr>
          <a:xfrm>
            <a:off x="11679936" y="6303264"/>
            <a:ext cx="530352" cy="560832"/>
          </a:xfrm>
          <a:custGeom>
            <a:avLst/>
            <a:gdLst>
              <a:gd name="connsiteX0" fmla="*/ 0 w 530352"/>
              <a:gd name="connsiteY0" fmla="*/ 548640 h 560832"/>
              <a:gd name="connsiteX1" fmla="*/ 530352 w 530352"/>
              <a:gd name="connsiteY1" fmla="*/ 560832 h 560832"/>
              <a:gd name="connsiteX2" fmla="*/ 524256 w 530352"/>
              <a:gd name="connsiteY2" fmla="*/ 0 h 560832"/>
              <a:gd name="connsiteX3" fmla="*/ 0 w 530352"/>
              <a:gd name="connsiteY3" fmla="*/ 548640 h 56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" h="560832">
                <a:moveTo>
                  <a:pt x="0" y="548640"/>
                </a:moveTo>
                <a:lnTo>
                  <a:pt x="530352" y="560832"/>
                </a:lnTo>
                <a:lnTo>
                  <a:pt x="524256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6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784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4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734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22544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184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1069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/>
              <a:pPr>
                <a:defRPr/>
              </a:pPr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8665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A99E7-8EB8-2E72-2AC5-D4B95C45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9EB45-3472-3507-706E-7763BB8C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F88CF-D1B9-935B-8386-8C191D68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AB755-826E-2471-F59E-BD79F01C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4DAA7-5850-98DB-46B3-B843351B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50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466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853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6101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161529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88781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108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150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9489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3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05A30-CF07-AADF-8B3B-0FEF3D81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F76FB-E102-94AB-6742-B7F83FB31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D8FB0-FAB9-700B-C725-FFD8D0A5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F5D2F-02F8-2D75-92CD-77C49F4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38D68-756C-15BE-BDBE-7D9B0E77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6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D66E8-0E9A-0EC0-86C3-D3A674D6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32D44-A08A-3C31-DDEF-D2BDF773C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E0140-2148-B7C5-D463-C8593974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B02CF-0204-FD7C-602E-45D9B664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B6603-93AB-8AC9-EA44-F25A7580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87882-5A50-2D56-CCA7-143782A7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7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25437-7129-0058-66B5-A55423CC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7B6D1-1B6D-3D12-9332-F5A79211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494D3-4BD7-6C25-6FE4-647A024AB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59E057-463B-882F-BE59-8419D7159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CEF00-F908-C179-9D36-5BE53F5DA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BE1D8-FD66-D9E9-B998-6A94D0EA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3C2B8-5965-8044-95A2-30F20862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F65170-54DB-7C91-E704-022E234B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6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FC46-B074-2B28-3A50-F3AA1429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F4D59-EB7C-A4DB-64B0-40132E13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522DB-B171-32A6-3361-7ECE15D4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32EC6-E787-2943-9521-F2E876D5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075A3F-DFBE-CEC0-29C7-FF99A296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8C9117-A0B9-B34D-6D46-98F5BCEB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90E27D-7EF7-9706-C879-28E18FF7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5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96E5-4CA6-C140-E14F-6F26BE7D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EAA6F-86F2-E1DB-B0B4-8F31F527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5DC79-3047-D7AF-BF7A-6D7EF8E19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80DA0-1308-7A33-E59C-618942BB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EC669-0008-2935-27E6-DFAFF834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B1E52-6FC5-E32B-2526-E1A6459B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2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3540-63B6-5B43-D6BB-5E271893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540993-7A04-F4AA-73C1-56B5F5B0E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B67D87-54A8-6594-F6F1-04CAC33C6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E932B-B6F7-D9B7-EA7D-016338F8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04D6C-8B0E-E386-24F3-DA9A9623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2DB70-A41A-E021-63E7-176E3D36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8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8A9D7D-0233-B065-D5C7-ED5E9380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D4BE6-D196-53D3-B8E8-ACB99B99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5C305-489E-842B-1EBF-408B3E399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9BDA8-F188-4B87-BA3D-EBC7E6B9726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DB596-0138-1680-F49A-5F9D183D9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34AB8-535A-8737-5727-C4BE62E7A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0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reepngimg.com/png/59529-cryptocurrency-ethereum-blockchain-bitcoin-exchange-free-clipart-h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finsmes.com/2016/07/blockchain-identity-startup-netki-raises-3-5m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oplemattersglobal.com/article/hr-technology/how-blockchain-impact-human-resource-function-2238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ictworks.org/register-now-upskill-blockchain-international-developmen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ctworks.org/register-now-upskill-blockchain-international-development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nopatafisica.com/tecno3eso/teoria/robotica/74-internet-de-las-cosas-envio-a-thingspeak-de-datos-de-temperatura-humedad-y-sonido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xabay.com/ko/illustrations/%ED%95%B4%EC%BB%A4-%EC%82%AC%EC%9D%B4%EB%B2%84-%EB%B3%B4%EC%95%88-%EC%82%AC%EC%9D%B4%EB%B2%84-%EB%B2%94%EC%A3%84-5485843/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pixabay.com/en/led-semiconductor-diode-light-red-153883/" TargetMode="External"/><Relationship Id="rId4" Type="http://schemas.openxmlformats.org/officeDocument/2006/relationships/hyperlink" Target="https://www.ictworks.org/register-now-upskill-blockchain-international-development/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nopatafisica.com/tecno3eso/teoria/robotica/74-internet-de-las-cosas-envio-a-thingspeak-de-datos-de-temperatura-humedad-y-sonido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xabay.com/ko/illustrations/%ED%95%B4%EC%BB%A4-%EC%82%AC%EC%9D%B4%EB%B2%84-%EB%B3%B4%EC%95%88-%EC%82%AC%EC%9D%B4%EB%B2%84-%EB%B2%94%EC%A3%84-5485843/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pixabay.com/en/led-semiconductor-diode-light-red-153883/" TargetMode="External"/><Relationship Id="rId4" Type="http://schemas.openxmlformats.org/officeDocument/2006/relationships/hyperlink" Target="https://www.ictworks.org/register-now-upskill-blockchain-international-development/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5831" y="2743200"/>
            <a:ext cx="7290201" cy="238658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800" dirty="0" err="1">
                <a:solidFill>
                  <a:srgbClr val="FFFF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분산컴퓨팅특론</a:t>
            </a:r>
            <a:r>
              <a:rPr lang="ko-KR" altLang="en-US" sz="4800" dirty="0">
                <a:solidFill>
                  <a:srgbClr val="FFFF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br>
              <a:rPr lang="en-US" altLang="ko-KR" sz="4800" dirty="0">
                <a:solidFill>
                  <a:srgbClr val="FFFF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br>
              <a:rPr lang="en-US" altLang="ko-KR" sz="4800" dirty="0">
                <a:solidFill>
                  <a:srgbClr val="FFFF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sz="4000" dirty="0">
                <a:solidFill>
                  <a:srgbClr val="FFFF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주제기획안 발표</a:t>
            </a:r>
            <a:r>
              <a:rPr lang="en-US" altLang="ko-KR" sz="4000" dirty="0">
                <a:solidFill>
                  <a:srgbClr val="FFFF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4000" dirty="0">
                <a:solidFill>
                  <a:srgbClr val="FFFF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팀</a:t>
            </a:r>
            <a:r>
              <a:rPr lang="en-US" altLang="ko-KR" sz="4000" dirty="0">
                <a:solidFill>
                  <a:srgbClr val="FFFF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sz="4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800" b="0" i="0" u="none" strike="noStrike" baseline="0" dirty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Dept. of IT Convergence Engineering</a:t>
            </a:r>
          </a:p>
          <a:p>
            <a:r>
              <a:rPr lang="ko-KR" altLang="en-US" dirty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팀원 </a:t>
            </a:r>
            <a:r>
              <a:rPr lang="en-US" altLang="ko-KR" dirty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| </a:t>
            </a:r>
            <a:r>
              <a:rPr lang="ko-KR" altLang="en-US" dirty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안지용</a:t>
            </a:r>
            <a:r>
              <a:rPr lang="en-US" altLang="ko-KR" dirty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최진서</a:t>
            </a:r>
            <a:r>
              <a:rPr lang="en-US" altLang="ko-KR" dirty="0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>
                <a:solidFill>
                  <a:srgbClr val="FFFFFF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문기연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C88BA-5375-D99B-F1E1-4AA7F7BB3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07889" y="554373"/>
            <a:ext cx="2326548" cy="22475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DA05A9-CD8F-018D-94D7-553567147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0767380">
            <a:off x="374320" y="4179990"/>
            <a:ext cx="3677564" cy="198179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D11A1A-5F27-7F30-AFDC-10642C39BDBE}"/>
              </a:ext>
            </a:extLst>
          </p:cNvPr>
          <p:cNvSpPr/>
          <p:nvPr/>
        </p:nvSpPr>
        <p:spPr>
          <a:xfrm>
            <a:off x="0" y="0"/>
            <a:ext cx="12120880" cy="7823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7000">
                <a:schemeClr val="bg1">
                  <a:lumMod val="97000"/>
                </a:schemeClr>
              </a:gs>
              <a:gs pos="53000">
                <a:schemeClr val="bg1">
                  <a:lumMod val="98000"/>
                </a:schemeClr>
              </a:gs>
              <a:gs pos="28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5CF50-E00C-FDD9-D6D7-CE9708A06EDA}"/>
              </a:ext>
            </a:extLst>
          </p:cNvPr>
          <p:cNvSpPr txBox="1"/>
          <p:nvPr/>
        </p:nvSpPr>
        <p:spPr>
          <a:xfrm>
            <a:off x="1524001" y="1179871"/>
            <a:ext cx="2001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Contents</a:t>
            </a:r>
            <a:endParaRPr lang="ko-KR" altLang="en-US" sz="3200" b="1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36CD5-148D-0B70-0C44-9E2B27E5E8A8}"/>
              </a:ext>
            </a:extLst>
          </p:cNvPr>
          <p:cNvSpPr txBox="1"/>
          <p:nvPr/>
        </p:nvSpPr>
        <p:spPr>
          <a:xfrm>
            <a:off x="1959494" y="1969988"/>
            <a:ext cx="3999813" cy="2150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Project requirement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HW &amp; SW 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스펙</a:t>
            </a:r>
            <a:endParaRPr lang="en-US" altLang="ko-KR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indent="0" rtl="0">
              <a:lnSpc>
                <a:spcPct val="130000"/>
              </a:lnSpc>
              <a:buNone/>
            </a:pP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구성</a:t>
            </a:r>
            <a:endParaRPr lang="en-US" altLang="ko-KR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세부 사항</a:t>
            </a:r>
            <a:endParaRPr lang="en-US" altLang="ko-KR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680066-113E-4CE5-63D2-A2E06D4DC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4" y="136112"/>
            <a:ext cx="1343212" cy="4953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B94673-F52C-327C-5F5F-AE08037A6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01046" y="356903"/>
            <a:ext cx="2685180" cy="151041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343B73B-5CD7-D6C1-0155-968B8537CD58}"/>
              </a:ext>
            </a:extLst>
          </p:cNvPr>
          <p:cNvSpPr/>
          <p:nvPr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7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3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8178" y="1020288"/>
            <a:ext cx="977348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£"/>
            </a:pPr>
            <a:r>
              <a:rPr lang="en-US" altLang="ko-KR" sz="28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Project requirement</a:t>
            </a:r>
          </a:p>
          <a:p>
            <a:endParaRPr lang="en-US" altLang="ko-KR" sz="1400" dirty="0">
              <a:latin typeface="경기천년제목V Bold" panose="02020803020101020101" pitchFamily="18" charset="-127"/>
              <a:ea typeface="경기천년제목V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주제기획서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BFF0C8-E545-CFE2-D8F0-439B2743A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42" y="1897092"/>
            <a:ext cx="7915091" cy="3247439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ACC367F2-342B-59A5-8CB5-1524311A9AE2}"/>
              </a:ext>
            </a:extLst>
          </p:cNvPr>
          <p:cNvGrpSpPr/>
          <p:nvPr/>
        </p:nvGrpSpPr>
        <p:grpSpPr>
          <a:xfrm>
            <a:off x="8297333" y="1456920"/>
            <a:ext cx="3711119" cy="4767138"/>
            <a:chOff x="1208014" y="1905654"/>
            <a:chExt cx="3711119" cy="4767138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E460B7E-7716-9CE3-B03E-A4EA89EF0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4781" b="9449"/>
            <a:stretch/>
          </p:blipFill>
          <p:spPr>
            <a:xfrm>
              <a:off x="1208014" y="1905654"/>
              <a:ext cx="3711119" cy="4402013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73C4BAA-E75F-7946-31B4-AEFA847CD560}"/>
                </a:ext>
              </a:extLst>
            </p:cNvPr>
            <p:cNvSpPr/>
            <p:nvPr/>
          </p:nvSpPr>
          <p:spPr>
            <a:xfrm>
              <a:off x="1354667" y="6307667"/>
              <a:ext cx="3564466" cy="3651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Blockchain Network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13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4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7416" y="3429000"/>
            <a:ext cx="9773489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£"/>
            </a:pPr>
            <a:r>
              <a:rPr lang="en-US" altLang="ko-KR" sz="2800" dirty="0" err="1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SoftWare</a:t>
            </a:r>
            <a:r>
              <a:rPr lang="ko-KR" altLang="en-US" sz="28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스택</a:t>
            </a:r>
            <a:endParaRPr lang="en-US" altLang="ko-KR" sz="28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1600" dirty="0">
              <a:latin typeface="경기천년제목V Bold" panose="02020803020101020101" pitchFamily="18" charset="-127"/>
              <a:ea typeface="경기천년제목V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Raspbian version 11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Node.js version 18.15.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</a:t>
            </a:r>
            <a:r>
              <a:rPr lang="en-US" altLang="ko-KR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Javascript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HTML5(Monitoring Webpage)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주제기획서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81107B-3F1A-651D-026D-6DB9183FC231}"/>
              </a:ext>
            </a:extLst>
          </p:cNvPr>
          <p:cNvSpPr txBox="1"/>
          <p:nvPr/>
        </p:nvSpPr>
        <p:spPr>
          <a:xfrm>
            <a:off x="587416" y="1284772"/>
            <a:ext cx="977348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£"/>
            </a:pPr>
            <a:r>
              <a:rPr lang="en-US" altLang="ko-KR" sz="2800" dirty="0" err="1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HardWare</a:t>
            </a:r>
            <a:endParaRPr lang="en-US" altLang="ko-KR" sz="28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sz="1400" dirty="0">
              <a:latin typeface="경기천년제목V Bold" panose="02020803020101020101" pitchFamily="18" charset="-127"/>
              <a:ea typeface="경기천년제목V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Raspberry Pi Model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3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B+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DHT11 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온습도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센서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- 3color LED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984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5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주제기획서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557C002-F7F5-7683-4C3F-90A223F1A276}"/>
              </a:ext>
            </a:extLst>
          </p:cNvPr>
          <p:cNvSpPr/>
          <p:nvPr/>
        </p:nvSpPr>
        <p:spPr>
          <a:xfrm>
            <a:off x="7581107" y="4475820"/>
            <a:ext cx="2137583" cy="454620"/>
          </a:xfrm>
          <a:prstGeom prst="rect">
            <a:avLst/>
          </a:prstGeom>
          <a:solidFill>
            <a:srgbClr val="FAE4D3"/>
          </a:solidFill>
          <a:ln w="28575">
            <a:solidFill>
              <a:srgbClr val="F5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HTTP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65710A-2BA0-1DFD-E324-243B386F6E7E}"/>
              </a:ext>
            </a:extLst>
          </p:cNvPr>
          <p:cNvSpPr/>
          <p:nvPr/>
        </p:nvSpPr>
        <p:spPr>
          <a:xfrm>
            <a:off x="4281564" y="6056214"/>
            <a:ext cx="7444970" cy="301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26235B-9691-C58C-E44A-EE2D064DC33B}"/>
              </a:ext>
            </a:extLst>
          </p:cNvPr>
          <p:cNvSpPr/>
          <p:nvPr/>
        </p:nvSpPr>
        <p:spPr>
          <a:xfrm>
            <a:off x="4281564" y="6357909"/>
            <a:ext cx="7444969" cy="30169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Raspberry Pi3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4D69395-1F1A-1C1A-359B-CF96DD6FD874}"/>
              </a:ext>
            </a:extLst>
          </p:cNvPr>
          <p:cNvGrpSpPr/>
          <p:nvPr/>
        </p:nvGrpSpPr>
        <p:grpSpPr>
          <a:xfrm>
            <a:off x="6060414" y="3267830"/>
            <a:ext cx="1183347" cy="806035"/>
            <a:chOff x="6578291" y="4476750"/>
            <a:chExt cx="994083" cy="6953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AF41C61-441F-895F-1AD9-A86737F3A64F}"/>
                </a:ext>
              </a:extLst>
            </p:cNvPr>
            <p:cNvSpPr/>
            <p:nvPr/>
          </p:nvSpPr>
          <p:spPr>
            <a:xfrm>
              <a:off x="6578291" y="4476750"/>
              <a:ext cx="994083" cy="695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96EA6B7-3FF4-DB87-3E47-441FF4636EED}"/>
                </a:ext>
              </a:extLst>
            </p:cNvPr>
            <p:cNvSpPr/>
            <p:nvPr/>
          </p:nvSpPr>
          <p:spPr>
            <a:xfrm>
              <a:off x="6655100" y="4554248"/>
              <a:ext cx="840463" cy="5427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i="1" dirty="0">
                  <a:solidFill>
                    <a:schemeClr val="tx1"/>
                  </a:solidFill>
                </a:rPr>
                <a:t>Node_2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8D3C0E-A7DB-B4F5-9723-09B43E26A0E6}"/>
              </a:ext>
            </a:extLst>
          </p:cNvPr>
          <p:cNvGrpSpPr/>
          <p:nvPr/>
        </p:nvGrpSpPr>
        <p:grpSpPr>
          <a:xfrm>
            <a:off x="6061708" y="5074257"/>
            <a:ext cx="1183347" cy="806035"/>
            <a:chOff x="6578291" y="4476750"/>
            <a:chExt cx="994083" cy="6953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73D433E-BD0E-8A73-38DB-2DBD60EC35AC}"/>
                </a:ext>
              </a:extLst>
            </p:cNvPr>
            <p:cNvSpPr/>
            <p:nvPr/>
          </p:nvSpPr>
          <p:spPr>
            <a:xfrm>
              <a:off x="6578291" y="4476750"/>
              <a:ext cx="994083" cy="695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D1FFED1-B482-923F-D575-E16C4C2CA67C}"/>
                </a:ext>
              </a:extLst>
            </p:cNvPr>
            <p:cNvSpPr/>
            <p:nvPr/>
          </p:nvSpPr>
          <p:spPr>
            <a:xfrm>
              <a:off x="6655100" y="4554248"/>
              <a:ext cx="840463" cy="5427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i="1" dirty="0">
                  <a:solidFill>
                    <a:schemeClr val="tx1"/>
                  </a:solidFill>
                </a:rPr>
                <a:t>Node_1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0FA316-A47E-02E0-046E-C4BCFC555E07}"/>
              </a:ext>
            </a:extLst>
          </p:cNvPr>
          <p:cNvGrpSpPr/>
          <p:nvPr/>
        </p:nvGrpSpPr>
        <p:grpSpPr>
          <a:xfrm>
            <a:off x="9999984" y="3267830"/>
            <a:ext cx="1183347" cy="806035"/>
            <a:chOff x="6578291" y="4476750"/>
            <a:chExt cx="994083" cy="69532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B66C96E-B43A-CC09-DD79-6E738FA1E39A}"/>
                </a:ext>
              </a:extLst>
            </p:cNvPr>
            <p:cNvSpPr/>
            <p:nvPr/>
          </p:nvSpPr>
          <p:spPr>
            <a:xfrm>
              <a:off x="6578291" y="4476750"/>
              <a:ext cx="994083" cy="695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41937B6-291E-D61D-DCAB-B82E145A3D3E}"/>
                </a:ext>
              </a:extLst>
            </p:cNvPr>
            <p:cNvSpPr/>
            <p:nvPr/>
          </p:nvSpPr>
          <p:spPr>
            <a:xfrm>
              <a:off x="6655100" y="4554248"/>
              <a:ext cx="840463" cy="5427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i="1" dirty="0">
                  <a:solidFill>
                    <a:schemeClr val="tx1"/>
                  </a:solidFill>
                </a:rPr>
                <a:t>Node_4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26A288-DAB8-1086-019F-A10A27561C02}"/>
              </a:ext>
            </a:extLst>
          </p:cNvPr>
          <p:cNvGrpSpPr/>
          <p:nvPr/>
        </p:nvGrpSpPr>
        <p:grpSpPr>
          <a:xfrm>
            <a:off x="8058227" y="3272422"/>
            <a:ext cx="1183347" cy="806035"/>
            <a:chOff x="6578291" y="4476750"/>
            <a:chExt cx="994083" cy="69532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55D2E25-30B9-CB89-0EA9-9954CFFCB7D4}"/>
                </a:ext>
              </a:extLst>
            </p:cNvPr>
            <p:cNvSpPr/>
            <p:nvPr/>
          </p:nvSpPr>
          <p:spPr>
            <a:xfrm>
              <a:off x="6578291" y="4476750"/>
              <a:ext cx="994083" cy="695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B7A98A8-7487-7988-A1C3-5C6BA890F9F3}"/>
                </a:ext>
              </a:extLst>
            </p:cNvPr>
            <p:cNvSpPr/>
            <p:nvPr/>
          </p:nvSpPr>
          <p:spPr>
            <a:xfrm>
              <a:off x="6655100" y="4554248"/>
              <a:ext cx="840463" cy="5427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i="1" dirty="0">
                  <a:solidFill>
                    <a:schemeClr val="tx1"/>
                  </a:solidFill>
                </a:rPr>
                <a:t>Node_3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A38C784-998D-25C8-BD95-FA4EC82E9DB7}"/>
              </a:ext>
            </a:extLst>
          </p:cNvPr>
          <p:cNvGrpSpPr/>
          <p:nvPr/>
        </p:nvGrpSpPr>
        <p:grpSpPr>
          <a:xfrm>
            <a:off x="9999984" y="5072540"/>
            <a:ext cx="1183347" cy="806035"/>
            <a:chOff x="6578291" y="4476750"/>
            <a:chExt cx="994083" cy="69532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9A7DDB7-1F36-4B88-5C7C-97046062DE55}"/>
                </a:ext>
              </a:extLst>
            </p:cNvPr>
            <p:cNvSpPr/>
            <p:nvPr/>
          </p:nvSpPr>
          <p:spPr>
            <a:xfrm>
              <a:off x="6578291" y="4476750"/>
              <a:ext cx="994083" cy="695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EAA064A-BCFA-1352-92A4-09F8E89758BE}"/>
                </a:ext>
              </a:extLst>
            </p:cNvPr>
            <p:cNvSpPr/>
            <p:nvPr/>
          </p:nvSpPr>
          <p:spPr>
            <a:xfrm>
              <a:off x="6655100" y="4554248"/>
              <a:ext cx="840463" cy="5427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i="1" dirty="0">
                  <a:solidFill>
                    <a:schemeClr val="tx1"/>
                  </a:solidFill>
                </a:rPr>
                <a:t>Node_5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242DA24-6D6A-01CA-EB75-6EBF93CE74A7}"/>
              </a:ext>
            </a:extLst>
          </p:cNvPr>
          <p:cNvCxnSpPr>
            <a:stCxn id="8" idx="2"/>
            <a:endCxn id="3" idx="1"/>
          </p:cNvCxnSpPr>
          <p:nvPr/>
        </p:nvCxnSpPr>
        <p:spPr>
          <a:xfrm rot="16200000" flipH="1">
            <a:off x="6801965" y="3923987"/>
            <a:ext cx="629265" cy="929019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0F85CFC-C832-6ECD-6B1C-F0D429E8D6C7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 flipV="1">
            <a:off x="7245055" y="4930439"/>
            <a:ext cx="1404844" cy="546835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1469834-C00B-F7C0-429E-0B516D6AD1A5}"/>
              </a:ext>
            </a:extLst>
          </p:cNvPr>
          <p:cNvCxnSpPr>
            <a:cxnSpLocks/>
            <a:stCxn id="22" idx="1"/>
            <a:endCxn id="3" idx="2"/>
          </p:cNvCxnSpPr>
          <p:nvPr/>
        </p:nvCxnSpPr>
        <p:spPr>
          <a:xfrm rot="10800000">
            <a:off x="8649900" y="4930439"/>
            <a:ext cx="1350085" cy="545119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F9CEA92-9408-485A-4723-FA5ABE86A6CE}"/>
              </a:ext>
            </a:extLst>
          </p:cNvPr>
          <p:cNvCxnSpPr>
            <a:cxnSpLocks/>
            <a:stCxn id="15" idx="2"/>
            <a:endCxn id="3" idx="3"/>
          </p:cNvCxnSpPr>
          <p:nvPr/>
        </p:nvCxnSpPr>
        <p:spPr>
          <a:xfrm rot="5400000">
            <a:off x="9840542" y="3952013"/>
            <a:ext cx="629265" cy="872968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55CBA09-6C0A-2091-1B1A-5758B6A2E1C1}"/>
              </a:ext>
            </a:extLst>
          </p:cNvPr>
          <p:cNvCxnSpPr>
            <a:cxnSpLocks/>
            <a:stCxn id="3" idx="0"/>
            <a:endCxn id="19" idx="2"/>
          </p:cNvCxnSpPr>
          <p:nvPr/>
        </p:nvCxnSpPr>
        <p:spPr>
          <a:xfrm rot="5400000" flipH="1" flipV="1">
            <a:off x="8451219" y="4277138"/>
            <a:ext cx="397363" cy="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BE5249C4-3D30-5DDC-9799-C9C707F8B5FF}"/>
              </a:ext>
            </a:extLst>
          </p:cNvPr>
          <p:cNvCxnSpPr>
            <a:endCxn id="12" idx="1"/>
          </p:cNvCxnSpPr>
          <p:nvPr/>
        </p:nvCxnSpPr>
        <p:spPr>
          <a:xfrm>
            <a:off x="5314586" y="5030137"/>
            <a:ext cx="747121" cy="44713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5EC19A-3C38-B39C-A65D-A0F338D5DC9B}"/>
              </a:ext>
            </a:extLst>
          </p:cNvPr>
          <p:cNvSpPr txBox="1"/>
          <p:nvPr/>
        </p:nvSpPr>
        <p:spPr>
          <a:xfrm>
            <a:off x="587416" y="1064631"/>
            <a:ext cx="9773489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£"/>
            </a:pPr>
            <a:r>
              <a:rPr lang="ko-KR" altLang="en-US" sz="28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구성</a:t>
            </a:r>
            <a:endParaRPr lang="en-US" altLang="ko-KR" sz="28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indent="-457200">
              <a:buFont typeface="Wingdings 2" panose="05020102010507070707" pitchFamily="18" charset="2"/>
              <a:buChar char="£"/>
            </a:pPr>
            <a:endParaRPr lang="en-US" altLang="ko-KR" sz="1400" dirty="0">
              <a:latin typeface="경기천년제목V Bold" panose="02020803020101020101" pitchFamily="18" charset="-127"/>
              <a:ea typeface="경기천년제목V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단일 시스템에서 여러 개의 블록체인 노드를 생성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Sensing Script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가 측정된 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센서값을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blockchain transaction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으로 요청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상태에 따라서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LED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색 변경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주기적으로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node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내부에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hash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값을 변경하는 악성 코드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추가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40" name="폭발: 8pt 39">
            <a:extLst>
              <a:ext uri="{FF2B5EF4-FFF2-40B4-BE49-F238E27FC236}">
                <a16:creationId xmlns:a16="http://schemas.microsoft.com/office/drawing/2014/main" id="{9C86591F-CEE4-D969-B9C5-9B94002F5354}"/>
              </a:ext>
            </a:extLst>
          </p:cNvPr>
          <p:cNvSpPr/>
          <p:nvPr/>
        </p:nvSpPr>
        <p:spPr>
          <a:xfrm>
            <a:off x="5757333" y="5228399"/>
            <a:ext cx="494236" cy="386677"/>
          </a:xfrm>
          <a:prstGeom prst="irregularSeal1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0E0D23-F321-10DD-6D0E-122D072348C9}"/>
              </a:ext>
            </a:extLst>
          </p:cNvPr>
          <p:cNvSpPr/>
          <p:nvPr/>
        </p:nvSpPr>
        <p:spPr>
          <a:xfrm>
            <a:off x="4384176" y="4493212"/>
            <a:ext cx="1183347" cy="97388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6B9AE4D-E494-8809-666E-C6A4883936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0709" t="13966" r="14031" b="11639"/>
          <a:stretch/>
        </p:blipFill>
        <p:spPr>
          <a:xfrm>
            <a:off x="4458494" y="4546601"/>
            <a:ext cx="1037824" cy="88731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DBDD2C1-4E96-A591-FCD0-9EAF388019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00245" y="4586316"/>
            <a:ext cx="618067" cy="97244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18050C0-4CB7-09BA-A18D-10737FEAF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652128" y="4983710"/>
            <a:ext cx="556068" cy="550855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C4AF55D-22F4-77B9-F159-7D29BDB9CCD9}"/>
              </a:ext>
            </a:extLst>
          </p:cNvPr>
          <p:cNvCxnSpPr>
            <a:stCxn id="43" idx="2"/>
            <a:endCxn id="6" idx="1"/>
          </p:cNvCxnSpPr>
          <p:nvPr/>
        </p:nvCxnSpPr>
        <p:spPr>
          <a:xfrm rot="16200000" flipH="1">
            <a:off x="2570425" y="4797617"/>
            <a:ext cx="949993" cy="247228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5825835-AD27-F161-C032-89DDB43156DE}"/>
              </a:ext>
            </a:extLst>
          </p:cNvPr>
          <p:cNvCxnSpPr>
            <a:cxnSpLocks/>
            <a:stCxn id="46" idx="2"/>
            <a:endCxn id="6" idx="1"/>
          </p:cNvCxnSpPr>
          <p:nvPr/>
        </p:nvCxnSpPr>
        <p:spPr>
          <a:xfrm rot="16200000" flipH="1">
            <a:off x="3118767" y="5345960"/>
            <a:ext cx="974192" cy="135140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FFEA460-5AE0-60E1-78A5-B8BE7F71627E}"/>
              </a:ext>
            </a:extLst>
          </p:cNvPr>
          <p:cNvGrpSpPr/>
          <p:nvPr/>
        </p:nvGrpSpPr>
        <p:grpSpPr>
          <a:xfrm>
            <a:off x="4412268" y="3260909"/>
            <a:ext cx="1183347" cy="806035"/>
            <a:chOff x="6578291" y="4476750"/>
            <a:chExt cx="994083" cy="6953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15AB8EF-43D5-B75E-B864-036250E086A7}"/>
                </a:ext>
              </a:extLst>
            </p:cNvPr>
            <p:cNvSpPr/>
            <p:nvPr/>
          </p:nvSpPr>
          <p:spPr>
            <a:xfrm>
              <a:off x="6578291" y="4476750"/>
              <a:ext cx="994083" cy="695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E3076B1-548C-083F-D091-428DBBD06A05}"/>
                </a:ext>
              </a:extLst>
            </p:cNvPr>
            <p:cNvSpPr/>
            <p:nvPr/>
          </p:nvSpPr>
          <p:spPr>
            <a:xfrm>
              <a:off x="6655100" y="4554248"/>
              <a:ext cx="840463" cy="5427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i="1" dirty="0">
                  <a:solidFill>
                    <a:schemeClr val="tx1"/>
                  </a:solidFill>
                </a:rPr>
                <a:t>Sensing</a:t>
              </a:r>
            </a:p>
            <a:p>
              <a:pPr algn="ctr"/>
              <a:r>
                <a:rPr lang="en-US" altLang="ko-KR" sz="1400" b="1" i="1" dirty="0">
                  <a:solidFill>
                    <a:schemeClr val="tx1"/>
                  </a:solidFill>
                </a:rPr>
                <a:t>Script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CDC78A1-C2A6-5256-4582-448D7F5D6DDD}"/>
              </a:ext>
            </a:extLst>
          </p:cNvPr>
          <p:cNvCxnSpPr>
            <a:stCxn id="56" idx="3"/>
            <a:endCxn id="8" idx="1"/>
          </p:cNvCxnSpPr>
          <p:nvPr/>
        </p:nvCxnSpPr>
        <p:spPr>
          <a:xfrm>
            <a:off x="5595615" y="3663927"/>
            <a:ext cx="464799" cy="6921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55A4639E-7AB1-3E05-7FA3-9A81C87D767B}"/>
              </a:ext>
            </a:extLst>
          </p:cNvPr>
          <p:cNvCxnSpPr>
            <a:cxnSpLocks/>
            <a:stCxn id="6" idx="1"/>
            <a:endCxn id="56" idx="1"/>
          </p:cNvCxnSpPr>
          <p:nvPr/>
        </p:nvCxnSpPr>
        <p:spPr>
          <a:xfrm rot="10800000" flipH="1">
            <a:off x="4281564" y="3663927"/>
            <a:ext cx="130704" cy="2844830"/>
          </a:xfrm>
          <a:prstGeom prst="curvedConnector3">
            <a:avLst>
              <a:gd name="adj1" fmla="val -466397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3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6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주제기획서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E5EC19A-3C38-B39C-A65D-A0F338D5DC9B}"/>
              </a:ext>
            </a:extLst>
          </p:cNvPr>
          <p:cNvSpPr txBox="1"/>
          <p:nvPr/>
        </p:nvSpPr>
        <p:spPr>
          <a:xfrm>
            <a:off x="587416" y="920692"/>
            <a:ext cx="9773489" cy="322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£"/>
            </a:pPr>
            <a:r>
              <a:rPr lang="ko-KR" altLang="en-US" sz="28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세부 사항</a:t>
            </a:r>
            <a:endParaRPr lang="en-US" altLang="ko-KR" sz="28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indent="-457200">
              <a:buFont typeface="Wingdings 2" panose="05020102010507070707" pitchFamily="18" charset="2"/>
              <a:buChar char="£"/>
            </a:pPr>
            <a:endParaRPr lang="en-US" altLang="ko-KR" sz="1400" dirty="0">
              <a:latin typeface="경기천년제목V Bold" panose="02020803020101020101" pitchFamily="18" charset="-127"/>
              <a:ea typeface="경기천년제목V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HTTP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기반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Web API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로 블록체인 네트워크 구성 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센서 값을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초에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번씩 측정해서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API request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블록체인 노드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5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개 생성 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block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은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3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분에 한 개씩 생성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(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라즈베리파이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CPU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부하 고려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악성 코드는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분에 한번씩 무작위로 노드를 선택하여 블록 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해시값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변경시도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네트워크 동기화는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5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초에 한번씩 수행  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90F3A9-1C5B-8336-7054-4B6681D5C7E3}"/>
              </a:ext>
            </a:extLst>
          </p:cNvPr>
          <p:cNvGrpSpPr/>
          <p:nvPr/>
        </p:nvGrpSpPr>
        <p:grpSpPr>
          <a:xfrm>
            <a:off x="3471333" y="3810000"/>
            <a:ext cx="8255201" cy="2849604"/>
            <a:chOff x="1500245" y="3260909"/>
            <a:chExt cx="10226289" cy="339869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57C002-F7F5-7683-4C3F-90A223F1A276}"/>
                </a:ext>
              </a:extLst>
            </p:cNvPr>
            <p:cNvSpPr/>
            <p:nvPr/>
          </p:nvSpPr>
          <p:spPr>
            <a:xfrm>
              <a:off x="7581107" y="4475820"/>
              <a:ext cx="2137583" cy="454620"/>
            </a:xfrm>
            <a:prstGeom prst="rect">
              <a:avLst/>
            </a:prstGeom>
            <a:solidFill>
              <a:srgbClr val="FAE4D3"/>
            </a:solidFill>
            <a:ln w="28575">
              <a:solidFill>
                <a:srgbClr val="F5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HTTP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65710A-2BA0-1DFD-E324-243B386F6E7E}"/>
                </a:ext>
              </a:extLst>
            </p:cNvPr>
            <p:cNvSpPr/>
            <p:nvPr/>
          </p:nvSpPr>
          <p:spPr>
            <a:xfrm>
              <a:off x="4281564" y="6056214"/>
              <a:ext cx="7444970" cy="3016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Node.js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626235B-9691-C58C-E44A-EE2D064DC33B}"/>
                </a:ext>
              </a:extLst>
            </p:cNvPr>
            <p:cNvSpPr/>
            <p:nvPr/>
          </p:nvSpPr>
          <p:spPr>
            <a:xfrm>
              <a:off x="4281564" y="6357909"/>
              <a:ext cx="7444969" cy="3016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Raspberry Pi3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4D69395-1F1A-1C1A-359B-CF96DD6FD874}"/>
                </a:ext>
              </a:extLst>
            </p:cNvPr>
            <p:cNvGrpSpPr/>
            <p:nvPr/>
          </p:nvGrpSpPr>
          <p:grpSpPr>
            <a:xfrm>
              <a:off x="6060414" y="3267830"/>
              <a:ext cx="1183347" cy="806035"/>
              <a:chOff x="6578291" y="4476750"/>
              <a:chExt cx="994083" cy="69532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AF41C61-441F-895F-1AD9-A86737F3A64F}"/>
                  </a:ext>
                </a:extLst>
              </p:cNvPr>
              <p:cNvSpPr/>
              <p:nvPr/>
            </p:nvSpPr>
            <p:spPr>
              <a:xfrm>
                <a:off x="6578291" y="4476750"/>
                <a:ext cx="994083" cy="695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696EA6B7-3FF4-DB87-3E47-441FF4636EED}"/>
                  </a:ext>
                </a:extLst>
              </p:cNvPr>
              <p:cNvSpPr/>
              <p:nvPr/>
            </p:nvSpPr>
            <p:spPr>
              <a:xfrm>
                <a:off x="6655100" y="4554248"/>
                <a:ext cx="840463" cy="542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i="1" dirty="0">
                    <a:solidFill>
                      <a:schemeClr val="tx1"/>
                    </a:solidFill>
                  </a:rPr>
                  <a:t>Node_2</a:t>
                </a:r>
                <a:endParaRPr lang="ko-KR" altLang="en-US" sz="12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38D3C0E-A7DB-B4F5-9723-09B43E26A0E6}"/>
                </a:ext>
              </a:extLst>
            </p:cNvPr>
            <p:cNvGrpSpPr/>
            <p:nvPr/>
          </p:nvGrpSpPr>
          <p:grpSpPr>
            <a:xfrm>
              <a:off x="6061708" y="5074257"/>
              <a:ext cx="1183347" cy="806035"/>
              <a:chOff x="6578291" y="4476750"/>
              <a:chExt cx="994083" cy="69532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73D433E-BD0E-8A73-38DB-2DBD60EC35AC}"/>
                  </a:ext>
                </a:extLst>
              </p:cNvPr>
              <p:cNvSpPr/>
              <p:nvPr/>
            </p:nvSpPr>
            <p:spPr>
              <a:xfrm>
                <a:off x="6578291" y="4476750"/>
                <a:ext cx="994083" cy="695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D1FFED1-B482-923F-D575-E16C4C2CA67C}"/>
                  </a:ext>
                </a:extLst>
              </p:cNvPr>
              <p:cNvSpPr/>
              <p:nvPr/>
            </p:nvSpPr>
            <p:spPr>
              <a:xfrm>
                <a:off x="6655100" y="4554248"/>
                <a:ext cx="840463" cy="542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i="1" dirty="0">
                    <a:solidFill>
                      <a:schemeClr val="tx1"/>
                    </a:solidFill>
                  </a:rPr>
                  <a:t>Node_1</a:t>
                </a:r>
                <a:endParaRPr lang="ko-KR" altLang="en-US" sz="12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D0FA316-A47E-02E0-046E-C4BCFC555E07}"/>
                </a:ext>
              </a:extLst>
            </p:cNvPr>
            <p:cNvGrpSpPr/>
            <p:nvPr/>
          </p:nvGrpSpPr>
          <p:grpSpPr>
            <a:xfrm>
              <a:off x="9999984" y="3267830"/>
              <a:ext cx="1183347" cy="806035"/>
              <a:chOff x="6578291" y="4476750"/>
              <a:chExt cx="994083" cy="6953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B66C96E-B43A-CC09-DD79-6E738FA1E39A}"/>
                  </a:ext>
                </a:extLst>
              </p:cNvPr>
              <p:cNvSpPr/>
              <p:nvPr/>
            </p:nvSpPr>
            <p:spPr>
              <a:xfrm>
                <a:off x="6578291" y="4476750"/>
                <a:ext cx="994083" cy="695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41937B6-291E-D61D-DCAB-B82E145A3D3E}"/>
                  </a:ext>
                </a:extLst>
              </p:cNvPr>
              <p:cNvSpPr/>
              <p:nvPr/>
            </p:nvSpPr>
            <p:spPr>
              <a:xfrm>
                <a:off x="6655100" y="4554248"/>
                <a:ext cx="840463" cy="542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i="1" dirty="0">
                    <a:solidFill>
                      <a:schemeClr val="tx1"/>
                    </a:solidFill>
                  </a:rPr>
                  <a:t>Node_4</a:t>
                </a:r>
                <a:endParaRPr lang="ko-KR" altLang="en-US" sz="12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D26A288-DAB8-1086-019F-A10A27561C02}"/>
                </a:ext>
              </a:extLst>
            </p:cNvPr>
            <p:cNvGrpSpPr/>
            <p:nvPr/>
          </p:nvGrpSpPr>
          <p:grpSpPr>
            <a:xfrm>
              <a:off x="8058227" y="3272422"/>
              <a:ext cx="1183347" cy="806035"/>
              <a:chOff x="6578291" y="4476750"/>
              <a:chExt cx="994083" cy="69532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55D2E25-30B9-CB89-0EA9-9954CFFCB7D4}"/>
                  </a:ext>
                </a:extLst>
              </p:cNvPr>
              <p:cNvSpPr/>
              <p:nvPr/>
            </p:nvSpPr>
            <p:spPr>
              <a:xfrm>
                <a:off x="6578291" y="4476750"/>
                <a:ext cx="994083" cy="695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B7A98A8-7487-7988-A1C3-5C6BA890F9F3}"/>
                  </a:ext>
                </a:extLst>
              </p:cNvPr>
              <p:cNvSpPr/>
              <p:nvPr/>
            </p:nvSpPr>
            <p:spPr>
              <a:xfrm>
                <a:off x="6655100" y="4554248"/>
                <a:ext cx="840463" cy="542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i="1" dirty="0">
                    <a:solidFill>
                      <a:schemeClr val="tx1"/>
                    </a:solidFill>
                  </a:rPr>
                  <a:t>Node_3</a:t>
                </a:r>
                <a:endParaRPr lang="ko-KR" altLang="en-US" sz="12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A38C784-998D-25C8-BD95-FA4EC82E9DB7}"/>
                </a:ext>
              </a:extLst>
            </p:cNvPr>
            <p:cNvGrpSpPr/>
            <p:nvPr/>
          </p:nvGrpSpPr>
          <p:grpSpPr>
            <a:xfrm>
              <a:off x="9999984" y="5072540"/>
              <a:ext cx="1183347" cy="806035"/>
              <a:chOff x="6578291" y="4476750"/>
              <a:chExt cx="994083" cy="695325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9A7DDB7-1F36-4B88-5C7C-97046062DE55}"/>
                  </a:ext>
                </a:extLst>
              </p:cNvPr>
              <p:cNvSpPr/>
              <p:nvPr/>
            </p:nvSpPr>
            <p:spPr>
              <a:xfrm>
                <a:off x="6578291" y="4476750"/>
                <a:ext cx="994083" cy="695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EAA064A-BCFA-1352-92A4-09F8E89758BE}"/>
                  </a:ext>
                </a:extLst>
              </p:cNvPr>
              <p:cNvSpPr/>
              <p:nvPr/>
            </p:nvSpPr>
            <p:spPr>
              <a:xfrm>
                <a:off x="6655100" y="4554248"/>
                <a:ext cx="840463" cy="542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i="1" dirty="0">
                    <a:solidFill>
                      <a:schemeClr val="tx1"/>
                    </a:solidFill>
                  </a:rPr>
                  <a:t>Node_5</a:t>
                </a:r>
                <a:endParaRPr lang="ko-KR" altLang="en-US" sz="1200" b="1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E242DA24-6D6A-01CA-EB75-6EBF93CE74A7}"/>
                </a:ext>
              </a:extLst>
            </p:cNvPr>
            <p:cNvCxnSpPr>
              <a:stCxn id="8" idx="2"/>
              <a:endCxn id="3" idx="1"/>
            </p:cNvCxnSpPr>
            <p:nvPr/>
          </p:nvCxnSpPr>
          <p:spPr>
            <a:xfrm rot="16200000" flipH="1">
              <a:off x="6801965" y="3923987"/>
              <a:ext cx="629265" cy="929019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90F85CFC-C832-6ECD-6B1C-F0D429E8D6C7}"/>
                </a:ext>
              </a:extLst>
            </p:cNvPr>
            <p:cNvCxnSpPr>
              <a:cxnSpLocks/>
              <a:stCxn id="12" idx="3"/>
              <a:endCxn id="3" idx="2"/>
            </p:cNvCxnSpPr>
            <p:nvPr/>
          </p:nvCxnSpPr>
          <p:spPr>
            <a:xfrm flipV="1">
              <a:off x="7245055" y="4930439"/>
              <a:ext cx="1404844" cy="546835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31469834-C00B-F7C0-429E-0B516D6AD1A5}"/>
                </a:ext>
              </a:extLst>
            </p:cNvPr>
            <p:cNvCxnSpPr>
              <a:cxnSpLocks/>
              <a:stCxn id="22" idx="1"/>
              <a:endCxn id="3" idx="2"/>
            </p:cNvCxnSpPr>
            <p:nvPr/>
          </p:nvCxnSpPr>
          <p:spPr>
            <a:xfrm rot="10800000">
              <a:off x="8649900" y="4930439"/>
              <a:ext cx="1350085" cy="545119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F9CEA92-9408-485A-4723-FA5ABE86A6CE}"/>
                </a:ext>
              </a:extLst>
            </p:cNvPr>
            <p:cNvCxnSpPr>
              <a:cxnSpLocks/>
              <a:stCxn id="15" idx="2"/>
              <a:endCxn id="3" idx="3"/>
            </p:cNvCxnSpPr>
            <p:nvPr/>
          </p:nvCxnSpPr>
          <p:spPr>
            <a:xfrm rot="5400000">
              <a:off x="9840542" y="3952013"/>
              <a:ext cx="629265" cy="872968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A55CBA09-6C0A-2091-1B1A-5758B6A2E1C1}"/>
                </a:ext>
              </a:extLst>
            </p:cNvPr>
            <p:cNvCxnSpPr>
              <a:cxnSpLocks/>
              <a:stCxn id="3" idx="0"/>
              <a:endCxn id="19" idx="2"/>
            </p:cNvCxnSpPr>
            <p:nvPr/>
          </p:nvCxnSpPr>
          <p:spPr>
            <a:xfrm rot="5400000" flipH="1" flipV="1">
              <a:off x="8451219" y="4277138"/>
              <a:ext cx="397363" cy="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BE5249C4-3D30-5DDC-9799-C9C707F8B5FF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5314586" y="5030137"/>
              <a:ext cx="747121" cy="447138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폭발: 8pt 39">
              <a:extLst>
                <a:ext uri="{FF2B5EF4-FFF2-40B4-BE49-F238E27FC236}">
                  <a16:creationId xmlns:a16="http://schemas.microsoft.com/office/drawing/2014/main" id="{9C86591F-CEE4-D969-B9C5-9B94002F5354}"/>
                </a:ext>
              </a:extLst>
            </p:cNvPr>
            <p:cNvSpPr/>
            <p:nvPr/>
          </p:nvSpPr>
          <p:spPr>
            <a:xfrm>
              <a:off x="5757333" y="5228399"/>
              <a:ext cx="494236" cy="386677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C0E0D23-F321-10DD-6D0E-122D072348C9}"/>
                </a:ext>
              </a:extLst>
            </p:cNvPr>
            <p:cNvSpPr/>
            <p:nvPr/>
          </p:nvSpPr>
          <p:spPr>
            <a:xfrm>
              <a:off x="4384176" y="4493212"/>
              <a:ext cx="1183347" cy="973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6B9AE4D-E494-8809-666E-C6A488393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 l="20709" t="13966" r="14031" b="11639"/>
            <a:stretch/>
          </p:blipFill>
          <p:spPr>
            <a:xfrm>
              <a:off x="4458494" y="4546601"/>
              <a:ext cx="1037824" cy="88731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1DBDD2C1-4E96-A591-FCD0-9EAF38801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500245" y="4586316"/>
              <a:ext cx="618067" cy="972448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18050C0-4CB7-09BA-A18D-10737FEAF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2652128" y="4983710"/>
              <a:ext cx="556068" cy="550855"/>
            </a:xfrm>
            <a:prstGeom prst="rect">
              <a:avLst/>
            </a:prstGeom>
          </p:spPr>
        </p:pic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0C4AF55D-22F4-77B9-F159-7D29BDB9CCD9}"/>
                </a:ext>
              </a:extLst>
            </p:cNvPr>
            <p:cNvCxnSpPr>
              <a:stCxn id="43" idx="2"/>
              <a:endCxn id="6" idx="1"/>
            </p:cNvCxnSpPr>
            <p:nvPr/>
          </p:nvCxnSpPr>
          <p:spPr>
            <a:xfrm rot="16200000" flipH="1">
              <a:off x="2570425" y="4797617"/>
              <a:ext cx="949993" cy="2472285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45825835-AD27-F161-C032-89DDB43156DE}"/>
                </a:ext>
              </a:extLst>
            </p:cNvPr>
            <p:cNvCxnSpPr>
              <a:cxnSpLocks/>
              <a:stCxn id="46" idx="2"/>
              <a:endCxn id="6" idx="1"/>
            </p:cNvCxnSpPr>
            <p:nvPr/>
          </p:nvCxnSpPr>
          <p:spPr>
            <a:xfrm rot="16200000" flipH="1">
              <a:off x="3118767" y="5345960"/>
              <a:ext cx="974192" cy="1351402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FFEA460-5AE0-60E1-78A5-B8BE7F71627E}"/>
                </a:ext>
              </a:extLst>
            </p:cNvPr>
            <p:cNvGrpSpPr/>
            <p:nvPr/>
          </p:nvGrpSpPr>
          <p:grpSpPr>
            <a:xfrm>
              <a:off x="4412268" y="3260909"/>
              <a:ext cx="1183347" cy="806035"/>
              <a:chOff x="6578291" y="4476750"/>
              <a:chExt cx="994083" cy="69532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15AB8EF-43D5-B75E-B864-036250E086A7}"/>
                  </a:ext>
                </a:extLst>
              </p:cNvPr>
              <p:cNvSpPr/>
              <p:nvPr/>
            </p:nvSpPr>
            <p:spPr>
              <a:xfrm>
                <a:off x="6578291" y="4476750"/>
                <a:ext cx="994083" cy="6953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E3076B1-548C-083F-D091-428DBBD06A05}"/>
                  </a:ext>
                </a:extLst>
              </p:cNvPr>
              <p:cNvSpPr/>
              <p:nvPr/>
            </p:nvSpPr>
            <p:spPr>
              <a:xfrm>
                <a:off x="6655100" y="4554248"/>
                <a:ext cx="840463" cy="542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i="1" dirty="0">
                    <a:solidFill>
                      <a:schemeClr val="tx1"/>
                    </a:solidFill>
                  </a:rPr>
                  <a:t>Sensing</a:t>
                </a:r>
              </a:p>
              <a:p>
                <a:pPr algn="ctr"/>
                <a:r>
                  <a:rPr lang="en-US" altLang="ko-KR" sz="1200" b="1" i="1" dirty="0">
                    <a:solidFill>
                      <a:schemeClr val="tx1"/>
                    </a:solidFill>
                  </a:rPr>
                  <a:t>Script</a:t>
                </a:r>
                <a:endParaRPr lang="ko-KR" altLang="en-US" sz="1200" b="1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CDC78A1-C2A6-5256-4582-448D7F5D6DDD}"/>
                </a:ext>
              </a:extLst>
            </p:cNvPr>
            <p:cNvCxnSpPr>
              <a:stCxn id="56" idx="3"/>
              <a:endCxn id="8" idx="1"/>
            </p:cNvCxnSpPr>
            <p:nvPr/>
          </p:nvCxnSpPr>
          <p:spPr>
            <a:xfrm>
              <a:off x="5595615" y="3663927"/>
              <a:ext cx="464799" cy="692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구부러짐 62">
              <a:extLst>
                <a:ext uri="{FF2B5EF4-FFF2-40B4-BE49-F238E27FC236}">
                  <a16:creationId xmlns:a16="http://schemas.microsoft.com/office/drawing/2014/main" id="{55A4639E-7AB1-3E05-7FA3-9A81C87D767B}"/>
                </a:ext>
              </a:extLst>
            </p:cNvPr>
            <p:cNvCxnSpPr>
              <a:cxnSpLocks/>
              <a:stCxn id="6" idx="1"/>
              <a:endCxn id="56" idx="1"/>
            </p:cNvCxnSpPr>
            <p:nvPr/>
          </p:nvCxnSpPr>
          <p:spPr>
            <a:xfrm rot="10800000" flipH="1">
              <a:off x="4281564" y="3663927"/>
              <a:ext cx="130704" cy="2844830"/>
            </a:xfrm>
            <a:prstGeom prst="curvedConnector3">
              <a:avLst>
                <a:gd name="adj1" fmla="val -466397"/>
              </a:avLst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11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71_TF78504181_Win32.potx" id="{53D1D609-C9A9-47F9-8C8C-A5AFCC2E736F}" vid="{17C6E6DF-1035-471A-8170-27FB72BB79A3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와이드스크린</PresentationFormat>
  <Paragraphs>72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경기천년제목 Bold</vt:lpstr>
      <vt:lpstr>경기천년제목 Light</vt:lpstr>
      <vt:lpstr>경기천년제목 Medium</vt:lpstr>
      <vt:lpstr>경기천년제목V Bold</vt:lpstr>
      <vt:lpstr>Arial</vt:lpstr>
      <vt:lpstr>Wingdings 2</vt:lpstr>
      <vt:lpstr>맑은 고딕</vt:lpstr>
      <vt:lpstr>Office 테마</vt:lpstr>
      <vt:lpstr>ShapesVTI</vt:lpstr>
      <vt:lpstr>분산컴퓨팅특론   프로젝트 주제기획안 발표(2팀)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분산컴퓨팅특론  Chapter2. 블록체인 구축</dc:title>
  <dc:creator>안 지용</dc:creator>
  <cp:lastModifiedBy>지용 안</cp:lastModifiedBy>
  <cp:revision>32</cp:revision>
  <dcterms:created xsi:type="dcterms:W3CDTF">2023-03-10T10:08:00Z</dcterms:created>
  <dcterms:modified xsi:type="dcterms:W3CDTF">2023-03-23T12:48:16Z</dcterms:modified>
</cp:coreProperties>
</file>