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897" r:id="rId2"/>
    <p:sldId id="3893" r:id="rId3"/>
    <p:sldId id="3895" r:id="rId4"/>
    <p:sldId id="3896" r:id="rId5"/>
    <p:sldId id="3898" r:id="rId6"/>
    <p:sldId id="3899" r:id="rId7"/>
    <p:sldId id="3900" r:id="rId8"/>
    <p:sldId id="3894" r:id="rId9"/>
    <p:sldId id="3902" r:id="rId10"/>
    <p:sldId id="3901" r:id="rId11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안 지용" initials="안지" lastIdx="1" clrIdx="0">
    <p:extLst>
      <p:ext uri="{19B8F6BF-5375-455C-9EA6-DF929625EA0E}">
        <p15:presenceInfo xmlns:p15="http://schemas.microsoft.com/office/powerpoint/2012/main" userId="aece1dccb72d36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D21"/>
    <a:srgbClr val="4CAF50"/>
    <a:srgbClr val="0033CC"/>
    <a:srgbClr val="33CC33"/>
    <a:srgbClr val="FF0000"/>
    <a:srgbClr val="FFE699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7E5EB-ED6C-42AB-B4C8-A6C39AA8733E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E4DD1B-468A-4CAC-8E7C-F8D05EA38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588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6FA709-2075-41E5-8871-E22F0C377E4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870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6FA709-2075-41E5-8871-E22F0C377E4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273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6FA709-2075-41E5-8871-E22F0C377E4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796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6FA709-2075-41E5-8871-E22F0C377E4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37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6FA709-2075-41E5-8871-E22F0C377E4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514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6FA709-2075-41E5-8871-E22F0C377E4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203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6FA709-2075-41E5-8871-E22F0C377E4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226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6FA709-2075-41E5-8871-E22F0C377E4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320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6FA709-2075-41E5-8871-E22F0C377E4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787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6FA709-2075-41E5-8871-E22F0C377E4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625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EBCB5-6A37-E464-D63C-73C9E4128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AD4EA8-570D-AEED-8D95-72E4FC85C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89054A-4501-A0A0-6E16-7247695C5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BDA8-F188-4B87-BA3D-EBC7E6B9726B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611CE5-3027-C0F2-6155-04285CB6F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C4C912-698C-6C9A-8AFB-5BFB41A19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3B0E-E8A5-433E-8851-2C37364C0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16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11961-45B3-3E27-E4B6-FE434FDA6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8D1879-1110-5697-23F3-F687771C5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A05BAA-99FE-1D5A-6136-EE1ED6A67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BDA8-F188-4B87-BA3D-EBC7E6B9726B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EA48CF-D193-BE94-FF38-9E695E60C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54697F-4678-F47D-A373-7AA411EA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3B0E-E8A5-433E-8851-2C37364C0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189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086CF7-6297-46EF-E794-D2AD7EA0DD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CA74F5-5F58-1BB5-9471-CDC6E4CF9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4B427A-0B12-B979-19C1-21BA28B19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BDA8-F188-4B87-BA3D-EBC7E6B9726B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C220EA-B5C4-1DBE-D1C6-D1033798D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4EABC4-B9A6-8335-4983-05964746C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3B0E-E8A5-433E-8851-2C37364C0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495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19E0EC7-7EF6-43F0-9B6A-E30A88364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4B12-603C-43A6-9EF9-8AC2C3B10188}" type="datetime1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555675-7E3B-4B7C-9EB3-312EFD99D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3D5265-E30E-478C-B40D-E590F8FC1A9F}"/>
              </a:ext>
            </a:extLst>
          </p:cNvPr>
          <p:cNvSpPr/>
          <p:nvPr userDrawn="1"/>
        </p:nvSpPr>
        <p:spPr>
          <a:xfrm>
            <a:off x="0" y="0"/>
            <a:ext cx="12192000" cy="7721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3404A388-16DD-422F-A8D9-4A8C4C014497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34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800" kern="120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F4C6C5-EC38-49DB-AA1B-890E6894CD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5" y="6632588"/>
            <a:ext cx="1484910" cy="193062"/>
          </a:xfrm>
          <a:prstGeom prst="rect">
            <a:avLst/>
          </a:prstGeom>
        </p:spPr>
      </p:pic>
      <p:sp>
        <p:nvSpPr>
          <p:cNvPr id="13" name="자유형 12"/>
          <p:cNvSpPr/>
          <p:nvPr userDrawn="1"/>
        </p:nvSpPr>
        <p:spPr>
          <a:xfrm>
            <a:off x="11679936" y="6303264"/>
            <a:ext cx="530352" cy="560832"/>
          </a:xfrm>
          <a:custGeom>
            <a:avLst/>
            <a:gdLst>
              <a:gd name="connsiteX0" fmla="*/ 0 w 530352"/>
              <a:gd name="connsiteY0" fmla="*/ 548640 h 560832"/>
              <a:gd name="connsiteX1" fmla="*/ 530352 w 530352"/>
              <a:gd name="connsiteY1" fmla="*/ 560832 h 560832"/>
              <a:gd name="connsiteX2" fmla="*/ 524256 w 530352"/>
              <a:gd name="connsiteY2" fmla="*/ 0 h 560832"/>
              <a:gd name="connsiteX3" fmla="*/ 0 w 530352"/>
              <a:gd name="connsiteY3" fmla="*/ 548640 h 56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352" h="560832">
                <a:moveTo>
                  <a:pt x="0" y="548640"/>
                </a:moveTo>
                <a:lnTo>
                  <a:pt x="530352" y="560832"/>
                </a:lnTo>
                <a:lnTo>
                  <a:pt x="524256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262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CA99E7-8EB8-2E72-2AC5-D4B95C45B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69EB45-3472-3507-706E-7763BB8C4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7F88CF-D1B9-935B-8386-8C191D684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BDA8-F188-4B87-BA3D-EBC7E6B9726B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BAB755-826E-2471-F59E-BD79F01CA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04DAA7-5850-98DB-46B3-B843351B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3B0E-E8A5-433E-8851-2C37364C0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950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05A30-CF07-AADF-8B3B-0FEF3D814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0F76FB-E102-94AB-6742-B7F83FB31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4D8FB0-FAB9-700B-C725-FFD8D0A53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BDA8-F188-4B87-BA3D-EBC7E6B9726B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3F5D2F-02F8-2D75-92CD-77C49F4CE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D38D68-756C-15BE-BDBE-7D9B0E779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3B0E-E8A5-433E-8851-2C37364C0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86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6D66E8-0E9A-0EC0-86C3-D3A674D6F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532D44-A08A-3C31-DDEF-D2BDF773CF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0E0140-2148-B7C5-D463-C8593974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EB02CF-0204-FD7C-602E-45D9B664F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BDA8-F188-4B87-BA3D-EBC7E6B9726B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9B6603-93AB-8AC9-EA44-F25A75802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D87882-5A50-2D56-CCA7-143782A7D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3B0E-E8A5-433E-8851-2C37364C0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077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125437-7129-0058-66B5-A55423CC7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87B6D1-1B6D-3D12-9332-F5A79211D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494D3-4BD7-6C25-6FE4-647A024AB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59E057-463B-882F-BE59-8419D7159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CCEF00-F908-C179-9D36-5BE53F5DA4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EBE1D8-FD66-D9E9-B998-6A94D0EA6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BDA8-F188-4B87-BA3D-EBC7E6B9726B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63C2B8-5965-8044-95A2-30F208629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F65170-54DB-7C91-E704-022E234B5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3B0E-E8A5-433E-8851-2C37364C0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462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AFC46-B074-2B28-3A50-F3AA1429D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9F4D59-EB7C-A4DB-64B0-40132E13D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BDA8-F188-4B87-BA3D-EBC7E6B9726B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1522DB-B171-32A6-3361-7ECE15D42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B32EC6-E787-2943-9521-F2E876D50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3B0E-E8A5-433E-8851-2C37364C0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02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075A3F-DFBE-CEC0-29C7-FF99A2968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BDA8-F188-4B87-BA3D-EBC7E6B9726B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28C9117-A0B9-B34D-6D46-98F5BCEBF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90E27D-7EF7-9706-C879-28E18FF78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3B0E-E8A5-433E-8851-2C37364C0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756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E96E5-4CA6-C140-E14F-6F26BE7D1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3EAA6F-86F2-E1DB-B0B4-8F31F5279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35DC79-3047-D7AF-BF7A-6D7EF8E19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D80DA0-1308-7A33-E59C-618942BB0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BDA8-F188-4B87-BA3D-EBC7E6B9726B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CEC669-0008-2935-27E6-DFAFF8349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3B1E52-6FC5-E32B-2526-E1A6459B5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3B0E-E8A5-433E-8851-2C37364C0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029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533540-63B6-5B43-D6BB-5E2718935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6540993-7A04-F4AA-73C1-56B5F5B0E9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B67D87-54A8-6594-F6F1-04CAC33C6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EE932B-B6F7-D9B7-EA7D-016338F83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BDA8-F188-4B87-BA3D-EBC7E6B9726B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704D6C-8B0E-E386-24F3-DA9A9623F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22DB70-A41A-E021-63E7-176E3D362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3B0E-E8A5-433E-8851-2C37364C0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787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8A9D7D-0233-B065-D5C7-ED5E93804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3D4BE6-D196-53D3-B8E8-ACB99B99A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C5C305-489E-842B-1EBF-408B3E3990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9BDA8-F188-4B87-BA3D-EBC7E6B9726B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ADB596-0138-1680-F49A-5F9D183D94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634AB8-535A-8737-5727-C4BE62E7A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F3B0E-E8A5-433E-8851-2C37364C0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644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7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ictworks.org/register-now-upskill-blockchain-international-development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ictworks.org/register-now-upskill-blockchain-international-developmen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hyperlink" Target="https://www.ictworks.org/register-now-upskill-blockchain-international-development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svg"/><Relationship Id="rId19" Type="http://schemas.openxmlformats.org/officeDocument/2006/relationships/image" Target="../media/image18.svg"/><Relationship Id="rId4" Type="http://schemas.openxmlformats.org/officeDocument/2006/relationships/hyperlink" Target="https://www.ictworks.org/register-now-upskill-blockchain-international-development/" TargetMode="External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hyperlink" Target="https://www.ictworks.org/register-now-upskill-blockchain-international-development/" TargetMode="External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ictworks.org/register-now-upskill-blockchain-international-development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hyperlink" Target="https://www.ictworks.org/register-now-upskill-blockchain-international-development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svg"/><Relationship Id="rId11" Type="http://schemas.openxmlformats.org/officeDocument/2006/relationships/image" Target="../media/image16.svg"/><Relationship Id="rId5" Type="http://schemas.openxmlformats.org/officeDocument/2006/relationships/image" Target="../media/image10.png"/><Relationship Id="rId15" Type="http://schemas.openxmlformats.org/officeDocument/2006/relationships/hyperlink" Target="https://pixabay.com/en/led-semiconductor-diode-light-red-153883/" TargetMode="External"/><Relationship Id="rId10" Type="http://schemas.openxmlformats.org/officeDocument/2006/relationships/image" Target="../media/image15.png"/><Relationship Id="rId4" Type="http://schemas.openxmlformats.org/officeDocument/2006/relationships/hyperlink" Target="https://www.ictworks.org/register-now-upskill-blockchain-international-development/" TargetMode="External"/><Relationship Id="rId9" Type="http://schemas.openxmlformats.org/officeDocument/2006/relationships/image" Target="../media/image14.svg"/><Relationship Id="rId1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ictworks.org/register-now-upskill-blockchain-international-development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ictworks.org/register-now-upskill-blockchain-international-developmen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DB81C9-5DEC-47F7-9027-6A9DBF7CB83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85880" y="6483350"/>
            <a:ext cx="751840" cy="365125"/>
          </a:xfrm>
        </p:spPr>
        <p:txBody>
          <a:bodyPr/>
          <a:lstStyle/>
          <a:p>
            <a:fld id="{99F4C6C5-EC38-49DB-AA1B-890E6894CD57}" type="slidenum">
              <a:rPr lang="ko-KR" altLang="en-US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pPr/>
              <a:t>1</a:t>
            </a:fld>
            <a:endParaRPr lang="ko-KR" altLang="en-US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87416" y="95262"/>
            <a:ext cx="98526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200"/>
              </a:spcBef>
              <a:spcAft>
                <a:spcPts val="200"/>
              </a:spcAft>
            </a:pPr>
            <a:r>
              <a:rPr lang="ko-KR" altLang="en-US" sz="3200" dirty="0"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프로젝트 설계  </a:t>
            </a:r>
            <a:endParaRPr lang="en-US" altLang="ko-KR" sz="3200" dirty="0">
              <a:solidFill>
                <a:prstClr val="black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E99DD0-C151-E948-582C-66055A8F0F63}"/>
              </a:ext>
            </a:extLst>
          </p:cNvPr>
          <p:cNvSpPr/>
          <p:nvPr/>
        </p:nvSpPr>
        <p:spPr>
          <a:xfrm>
            <a:off x="780176" y="6551802"/>
            <a:ext cx="855677" cy="3061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F5C4F76-B4E6-20A3-7366-91DA7A9ECBC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957954" y="-5381"/>
            <a:ext cx="1293259" cy="7860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8656F0-520D-9AE0-27AA-EA3C7E54043D}"/>
              </a:ext>
            </a:extLst>
          </p:cNvPr>
          <p:cNvSpPr txBox="1"/>
          <p:nvPr/>
        </p:nvSpPr>
        <p:spPr>
          <a:xfrm>
            <a:off x="598179" y="1020288"/>
            <a:ext cx="10995642" cy="4190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     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개요</a:t>
            </a:r>
            <a:endParaRPr lang="en-US" altLang="ko-KR" sz="2200" dirty="0">
              <a:solidFill>
                <a:schemeClr val="tx1">
                  <a:lumMod val="65000"/>
                  <a:lumOff val="3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sym typeface="Wingdings 2" panose="05020102010507070707" pitchFamily="18" charset="2"/>
            </a:endParaRPr>
          </a:p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Raspberry Pi </a:t>
            </a: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기반 블록체인 네트워크 구현 및 성능평가</a:t>
            </a:r>
            <a:endParaRPr kumimoji="1"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ko-KR" sz="2200" dirty="0">
              <a:solidFill>
                <a:schemeClr val="tx1">
                  <a:lumMod val="65000"/>
                  <a:lumOff val="3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     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목적</a:t>
            </a:r>
            <a:endParaRPr lang="en-US" altLang="ko-KR" sz="2200" dirty="0">
              <a:solidFill>
                <a:schemeClr val="tx1">
                  <a:lumMod val="65000"/>
                  <a:lumOff val="3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sym typeface="Wingdings 2" panose="05020102010507070707" pitchFamily="18" charset="2"/>
            </a:endParaRPr>
          </a:p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블록체인 네트워크 이해 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머클트리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적용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-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블록체인 네트워크 안정성 평가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     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제약 사항</a:t>
            </a:r>
            <a:endParaRPr lang="en-US" altLang="ko-KR" sz="2200" dirty="0">
              <a:solidFill>
                <a:schemeClr val="tx1">
                  <a:lumMod val="65000"/>
                  <a:lumOff val="3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sym typeface="Wingdings 2" panose="05020102010507070707" pitchFamily="18" charset="2"/>
            </a:endParaRPr>
          </a:p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블록체인 네트워크는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Raspberry Pi 3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환경에서 동작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08476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DB81C9-5DEC-47F7-9027-6A9DBF7CB83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85880" y="6483350"/>
            <a:ext cx="751840" cy="365125"/>
          </a:xfrm>
        </p:spPr>
        <p:txBody>
          <a:bodyPr/>
          <a:lstStyle/>
          <a:p>
            <a:fld id="{99F4C6C5-EC38-49DB-AA1B-890E6894CD57}" type="slidenum">
              <a:rPr lang="ko-KR" altLang="en-US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pPr/>
              <a:t>10</a:t>
            </a:fld>
            <a:endParaRPr lang="ko-KR" altLang="en-US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87416" y="95262"/>
            <a:ext cx="98526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200"/>
              </a:spcBef>
              <a:spcAft>
                <a:spcPts val="200"/>
              </a:spcAft>
            </a:pPr>
            <a:r>
              <a:rPr lang="ko-KR" altLang="en-US" sz="3200" dirty="0"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프로젝트 설계  </a:t>
            </a:r>
            <a:endParaRPr lang="en-US" altLang="ko-KR" sz="3200" dirty="0">
              <a:solidFill>
                <a:prstClr val="black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E99DD0-C151-E948-582C-66055A8F0F63}"/>
              </a:ext>
            </a:extLst>
          </p:cNvPr>
          <p:cNvSpPr/>
          <p:nvPr/>
        </p:nvSpPr>
        <p:spPr>
          <a:xfrm>
            <a:off x="780176" y="6551802"/>
            <a:ext cx="855677" cy="3061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F5C4F76-B4E6-20A3-7366-91DA7A9ECBC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957954" y="-5381"/>
            <a:ext cx="1293259" cy="7860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8656F0-520D-9AE0-27AA-EA3C7E54043D}"/>
              </a:ext>
            </a:extLst>
          </p:cNvPr>
          <p:cNvSpPr txBox="1"/>
          <p:nvPr/>
        </p:nvSpPr>
        <p:spPr>
          <a:xfrm>
            <a:off x="598179" y="1020288"/>
            <a:ext cx="549782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     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성능평가 기준</a:t>
            </a:r>
            <a:endParaRPr lang="en-US" altLang="ko-KR" sz="2200" dirty="0">
              <a:solidFill>
                <a:schemeClr val="tx1">
                  <a:lumMod val="65000"/>
                  <a:lumOff val="3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sym typeface="Wingdings 2" panose="05020102010507070707" pitchFamily="18" charset="2"/>
            </a:endParaRP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  - transaction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성공률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(%)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  - transaction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지연시간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(msec.)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  - resource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사용량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(CPU, memory)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	-CPU utilization(%)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	-Memory usage(MB)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2BDC8A-988A-B308-9A04-645528A637E7}"/>
              </a:ext>
            </a:extLst>
          </p:cNvPr>
          <p:cNvSpPr txBox="1"/>
          <p:nvPr/>
        </p:nvSpPr>
        <p:spPr>
          <a:xfrm>
            <a:off x="587416" y="3621446"/>
            <a:ext cx="549782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     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기대 성능</a:t>
            </a:r>
            <a:endParaRPr lang="en-US" altLang="ko-KR" sz="2200" dirty="0">
              <a:solidFill>
                <a:schemeClr val="tx1">
                  <a:lumMod val="65000"/>
                  <a:lumOff val="3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sym typeface="Wingdings 2" panose="05020102010507070707" pitchFamily="18" charset="2"/>
            </a:endParaRP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  - transaction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성공률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: 99%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  - transaction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지연시간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: 50msec</a:t>
            </a:r>
          </a:p>
        </p:txBody>
      </p:sp>
    </p:spTree>
    <p:extLst>
      <p:ext uri="{BB962C8B-B14F-4D97-AF65-F5344CB8AC3E}">
        <p14:creationId xmlns:p14="http://schemas.microsoft.com/office/powerpoint/2010/main" val="2803736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DB81C9-5DEC-47F7-9027-6A9DBF7CB83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85880" y="6483350"/>
            <a:ext cx="751840" cy="365125"/>
          </a:xfrm>
        </p:spPr>
        <p:txBody>
          <a:bodyPr/>
          <a:lstStyle/>
          <a:p>
            <a:fld id="{99F4C6C5-EC38-49DB-AA1B-890E6894CD57}" type="slidenum">
              <a:rPr lang="ko-KR" altLang="en-US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pPr/>
              <a:t>2</a:t>
            </a:fld>
            <a:endParaRPr lang="ko-KR" altLang="en-US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5740" y="95262"/>
            <a:ext cx="102342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200"/>
              </a:spcBef>
              <a:spcAft>
                <a:spcPts val="200"/>
              </a:spcAft>
            </a:pPr>
            <a:r>
              <a:rPr lang="ko-KR" altLang="en-US" sz="3200" dirty="0"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프로젝트 설계 </a:t>
            </a:r>
            <a:endParaRPr lang="en-US" altLang="ko-KR" sz="3200" dirty="0">
              <a:solidFill>
                <a:prstClr val="black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E99DD0-C151-E948-582C-66055A8F0F63}"/>
              </a:ext>
            </a:extLst>
          </p:cNvPr>
          <p:cNvSpPr/>
          <p:nvPr/>
        </p:nvSpPr>
        <p:spPr>
          <a:xfrm>
            <a:off x="780176" y="6551802"/>
            <a:ext cx="855677" cy="3061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F5C4F76-B4E6-20A3-7366-91DA7A9ECBC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957954" y="-5381"/>
            <a:ext cx="1293259" cy="786059"/>
          </a:xfrm>
          <a:prstGeom prst="rect">
            <a:avLst/>
          </a:prstGeom>
        </p:spPr>
      </p:pic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5B3C3339-7DAB-4C54-B67A-0C957B9269C8}"/>
              </a:ext>
            </a:extLst>
          </p:cNvPr>
          <p:cNvSpPr txBox="1">
            <a:spLocks/>
          </p:cNvSpPr>
          <p:nvPr/>
        </p:nvSpPr>
        <p:spPr>
          <a:xfrm>
            <a:off x="205740" y="92708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Use Case Diagram</a:t>
            </a: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 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lvl="1"/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marL="347400" lvl="1" indent="0">
              <a:buNone/>
            </a:pPr>
            <a:r>
              <a:rPr kumimoji="1" lang="ko-KR" altLang="en-US" sz="18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 </a:t>
            </a:r>
            <a:endParaRPr kumimoji="1" lang="en-US" altLang="ko-KR" sz="1800" dirty="0">
              <a:solidFill>
                <a:schemeClr val="bg2">
                  <a:lumMod val="10000"/>
                </a:schemeClr>
              </a:solidFill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8A0137D-16F5-1DC2-F0DD-AE92127F8F4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225" t="4354" r="2725" b="7691"/>
          <a:stretch/>
        </p:blipFill>
        <p:spPr>
          <a:xfrm>
            <a:off x="61339" y="1633380"/>
            <a:ext cx="8001469" cy="4297532"/>
          </a:xfrm>
          <a:prstGeom prst="rect">
            <a:avLst/>
          </a:prstGeom>
        </p:spPr>
      </p:pic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3A79AA5B-660E-B662-017F-6B83F1296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313854"/>
              </p:ext>
            </p:extLst>
          </p:nvPr>
        </p:nvGraphicFramePr>
        <p:xfrm>
          <a:off x="7102432" y="3990987"/>
          <a:ext cx="475936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7551">
                  <a:extLst>
                    <a:ext uri="{9D8B030D-6E8A-4147-A177-3AD203B41FA5}">
                      <a16:colId xmlns:a16="http://schemas.microsoft.com/office/drawing/2014/main" val="4110705810"/>
                    </a:ext>
                  </a:extLst>
                </a:gridCol>
                <a:gridCol w="3591817">
                  <a:extLst>
                    <a:ext uri="{9D8B030D-6E8A-4147-A177-3AD203B41FA5}">
                      <a16:colId xmlns:a16="http://schemas.microsoft.com/office/drawing/2014/main" val="2241285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1A1D2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Actor</a:t>
                      </a:r>
                      <a:endParaRPr lang="ko-KR" altLang="en-US" sz="1400" dirty="0">
                        <a:solidFill>
                          <a:srgbClr val="1A1D2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1A1D2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ko-KR" altLang="en-US" sz="1400" dirty="0">
                        <a:solidFill>
                          <a:srgbClr val="1A1D2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30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1A1D2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  <a:endParaRPr lang="ko-KR" altLang="en-US" sz="1400" b="1" dirty="0">
                        <a:solidFill>
                          <a:srgbClr val="1A1D2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1A1D2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블록체인 연산 요청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665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1A1D2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Admin</a:t>
                      </a:r>
                      <a:endParaRPr lang="ko-KR" altLang="en-US" sz="1400" b="1" dirty="0">
                        <a:solidFill>
                          <a:srgbClr val="1A1D2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1A1D2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노드 등록</a:t>
                      </a:r>
                      <a:r>
                        <a:rPr lang="en-US" altLang="ko-KR" sz="1400" b="1" dirty="0">
                          <a:solidFill>
                            <a:srgbClr val="1A1D2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rgbClr val="1A1D2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감시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254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1A1D2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Cracker</a:t>
                      </a:r>
                      <a:endParaRPr lang="ko-KR" altLang="en-US" sz="1400" b="1" dirty="0">
                        <a:solidFill>
                          <a:srgbClr val="1A1D2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1A1D2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블록 해시 값 조작</a:t>
                      </a:r>
                      <a:r>
                        <a:rPr lang="en-US" altLang="ko-KR" sz="1400" b="1" dirty="0">
                          <a:solidFill>
                            <a:srgbClr val="1A1D2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altLang="ko-KR" sz="1400" b="1" dirty="0" err="1">
                          <a:solidFill>
                            <a:srgbClr val="1A1D2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Unconsistency</a:t>
                      </a:r>
                      <a:r>
                        <a:rPr lang="ko-KR" altLang="en-US" sz="1400" b="1" dirty="0">
                          <a:solidFill>
                            <a:srgbClr val="1A1D2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상황 조성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564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1A1D2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DHT 11</a:t>
                      </a:r>
                      <a:endParaRPr lang="ko-KR" altLang="en-US" sz="1400" b="1" dirty="0">
                        <a:solidFill>
                          <a:srgbClr val="1A1D2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1A1D2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센서로부터 측정된 온도데이터 전송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382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179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DB81C9-5DEC-47F7-9027-6A9DBF7CB83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85880" y="6483350"/>
            <a:ext cx="751840" cy="365125"/>
          </a:xfrm>
        </p:spPr>
        <p:txBody>
          <a:bodyPr/>
          <a:lstStyle/>
          <a:p>
            <a:fld id="{99F4C6C5-EC38-49DB-AA1B-890E6894CD57}" type="slidenum">
              <a:rPr lang="ko-KR" altLang="en-US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pPr/>
              <a:t>3</a:t>
            </a:fld>
            <a:endParaRPr lang="ko-KR" altLang="en-US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5740" y="95262"/>
            <a:ext cx="102342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200"/>
              </a:spcBef>
              <a:spcAft>
                <a:spcPts val="200"/>
              </a:spcAft>
            </a:pPr>
            <a:r>
              <a:rPr lang="ko-KR" altLang="en-US" sz="3200" dirty="0"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프로젝트 설계 </a:t>
            </a:r>
            <a:endParaRPr lang="en-US" altLang="ko-KR" sz="3200" dirty="0">
              <a:solidFill>
                <a:prstClr val="black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E99DD0-C151-E948-582C-66055A8F0F63}"/>
              </a:ext>
            </a:extLst>
          </p:cNvPr>
          <p:cNvSpPr/>
          <p:nvPr/>
        </p:nvSpPr>
        <p:spPr>
          <a:xfrm>
            <a:off x="780176" y="6551802"/>
            <a:ext cx="855677" cy="3061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F5C4F76-B4E6-20A3-7366-91DA7A9ECBC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957954" y="-5381"/>
            <a:ext cx="1293259" cy="786059"/>
          </a:xfrm>
          <a:prstGeom prst="rect">
            <a:avLst/>
          </a:prstGeom>
        </p:spPr>
      </p:pic>
      <p:sp>
        <p:nvSpPr>
          <p:cNvPr id="1062" name="사각형: 둥근 모서리 1061">
            <a:extLst>
              <a:ext uri="{FF2B5EF4-FFF2-40B4-BE49-F238E27FC236}">
                <a16:creationId xmlns:a16="http://schemas.microsoft.com/office/drawing/2014/main" id="{E4F78CC8-3DCB-8AC4-2730-2C7553B4A922}"/>
              </a:ext>
            </a:extLst>
          </p:cNvPr>
          <p:cNvSpPr/>
          <p:nvPr/>
        </p:nvSpPr>
        <p:spPr>
          <a:xfrm>
            <a:off x="2744297" y="5569224"/>
            <a:ext cx="1000606" cy="1054316"/>
          </a:xfrm>
          <a:prstGeom prst="roundRect">
            <a:avLst>
              <a:gd name="adj" fmla="val 12904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1" name="사각형: 둥근 모서리 1060">
            <a:extLst>
              <a:ext uri="{FF2B5EF4-FFF2-40B4-BE49-F238E27FC236}">
                <a16:creationId xmlns:a16="http://schemas.microsoft.com/office/drawing/2014/main" id="{AD3965D0-BEA4-84AE-60DC-DAD28363A858}"/>
              </a:ext>
            </a:extLst>
          </p:cNvPr>
          <p:cNvSpPr/>
          <p:nvPr/>
        </p:nvSpPr>
        <p:spPr>
          <a:xfrm>
            <a:off x="1716656" y="4483610"/>
            <a:ext cx="1000606" cy="1054316"/>
          </a:xfrm>
          <a:prstGeom prst="roundRect">
            <a:avLst>
              <a:gd name="adj" fmla="val 12904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0" name="사각형: 둥근 모서리 1059">
            <a:extLst>
              <a:ext uri="{FF2B5EF4-FFF2-40B4-BE49-F238E27FC236}">
                <a16:creationId xmlns:a16="http://schemas.microsoft.com/office/drawing/2014/main" id="{062A9254-C580-CA81-C156-61CF7C3E982D}"/>
              </a:ext>
            </a:extLst>
          </p:cNvPr>
          <p:cNvSpPr/>
          <p:nvPr/>
        </p:nvSpPr>
        <p:spPr>
          <a:xfrm>
            <a:off x="1716656" y="3265695"/>
            <a:ext cx="1000606" cy="1054316"/>
          </a:xfrm>
          <a:prstGeom prst="roundRect">
            <a:avLst>
              <a:gd name="adj" fmla="val 12904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9" name="사각형: 둥근 모서리 1058">
            <a:extLst>
              <a:ext uri="{FF2B5EF4-FFF2-40B4-BE49-F238E27FC236}">
                <a16:creationId xmlns:a16="http://schemas.microsoft.com/office/drawing/2014/main" id="{997EC095-C32F-E604-D401-A3021AE952DD}"/>
              </a:ext>
            </a:extLst>
          </p:cNvPr>
          <p:cNvSpPr/>
          <p:nvPr/>
        </p:nvSpPr>
        <p:spPr>
          <a:xfrm>
            <a:off x="2744297" y="2069287"/>
            <a:ext cx="1000606" cy="1054316"/>
          </a:xfrm>
          <a:prstGeom prst="roundRect">
            <a:avLst>
              <a:gd name="adj" fmla="val 12904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래픽 24" descr="사용자 단색으로 채워진">
            <a:extLst>
              <a:ext uri="{FF2B5EF4-FFF2-40B4-BE49-F238E27FC236}">
                <a16:creationId xmlns:a16="http://schemas.microsoft.com/office/drawing/2014/main" id="{A041D248-0B91-7F15-7E35-A6719BB4D9C0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19783" y="2327909"/>
            <a:ext cx="654820" cy="655550"/>
          </a:xfrm>
          <a:prstGeom prst="rect">
            <a:avLst/>
          </a:prstGeom>
        </p:spPr>
      </p:pic>
      <p:pic>
        <p:nvPicPr>
          <p:cNvPr id="44" name="그래픽 43" descr="온도계 단색으로 채워진">
            <a:extLst>
              <a:ext uri="{FF2B5EF4-FFF2-40B4-BE49-F238E27FC236}">
                <a16:creationId xmlns:a16="http://schemas.microsoft.com/office/drawing/2014/main" id="{D110547F-7A2E-F980-2EF4-26A203FF03D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47566" y="3566715"/>
            <a:ext cx="531209" cy="531802"/>
          </a:xfrm>
          <a:prstGeom prst="rect">
            <a:avLst/>
          </a:prstGeom>
        </p:spPr>
      </p:pic>
      <p:pic>
        <p:nvPicPr>
          <p:cNvPr id="46" name="그래픽 45" descr="경찰관 남성 단색으로 채워진">
            <a:extLst>
              <a:ext uri="{FF2B5EF4-FFF2-40B4-BE49-F238E27FC236}">
                <a16:creationId xmlns:a16="http://schemas.microsoft.com/office/drawing/2014/main" id="{B75773AE-27AF-65F1-8255-EE3D1C5609DF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03993" y="4774782"/>
            <a:ext cx="625932" cy="621896"/>
          </a:xfrm>
          <a:prstGeom prst="rect">
            <a:avLst/>
          </a:prstGeom>
        </p:spPr>
      </p:pic>
      <p:pic>
        <p:nvPicPr>
          <p:cNvPr id="48" name="그래픽 47" descr="남성 프로그래머 단색으로 채워진">
            <a:extLst>
              <a:ext uri="{FF2B5EF4-FFF2-40B4-BE49-F238E27FC236}">
                <a16:creationId xmlns:a16="http://schemas.microsoft.com/office/drawing/2014/main" id="{301F8CBC-1C6B-57C5-81B1-FEFB735237A4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916333" y="5800563"/>
            <a:ext cx="656533" cy="657266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9E2388E6-C18C-45F0-8F3A-C01527C9A0A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19783" y="1956937"/>
            <a:ext cx="654820" cy="65555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6FCD808C-7905-2F3D-B9C7-FF65886E28D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00024" y="3152948"/>
            <a:ext cx="654820" cy="653822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11EC4E83-ED99-1BA6-70E7-AAE25E46AB6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02004" y="4366086"/>
            <a:ext cx="654820" cy="65555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ADDFBBF9-440E-9452-EEAE-8D9653AD148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27526" y="5449145"/>
            <a:ext cx="654820" cy="655550"/>
          </a:xfrm>
          <a:prstGeom prst="rect">
            <a:avLst/>
          </a:prstGeom>
        </p:spPr>
      </p:pic>
      <p:sp>
        <p:nvSpPr>
          <p:cNvPr id="1024" name="TextBox 1023">
            <a:extLst>
              <a:ext uri="{FF2B5EF4-FFF2-40B4-BE49-F238E27FC236}">
                <a16:creationId xmlns:a16="http://schemas.microsoft.com/office/drawing/2014/main" id="{BBE18A7D-B060-251B-7A64-AE77D23A8A72}"/>
              </a:ext>
            </a:extLst>
          </p:cNvPr>
          <p:cNvSpPr txBox="1"/>
          <p:nvPr/>
        </p:nvSpPr>
        <p:spPr>
          <a:xfrm>
            <a:off x="3036608" y="2866099"/>
            <a:ext cx="667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User</a:t>
            </a:r>
            <a:endParaRPr lang="ko-KR" altLang="en-US" sz="1100" b="1" dirty="0"/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CAE306DE-C429-8740-05D5-82FEA6D5DA50}"/>
              </a:ext>
            </a:extLst>
          </p:cNvPr>
          <p:cNvSpPr txBox="1"/>
          <p:nvPr/>
        </p:nvSpPr>
        <p:spPr>
          <a:xfrm>
            <a:off x="1903982" y="4045446"/>
            <a:ext cx="667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Sensor</a:t>
            </a:r>
            <a:endParaRPr lang="ko-KR" altLang="en-US" sz="1100" b="1" dirty="0"/>
          </a:p>
        </p:txBody>
      </p:sp>
      <p:sp>
        <p:nvSpPr>
          <p:cNvPr id="1026" name="TextBox 1025">
            <a:extLst>
              <a:ext uri="{FF2B5EF4-FFF2-40B4-BE49-F238E27FC236}">
                <a16:creationId xmlns:a16="http://schemas.microsoft.com/office/drawing/2014/main" id="{2CAE33B5-AF43-2827-29A3-D2DC7487B6F1}"/>
              </a:ext>
            </a:extLst>
          </p:cNvPr>
          <p:cNvSpPr txBox="1"/>
          <p:nvPr/>
        </p:nvSpPr>
        <p:spPr>
          <a:xfrm>
            <a:off x="1909088" y="5307696"/>
            <a:ext cx="667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Admin</a:t>
            </a:r>
            <a:endParaRPr lang="ko-KR" altLang="en-US" sz="1100" b="1" dirty="0"/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CEA124B0-AB7F-4C76-274A-AC2460B70473}"/>
              </a:ext>
            </a:extLst>
          </p:cNvPr>
          <p:cNvSpPr txBox="1"/>
          <p:nvPr/>
        </p:nvSpPr>
        <p:spPr>
          <a:xfrm>
            <a:off x="2891256" y="6404302"/>
            <a:ext cx="7584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Cracker</a:t>
            </a:r>
            <a:endParaRPr lang="ko-KR" altLang="en-US" sz="1100" b="1" dirty="0"/>
          </a:p>
        </p:txBody>
      </p:sp>
      <p:cxnSp>
        <p:nvCxnSpPr>
          <p:cNvPr id="1032" name="직선 화살표 연결선 1031">
            <a:extLst>
              <a:ext uri="{FF2B5EF4-FFF2-40B4-BE49-F238E27FC236}">
                <a16:creationId xmlns:a16="http://schemas.microsoft.com/office/drawing/2014/main" id="{F684AF9A-2349-EF54-D40D-E50FE049F297}"/>
              </a:ext>
            </a:extLst>
          </p:cNvPr>
          <p:cNvCxnSpPr>
            <a:cxnSpLocks/>
          </p:cNvCxnSpPr>
          <p:nvPr/>
        </p:nvCxnSpPr>
        <p:spPr>
          <a:xfrm>
            <a:off x="4226498" y="2407177"/>
            <a:ext cx="1634858" cy="12710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직선 화살표 연결선 1032">
            <a:extLst>
              <a:ext uri="{FF2B5EF4-FFF2-40B4-BE49-F238E27FC236}">
                <a16:creationId xmlns:a16="http://schemas.microsoft.com/office/drawing/2014/main" id="{053E8AC5-C161-182A-E090-9F2A6B2C95C1}"/>
              </a:ext>
            </a:extLst>
          </p:cNvPr>
          <p:cNvCxnSpPr>
            <a:cxnSpLocks/>
          </p:cNvCxnSpPr>
          <p:nvPr/>
        </p:nvCxnSpPr>
        <p:spPr>
          <a:xfrm flipV="1">
            <a:off x="2203614" y="2655684"/>
            <a:ext cx="470196" cy="479825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C60433B-5038-876A-E6A3-49AB36CCBCF4}"/>
              </a:ext>
            </a:extLst>
          </p:cNvPr>
          <p:cNvCxnSpPr>
            <a:cxnSpLocks/>
          </p:cNvCxnSpPr>
          <p:nvPr/>
        </p:nvCxnSpPr>
        <p:spPr>
          <a:xfrm flipH="1" flipV="1">
            <a:off x="4004890" y="2721352"/>
            <a:ext cx="1557800" cy="12228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A8EE4D4-5C2D-35D2-7D2C-FCC4994363A0}"/>
              </a:ext>
            </a:extLst>
          </p:cNvPr>
          <p:cNvCxnSpPr>
            <a:cxnSpLocks/>
          </p:cNvCxnSpPr>
          <p:nvPr/>
        </p:nvCxnSpPr>
        <p:spPr>
          <a:xfrm flipH="1">
            <a:off x="2874233" y="4383299"/>
            <a:ext cx="2345938" cy="4407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C9EAC8C-0F4E-8D45-D3A5-76955162DBDE}"/>
              </a:ext>
            </a:extLst>
          </p:cNvPr>
          <p:cNvCxnSpPr>
            <a:cxnSpLocks/>
          </p:cNvCxnSpPr>
          <p:nvPr/>
        </p:nvCxnSpPr>
        <p:spPr>
          <a:xfrm flipV="1">
            <a:off x="3002018" y="4761743"/>
            <a:ext cx="2323171" cy="4708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399A95D-C9CC-76DD-D1E9-6F3DE3784CF8}"/>
              </a:ext>
            </a:extLst>
          </p:cNvPr>
          <p:cNvCxnSpPr>
            <a:cxnSpLocks/>
          </p:cNvCxnSpPr>
          <p:nvPr/>
        </p:nvCxnSpPr>
        <p:spPr>
          <a:xfrm flipH="1">
            <a:off x="3990590" y="5294524"/>
            <a:ext cx="2076133" cy="113963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6D432B2-54A5-1D6A-51F6-02DE0530635F}"/>
              </a:ext>
            </a:extLst>
          </p:cNvPr>
          <p:cNvCxnSpPr>
            <a:cxnSpLocks/>
          </p:cNvCxnSpPr>
          <p:nvPr/>
        </p:nvCxnSpPr>
        <p:spPr>
          <a:xfrm flipV="1">
            <a:off x="3828033" y="4962522"/>
            <a:ext cx="2000640" cy="101435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9" name="그룹 1068">
            <a:extLst>
              <a:ext uri="{FF2B5EF4-FFF2-40B4-BE49-F238E27FC236}">
                <a16:creationId xmlns:a16="http://schemas.microsoft.com/office/drawing/2014/main" id="{83CAC9EC-1AF8-23E4-FA6F-2EBC66E4C0DE}"/>
              </a:ext>
            </a:extLst>
          </p:cNvPr>
          <p:cNvGrpSpPr/>
          <p:nvPr/>
        </p:nvGrpSpPr>
        <p:grpSpPr>
          <a:xfrm>
            <a:off x="5430207" y="2655684"/>
            <a:ext cx="6020925" cy="3049054"/>
            <a:chOff x="4101980" y="2702853"/>
            <a:chExt cx="6020925" cy="3049054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73812D37-4AFE-26A6-EF03-53B268974222}"/>
                </a:ext>
              </a:extLst>
            </p:cNvPr>
            <p:cNvSpPr/>
            <p:nvPr/>
          </p:nvSpPr>
          <p:spPr>
            <a:xfrm>
              <a:off x="5204559" y="2810773"/>
              <a:ext cx="4918346" cy="2941134"/>
            </a:xfrm>
            <a:prstGeom prst="roundRect">
              <a:avLst>
                <a:gd name="adj" fmla="val 14104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B3A7B8F-4A3A-A832-C4B0-3E2C35FFEFBB}"/>
                </a:ext>
              </a:extLst>
            </p:cNvPr>
            <p:cNvSpPr/>
            <p:nvPr/>
          </p:nvSpPr>
          <p:spPr>
            <a:xfrm>
              <a:off x="8090835" y="4752035"/>
              <a:ext cx="891088" cy="1991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1F63E59-3408-16C8-240C-D923F1DCCE08}"/>
                </a:ext>
              </a:extLst>
            </p:cNvPr>
            <p:cNvSpPr/>
            <p:nvPr/>
          </p:nvSpPr>
          <p:spPr>
            <a:xfrm>
              <a:off x="6534029" y="4752036"/>
              <a:ext cx="891088" cy="1991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래픽 12" descr="데이터베이스 윤곽선">
              <a:extLst>
                <a:ext uri="{FF2B5EF4-FFF2-40B4-BE49-F238E27FC236}">
                  <a16:creationId xmlns:a16="http://schemas.microsoft.com/office/drawing/2014/main" id="{85CC0EBC-E698-18EC-D779-C9E0074F0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753827" y="3254044"/>
              <a:ext cx="665720" cy="633238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AA1D2A1-5397-C0D5-0B25-CA209C316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642941" y="2737258"/>
              <a:ext cx="891088" cy="847609"/>
            </a:xfrm>
            <a:prstGeom prst="rect">
              <a:avLst/>
            </a:prstGeom>
          </p:spPr>
        </p:pic>
        <p:pic>
          <p:nvPicPr>
            <p:cNvPr id="14" name="그래픽 13" descr="데이터베이스 윤곽선">
              <a:extLst>
                <a:ext uri="{FF2B5EF4-FFF2-40B4-BE49-F238E27FC236}">
                  <a16:creationId xmlns:a16="http://schemas.microsoft.com/office/drawing/2014/main" id="{88658D9A-ECF9-E7AE-FBCA-8A2B13DB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435249" y="3260896"/>
              <a:ext cx="665720" cy="666463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45D79B8-4FA8-D512-33B3-245A6C1F1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336847" y="2718964"/>
              <a:ext cx="891088" cy="892082"/>
            </a:xfrm>
            <a:prstGeom prst="rect">
              <a:avLst/>
            </a:prstGeom>
          </p:spPr>
        </p:pic>
        <p:pic>
          <p:nvPicPr>
            <p:cNvPr id="17" name="그래픽 16" descr="데이터베이스 윤곽선">
              <a:extLst>
                <a:ext uri="{FF2B5EF4-FFF2-40B4-BE49-F238E27FC236}">
                  <a16:creationId xmlns:a16="http://schemas.microsoft.com/office/drawing/2014/main" id="{5E3A73A0-EA43-05F9-535D-3A3A75041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927404" y="3261704"/>
              <a:ext cx="665720" cy="666463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544924B9-22DC-6198-25D2-81E99BD54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814721" y="2702853"/>
              <a:ext cx="891088" cy="892082"/>
            </a:xfrm>
            <a:prstGeom prst="rect">
              <a:avLst/>
            </a:prstGeom>
          </p:spPr>
        </p:pic>
        <p:pic>
          <p:nvPicPr>
            <p:cNvPr id="19" name="그래픽 18" descr="데이터베이스 윤곽선">
              <a:extLst>
                <a:ext uri="{FF2B5EF4-FFF2-40B4-BE49-F238E27FC236}">
                  <a16:creationId xmlns:a16="http://schemas.microsoft.com/office/drawing/2014/main" id="{05418A8E-F2D1-DF88-CEB2-C71A2D7BD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656844" y="5028663"/>
              <a:ext cx="665720" cy="666463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3106B7F-4E57-A5F5-CC6F-E74350B77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558727" y="4487225"/>
              <a:ext cx="891088" cy="892082"/>
            </a:xfrm>
            <a:prstGeom prst="rect">
              <a:avLst/>
            </a:prstGeom>
          </p:spPr>
        </p:pic>
        <p:pic>
          <p:nvPicPr>
            <p:cNvPr id="21" name="그래픽 20" descr="데이터베이스 윤곽선">
              <a:extLst>
                <a:ext uri="{FF2B5EF4-FFF2-40B4-BE49-F238E27FC236}">
                  <a16:creationId xmlns:a16="http://schemas.microsoft.com/office/drawing/2014/main" id="{3F1534F1-CF70-D3A9-E2EE-82927B9F3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213650" y="5035600"/>
              <a:ext cx="665720" cy="666463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EA588C57-8925-7868-73CE-FA85EA0420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116317" y="4483610"/>
              <a:ext cx="891088" cy="892082"/>
            </a:xfrm>
            <a:prstGeom prst="rect">
              <a:avLst/>
            </a:prstGeom>
          </p:spPr>
        </p:pic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8633C101-43BF-2123-CFD5-08D2E83B309A}"/>
                </a:ext>
              </a:extLst>
            </p:cNvPr>
            <p:cNvCxnSpPr>
              <a:cxnSpLocks/>
              <a:stCxn id="1028" idx="2"/>
              <a:endCxn id="1043" idx="2"/>
            </p:cNvCxnSpPr>
            <p:nvPr/>
          </p:nvCxnSpPr>
          <p:spPr>
            <a:xfrm rot="5400000" flipH="1" flipV="1">
              <a:off x="7691761" y="2549771"/>
              <a:ext cx="889" cy="3136217"/>
            </a:xfrm>
            <a:prstGeom prst="bentConnector3">
              <a:avLst>
                <a:gd name="adj1" fmla="val -2247787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D078F211-3DD1-D8AC-3CB5-B36960D60EED}"/>
                </a:ext>
              </a:extLst>
            </p:cNvPr>
            <p:cNvCxnSpPr>
              <a:cxnSpLocks/>
              <a:stCxn id="1034" idx="2"/>
              <a:endCxn id="1047" idx="0"/>
            </p:cNvCxnSpPr>
            <p:nvPr/>
          </p:nvCxnSpPr>
          <p:spPr>
            <a:xfrm rot="16200000" flipH="1">
              <a:off x="7947882" y="3935619"/>
              <a:ext cx="389628" cy="754910"/>
            </a:xfrm>
            <a:prstGeom prst="bentConnector3">
              <a:avLst>
                <a:gd name="adj1" fmla="val 51424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연결선: 꺾임 35">
              <a:extLst>
                <a:ext uri="{FF2B5EF4-FFF2-40B4-BE49-F238E27FC236}">
                  <a16:creationId xmlns:a16="http://schemas.microsoft.com/office/drawing/2014/main" id="{ECC004A2-067E-34DB-B350-3D376E97FA7C}"/>
                </a:ext>
              </a:extLst>
            </p:cNvPr>
            <p:cNvCxnSpPr>
              <a:cxnSpLocks/>
              <a:stCxn id="1034" idx="2"/>
              <a:endCxn id="1048" idx="0"/>
            </p:cNvCxnSpPr>
            <p:nvPr/>
          </p:nvCxnSpPr>
          <p:spPr>
            <a:xfrm rot="5400000">
              <a:off x="7171665" y="3905743"/>
              <a:ext cx="381058" cy="806093"/>
            </a:xfrm>
            <a:prstGeom prst="bentConnector3">
              <a:avLst>
                <a:gd name="adj1" fmla="val 52184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그래픽 49" descr="구름 단색으로 채워진">
              <a:extLst>
                <a:ext uri="{FF2B5EF4-FFF2-40B4-BE49-F238E27FC236}">
                  <a16:creationId xmlns:a16="http://schemas.microsoft.com/office/drawing/2014/main" id="{93EF413B-0436-721A-E1CE-90508035A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 flipH="1">
              <a:off x="4101980" y="3256815"/>
              <a:ext cx="2047147" cy="2049432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64822CE-51AE-26C9-4761-C77353F59E19}"/>
                </a:ext>
              </a:extLst>
            </p:cNvPr>
            <p:cNvSpPr txBox="1"/>
            <p:nvPr/>
          </p:nvSpPr>
          <p:spPr>
            <a:xfrm>
              <a:off x="4830789" y="4222156"/>
              <a:ext cx="747540" cy="3496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HTTP</a:t>
              </a:r>
              <a:endParaRPr lang="ko-KR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5" name="그래픽 54" descr="블록체인 단색으로 채워진">
              <a:extLst>
                <a:ext uri="{FF2B5EF4-FFF2-40B4-BE49-F238E27FC236}">
                  <a16:creationId xmlns:a16="http://schemas.microsoft.com/office/drawing/2014/main" id="{12197A67-D126-DAA5-2FB4-9C092CCBB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275442" y="3353003"/>
              <a:ext cx="537438" cy="511215"/>
            </a:xfrm>
            <a:prstGeom prst="rect">
              <a:avLst/>
            </a:prstGeom>
          </p:spPr>
        </p:pic>
        <p:pic>
          <p:nvPicPr>
            <p:cNvPr id="56" name="그래픽 55" descr="블록체인 단색으로 채워진">
              <a:extLst>
                <a:ext uri="{FF2B5EF4-FFF2-40B4-BE49-F238E27FC236}">
                  <a16:creationId xmlns:a16="http://schemas.microsoft.com/office/drawing/2014/main" id="{C85DECA4-46B9-A94D-63AD-8728CAD20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963106" y="3353104"/>
              <a:ext cx="537438" cy="538037"/>
            </a:xfrm>
            <a:prstGeom prst="rect">
              <a:avLst/>
            </a:prstGeom>
          </p:spPr>
        </p:pic>
        <p:pic>
          <p:nvPicPr>
            <p:cNvPr id="57" name="그래픽 56" descr="블록체인 단색으로 채워진">
              <a:extLst>
                <a:ext uri="{FF2B5EF4-FFF2-40B4-BE49-F238E27FC236}">
                  <a16:creationId xmlns:a16="http://schemas.microsoft.com/office/drawing/2014/main" id="{FF602C4B-E1E7-14C9-E20B-AF0D9CB66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9480428" y="3335468"/>
              <a:ext cx="537438" cy="538037"/>
            </a:xfrm>
            <a:prstGeom prst="rect">
              <a:avLst/>
            </a:prstGeom>
          </p:spPr>
        </p:pic>
        <p:pic>
          <p:nvPicPr>
            <p:cNvPr id="58" name="그래픽 57" descr="블록체인 단색으로 채워진">
              <a:extLst>
                <a:ext uri="{FF2B5EF4-FFF2-40B4-BE49-F238E27FC236}">
                  <a16:creationId xmlns:a16="http://schemas.microsoft.com/office/drawing/2014/main" id="{16CBB42A-74EF-838D-ADE5-FD9E934C2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8751324" y="5149655"/>
              <a:ext cx="537438" cy="538037"/>
            </a:xfrm>
            <a:prstGeom prst="rect">
              <a:avLst/>
            </a:prstGeom>
          </p:spPr>
        </p:pic>
        <p:pic>
          <p:nvPicPr>
            <p:cNvPr id="59" name="그래픽 58" descr="블록체인 단색으로 채워진">
              <a:extLst>
                <a:ext uri="{FF2B5EF4-FFF2-40B4-BE49-F238E27FC236}">
                  <a16:creationId xmlns:a16="http://schemas.microsoft.com/office/drawing/2014/main" id="{D1600690-D0C2-E8BD-975B-B6562F2CE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181096" y="5186617"/>
              <a:ext cx="537438" cy="538037"/>
            </a:xfrm>
            <a:prstGeom prst="rect">
              <a:avLst/>
            </a:prstGeom>
          </p:spPr>
        </p:pic>
        <p:sp>
          <p:nvSpPr>
            <p:cNvPr id="1028" name="TextBox 1027">
              <a:extLst>
                <a:ext uri="{FF2B5EF4-FFF2-40B4-BE49-F238E27FC236}">
                  <a16:creationId xmlns:a16="http://schemas.microsoft.com/office/drawing/2014/main" id="{15FACB62-9113-2629-188F-C114A31395D3}"/>
                </a:ext>
              </a:extLst>
            </p:cNvPr>
            <p:cNvSpPr txBox="1"/>
            <p:nvPr/>
          </p:nvSpPr>
          <p:spPr>
            <a:xfrm>
              <a:off x="5653073" y="3849346"/>
              <a:ext cx="942051" cy="268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atin typeface="Consolas" panose="020B0609020204030204" pitchFamily="49" charset="0"/>
                </a:rPr>
                <a:t>Port:3000</a:t>
              </a:r>
              <a:endParaRPr lang="ko-KR" altLang="en-US" sz="1400" b="1" dirty="0">
                <a:latin typeface="Consolas" panose="020B0609020204030204" pitchFamily="49" charset="0"/>
              </a:endParaRPr>
            </a:p>
          </p:txBody>
        </p:sp>
        <p:sp>
          <p:nvSpPr>
            <p:cNvPr id="1034" name="TextBox 1033">
              <a:extLst>
                <a:ext uri="{FF2B5EF4-FFF2-40B4-BE49-F238E27FC236}">
                  <a16:creationId xmlns:a16="http://schemas.microsoft.com/office/drawing/2014/main" id="{4E65A40A-4C8A-8901-57F9-AFDF5E85A89C}"/>
                </a:ext>
              </a:extLst>
            </p:cNvPr>
            <p:cNvSpPr txBox="1"/>
            <p:nvPr/>
          </p:nvSpPr>
          <p:spPr>
            <a:xfrm>
              <a:off x="7294215" y="3849283"/>
              <a:ext cx="942051" cy="268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atin typeface="Consolas" panose="020B0609020204030204" pitchFamily="49" charset="0"/>
                </a:rPr>
                <a:t>Port:3001</a:t>
              </a:r>
              <a:endParaRPr lang="ko-KR" altLang="en-US" sz="1400" b="1" dirty="0">
                <a:latin typeface="Consolas" panose="020B0609020204030204" pitchFamily="49" charset="0"/>
              </a:endParaRPr>
            </a:p>
          </p:txBody>
        </p:sp>
        <p:sp>
          <p:nvSpPr>
            <p:cNvPr id="1043" name="TextBox 1042">
              <a:extLst>
                <a:ext uri="{FF2B5EF4-FFF2-40B4-BE49-F238E27FC236}">
                  <a16:creationId xmlns:a16="http://schemas.microsoft.com/office/drawing/2014/main" id="{4BBCE960-F2D2-1DBB-D595-DA8C679EF072}"/>
                </a:ext>
              </a:extLst>
            </p:cNvPr>
            <p:cNvSpPr txBox="1"/>
            <p:nvPr/>
          </p:nvSpPr>
          <p:spPr>
            <a:xfrm>
              <a:off x="8789290" y="3848457"/>
              <a:ext cx="942051" cy="268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atin typeface="Consolas" panose="020B0609020204030204" pitchFamily="49" charset="0"/>
                </a:rPr>
                <a:t>Port:3002</a:t>
              </a:r>
              <a:endParaRPr lang="ko-KR" altLang="en-US" sz="1400" b="1" dirty="0">
                <a:latin typeface="Consolas" panose="020B0609020204030204" pitchFamily="49" charset="0"/>
              </a:endParaRPr>
            </a:p>
          </p:txBody>
        </p:sp>
        <p:sp>
          <p:nvSpPr>
            <p:cNvPr id="1047" name="TextBox 1046">
              <a:extLst>
                <a:ext uri="{FF2B5EF4-FFF2-40B4-BE49-F238E27FC236}">
                  <a16:creationId xmlns:a16="http://schemas.microsoft.com/office/drawing/2014/main" id="{5C31E328-867D-B9FA-AE91-A07960C6F886}"/>
                </a:ext>
              </a:extLst>
            </p:cNvPr>
            <p:cNvSpPr txBox="1"/>
            <p:nvPr/>
          </p:nvSpPr>
          <p:spPr>
            <a:xfrm>
              <a:off x="8049125" y="4507889"/>
              <a:ext cx="942051" cy="268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atin typeface="Consolas" panose="020B0609020204030204" pitchFamily="49" charset="0"/>
                </a:rPr>
                <a:t>Port:3004</a:t>
              </a:r>
              <a:endParaRPr lang="ko-KR" altLang="en-US" sz="1400" b="1" dirty="0">
                <a:latin typeface="Consolas" panose="020B0609020204030204" pitchFamily="49" charset="0"/>
              </a:endParaRPr>
            </a:p>
          </p:txBody>
        </p:sp>
        <p:sp>
          <p:nvSpPr>
            <p:cNvPr id="1048" name="TextBox 1047">
              <a:extLst>
                <a:ext uri="{FF2B5EF4-FFF2-40B4-BE49-F238E27FC236}">
                  <a16:creationId xmlns:a16="http://schemas.microsoft.com/office/drawing/2014/main" id="{CDA0876B-6264-A51F-853A-2C20DD52FC16}"/>
                </a:ext>
              </a:extLst>
            </p:cNvPr>
            <p:cNvSpPr txBox="1"/>
            <p:nvPr/>
          </p:nvSpPr>
          <p:spPr>
            <a:xfrm>
              <a:off x="6488122" y="4499319"/>
              <a:ext cx="942051" cy="268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atin typeface="Consolas" panose="020B0609020204030204" pitchFamily="49" charset="0"/>
                </a:rPr>
                <a:t>Port:3003</a:t>
              </a:r>
              <a:endParaRPr lang="ko-KR" altLang="en-US" sz="1400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1081" name="TextBox 1080">
            <a:extLst>
              <a:ext uri="{FF2B5EF4-FFF2-40B4-BE49-F238E27FC236}">
                <a16:creationId xmlns:a16="http://schemas.microsoft.com/office/drawing/2014/main" id="{D25536C7-C25B-03D7-8EBF-3407273953D1}"/>
              </a:ext>
            </a:extLst>
          </p:cNvPr>
          <p:cNvSpPr txBox="1"/>
          <p:nvPr/>
        </p:nvSpPr>
        <p:spPr>
          <a:xfrm rot="2282989">
            <a:off x="4151463" y="2774506"/>
            <a:ext cx="2060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err="1">
                <a:latin typeface="Consolas" panose="020B0609020204030204" pitchFamily="49" charset="0"/>
              </a:rPr>
              <a:t>Express.get</a:t>
            </a:r>
            <a:r>
              <a:rPr lang="en-US" altLang="ko-KR" sz="1100" b="1" dirty="0">
                <a:latin typeface="Consolas" panose="020B0609020204030204" pitchFamily="49" charset="0"/>
              </a:rPr>
              <a:t>(port),post()</a:t>
            </a:r>
            <a:endParaRPr lang="ko-KR" altLang="en-US" sz="1100" b="1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1169DE-CCB2-3E70-22EA-C2B394EF6291}"/>
              </a:ext>
            </a:extLst>
          </p:cNvPr>
          <p:cNvSpPr txBox="1"/>
          <p:nvPr/>
        </p:nvSpPr>
        <p:spPr>
          <a:xfrm>
            <a:off x="598179" y="1020288"/>
            <a:ext cx="10995642" cy="948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     Network design</a:t>
            </a:r>
          </a:p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204503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DB81C9-5DEC-47F7-9027-6A9DBF7CB83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85880" y="6483350"/>
            <a:ext cx="751840" cy="365125"/>
          </a:xfrm>
        </p:spPr>
        <p:txBody>
          <a:bodyPr/>
          <a:lstStyle/>
          <a:p>
            <a:fld id="{99F4C6C5-EC38-49DB-AA1B-890E6894CD57}" type="slidenum">
              <a:rPr lang="ko-KR" altLang="en-US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pPr/>
              <a:t>4</a:t>
            </a:fld>
            <a:endParaRPr lang="ko-KR" altLang="en-US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5740" y="95262"/>
            <a:ext cx="102342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200"/>
              </a:spcBef>
              <a:spcAft>
                <a:spcPts val="200"/>
              </a:spcAft>
            </a:pPr>
            <a:r>
              <a:rPr lang="ko-KR" altLang="en-US" sz="3200" dirty="0"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프로젝트 설계 </a:t>
            </a:r>
            <a:endParaRPr lang="en-US" altLang="ko-KR" sz="3200" dirty="0">
              <a:solidFill>
                <a:prstClr val="black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E99DD0-C151-E948-582C-66055A8F0F63}"/>
              </a:ext>
            </a:extLst>
          </p:cNvPr>
          <p:cNvSpPr/>
          <p:nvPr/>
        </p:nvSpPr>
        <p:spPr>
          <a:xfrm>
            <a:off x="780176" y="6551802"/>
            <a:ext cx="855677" cy="3061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F5C4F76-B4E6-20A3-7366-91DA7A9ECBC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957954" y="-5381"/>
            <a:ext cx="1293259" cy="786059"/>
          </a:xfrm>
          <a:prstGeom prst="rect">
            <a:avLst/>
          </a:prstGeom>
        </p:spPr>
      </p:pic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5B3C3339-7DAB-4C54-B67A-0C957B9269C8}"/>
              </a:ext>
            </a:extLst>
          </p:cNvPr>
          <p:cNvSpPr txBox="1">
            <a:spLocks/>
          </p:cNvSpPr>
          <p:nvPr/>
        </p:nvSpPr>
        <p:spPr>
          <a:xfrm>
            <a:off x="501015" y="92708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Blockchain structure</a:t>
            </a:r>
          </a:p>
          <a:p>
            <a:pPr lvl="1"/>
            <a:r>
              <a:rPr kumimoji="1" lang="ko-KR" altLang="en-US" dirty="0" err="1">
                <a:solidFill>
                  <a:schemeClr val="bg2">
                    <a:lumMod val="1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머클트리를</a:t>
            </a: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사용하여 트랜잭션 관리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lvl="1"/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블록 헤더에 </a:t>
            </a:r>
            <a:r>
              <a:rPr kumimoji="1" lang="ko-KR" altLang="en-US" dirty="0" err="1">
                <a:solidFill>
                  <a:schemeClr val="bg2">
                    <a:lumMod val="1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머클루트</a:t>
            </a: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추가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lvl="1"/>
            <a:r>
              <a:rPr kumimoji="1" lang="ko-KR" altLang="en-US" dirty="0" err="1">
                <a:solidFill>
                  <a:schemeClr val="bg2">
                    <a:lumMod val="1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머클루트</a:t>
            </a: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데이터를 조합하여 블록 해시 생성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347400" lvl="1" indent="0">
              <a:buNone/>
            </a:pPr>
            <a:r>
              <a:rPr kumimoji="1" lang="ko-KR" altLang="en-US" sz="1800" dirty="0">
                <a:solidFill>
                  <a:schemeClr val="bg2">
                    <a:lumMod val="1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endParaRPr kumimoji="1" lang="en-US" altLang="ko-KR" sz="1800" dirty="0">
              <a:solidFill>
                <a:schemeClr val="bg2">
                  <a:lumMod val="1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9FF191D-53ED-44E0-59CD-FE39FE50EB6B}"/>
              </a:ext>
            </a:extLst>
          </p:cNvPr>
          <p:cNvSpPr/>
          <p:nvPr/>
        </p:nvSpPr>
        <p:spPr>
          <a:xfrm>
            <a:off x="1230916" y="3146143"/>
            <a:ext cx="1897811" cy="259850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6914791-8FD4-259C-AC9C-E62B48ADAFD6}"/>
              </a:ext>
            </a:extLst>
          </p:cNvPr>
          <p:cNvSpPr/>
          <p:nvPr/>
        </p:nvSpPr>
        <p:spPr>
          <a:xfrm>
            <a:off x="1359221" y="3486730"/>
            <a:ext cx="1623443" cy="28186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b="1" dirty="0">
                <a:solidFill>
                  <a:srgbClr val="1A1D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 of Previous Block</a:t>
            </a:r>
            <a:endParaRPr lang="ko-KR" altLang="en-US" sz="1050" b="1" dirty="0">
              <a:solidFill>
                <a:srgbClr val="1A1D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534F510-177A-927D-6DF9-49838D03B0B0}"/>
              </a:ext>
            </a:extLst>
          </p:cNvPr>
          <p:cNvSpPr/>
          <p:nvPr/>
        </p:nvSpPr>
        <p:spPr>
          <a:xfrm>
            <a:off x="1359221" y="3877900"/>
            <a:ext cx="1623443" cy="28186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b="1" dirty="0">
                <a:solidFill>
                  <a:srgbClr val="1A1D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 of Current Block</a:t>
            </a:r>
            <a:endParaRPr lang="ko-KR" altLang="en-US" sz="1050" b="1" dirty="0">
              <a:solidFill>
                <a:srgbClr val="1A1D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39ACC9B-F9C6-7AB0-D47D-A4DC73EA29A8}"/>
              </a:ext>
            </a:extLst>
          </p:cNvPr>
          <p:cNvSpPr/>
          <p:nvPr/>
        </p:nvSpPr>
        <p:spPr>
          <a:xfrm>
            <a:off x="1359221" y="4258164"/>
            <a:ext cx="807118" cy="28186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b="1" dirty="0">
                <a:solidFill>
                  <a:srgbClr val="1A1D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Stamp</a:t>
            </a:r>
            <a:endParaRPr lang="ko-KR" altLang="en-US" sz="1050" b="1" dirty="0">
              <a:solidFill>
                <a:srgbClr val="1A1D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C223C24-D28B-AE2B-486F-55E2D5DA10D2}"/>
              </a:ext>
            </a:extLst>
          </p:cNvPr>
          <p:cNvSpPr/>
          <p:nvPr/>
        </p:nvSpPr>
        <p:spPr>
          <a:xfrm>
            <a:off x="2239535" y="4258164"/>
            <a:ext cx="743129" cy="28186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b="1" dirty="0">
                <a:solidFill>
                  <a:srgbClr val="1A1D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Nonce</a:t>
            </a:r>
            <a:endParaRPr lang="ko-KR" altLang="en-US" sz="1050" b="1" dirty="0">
              <a:solidFill>
                <a:srgbClr val="1A1D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25628033-0335-1551-B2EA-1686DABA0B8D}"/>
              </a:ext>
            </a:extLst>
          </p:cNvPr>
          <p:cNvCxnSpPr>
            <a:cxnSpLocks/>
          </p:cNvCxnSpPr>
          <p:nvPr/>
        </p:nvCxnSpPr>
        <p:spPr>
          <a:xfrm>
            <a:off x="1230916" y="5006927"/>
            <a:ext cx="1897811" cy="0"/>
          </a:xfrm>
          <a:prstGeom prst="line">
            <a:avLst/>
          </a:prstGeom>
          <a:ln w="19050">
            <a:solidFill>
              <a:srgbClr val="1A1D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B2C5F71-B1B7-467B-75D0-0DC9C59826AF}"/>
              </a:ext>
            </a:extLst>
          </p:cNvPr>
          <p:cNvSpPr txBox="1"/>
          <p:nvPr/>
        </p:nvSpPr>
        <p:spPr>
          <a:xfrm>
            <a:off x="1562656" y="4999396"/>
            <a:ext cx="1207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endParaRPr lang="ko-KR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5CCD12-35BA-5C5F-E1BA-86FE4504C462}"/>
              </a:ext>
            </a:extLst>
          </p:cNvPr>
          <p:cNvSpPr txBox="1"/>
          <p:nvPr/>
        </p:nvSpPr>
        <p:spPr>
          <a:xfrm>
            <a:off x="1635853" y="3152001"/>
            <a:ext cx="1207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Header</a:t>
            </a:r>
            <a:endParaRPr lang="ko-KR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53982D5-2832-0CC9-4F1A-DFD26AEE282D}"/>
              </a:ext>
            </a:extLst>
          </p:cNvPr>
          <p:cNvSpPr/>
          <p:nvPr/>
        </p:nvSpPr>
        <p:spPr>
          <a:xfrm>
            <a:off x="1368098" y="5310521"/>
            <a:ext cx="1623443" cy="28186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b="1" dirty="0">
                <a:solidFill>
                  <a:srgbClr val="1A1D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 Data</a:t>
            </a:r>
            <a:endParaRPr lang="ko-KR" altLang="en-US" sz="1050" b="1" dirty="0">
              <a:solidFill>
                <a:srgbClr val="1A1D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9" name="직사각형 1028">
            <a:extLst>
              <a:ext uri="{FF2B5EF4-FFF2-40B4-BE49-F238E27FC236}">
                <a16:creationId xmlns:a16="http://schemas.microsoft.com/office/drawing/2014/main" id="{F1CD259B-29C9-08DF-4146-D09C2CE63C82}"/>
              </a:ext>
            </a:extLst>
          </p:cNvPr>
          <p:cNvSpPr/>
          <p:nvPr/>
        </p:nvSpPr>
        <p:spPr>
          <a:xfrm>
            <a:off x="2029778" y="4619285"/>
            <a:ext cx="961763" cy="28186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b="1" dirty="0">
                <a:solidFill>
                  <a:srgbClr val="1A1D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Merkel Root</a:t>
            </a:r>
            <a:endParaRPr lang="ko-KR" altLang="en-US" sz="1050" b="1" dirty="0">
              <a:solidFill>
                <a:srgbClr val="1A1D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0" name="직사각형 1029">
            <a:extLst>
              <a:ext uri="{FF2B5EF4-FFF2-40B4-BE49-F238E27FC236}">
                <a16:creationId xmlns:a16="http://schemas.microsoft.com/office/drawing/2014/main" id="{01F3FF9F-8B5C-405E-772F-A4A331818C8E}"/>
              </a:ext>
            </a:extLst>
          </p:cNvPr>
          <p:cNvSpPr/>
          <p:nvPr/>
        </p:nvSpPr>
        <p:spPr>
          <a:xfrm>
            <a:off x="1359222" y="4625015"/>
            <a:ext cx="602930" cy="28186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b="1" dirty="0">
                <a:solidFill>
                  <a:srgbClr val="1A1D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endParaRPr lang="ko-KR" altLang="en-US" sz="1050" b="1" dirty="0">
              <a:solidFill>
                <a:srgbClr val="1A1D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E6325F4-5A50-4C20-1739-AFCE82CD1904}"/>
              </a:ext>
            </a:extLst>
          </p:cNvPr>
          <p:cNvSpPr/>
          <p:nvPr/>
        </p:nvSpPr>
        <p:spPr>
          <a:xfrm>
            <a:off x="3460467" y="3152001"/>
            <a:ext cx="1897811" cy="259850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504D1F-6EF3-5778-2CF9-460F6B8EDC92}"/>
              </a:ext>
            </a:extLst>
          </p:cNvPr>
          <p:cNvSpPr/>
          <p:nvPr/>
        </p:nvSpPr>
        <p:spPr>
          <a:xfrm>
            <a:off x="3588772" y="3480872"/>
            <a:ext cx="1623443" cy="28186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b="1" dirty="0">
                <a:solidFill>
                  <a:srgbClr val="1A1D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 of Previous Block</a:t>
            </a:r>
            <a:endParaRPr lang="ko-KR" altLang="en-US" sz="1050" b="1" dirty="0">
              <a:solidFill>
                <a:srgbClr val="1A1D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DB117C4-DC34-6E94-9C97-6E462115985C}"/>
              </a:ext>
            </a:extLst>
          </p:cNvPr>
          <p:cNvSpPr/>
          <p:nvPr/>
        </p:nvSpPr>
        <p:spPr>
          <a:xfrm>
            <a:off x="3588772" y="3872042"/>
            <a:ext cx="1623443" cy="28186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b="1" dirty="0">
                <a:solidFill>
                  <a:srgbClr val="1A1D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 of Current Block</a:t>
            </a:r>
            <a:endParaRPr lang="ko-KR" altLang="en-US" sz="1050" b="1" dirty="0">
              <a:solidFill>
                <a:srgbClr val="1A1D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6F17D5-CF6D-3D27-CCB7-75AD5EAD58D1}"/>
              </a:ext>
            </a:extLst>
          </p:cNvPr>
          <p:cNvSpPr/>
          <p:nvPr/>
        </p:nvSpPr>
        <p:spPr>
          <a:xfrm>
            <a:off x="3588772" y="4252306"/>
            <a:ext cx="807118" cy="28186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b="1" dirty="0">
                <a:solidFill>
                  <a:srgbClr val="1A1D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Stamp</a:t>
            </a:r>
            <a:endParaRPr lang="ko-KR" altLang="en-US" sz="1050" b="1" dirty="0">
              <a:solidFill>
                <a:srgbClr val="1A1D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667A2C-3FFC-D82A-7B2A-D686E6E1F3A1}"/>
              </a:ext>
            </a:extLst>
          </p:cNvPr>
          <p:cNvSpPr/>
          <p:nvPr/>
        </p:nvSpPr>
        <p:spPr>
          <a:xfrm>
            <a:off x="4469086" y="4252306"/>
            <a:ext cx="743129" cy="28186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b="1" dirty="0">
                <a:solidFill>
                  <a:srgbClr val="1A1D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Nonce</a:t>
            </a:r>
            <a:endParaRPr lang="ko-KR" altLang="en-US" sz="1050" b="1" dirty="0">
              <a:solidFill>
                <a:srgbClr val="1A1D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C8816E3-E7A8-8F69-CFF7-E0E0B4BE2CA7}"/>
              </a:ext>
            </a:extLst>
          </p:cNvPr>
          <p:cNvCxnSpPr>
            <a:cxnSpLocks/>
          </p:cNvCxnSpPr>
          <p:nvPr/>
        </p:nvCxnSpPr>
        <p:spPr>
          <a:xfrm>
            <a:off x="3460467" y="5001069"/>
            <a:ext cx="1897811" cy="0"/>
          </a:xfrm>
          <a:prstGeom prst="line">
            <a:avLst/>
          </a:prstGeom>
          <a:ln w="19050">
            <a:solidFill>
              <a:srgbClr val="1A1D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5827C9F-E88E-5F7F-2576-F47A7F4CF158}"/>
              </a:ext>
            </a:extLst>
          </p:cNvPr>
          <p:cNvSpPr txBox="1"/>
          <p:nvPr/>
        </p:nvSpPr>
        <p:spPr>
          <a:xfrm>
            <a:off x="3792207" y="4993538"/>
            <a:ext cx="1207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endParaRPr lang="ko-KR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30AEB2-912F-54CC-02D2-2AE46D154001}"/>
              </a:ext>
            </a:extLst>
          </p:cNvPr>
          <p:cNvSpPr txBox="1"/>
          <p:nvPr/>
        </p:nvSpPr>
        <p:spPr>
          <a:xfrm>
            <a:off x="3865404" y="3146143"/>
            <a:ext cx="1207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Header</a:t>
            </a:r>
            <a:endParaRPr lang="ko-KR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26E18D5-B22A-8A10-93F8-36B903C74841}"/>
              </a:ext>
            </a:extLst>
          </p:cNvPr>
          <p:cNvSpPr/>
          <p:nvPr/>
        </p:nvSpPr>
        <p:spPr>
          <a:xfrm>
            <a:off x="3597649" y="5304663"/>
            <a:ext cx="1623443" cy="28186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b="1" dirty="0">
                <a:solidFill>
                  <a:srgbClr val="1A1D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 Data</a:t>
            </a:r>
            <a:endParaRPr lang="ko-KR" altLang="en-US" sz="1050" b="1" dirty="0">
              <a:solidFill>
                <a:srgbClr val="1A1D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0EEDEDC-DB72-EDC8-EB08-987D5C1C8027}"/>
              </a:ext>
            </a:extLst>
          </p:cNvPr>
          <p:cNvSpPr/>
          <p:nvPr/>
        </p:nvSpPr>
        <p:spPr>
          <a:xfrm>
            <a:off x="4259329" y="4613427"/>
            <a:ext cx="961763" cy="28186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b="1" dirty="0">
                <a:solidFill>
                  <a:srgbClr val="1A1D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Merkel Root</a:t>
            </a:r>
            <a:endParaRPr lang="ko-KR" altLang="en-US" sz="1050" b="1" dirty="0">
              <a:solidFill>
                <a:srgbClr val="1A1D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5486B81-B519-C1CC-4368-E57C9FEDDFA5}"/>
              </a:ext>
            </a:extLst>
          </p:cNvPr>
          <p:cNvSpPr/>
          <p:nvPr/>
        </p:nvSpPr>
        <p:spPr>
          <a:xfrm>
            <a:off x="3588773" y="4619157"/>
            <a:ext cx="602930" cy="28186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b="1" dirty="0">
                <a:solidFill>
                  <a:srgbClr val="1A1D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endParaRPr lang="ko-KR" altLang="en-US" sz="1050" b="1" dirty="0">
              <a:solidFill>
                <a:srgbClr val="1A1D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E7A2F06-1EDF-4A58-A96B-BD5E4DCF2163}"/>
              </a:ext>
            </a:extLst>
          </p:cNvPr>
          <p:cNvSpPr/>
          <p:nvPr/>
        </p:nvSpPr>
        <p:spPr>
          <a:xfrm>
            <a:off x="5736247" y="3146143"/>
            <a:ext cx="1897811" cy="259850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B7A5665-4C6F-6FAD-E872-67DCBBA1D2AF}"/>
              </a:ext>
            </a:extLst>
          </p:cNvPr>
          <p:cNvSpPr/>
          <p:nvPr/>
        </p:nvSpPr>
        <p:spPr>
          <a:xfrm>
            <a:off x="5864552" y="3475014"/>
            <a:ext cx="1623443" cy="28186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b="1" dirty="0">
                <a:solidFill>
                  <a:srgbClr val="1A1D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 of Previous Block</a:t>
            </a:r>
            <a:endParaRPr lang="ko-KR" altLang="en-US" sz="1050" b="1" dirty="0">
              <a:solidFill>
                <a:srgbClr val="1A1D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CB579B7-0BB5-0047-6206-5EE65A104151}"/>
              </a:ext>
            </a:extLst>
          </p:cNvPr>
          <p:cNvSpPr/>
          <p:nvPr/>
        </p:nvSpPr>
        <p:spPr>
          <a:xfrm>
            <a:off x="5864552" y="3866184"/>
            <a:ext cx="1623443" cy="28186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b="1" dirty="0">
                <a:solidFill>
                  <a:srgbClr val="1A1D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 of Current Block</a:t>
            </a:r>
            <a:endParaRPr lang="ko-KR" altLang="en-US" sz="1050" b="1" dirty="0">
              <a:solidFill>
                <a:srgbClr val="1A1D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8034BFC-EE14-98F7-A6B5-7382417724B6}"/>
              </a:ext>
            </a:extLst>
          </p:cNvPr>
          <p:cNvSpPr/>
          <p:nvPr/>
        </p:nvSpPr>
        <p:spPr>
          <a:xfrm>
            <a:off x="5864552" y="4246448"/>
            <a:ext cx="807118" cy="28186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b="1" dirty="0">
                <a:solidFill>
                  <a:srgbClr val="1A1D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Stamp</a:t>
            </a:r>
            <a:endParaRPr lang="ko-KR" altLang="en-US" sz="1050" b="1" dirty="0">
              <a:solidFill>
                <a:srgbClr val="1A1D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84DF07-1149-314A-5B66-12FB1AFDC3F7}"/>
              </a:ext>
            </a:extLst>
          </p:cNvPr>
          <p:cNvSpPr/>
          <p:nvPr/>
        </p:nvSpPr>
        <p:spPr>
          <a:xfrm>
            <a:off x="6744866" y="4246448"/>
            <a:ext cx="743129" cy="28186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b="1" dirty="0">
                <a:solidFill>
                  <a:srgbClr val="1A1D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Nonce</a:t>
            </a:r>
            <a:endParaRPr lang="ko-KR" altLang="en-US" sz="1050" b="1" dirty="0">
              <a:solidFill>
                <a:srgbClr val="1A1D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19CC5D2-FB75-5CDB-7EBA-3EA988780BAF}"/>
              </a:ext>
            </a:extLst>
          </p:cNvPr>
          <p:cNvCxnSpPr>
            <a:cxnSpLocks/>
          </p:cNvCxnSpPr>
          <p:nvPr/>
        </p:nvCxnSpPr>
        <p:spPr>
          <a:xfrm>
            <a:off x="5736247" y="4995211"/>
            <a:ext cx="1897811" cy="0"/>
          </a:xfrm>
          <a:prstGeom prst="line">
            <a:avLst/>
          </a:prstGeom>
          <a:ln w="19050">
            <a:solidFill>
              <a:srgbClr val="1A1D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FE7EB57-0B72-69A7-828C-6C97280BA60E}"/>
              </a:ext>
            </a:extLst>
          </p:cNvPr>
          <p:cNvSpPr txBox="1"/>
          <p:nvPr/>
        </p:nvSpPr>
        <p:spPr>
          <a:xfrm>
            <a:off x="6067987" y="4987680"/>
            <a:ext cx="1207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endParaRPr lang="ko-KR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F0060A-EDD2-096F-3CD5-ADC33F9DE2EE}"/>
              </a:ext>
            </a:extLst>
          </p:cNvPr>
          <p:cNvSpPr txBox="1"/>
          <p:nvPr/>
        </p:nvSpPr>
        <p:spPr>
          <a:xfrm>
            <a:off x="6141184" y="3140285"/>
            <a:ext cx="1207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Header</a:t>
            </a:r>
            <a:endParaRPr lang="ko-KR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945ECED-F775-9605-C275-FE449C94716F}"/>
              </a:ext>
            </a:extLst>
          </p:cNvPr>
          <p:cNvSpPr/>
          <p:nvPr/>
        </p:nvSpPr>
        <p:spPr>
          <a:xfrm>
            <a:off x="5873429" y="5298805"/>
            <a:ext cx="1623443" cy="28186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b="1" dirty="0">
                <a:solidFill>
                  <a:srgbClr val="1A1D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 Data</a:t>
            </a:r>
            <a:endParaRPr lang="ko-KR" altLang="en-US" sz="1050" b="1" dirty="0">
              <a:solidFill>
                <a:srgbClr val="1A1D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4FBE729-8106-83CB-0206-0364F93A4511}"/>
              </a:ext>
            </a:extLst>
          </p:cNvPr>
          <p:cNvSpPr/>
          <p:nvPr/>
        </p:nvSpPr>
        <p:spPr>
          <a:xfrm>
            <a:off x="6535109" y="4607569"/>
            <a:ext cx="961763" cy="28186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b="1" dirty="0">
                <a:solidFill>
                  <a:srgbClr val="1A1D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Merkel Root</a:t>
            </a:r>
            <a:endParaRPr lang="ko-KR" altLang="en-US" sz="1050" b="1" dirty="0">
              <a:solidFill>
                <a:srgbClr val="1A1D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2832546-EF96-C9C2-AD8F-FAC4DDB81EE9}"/>
              </a:ext>
            </a:extLst>
          </p:cNvPr>
          <p:cNvSpPr/>
          <p:nvPr/>
        </p:nvSpPr>
        <p:spPr>
          <a:xfrm>
            <a:off x="5864553" y="4613299"/>
            <a:ext cx="602930" cy="28186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b="1" dirty="0">
                <a:solidFill>
                  <a:srgbClr val="1A1D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endParaRPr lang="ko-KR" altLang="en-US" sz="1050" b="1" dirty="0">
              <a:solidFill>
                <a:srgbClr val="1A1D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163C84B-6EAA-D1EE-26B7-E263FD31F68F}"/>
              </a:ext>
            </a:extLst>
          </p:cNvPr>
          <p:cNvSpPr/>
          <p:nvPr/>
        </p:nvSpPr>
        <p:spPr>
          <a:xfrm>
            <a:off x="8286857" y="4534885"/>
            <a:ext cx="1897811" cy="211377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A6672B93-2D45-4B82-2EFD-60EF081F8427}"/>
                  </a:ext>
                </a:extLst>
              </p:cNvPr>
              <p:cNvSpPr/>
              <p:nvPr/>
            </p:nvSpPr>
            <p:spPr>
              <a:xfrm>
                <a:off x="8881132" y="4619639"/>
                <a:ext cx="637410" cy="2818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1A1D2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1A1D2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1A1D2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  <m:r>
                            <a:rPr lang="en-US" altLang="ko-KR" sz="1400" b="1" i="1" smtClean="0">
                              <a:solidFill>
                                <a:srgbClr val="1A1D2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r>
                            <a:rPr lang="en-US" altLang="ko-KR" sz="1400" b="1" i="1" smtClean="0">
                              <a:solidFill>
                                <a:srgbClr val="1A1D2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  <m:r>
                            <a:rPr lang="en-US" altLang="ko-KR" sz="1400" b="1" i="1" smtClean="0">
                              <a:solidFill>
                                <a:srgbClr val="1A1D2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r>
                            <a:rPr lang="en-US" altLang="ko-KR" sz="1400" b="1" i="1" smtClean="0">
                              <a:solidFill>
                                <a:srgbClr val="1A1D2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𝟑</m:t>
                          </m:r>
                          <m:r>
                            <a:rPr lang="en-US" altLang="ko-KR" sz="1400" b="1" i="1" smtClean="0">
                              <a:solidFill>
                                <a:srgbClr val="1A1D2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r>
                            <a:rPr lang="en-US" altLang="ko-KR" sz="1400" b="1" i="1" smtClean="0">
                              <a:solidFill>
                                <a:srgbClr val="1A1D2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rgbClr val="1A1D2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A6672B93-2D45-4B82-2EFD-60EF081F84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1132" y="4619639"/>
                <a:ext cx="637410" cy="281866"/>
              </a:xfrm>
              <a:prstGeom prst="rect">
                <a:avLst/>
              </a:prstGeom>
              <a:blipFill>
                <a:blip r:embed="rId5"/>
                <a:stretch>
                  <a:fillRect l="-467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40EFB7A4-4117-0EB1-1155-5EBBE45C48B6}"/>
                  </a:ext>
                </a:extLst>
              </p:cNvPr>
              <p:cNvSpPr/>
              <p:nvPr/>
            </p:nvSpPr>
            <p:spPr>
              <a:xfrm>
                <a:off x="8630643" y="5087679"/>
                <a:ext cx="467108" cy="2818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1A1D2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1A1D2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1A1D2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  <m:r>
                            <a:rPr lang="en-US" altLang="ko-KR" sz="1400" b="1" i="1" smtClean="0">
                              <a:solidFill>
                                <a:srgbClr val="1A1D2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r>
                            <a:rPr lang="en-US" altLang="ko-KR" sz="1400" b="1" i="1" smtClean="0">
                              <a:solidFill>
                                <a:srgbClr val="1A1D2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rgbClr val="1A1D2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40EFB7A4-4117-0EB1-1155-5EBBE45C48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0643" y="5087679"/>
                <a:ext cx="467108" cy="281866"/>
              </a:xfrm>
              <a:prstGeom prst="rect">
                <a:avLst/>
              </a:prstGeom>
              <a:blipFill>
                <a:blip r:embed="rId6"/>
                <a:stretch>
                  <a:fillRect l="-253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AF8A763C-042F-08E0-A5F4-91C3A5B0CB8E}"/>
                  </a:ext>
                </a:extLst>
              </p:cNvPr>
              <p:cNvSpPr/>
              <p:nvPr/>
            </p:nvSpPr>
            <p:spPr>
              <a:xfrm>
                <a:off x="9323437" y="5087679"/>
                <a:ext cx="467108" cy="2818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1A1D2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1A1D2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1A1D2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𝟑</m:t>
                          </m:r>
                          <m:r>
                            <a:rPr lang="en-US" altLang="ko-KR" sz="1400" b="1" i="1" smtClean="0">
                              <a:solidFill>
                                <a:srgbClr val="1A1D2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r>
                            <a:rPr lang="en-US" altLang="ko-KR" sz="1400" b="1" i="1" smtClean="0">
                              <a:solidFill>
                                <a:srgbClr val="1A1D2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rgbClr val="1A1D2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AF8A763C-042F-08E0-A5F4-91C3A5B0CB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3437" y="5087679"/>
                <a:ext cx="467108" cy="281866"/>
              </a:xfrm>
              <a:prstGeom prst="rect">
                <a:avLst/>
              </a:prstGeom>
              <a:blipFill>
                <a:blip r:embed="rId7"/>
                <a:stretch>
                  <a:fillRect l="-2500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50DC1759-1A88-6C36-AE79-2D44446E3CB4}"/>
                  </a:ext>
                </a:extLst>
              </p:cNvPr>
              <p:cNvSpPr/>
              <p:nvPr/>
            </p:nvSpPr>
            <p:spPr>
              <a:xfrm>
                <a:off x="8425556" y="5603790"/>
                <a:ext cx="298220" cy="2818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1A1D2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1A1D2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1A1D2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rgbClr val="1A1D2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50DC1759-1A88-6C36-AE79-2D44446E3C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5556" y="5603790"/>
                <a:ext cx="298220" cy="281866"/>
              </a:xfrm>
              <a:prstGeom prst="rect">
                <a:avLst/>
              </a:prstGeom>
              <a:blipFill>
                <a:blip r:embed="rId8"/>
                <a:stretch>
                  <a:fillRect l="-1346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ACA4EF26-AEB8-DEF8-54EA-FBB8E7A7F6F7}"/>
                  </a:ext>
                </a:extLst>
              </p:cNvPr>
              <p:cNvSpPr/>
              <p:nvPr/>
            </p:nvSpPr>
            <p:spPr>
              <a:xfrm>
                <a:off x="8862475" y="5603790"/>
                <a:ext cx="298220" cy="2818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1A1D2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1A1D2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1A1D2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rgbClr val="1A1D2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ACA4EF26-AEB8-DEF8-54EA-FBB8E7A7F6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2475" y="5603790"/>
                <a:ext cx="298220" cy="281866"/>
              </a:xfrm>
              <a:prstGeom prst="rect">
                <a:avLst/>
              </a:prstGeom>
              <a:blipFill>
                <a:blip r:embed="rId9"/>
                <a:stretch>
                  <a:fillRect l="-1346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7B7EC00F-515D-4C6D-7F04-ACBC62F967CD}"/>
                  </a:ext>
                </a:extLst>
              </p:cNvPr>
              <p:cNvSpPr/>
              <p:nvPr/>
            </p:nvSpPr>
            <p:spPr>
              <a:xfrm>
                <a:off x="9272645" y="5603790"/>
                <a:ext cx="298220" cy="2818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1A1D2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1A1D2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1A1D2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rgbClr val="1A1D2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7B7EC00F-515D-4C6D-7F04-ACBC62F967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2645" y="5603790"/>
                <a:ext cx="298220" cy="281866"/>
              </a:xfrm>
              <a:prstGeom prst="rect">
                <a:avLst/>
              </a:prstGeom>
              <a:blipFill>
                <a:blip r:embed="rId10"/>
                <a:stretch>
                  <a:fillRect l="-1346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E1701E95-C9A1-B0A2-CFCC-276FFEB1288B}"/>
                  </a:ext>
                </a:extLst>
              </p:cNvPr>
              <p:cNvSpPr/>
              <p:nvPr/>
            </p:nvSpPr>
            <p:spPr>
              <a:xfrm>
                <a:off x="9689402" y="5603790"/>
                <a:ext cx="298220" cy="2818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1A1D2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1A1D2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1A1D2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rgbClr val="1A1D2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E1701E95-C9A1-B0A2-CFCC-276FFEB128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9402" y="5603790"/>
                <a:ext cx="298220" cy="281866"/>
              </a:xfrm>
              <a:prstGeom prst="rect">
                <a:avLst/>
              </a:prstGeom>
              <a:blipFill>
                <a:blip r:embed="rId11"/>
                <a:stretch>
                  <a:fillRect l="-11538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직사각형 43">
            <a:extLst>
              <a:ext uri="{FF2B5EF4-FFF2-40B4-BE49-F238E27FC236}">
                <a16:creationId xmlns:a16="http://schemas.microsoft.com/office/drawing/2014/main" id="{F07844B3-564E-A790-F3D5-54301D11B163}"/>
              </a:ext>
            </a:extLst>
          </p:cNvPr>
          <p:cNvSpPr/>
          <p:nvPr/>
        </p:nvSpPr>
        <p:spPr>
          <a:xfrm>
            <a:off x="8425556" y="5994691"/>
            <a:ext cx="298220" cy="28186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rgbClr val="1A1D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TX1</a:t>
            </a:r>
            <a:endParaRPr lang="ko-KR" altLang="en-US" sz="1100" b="1" dirty="0">
              <a:solidFill>
                <a:srgbClr val="1A1D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675F4775-C357-7107-35D0-C195E1C27363}"/>
                  </a:ext>
                </a:extLst>
              </p:cNvPr>
              <p:cNvSpPr/>
              <p:nvPr/>
            </p:nvSpPr>
            <p:spPr>
              <a:xfrm>
                <a:off x="8862475" y="5994691"/>
                <a:ext cx="298220" cy="2818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200" b="1" dirty="0">
                          <a:solidFill>
                            <a:srgbClr val="1A1D2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TX</m:t>
                      </m:r>
                      <m:r>
                        <m:rPr>
                          <m:nor/>
                        </m:rPr>
                        <a:rPr lang="en-US" altLang="ko-KR" sz="1200" b="1" i="0" dirty="0" smtClean="0">
                          <a:solidFill>
                            <a:srgbClr val="1A1D2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2</m:t>
                      </m:r>
                    </m:oMath>
                  </m:oMathPara>
                </a14:m>
                <a:endParaRPr lang="ko-KR" altLang="en-US" sz="1200" b="1" dirty="0">
                  <a:solidFill>
                    <a:srgbClr val="1A1D2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675F4775-C357-7107-35D0-C195E1C273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2475" y="5994691"/>
                <a:ext cx="298220" cy="281866"/>
              </a:xfrm>
              <a:prstGeom prst="rect">
                <a:avLst/>
              </a:prstGeom>
              <a:blipFill>
                <a:blip r:embed="rId12"/>
                <a:stretch>
                  <a:fillRect l="-21154" r="-3846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FB7E1685-D86D-5572-57EE-0E2BAD2C39D2}"/>
                  </a:ext>
                </a:extLst>
              </p:cNvPr>
              <p:cNvSpPr/>
              <p:nvPr/>
            </p:nvSpPr>
            <p:spPr>
              <a:xfrm>
                <a:off x="9272645" y="5994691"/>
                <a:ext cx="298220" cy="2818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200" b="1" dirty="0">
                        <a:solidFill>
                          <a:srgbClr val="1A1D2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TX</m:t>
                    </m:r>
                  </m:oMath>
                </a14:m>
                <a:r>
                  <a:rPr lang="en-US" altLang="ko-KR" sz="1200" b="1" dirty="0">
                    <a:solidFill>
                      <a:srgbClr val="1A1D2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ko-KR" altLang="en-US" sz="1200" b="1" dirty="0">
                  <a:solidFill>
                    <a:srgbClr val="1A1D2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FB7E1685-D86D-5572-57EE-0E2BAD2C39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2645" y="5994691"/>
                <a:ext cx="298220" cy="281866"/>
              </a:xfrm>
              <a:prstGeom prst="rect">
                <a:avLst/>
              </a:prstGeom>
              <a:blipFill>
                <a:blip r:embed="rId13"/>
                <a:stretch>
                  <a:fillRect l="-13462" r="-23077" b="-8000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A6CED22D-73F5-0AB0-65BA-5F44D07E1E6B}"/>
                  </a:ext>
                </a:extLst>
              </p:cNvPr>
              <p:cNvSpPr/>
              <p:nvPr/>
            </p:nvSpPr>
            <p:spPr>
              <a:xfrm>
                <a:off x="9689402" y="5994691"/>
                <a:ext cx="298220" cy="2818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200" b="1" dirty="0">
                        <a:solidFill>
                          <a:srgbClr val="1A1D2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TX</m:t>
                    </m:r>
                  </m:oMath>
                </a14:m>
                <a:r>
                  <a:rPr lang="en-US" altLang="ko-KR" sz="1200" b="1" dirty="0">
                    <a:solidFill>
                      <a:srgbClr val="1A1D2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ko-KR" altLang="en-US" sz="1200" b="1" dirty="0">
                  <a:solidFill>
                    <a:srgbClr val="1A1D2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A6CED22D-73F5-0AB0-65BA-5F44D07E1E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9402" y="5994691"/>
                <a:ext cx="298220" cy="281866"/>
              </a:xfrm>
              <a:prstGeom prst="rect">
                <a:avLst/>
              </a:prstGeom>
              <a:blipFill>
                <a:blip r:embed="rId14"/>
                <a:stretch>
                  <a:fillRect l="-13462" r="-23077" b="-8000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304407F-202F-25FA-DD99-A249DFDB86ED}"/>
              </a:ext>
            </a:extLst>
          </p:cNvPr>
          <p:cNvCxnSpPr>
            <a:stCxn id="31" idx="0"/>
          </p:cNvCxnSpPr>
          <p:nvPr/>
        </p:nvCxnSpPr>
        <p:spPr>
          <a:xfrm flipV="1">
            <a:off x="8864197" y="4901505"/>
            <a:ext cx="296498" cy="1861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AFEF0F7-6152-A945-5CE6-B5B932DC5C2C}"/>
              </a:ext>
            </a:extLst>
          </p:cNvPr>
          <p:cNvCxnSpPr>
            <a:endCxn id="36" idx="0"/>
          </p:cNvCxnSpPr>
          <p:nvPr/>
        </p:nvCxnSpPr>
        <p:spPr>
          <a:xfrm>
            <a:off x="9160695" y="4901505"/>
            <a:ext cx="396296" cy="1861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A47A63A-2640-65DF-9F8C-78820568448D}"/>
              </a:ext>
            </a:extLst>
          </p:cNvPr>
          <p:cNvCxnSpPr>
            <a:stCxn id="31" idx="2"/>
          </p:cNvCxnSpPr>
          <p:nvPr/>
        </p:nvCxnSpPr>
        <p:spPr>
          <a:xfrm flipH="1">
            <a:off x="8570273" y="5369545"/>
            <a:ext cx="293924" cy="2342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D4AFC3DC-9784-753E-3ADE-61B680CB18A2}"/>
              </a:ext>
            </a:extLst>
          </p:cNvPr>
          <p:cNvCxnSpPr>
            <a:cxnSpLocks/>
          </p:cNvCxnSpPr>
          <p:nvPr/>
        </p:nvCxnSpPr>
        <p:spPr>
          <a:xfrm flipH="1">
            <a:off x="9420262" y="5377633"/>
            <a:ext cx="133758" cy="2035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05862F31-8DD5-E334-DE61-A96EEDF1B269}"/>
              </a:ext>
            </a:extLst>
          </p:cNvPr>
          <p:cNvCxnSpPr>
            <a:stCxn id="31" idx="2"/>
            <a:endCxn id="39" idx="0"/>
          </p:cNvCxnSpPr>
          <p:nvPr/>
        </p:nvCxnSpPr>
        <p:spPr>
          <a:xfrm>
            <a:off x="8864197" y="5369545"/>
            <a:ext cx="147388" cy="2342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5398BCE0-DE7E-EAB3-1CB6-D266E496A649}"/>
              </a:ext>
            </a:extLst>
          </p:cNvPr>
          <p:cNvCxnSpPr>
            <a:endCxn id="43" idx="0"/>
          </p:cNvCxnSpPr>
          <p:nvPr/>
        </p:nvCxnSpPr>
        <p:spPr>
          <a:xfrm>
            <a:off x="9554020" y="5375764"/>
            <a:ext cx="284492" cy="228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5" name="직선 연결선 1024">
            <a:extLst>
              <a:ext uri="{FF2B5EF4-FFF2-40B4-BE49-F238E27FC236}">
                <a16:creationId xmlns:a16="http://schemas.microsoft.com/office/drawing/2014/main" id="{E4D8B611-F1B7-FC3F-735D-C03A0ABBFC01}"/>
              </a:ext>
            </a:extLst>
          </p:cNvPr>
          <p:cNvCxnSpPr>
            <a:stCxn id="38" idx="2"/>
          </p:cNvCxnSpPr>
          <p:nvPr/>
        </p:nvCxnSpPr>
        <p:spPr>
          <a:xfrm>
            <a:off x="8574666" y="5885656"/>
            <a:ext cx="0" cy="109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8" name="직선 연결선 1027">
            <a:extLst>
              <a:ext uri="{FF2B5EF4-FFF2-40B4-BE49-F238E27FC236}">
                <a16:creationId xmlns:a16="http://schemas.microsoft.com/office/drawing/2014/main" id="{0F8F3F35-0AC8-00C6-CDD9-933D84FF3159}"/>
              </a:ext>
            </a:extLst>
          </p:cNvPr>
          <p:cNvCxnSpPr/>
          <p:nvPr/>
        </p:nvCxnSpPr>
        <p:spPr>
          <a:xfrm>
            <a:off x="9008305" y="5885656"/>
            <a:ext cx="0" cy="109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1" name="직선 연결선 1030">
            <a:extLst>
              <a:ext uri="{FF2B5EF4-FFF2-40B4-BE49-F238E27FC236}">
                <a16:creationId xmlns:a16="http://schemas.microsoft.com/office/drawing/2014/main" id="{BD072720-30A7-77D5-4FE5-F7C454AFBEF6}"/>
              </a:ext>
            </a:extLst>
          </p:cNvPr>
          <p:cNvCxnSpPr/>
          <p:nvPr/>
        </p:nvCxnSpPr>
        <p:spPr>
          <a:xfrm>
            <a:off x="9420262" y="5885656"/>
            <a:ext cx="0" cy="109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2" name="직선 연결선 1031">
            <a:extLst>
              <a:ext uri="{FF2B5EF4-FFF2-40B4-BE49-F238E27FC236}">
                <a16:creationId xmlns:a16="http://schemas.microsoft.com/office/drawing/2014/main" id="{E24E6CDE-EFE7-7C82-56FE-51CBF29F4F1D}"/>
              </a:ext>
            </a:extLst>
          </p:cNvPr>
          <p:cNvCxnSpPr/>
          <p:nvPr/>
        </p:nvCxnSpPr>
        <p:spPr>
          <a:xfrm>
            <a:off x="9838512" y="5885656"/>
            <a:ext cx="0" cy="109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4" name="TextBox 1033">
            <a:extLst>
              <a:ext uri="{FF2B5EF4-FFF2-40B4-BE49-F238E27FC236}">
                <a16:creationId xmlns:a16="http://schemas.microsoft.com/office/drawing/2014/main" id="{1A991D1A-A490-916E-F978-B6E19097763D}"/>
              </a:ext>
            </a:extLst>
          </p:cNvPr>
          <p:cNvSpPr txBox="1"/>
          <p:nvPr/>
        </p:nvSpPr>
        <p:spPr>
          <a:xfrm>
            <a:off x="8727029" y="6343162"/>
            <a:ext cx="1029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Merkle Tree</a:t>
            </a:r>
            <a:endParaRPr lang="ko-KR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36" name="직선 연결선 1035">
            <a:extLst>
              <a:ext uri="{FF2B5EF4-FFF2-40B4-BE49-F238E27FC236}">
                <a16:creationId xmlns:a16="http://schemas.microsoft.com/office/drawing/2014/main" id="{9D3812A2-69C4-EB32-D26C-C0593DA0701F}"/>
              </a:ext>
            </a:extLst>
          </p:cNvPr>
          <p:cNvCxnSpPr>
            <a:stCxn id="30" idx="1"/>
            <a:endCxn id="27" idx="3"/>
          </p:cNvCxnSpPr>
          <p:nvPr/>
        </p:nvCxnSpPr>
        <p:spPr>
          <a:xfrm flipH="1" flipV="1">
            <a:off x="7496872" y="4748502"/>
            <a:ext cx="1384260" cy="12070"/>
          </a:xfrm>
          <a:prstGeom prst="line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7" name="직선 연결선 1036">
            <a:extLst>
              <a:ext uri="{FF2B5EF4-FFF2-40B4-BE49-F238E27FC236}">
                <a16:creationId xmlns:a16="http://schemas.microsoft.com/office/drawing/2014/main" id="{1089E793-91B8-BAB1-1104-867CA0D6CF59}"/>
              </a:ext>
            </a:extLst>
          </p:cNvPr>
          <p:cNvCxnSpPr>
            <a:cxnSpLocks/>
          </p:cNvCxnSpPr>
          <p:nvPr/>
        </p:nvCxnSpPr>
        <p:spPr>
          <a:xfrm flipH="1" flipV="1">
            <a:off x="7516126" y="5452718"/>
            <a:ext cx="766984" cy="8964"/>
          </a:xfrm>
          <a:prstGeom prst="line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1" name="직선 연결선 1040">
            <a:extLst>
              <a:ext uri="{FF2B5EF4-FFF2-40B4-BE49-F238E27FC236}">
                <a16:creationId xmlns:a16="http://schemas.microsoft.com/office/drawing/2014/main" id="{2B028065-A9AF-1147-2D01-2BA150D36E38}"/>
              </a:ext>
            </a:extLst>
          </p:cNvPr>
          <p:cNvCxnSpPr>
            <a:stCxn id="3" idx="3"/>
            <a:endCxn id="17" idx="1"/>
          </p:cNvCxnSpPr>
          <p:nvPr/>
        </p:nvCxnSpPr>
        <p:spPr>
          <a:xfrm flipV="1">
            <a:off x="5358278" y="4445395"/>
            <a:ext cx="377969" cy="58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2" name="직선 연결선 1041">
            <a:extLst>
              <a:ext uri="{FF2B5EF4-FFF2-40B4-BE49-F238E27FC236}">
                <a16:creationId xmlns:a16="http://schemas.microsoft.com/office/drawing/2014/main" id="{A68AD2C0-9019-7970-1BC6-3699E647B18A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3142958" y="4451253"/>
            <a:ext cx="31750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639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DB81C9-5DEC-47F7-9027-6A9DBF7CB83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85880" y="6483350"/>
            <a:ext cx="751840" cy="365125"/>
          </a:xfrm>
        </p:spPr>
        <p:txBody>
          <a:bodyPr/>
          <a:lstStyle/>
          <a:p>
            <a:fld id="{99F4C6C5-EC38-49DB-AA1B-890E6894CD57}" type="slidenum">
              <a:rPr lang="ko-KR" altLang="en-US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pPr/>
              <a:t>5</a:t>
            </a:fld>
            <a:endParaRPr lang="ko-KR" altLang="en-US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5740" y="95262"/>
            <a:ext cx="102342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200"/>
              </a:spcBef>
              <a:spcAft>
                <a:spcPts val="200"/>
              </a:spcAft>
            </a:pPr>
            <a:r>
              <a:rPr lang="ko-KR" altLang="en-US" sz="3200" dirty="0"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프로젝트 설계 </a:t>
            </a:r>
            <a:endParaRPr lang="en-US" altLang="ko-KR" sz="3200" dirty="0">
              <a:solidFill>
                <a:prstClr val="black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E99DD0-C151-E948-582C-66055A8F0F63}"/>
              </a:ext>
            </a:extLst>
          </p:cNvPr>
          <p:cNvSpPr/>
          <p:nvPr/>
        </p:nvSpPr>
        <p:spPr>
          <a:xfrm>
            <a:off x="780176" y="6551802"/>
            <a:ext cx="855677" cy="3061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F5C4F76-B4E6-20A3-7366-91DA7A9ECBC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957954" y="-5381"/>
            <a:ext cx="1293259" cy="786059"/>
          </a:xfrm>
          <a:prstGeom prst="rect">
            <a:avLst/>
          </a:prstGeom>
        </p:spPr>
      </p:pic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5B3C3339-7DAB-4C54-B67A-0C957B9269C8}"/>
              </a:ext>
            </a:extLst>
          </p:cNvPr>
          <p:cNvSpPr txBox="1">
            <a:spLocks/>
          </p:cNvSpPr>
          <p:nvPr/>
        </p:nvSpPr>
        <p:spPr>
          <a:xfrm>
            <a:off x="501015" y="92708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합의 알고리즘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lvl="1"/>
            <a:r>
              <a:rPr kumimoji="1" lang="en-US" altLang="ko-KR" dirty="0" err="1">
                <a:solidFill>
                  <a:schemeClr val="bg2">
                    <a:lumMod val="1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PoW</a:t>
            </a: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방식 사용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lvl="1"/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lvl="1"/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347400" lvl="1" indent="0">
              <a:buNone/>
            </a:pPr>
            <a:r>
              <a:rPr kumimoji="1" lang="ko-KR" altLang="en-US" sz="1800" dirty="0">
                <a:solidFill>
                  <a:schemeClr val="bg2">
                    <a:lumMod val="1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endParaRPr kumimoji="1" lang="en-US" altLang="ko-KR" sz="1800" dirty="0">
              <a:solidFill>
                <a:schemeClr val="bg2">
                  <a:lumMod val="1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087" name="직선 연결선 5">
            <a:extLst>
              <a:ext uri="{FF2B5EF4-FFF2-40B4-BE49-F238E27FC236}">
                <a16:creationId xmlns:a16="http://schemas.microsoft.com/office/drawing/2014/main" id="{049192B0-178A-7177-4AB5-8036B9045AA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98767" y="2833290"/>
            <a:ext cx="32000" cy="3194753"/>
          </a:xfrm>
          <a:prstGeom prst="line">
            <a:avLst/>
          </a:prstGeom>
          <a:noFill/>
          <a:ln w="9525" algn="ctr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89" name="직선 연결선 7">
            <a:extLst>
              <a:ext uri="{FF2B5EF4-FFF2-40B4-BE49-F238E27FC236}">
                <a16:creationId xmlns:a16="http://schemas.microsoft.com/office/drawing/2014/main" id="{8C1BCD89-4A1D-4296-4BBF-F49A784F890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4230" y="2845990"/>
            <a:ext cx="0" cy="3194753"/>
          </a:xfrm>
          <a:prstGeom prst="line">
            <a:avLst/>
          </a:prstGeom>
          <a:noFill/>
          <a:ln w="9525" algn="ctr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90" name="직사각형 8">
            <a:extLst>
              <a:ext uri="{FF2B5EF4-FFF2-40B4-BE49-F238E27FC236}">
                <a16:creationId xmlns:a16="http://schemas.microsoft.com/office/drawing/2014/main" id="{3EFDA140-2A61-F3B7-8600-7BDDA9FF2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6068" y="2961877"/>
            <a:ext cx="63790" cy="295916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hangingPunct="1"/>
            <a:endParaRPr lang="ko-KR" altLang="en-US" b="1">
              <a:solidFill>
                <a:srgbClr val="FFFFF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92" name="타원 10">
            <a:extLst>
              <a:ext uri="{FF2B5EF4-FFF2-40B4-BE49-F238E27FC236}">
                <a16:creationId xmlns:a16="http://schemas.microsoft.com/office/drawing/2014/main" id="{6B35A6E8-C44C-FB0E-13CE-907B1DEF7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2405" y="2136378"/>
            <a:ext cx="149225" cy="165100"/>
          </a:xfrm>
          <a:prstGeom prst="ellipse">
            <a:avLst/>
          </a:prstGeom>
          <a:solidFill>
            <a:srgbClr val="FFFFFF"/>
          </a:solidFill>
          <a:ln w="1905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hangingPunct="1"/>
            <a:endParaRPr lang="ko-KR" altLang="en-US">
              <a:solidFill>
                <a:srgbClr val="FFFFF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093" name="직선 연결선 11">
            <a:extLst>
              <a:ext uri="{FF2B5EF4-FFF2-40B4-BE49-F238E27FC236}">
                <a16:creationId xmlns:a16="http://schemas.microsoft.com/office/drawing/2014/main" id="{83F723EB-57C7-1CC1-3A92-ADFF2C96F2E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546367" y="2376090"/>
            <a:ext cx="266700" cy="9525"/>
          </a:xfrm>
          <a:prstGeom prst="line">
            <a:avLst/>
          </a:prstGeom>
          <a:noFill/>
          <a:ln w="1905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4" name="직선 연결선 12">
            <a:extLst>
              <a:ext uri="{FF2B5EF4-FFF2-40B4-BE49-F238E27FC236}">
                <a16:creationId xmlns:a16="http://schemas.microsoft.com/office/drawing/2014/main" id="{7B9CCB51-F037-A3D0-9185-B2C31BECC55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679717" y="2301478"/>
            <a:ext cx="3175" cy="166687"/>
          </a:xfrm>
          <a:prstGeom prst="line">
            <a:avLst/>
          </a:prstGeom>
          <a:noFill/>
          <a:ln w="1905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5" name="직선 연결선 13">
            <a:extLst>
              <a:ext uri="{FF2B5EF4-FFF2-40B4-BE49-F238E27FC236}">
                <a16:creationId xmlns:a16="http://schemas.microsoft.com/office/drawing/2014/main" id="{5F16F73B-6D89-F8B8-84A4-FBECF82E346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592405" y="2468165"/>
            <a:ext cx="87312" cy="133350"/>
          </a:xfrm>
          <a:prstGeom prst="line">
            <a:avLst/>
          </a:prstGeom>
          <a:noFill/>
          <a:ln w="1905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6" name="직선 연결선 14">
            <a:extLst>
              <a:ext uri="{FF2B5EF4-FFF2-40B4-BE49-F238E27FC236}">
                <a16:creationId xmlns:a16="http://schemas.microsoft.com/office/drawing/2014/main" id="{479B689D-ECDA-98F8-71A4-0ACD87C7072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79717" y="2477690"/>
            <a:ext cx="133350" cy="123825"/>
          </a:xfrm>
          <a:prstGeom prst="line">
            <a:avLst/>
          </a:prstGeom>
          <a:noFill/>
          <a:ln w="1905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97" name="TextBox 15">
            <a:extLst>
              <a:ext uri="{FF2B5EF4-FFF2-40B4-BE49-F238E27FC236}">
                <a16:creationId xmlns:a16="http://schemas.microsoft.com/office/drawing/2014/main" id="{5A3986D7-DC32-912D-C4F1-C6AB7A0BD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2380" y="2584053"/>
            <a:ext cx="59022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r>
              <a:rPr lang="en-US" altLang="ko-KR" sz="1100" b="1" dirty="0">
                <a:solidFill>
                  <a:srgbClr val="000000"/>
                </a:solidFill>
                <a:latin typeface="굴림" panose="020B0600000101010101" pitchFamily="50" charset="-127"/>
              </a:rPr>
              <a:t>Admin</a:t>
            </a:r>
            <a:endParaRPr lang="ko-KR" altLang="en-US" sz="1100" b="1" dirty="0">
              <a:solidFill>
                <a:srgbClr val="000000"/>
              </a:solidFill>
              <a:latin typeface="굴림" panose="020B0600000101010101" pitchFamily="50" charset="-127"/>
            </a:endParaRPr>
          </a:p>
        </p:txBody>
      </p:sp>
      <p:sp>
        <p:nvSpPr>
          <p:cNvPr id="1101" name="직사각형 24">
            <a:extLst>
              <a:ext uri="{FF2B5EF4-FFF2-40B4-BE49-F238E27FC236}">
                <a16:creationId xmlns:a16="http://schemas.microsoft.com/office/drawing/2014/main" id="{9029E1CD-1708-6F53-41E5-0CF6633D2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7967" y="2468165"/>
            <a:ext cx="1068388" cy="347663"/>
          </a:xfrm>
          <a:prstGeom prst="rect">
            <a:avLst/>
          </a:prstGeom>
          <a:solidFill>
            <a:srgbClr val="D9D9D9"/>
          </a:solidFill>
          <a:ln w="3175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hangingPunct="1"/>
            <a:endParaRPr lang="ko-KR" altLang="en-US">
              <a:solidFill>
                <a:srgbClr val="FFFFF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02" name="TextBox 69">
            <a:extLst>
              <a:ext uri="{FF2B5EF4-FFF2-40B4-BE49-F238E27FC236}">
                <a16:creationId xmlns:a16="http://schemas.microsoft.com/office/drawing/2014/main" id="{05FA3483-56B9-9BAB-9393-F94A38B87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3042" y="2511028"/>
            <a:ext cx="122180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hangingPunct="1"/>
            <a:r>
              <a:rPr lang="en-US" altLang="ko-KR" sz="1100" dirty="0">
                <a:solidFill>
                  <a:srgbClr val="000000"/>
                </a:solidFill>
              </a:rPr>
              <a:t>Blockchain node</a:t>
            </a:r>
            <a:endParaRPr lang="ko-KR" altLang="en-US" sz="1100" dirty="0">
              <a:solidFill>
                <a:srgbClr val="000000"/>
              </a:solidFill>
            </a:endParaRPr>
          </a:p>
        </p:txBody>
      </p:sp>
      <p:sp>
        <p:nvSpPr>
          <p:cNvPr id="1104" name="직사각형 27">
            <a:extLst>
              <a:ext uri="{FF2B5EF4-FFF2-40B4-BE49-F238E27FC236}">
                <a16:creationId xmlns:a16="http://schemas.microsoft.com/office/drawing/2014/main" id="{AE672625-DD00-9FF1-33D2-A4CC0BF6B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54" y="2961877"/>
            <a:ext cx="45719" cy="728987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hangingPunct="1"/>
            <a:endParaRPr lang="ko-KR" altLang="en-US" b="1">
              <a:solidFill>
                <a:srgbClr val="FFFFF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105" name="직선 화살표 연결선 1104">
            <a:extLst>
              <a:ext uri="{FF2B5EF4-FFF2-40B4-BE49-F238E27FC236}">
                <a16:creationId xmlns:a16="http://schemas.microsoft.com/office/drawing/2014/main" id="{A2DF4664-2FD5-D1B0-13AB-40DBE997A45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731025" y="3116326"/>
            <a:ext cx="3009586" cy="2220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06" name="TextBox 87">
            <a:extLst>
              <a:ext uri="{FF2B5EF4-FFF2-40B4-BE49-F238E27FC236}">
                <a16:creationId xmlns:a16="http://schemas.microsoft.com/office/drawing/2014/main" id="{47F5A5FB-4076-FC4C-B481-90BBC7118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6197" y="2829137"/>
            <a:ext cx="1751807" cy="612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000000"/>
                </a:solidFill>
                <a:latin typeface="HY헤드라인M" panose="02030600000101010101" pitchFamily="18" charset="-127"/>
              </a:rPr>
              <a:t>REST API(GET)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000000"/>
                </a:solidFill>
                <a:latin typeface="HY헤드라인M" panose="02030600000101010101" pitchFamily="18" charset="-127"/>
              </a:rPr>
              <a:t>consensus function</a:t>
            </a:r>
          </a:p>
        </p:txBody>
      </p:sp>
      <p:cxnSp>
        <p:nvCxnSpPr>
          <p:cNvPr id="1107" name="직선 화살표 연결선 1106">
            <a:extLst>
              <a:ext uri="{FF2B5EF4-FFF2-40B4-BE49-F238E27FC236}">
                <a16:creationId xmlns:a16="http://schemas.microsoft.com/office/drawing/2014/main" id="{A47F9FFB-D8FB-CFB7-E83A-1711BC14880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759405" y="4516246"/>
            <a:ext cx="2966661" cy="56275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08" name="TextBox 87">
            <a:extLst>
              <a:ext uri="{FF2B5EF4-FFF2-40B4-BE49-F238E27FC236}">
                <a16:creationId xmlns:a16="http://schemas.microsoft.com/office/drawing/2014/main" id="{AFC6F6B6-3AA5-54AE-1E69-7CD82D8B6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83" y="4449606"/>
            <a:ext cx="2047035" cy="611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000000"/>
                </a:solidFill>
                <a:latin typeface="HY헤드라인M" panose="02030600000101010101" pitchFamily="18" charset="-127"/>
              </a:rPr>
              <a:t>“block has been changed”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000000"/>
                </a:solidFill>
                <a:latin typeface="HY헤드라인M" panose="02030600000101010101" pitchFamily="18" charset="-127"/>
              </a:rPr>
              <a:t>메시지 전송</a:t>
            </a:r>
            <a:endParaRPr lang="en-US" altLang="ko-KR" sz="1200" b="1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grpSp>
        <p:nvGrpSpPr>
          <p:cNvPr id="1111" name="그룹 61">
            <a:extLst>
              <a:ext uri="{FF2B5EF4-FFF2-40B4-BE49-F238E27FC236}">
                <a16:creationId xmlns:a16="http://schemas.microsoft.com/office/drawing/2014/main" id="{6CAF9C0B-A474-B558-894D-FED2404378C9}"/>
              </a:ext>
            </a:extLst>
          </p:cNvPr>
          <p:cNvGrpSpPr>
            <a:grpSpLocks/>
          </p:cNvGrpSpPr>
          <p:nvPr/>
        </p:nvGrpSpPr>
        <p:grpSpPr bwMode="auto">
          <a:xfrm>
            <a:off x="5781631" y="3130759"/>
            <a:ext cx="336539" cy="347664"/>
            <a:chOff x="6539359" y="2803972"/>
            <a:chExt cx="286230" cy="141104"/>
          </a:xfrm>
        </p:grpSpPr>
        <p:cxnSp>
          <p:nvCxnSpPr>
            <p:cNvPr id="1112" name="직선 연결선 1111">
              <a:extLst>
                <a:ext uri="{FF2B5EF4-FFF2-40B4-BE49-F238E27FC236}">
                  <a16:creationId xmlns:a16="http://schemas.microsoft.com/office/drawing/2014/main" id="{CCF4B9FE-65A2-BB00-1C32-B3E6BEB3FE3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545685" y="2807143"/>
              <a:ext cx="279904" cy="1586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13" name="직선 연결선 1112">
              <a:extLst>
                <a:ext uri="{FF2B5EF4-FFF2-40B4-BE49-F238E27FC236}">
                  <a16:creationId xmlns:a16="http://schemas.microsoft.com/office/drawing/2014/main" id="{76F17514-2893-F0A5-07D6-D6FC36453FA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811356" y="2803972"/>
              <a:ext cx="7907" cy="122079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14" name="직선 화살표 연결선 1113">
              <a:extLst>
                <a:ext uri="{FF2B5EF4-FFF2-40B4-BE49-F238E27FC236}">
                  <a16:creationId xmlns:a16="http://schemas.microsoft.com/office/drawing/2014/main" id="{A623A80F-489C-567A-2755-0DC9C409B8D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539359" y="2926051"/>
              <a:ext cx="257765" cy="19025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16" name="TextBox 87">
            <a:extLst>
              <a:ext uri="{FF2B5EF4-FFF2-40B4-BE49-F238E27FC236}">
                <a16:creationId xmlns:a16="http://schemas.microsoft.com/office/drawing/2014/main" id="{91E7CF0F-895D-1F93-E013-7FB6B0505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267" y="3087568"/>
            <a:ext cx="1751807" cy="334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000000"/>
                </a:solidFill>
                <a:latin typeface="HY헤드라인M" panose="02030600000101010101" pitchFamily="18" charset="-127"/>
              </a:rPr>
              <a:t>가장 긴 체인을 찾음</a:t>
            </a:r>
            <a:endParaRPr lang="en-US" altLang="ko-KR" sz="1200" b="1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sp>
        <p:nvSpPr>
          <p:cNvPr id="1121" name="TextBox 87">
            <a:extLst>
              <a:ext uri="{FF2B5EF4-FFF2-40B4-BE49-F238E27FC236}">
                <a16:creationId xmlns:a16="http://schemas.microsoft.com/office/drawing/2014/main" id="{FF325C5F-8C23-2BEF-15B9-A8B86A5B7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8909" y="3550473"/>
            <a:ext cx="1751807" cy="334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000000"/>
                </a:solidFill>
                <a:latin typeface="HY헤드라인M" panose="02030600000101010101" pitchFamily="18" charset="-127"/>
              </a:rPr>
              <a:t>유효성 검사</a:t>
            </a:r>
            <a:endParaRPr lang="en-US" altLang="ko-KR" sz="1200" b="1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sp>
        <p:nvSpPr>
          <p:cNvPr id="1122" name="TextBox 1121">
            <a:extLst>
              <a:ext uri="{FF2B5EF4-FFF2-40B4-BE49-F238E27FC236}">
                <a16:creationId xmlns:a16="http://schemas.microsoft.com/office/drawing/2014/main" id="{E33E6815-1F46-06C3-363B-94B095E7D516}"/>
              </a:ext>
            </a:extLst>
          </p:cNvPr>
          <p:cNvSpPr txBox="1"/>
          <p:nvPr/>
        </p:nvSpPr>
        <p:spPr>
          <a:xfrm>
            <a:off x="1858803" y="6320191"/>
            <a:ext cx="234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▲</a:t>
            </a:r>
            <a:r>
              <a:rPr lang="en-US" altLang="ko-KR" dirty="0"/>
              <a:t>sequence diagram</a:t>
            </a:r>
            <a:endParaRPr lang="ko-KR" altLang="en-US" dirty="0"/>
          </a:p>
        </p:txBody>
      </p:sp>
      <p:cxnSp>
        <p:nvCxnSpPr>
          <p:cNvPr id="1125" name="직선 연결선 7">
            <a:extLst>
              <a:ext uri="{FF2B5EF4-FFF2-40B4-BE49-F238E27FC236}">
                <a16:creationId xmlns:a16="http://schemas.microsoft.com/office/drawing/2014/main" id="{2C72AD48-7413-5432-E0B6-29093A5638D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655127" y="2845826"/>
            <a:ext cx="0" cy="2605628"/>
          </a:xfrm>
          <a:prstGeom prst="line">
            <a:avLst/>
          </a:prstGeom>
          <a:noFill/>
          <a:ln w="9525" algn="ctr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6" name="직사각형 24">
            <a:extLst>
              <a:ext uri="{FF2B5EF4-FFF2-40B4-BE49-F238E27FC236}">
                <a16:creationId xmlns:a16="http://schemas.microsoft.com/office/drawing/2014/main" id="{0C06C060-E6AC-B34B-33A2-2AD793F7A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8864" y="2468001"/>
            <a:ext cx="1068388" cy="347663"/>
          </a:xfrm>
          <a:prstGeom prst="rect">
            <a:avLst/>
          </a:prstGeom>
          <a:solidFill>
            <a:srgbClr val="D9D9D9"/>
          </a:solidFill>
          <a:ln w="3175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hangingPunct="1"/>
            <a:endParaRPr lang="ko-KR" altLang="en-US" dirty="0">
              <a:solidFill>
                <a:srgbClr val="FFFFF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31" name="TextBox 69">
            <a:extLst>
              <a:ext uri="{FF2B5EF4-FFF2-40B4-BE49-F238E27FC236}">
                <a16:creationId xmlns:a16="http://schemas.microsoft.com/office/drawing/2014/main" id="{DAABCF82-A305-398F-98F1-0AC2AC3D1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8578" y="2526273"/>
            <a:ext cx="53091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hangingPunct="1"/>
            <a:r>
              <a:rPr lang="en-US" altLang="ko-KR" sz="1100" dirty="0">
                <a:solidFill>
                  <a:srgbClr val="000000"/>
                </a:solidFill>
              </a:rPr>
              <a:t>Block</a:t>
            </a:r>
            <a:endParaRPr lang="ko-KR" altLang="en-US" sz="1100" dirty="0">
              <a:solidFill>
                <a:srgbClr val="000000"/>
              </a:solidFill>
            </a:endParaRPr>
          </a:p>
        </p:txBody>
      </p:sp>
      <p:cxnSp>
        <p:nvCxnSpPr>
          <p:cNvPr id="1132" name="직선 화살표 연결선 1131">
            <a:extLst>
              <a:ext uri="{FF2B5EF4-FFF2-40B4-BE49-F238E27FC236}">
                <a16:creationId xmlns:a16="http://schemas.microsoft.com/office/drawing/2014/main" id="{DAA11C60-1DC1-63EB-9EDE-7EEBFC3EA0E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80204" y="3601885"/>
            <a:ext cx="2815489" cy="13055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4" name="직사각형 27">
            <a:extLst>
              <a:ext uri="{FF2B5EF4-FFF2-40B4-BE49-F238E27FC236}">
                <a16:creationId xmlns:a16="http://schemas.microsoft.com/office/drawing/2014/main" id="{8C20A1A6-51BE-6551-38C4-A81D715E7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3652" y="3893462"/>
            <a:ext cx="45719" cy="728987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hangingPunct="1"/>
            <a:endParaRPr lang="ko-KR" altLang="en-US" b="1">
              <a:solidFill>
                <a:srgbClr val="FFFFF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1135" name="그룹 61">
            <a:extLst>
              <a:ext uri="{FF2B5EF4-FFF2-40B4-BE49-F238E27FC236}">
                <a16:creationId xmlns:a16="http://schemas.microsoft.com/office/drawing/2014/main" id="{58BF78F9-D739-17BD-6A41-C3BE68683BC6}"/>
              </a:ext>
            </a:extLst>
          </p:cNvPr>
          <p:cNvGrpSpPr>
            <a:grpSpLocks/>
          </p:cNvGrpSpPr>
          <p:nvPr/>
        </p:nvGrpSpPr>
        <p:grpSpPr bwMode="auto">
          <a:xfrm>
            <a:off x="8697215" y="3594661"/>
            <a:ext cx="336539" cy="347664"/>
            <a:chOff x="6539359" y="2803972"/>
            <a:chExt cx="286230" cy="141104"/>
          </a:xfrm>
        </p:grpSpPr>
        <p:cxnSp>
          <p:nvCxnSpPr>
            <p:cNvPr id="1136" name="직선 연결선 1135">
              <a:extLst>
                <a:ext uri="{FF2B5EF4-FFF2-40B4-BE49-F238E27FC236}">
                  <a16:creationId xmlns:a16="http://schemas.microsoft.com/office/drawing/2014/main" id="{AA9E2D94-6FEA-5508-C922-14FAA322511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545685" y="2807143"/>
              <a:ext cx="279904" cy="1586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7" name="직선 연결선 1136">
              <a:extLst>
                <a:ext uri="{FF2B5EF4-FFF2-40B4-BE49-F238E27FC236}">
                  <a16:creationId xmlns:a16="http://schemas.microsoft.com/office/drawing/2014/main" id="{733B8542-CDAA-A415-5676-2115D2CE7F5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811356" y="2803972"/>
              <a:ext cx="7907" cy="122079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8" name="직선 화살표 연결선 1137">
              <a:extLst>
                <a:ext uri="{FF2B5EF4-FFF2-40B4-BE49-F238E27FC236}">
                  <a16:creationId xmlns:a16="http://schemas.microsoft.com/office/drawing/2014/main" id="{AEEA7F20-8E98-BE99-CE03-0EE6571D2DC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539359" y="2926051"/>
              <a:ext cx="257765" cy="19025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39" name="그룹 61">
            <a:extLst>
              <a:ext uri="{FF2B5EF4-FFF2-40B4-BE49-F238E27FC236}">
                <a16:creationId xmlns:a16="http://schemas.microsoft.com/office/drawing/2014/main" id="{9C9FEB22-BD30-1218-DF26-2DE68D6EC6E4}"/>
              </a:ext>
            </a:extLst>
          </p:cNvPr>
          <p:cNvGrpSpPr>
            <a:grpSpLocks/>
          </p:cNvGrpSpPr>
          <p:nvPr/>
        </p:nvGrpSpPr>
        <p:grpSpPr bwMode="auto">
          <a:xfrm>
            <a:off x="8683978" y="3970656"/>
            <a:ext cx="336539" cy="374254"/>
            <a:chOff x="6539359" y="2803972"/>
            <a:chExt cx="286230" cy="141104"/>
          </a:xfrm>
        </p:grpSpPr>
        <p:cxnSp>
          <p:nvCxnSpPr>
            <p:cNvPr id="1140" name="직선 연결선 1139">
              <a:extLst>
                <a:ext uri="{FF2B5EF4-FFF2-40B4-BE49-F238E27FC236}">
                  <a16:creationId xmlns:a16="http://schemas.microsoft.com/office/drawing/2014/main" id="{2F9C9B87-3BFB-E879-670E-9664B2FCB94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545685" y="2807143"/>
              <a:ext cx="279904" cy="1586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1" name="직선 연결선 1140">
              <a:extLst>
                <a:ext uri="{FF2B5EF4-FFF2-40B4-BE49-F238E27FC236}">
                  <a16:creationId xmlns:a16="http://schemas.microsoft.com/office/drawing/2014/main" id="{276192B6-3465-9EB9-5961-D8BAA69421D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811356" y="2803972"/>
              <a:ext cx="7907" cy="122079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2" name="직선 화살표 연결선 1141">
              <a:extLst>
                <a:ext uri="{FF2B5EF4-FFF2-40B4-BE49-F238E27FC236}">
                  <a16:creationId xmlns:a16="http://schemas.microsoft.com/office/drawing/2014/main" id="{766EDF82-4303-78D4-A8FD-0CD5F52A99A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539359" y="2926051"/>
              <a:ext cx="257765" cy="19025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43" name="TextBox 87">
            <a:extLst>
              <a:ext uri="{FF2B5EF4-FFF2-40B4-BE49-F238E27FC236}">
                <a16:creationId xmlns:a16="http://schemas.microsoft.com/office/drawing/2014/main" id="{81B5D868-D5FF-2E55-8DA6-225A5BD11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1815" y="3558627"/>
            <a:ext cx="1751807" cy="334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000000"/>
                </a:solidFill>
                <a:latin typeface="HY헤드라인M" panose="02030600000101010101" pitchFamily="18" charset="-127"/>
              </a:rPr>
              <a:t>블록</a:t>
            </a:r>
            <a:r>
              <a:rPr lang="en-US" altLang="ko-KR" sz="1200" b="1" dirty="0">
                <a:solidFill>
                  <a:srgbClr val="000000"/>
                </a:solidFill>
                <a:latin typeface="HY헤드라인M" panose="02030600000101010101" pitchFamily="18" charset="-127"/>
              </a:rPr>
              <a:t> </a:t>
            </a:r>
            <a:r>
              <a:rPr lang="ko-KR" altLang="en-US" sz="1200" b="1" dirty="0" err="1">
                <a:solidFill>
                  <a:srgbClr val="000000"/>
                </a:solidFill>
                <a:latin typeface="HY헤드라인M" panose="02030600000101010101" pitchFamily="18" charset="-127"/>
              </a:rPr>
              <a:t>해시값</a:t>
            </a:r>
            <a:r>
              <a:rPr lang="ko-KR" altLang="en-US" sz="1200" b="1" dirty="0">
                <a:solidFill>
                  <a:srgbClr val="000000"/>
                </a:solidFill>
                <a:latin typeface="HY헤드라인M" panose="02030600000101010101" pitchFamily="18" charset="-127"/>
              </a:rPr>
              <a:t> 비교</a:t>
            </a:r>
            <a:endParaRPr lang="en-US" altLang="ko-KR" sz="1200" b="1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sp>
        <p:nvSpPr>
          <p:cNvPr id="1144" name="TextBox 87">
            <a:extLst>
              <a:ext uri="{FF2B5EF4-FFF2-40B4-BE49-F238E27FC236}">
                <a16:creationId xmlns:a16="http://schemas.microsoft.com/office/drawing/2014/main" id="{CEF2868B-0188-740D-B6CE-880BEAB49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6108" y="3959494"/>
            <a:ext cx="1751807" cy="612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000000"/>
                </a:solidFill>
                <a:latin typeface="HY헤드라인M" panose="02030600000101010101" pitchFamily="18" charset="-127"/>
              </a:rPr>
              <a:t>트랜잭션 </a:t>
            </a:r>
            <a:r>
              <a:rPr lang="ko-KR" altLang="en-US" sz="1200" b="1" dirty="0" err="1">
                <a:solidFill>
                  <a:srgbClr val="000000"/>
                </a:solidFill>
                <a:latin typeface="HY헤드라인M" panose="02030600000101010101" pitchFamily="18" charset="-127"/>
              </a:rPr>
              <a:t>해시값</a:t>
            </a:r>
            <a:r>
              <a:rPr lang="ko-KR" altLang="en-US" sz="1200" b="1" dirty="0">
                <a:solidFill>
                  <a:srgbClr val="000000"/>
                </a:solidFill>
                <a:latin typeface="HY헤드라인M" panose="02030600000101010101" pitchFamily="18" charset="-127"/>
              </a:rPr>
              <a:t> 비교</a:t>
            </a:r>
            <a:endParaRPr lang="en-US" altLang="ko-KR" sz="1200" b="1" dirty="0">
              <a:solidFill>
                <a:srgbClr val="000000"/>
              </a:solidFill>
              <a:latin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000000"/>
                </a:solidFill>
                <a:latin typeface="HY헤드라인M" panose="02030600000101010101" pitchFamily="18" charset="-127"/>
              </a:rPr>
              <a:t>(</a:t>
            </a:r>
            <a:r>
              <a:rPr lang="ko-KR" altLang="en-US" sz="1200" b="1" dirty="0" err="1">
                <a:solidFill>
                  <a:srgbClr val="C00000"/>
                </a:solidFill>
                <a:latin typeface="HY헤드라인M" panose="02030600000101010101" pitchFamily="18" charset="-127"/>
              </a:rPr>
              <a:t>머클트리</a:t>
            </a:r>
            <a:r>
              <a:rPr lang="ko-KR" altLang="en-US" sz="1200" b="1" dirty="0">
                <a:solidFill>
                  <a:srgbClr val="C00000"/>
                </a:solidFill>
                <a:latin typeface="HY헤드라인M" panose="02030600000101010101" pitchFamily="18" charset="-127"/>
              </a:rPr>
              <a:t> 탐색</a:t>
            </a:r>
            <a:r>
              <a:rPr lang="en-US" altLang="ko-KR" sz="1200" b="1" dirty="0">
                <a:solidFill>
                  <a:srgbClr val="000000"/>
                </a:solidFill>
                <a:latin typeface="HY헤드라인M" panose="02030600000101010101" pitchFamily="18" charset="-127"/>
              </a:rPr>
              <a:t>)</a:t>
            </a:r>
          </a:p>
        </p:txBody>
      </p:sp>
      <p:cxnSp>
        <p:nvCxnSpPr>
          <p:cNvPr id="1145" name="직선 화살표 연결선 1144">
            <a:extLst>
              <a:ext uri="{FF2B5EF4-FFF2-40B4-BE49-F238E27FC236}">
                <a16:creationId xmlns:a16="http://schemas.microsoft.com/office/drawing/2014/main" id="{8A09ADB8-7602-BBE8-4B13-AEB65EDB373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30014" y="4517773"/>
            <a:ext cx="2796537" cy="6653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0" name="직선 화살표 연결선 1149">
            <a:extLst>
              <a:ext uri="{FF2B5EF4-FFF2-40B4-BE49-F238E27FC236}">
                <a16:creationId xmlns:a16="http://schemas.microsoft.com/office/drawing/2014/main" id="{E34CF5A9-3D4E-056A-99DA-4E32AD9F9E5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73778" y="5348769"/>
            <a:ext cx="2806254" cy="190618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51" name="직사각형 27">
            <a:extLst>
              <a:ext uri="{FF2B5EF4-FFF2-40B4-BE49-F238E27FC236}">
                <a16:creationId xmlns:a16="http://schemas.microsoft.com/office/drawing/2014/main" id="{681D981E-FB1C-567C-D224-38F8520FD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4485" y="4741277"/>
            <a:ext cx="45719" cy="1136418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hangingPunct="1"/>
            <a:endParaRPr lang="ko-KR" altLang="en-US" b="1">
              <a:solidFill>
                <a:srgbClr val="FFFFF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60" name="직사각형 27">
            <a:extLst>
              <a:ext uri="{FF2B5EF4-FFF2-40B4-BE49-F238E27FC236}">
                <a16:creationId xmlns:a16="http://schemas.microsoft.com/office/drawing/2014/main" id="{A31BB49C-2455-4963-7068-490167D9E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2267" y="3558796"/>
            <a:ext cx="45719" cy="1828063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hangingPunct="1"/>
            <a:endParaRPr lang="ko-KR" altLang="en-US" b="1">
              <a:solidFill>
                <a:srgbClr val="FFFFF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1181" name="그룹 1180">
            <a:extLst>
              <a:ext uri="{FF2B5EF4-FFF2-40B4-BE49-F238E27FC236}">
                <a16:creationId xmlns:a16="http://schemas.microsoft.com/office/drawing/2014/main" id="{DE8AF19D-4041-87CD-1F72-FC994F5CC428}"/>
              </a:ext>
            </a:extLst>
          </p:cNvPr>
          <p:cNvGrpSpPr/>
          <p:nvPr/>
        </p:nvGrpSpPr>
        <p:grpSpPr>
          <a:xfrm>
            <a:off x="1894929" y="4434772"/>
            <a:ext cx="7249868" cy="1845302"/>
            <a:chOff x="1104959" y="3961982"/>
            <a:chExt cx="7249868" cy="1845302"/>
          </a:xfrm>
        </p:grpSpPr>
        <p:sp>
          <p:nvSpPr>
            <p:cNvPr id="1178" name="직사각형 1177">
              <a:extLst>
                <a:ext uri="{FF2B5EF4-FFF2-40B4-BE49-F238E27FC236}">
                  <a16:creationId xmlns:a16="http://schemas.microsoft.com/office/drawing/2014/main" id="{E5D54161-F364-5A28-B671-467552552777}"/>
                </a:ext>
              </a:extLst>
            </p:cNvPr>
            <p:cNvSpPr/>
            <p:nvPr/>
          </p:nvSpPr>
          <p:spPr>
            <a:xfrm>
              <a:off x="1104959" y="3979220"/>
              <a:ext cx="7249868" cy="182806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79" name="TextBox 1178">
              <a:extLst>
                <a:ext uri="{FF2B5EF4-FFF2-40B4-BE49-F238E27FC236}">
                  <a16:creationId xmlns:a16="http://schemas.microsoft.com/office/drawing/2014/main" id="{F78416D5-F735-FF09-B023-19C3AD87EAFF}"/>
                </a:ext>
              </a:extLst>
            </p:cNvPr>
            <p:cNvSpPr txBox="1"/>
            <p:nvPr/>
          </p:nvSpPr>
          <p:spPr>
            <a:xfrm>
              <a:off x="1125424" y="3966954"/>
              <a:ext cx="5524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alt</a:t>
              </a:r>
              <a:endParaRPr lang="ko-KR" altLang="en-US" sz="1200" dirty="0"/>
            </a:p>
          </p:txBody>
        </p:sp>
        <p:sp>
          <p:nvSpPr>
            <p:cNvPr id="1180" name="자유형: 도형 1179">
              <a:extLst>
                <a:ext uri="{FF2B5EF4-FFF2-40B4-BE49-F238E27FC236}">
                  <a16:creationId xmlns:a16="http://schemas.microsoft.com/office/drawing/2014/main" id="{4F0B21EC-3D0C-D568-9733-B4DDD7E52E81}"/>
                </a:ext>
              </a:extLst>
            </p:cNvPr>
            <p:cNvSpPr/>
            <p:nvPr/>
          </p:nvSpPr>
          <p:spPr>
            <a:xfrm>
              <a:off x="1115878" y="3961982"/>
              <a:ext cx="438150" cy="254174"/>
            </a:xfrm>
            <a:custGeom>
              <a:avLst/>
              <a:gdLst>
                <a:gd name="connsiteX0" fmla="*/ 0 w 438150"/>
                <a:gd name="connsiteY0" fmla="*/ 238125 h 238125"/>
                <a:gd name="connsiteX1" fmla="*/ 333375 w 438150"/>
                <a:gd name="connsiteY1" fmla="*/ 238125 h 238125"/>
                <a:gd name="connsiteX2" fmla="*/ 438150 w 438150"/>
                <a:gd name="connsiteY2" fmla="*/ 133350 h 238125"/>
                <a:gd name="connsiteX3" fmla="*/ 438150 w 438150"/>
                <a:gd name="connsiteY3" fmla="*/ 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8150" h="238125">
                  <a:moveTo>
                    <a:pt x="0" y="238125"/>
                  </a:moveTo>
                  <a:lnTo>
                    <a:pt x="333375" y="238125"/>
                  </a:lnTo>
                  <a:lnTo>
                    <a:pt x="438150" y="133350"/>
                  </a:lnTo>
                  <a:lnTo>
                    <a:pt x="43815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82" name="직선 연결선 1181">
            <a:extLst>
              <a:ext uri="{FF2B5EF4-FFF2-40B4-BE49-F238E27FC236}">
                <a16:creationId xmlns:a16="http://schemas.microsoft.com/office/drawing/2014/main" id="{2B3BC1E2-F31E-D8B1-35A1-7C7DB8831406}"/>
              </a:ext>
            </a:extLst>
          </p:cNvPr>
          <p:cNvCxnSpPr>
            <a:cxnSpLocks/>
          </p:cNvCxnSpPr>
          <p:nvPr/>
        </p:nvCxnSpPr>
        <p:spPr>
          <a:xfrm>
            <a:off x="1635853" y="5108246"/>
            <a:ext cx="7810572" cy="27034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3" name="TextBox 60">
            <a:extLst>
              <a:ext uri="{FF2B5EF4-FFF2-40B4-BE49-F238E27FC236}">
                <a16:creationId xmlns:a16="http://schemas.microsoft.com/office/drawing/2014/main" id="{AFAB3319-5C11-10F2-F0B2-4FEAC1A5A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600" y="4677691"/>
            <a:ext cx="55175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r>
              <a:rPr lang="en-US" altLang="ko-KR" sz="1050" b="1" dirty="0">
                <a:solidFill>
                  <a:srgbClr val="0000CC"/>
                </a:solidFill>
                <a:latin typeface="HY헤드라인M" panose="02030600000101010101" pitchFamily="18" charset="-127"/>
              </a:rPr>
              <a:t>TRUE</a:t>
            </a:r>
          </a:p>
        </p:txBody>
      </p:sp>
      <p:sp>
        <p:nvSpPr>
          <p:cNvPr id="1184" name="TextBox 60">
            <a:extLst>
              <a:ext uri="{FF2B5EF4-FFF2-40B4-BE49-F238E27FC236}">
                <a16:creationId xmlns:a16="http://schemas.microsoft.com/office/drawing/2014/main" id="{9A323B8E-1928-D428-1CA8-435C4B6C0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600" y="5135280"/>
            <a:ext cx="625492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r>
              <a:rPr lang="en-US" altLang="ko-KR" sz="1050" b="1" dirty="0">
                <a:solidFill>
                  <a:srgbClr val="0000CC"/>
                </a:solidFill>
                <a:latin typeface="HY헤드라인M" panose="02030600000101010101" pitchFamily="18" charset="-127"/>
              </a:rPr>
              <a:t>FALSE</a:t>
            </a:r>
          </a:p>
        </p:txBody>
      </p:sp>
      <p:sp>
        <p:nvSpPr>
          <p:cNvPr id="1186" name="TextBox 87">
            <a:extLst>
              <a:ext uri="{FF2B5EF4-FFF2-40B4-BE49-F238E27FC236}">
                <a16:creationId xmlns:a16="http://schemas.microsoft.com/office/drawing/2014/main" id="{89922A56-C8B5-E2F3-E171-78D3D7209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6812" y="5526135"/>
            <a:ext cx="2443239" cy="611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000000"/>
                </a:solidFill>
                <a:latin typeface="HY헤드라인M" panose="02030600000101010101" pitchFamily="18" charset="-127"/>
              </a:rPr>
              <a:t>“block has been not changed”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000000"/>
                </a:solidFill>
                <a:latin typeface="HY헤드라인M" panose="02030600000101010101" pitchFamily="18" charset="-127"/>
              </a:rPr>
              <a:t>메시지 전송</a:t>
            </a:r>
            <a:endParaRPr lang="en-US" altLang="ko-KR" sz="1200" b="1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cxnSp>
        <p:nvCxnSpPr>
          <p:cNvPr id="1187" name="직선 화살표 연결선 1186">
            <a:extLst>
              <a:ext uri="{FF2B5EF4-FFF2-40B4-BE49-F238E27FC236}">
                <a16:creationId xmlns:a16="http://schemas.microsoft.com/office/drawing/2014/main" id="{53F71850-9F48-B4F8-5AC3-D03ED815C4B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717781" y="5553956"/>
            <a:ext cx="2966661" cy="56275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745598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DB81C9-5DEC-47F7-9027-6A9DBF7CB83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85880" y="6483350"/>
            <a:ext cx="751840" cy="365125"/>
          </a:xfrm>
        </p:spPr>
        <p:txBody>
          <a:bodyPr/>
          <a:lstStyle/>
          <a:p>
            <a:fld id="{99F4C6C5-EC38-49DB-AA1B-890E6894CD57}" type="slidenum">
              <a:rPr lang="ko-KR" altLang="en-US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pPr/>
              <a:t>6</a:t>
            </a:fld>
            <a:endParaRPr lang="ko-KR" altLang="en-US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87416" y="95262"/>
            <a:ext cx="98526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200"/>
              </a:spcBef>
              <a:spcAft>
                <a:spcPts val="200"/>
              </a:spcAft>
            </a:pPr>
            <a:r>
              <a:rPr lang="ko-KR" altLang="en-US" sz="3200" dirty="0"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프로젝트 설계  </a:t>
            </a:r>
            <a:endParaRPr lang="en-US" altLang="ko-KR" sz="3200" dirty="0">
              <a:solidFill>
                <a:prstClr val="black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E99DD0-C151-E948-582C-66055A8F0F63}"/>
              </a:ext>
            </a:extLst>
          </p:cNvPr>
          <p:cNvSpPr/>
          <p:nvPr/>
        </p:nvSpPr>
        <p:spPr>
          <a:xfrm>
            <a:off x="780176" y="6551802"/>
            <a:ext cx="855677" cy="3061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F5C4F76-B4E6-20A3-7366-91DA7A9ECBC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957954" y="-5381"/>
            <a:ext cx="1293259" cy="7860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8656F0-520D-9AE0-27AA-EA3C7E54043D}"/>
              </a:ext>
            </a:extLst>
          </p:cNvPr>
          <p:cNvSpPr txBox="1"/>
          <p:nvPr/>
        </p:nvSpPr>
        <p:spPr>
          <a:xfrm>
            <a:off x="598179" y="1020288"/>
            <a:ext cx="1099564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     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트랜잭션 검증 예시</a:t>
            </a:r>
            <a:endParaRPr lang="en-US" altLang="ko-KR" sz="2200" dirty="0">
              <a:solidFill>
                <a:schemeClr val="tx1">
                  <a:lumMod val="65000"/>
                  <a:lumOff val="3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sym typeface="Wingdings 2" panose="05020102010507070707" pitchFamily="18" charset="2"/>
            </a:endParaRPr>
          </a:p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kumimoji="1" lang="ko-KR" altLang="en-US" dirty="0" err="1">
                <a:solidFill>
                  <a:schemeClr val="bg2">
                    <a:lumMod val="1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머클</a:t>
            </a: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트리에서 주어진 </a:t>
            </a:r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leaf </a:t>
            </a: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노드의 </a:t>
            </a:r>
            <a:r>
              <a:rPr kumimoji="1" lang="ko-KR" altLang="en-US" dirty="0" err="1">
                <a:solidFill>
                  <a:schemeClr val="bg2">
                    <a:lumMod val="1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머클</a:t>
            </a: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증명</a:t>
            </a:r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(Merkle Proof)</a:t>
            </a: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을 생성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- leaf </a:t>
            </a: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노드의 데이터</a:t>
            </a:r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트랜잭션</a:t>
            </a:r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가 트리에 포함되어 있다는 것을 검증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B9EEDF-3061-CC4B-A900-E21D117401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4213" y="2354755"/>
            <a:ext cx="4523919" cy="419704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21DB48C-8953-7344-6B96-948DDAA4175B}"/>
              </a:ext>
            </a:extLst>
          </p:cNvPr>
          <p:cNvSpPr/>
          <p:nvPr/>
        </p:nvSpPr>
        <p:spPr>
          <a:xfrm>
            <a:off x="1402672" y="3065608"/>
            <a:ext cx="5308846" cy="3061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BD833E0-8F19-42F7-F475-1BF10D557C53}"/>
              </a:ext>
            </a:extLst>
          </p:cNvPr>
          <p:cNvSpPr/>
          <p:nvPr/>
        </p:nvSpPr>
        <p:spPr>
          <a:xfrm>
            <a:off x="1402672" y="4723985"/>
            <a:ext cx="5308846" cy="4605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575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DB81C9-5DEC-47F7-9027-6A9DBF7CB83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85880" y="6483350"/>
            <a:ext cx="751840" cy="365125"/>
          </a:xfrm>
        </p:spPr>
        <p:txBody>
          <a:bodyPr/>
          <a:lstStyle/>
          <a:p>
            <a:fld id="{99F4C6C5-EC38-49DB-AA1B-890E6894CD57}" type="slidenum">
              <a:rPr lang="ko-KR" altLang="en-US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pPr/>
              <a:t>7</a:t>
            </a:fld>
            <a:endParaRPr lang="ko-KR" altLang="en-US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87416" y="95262"/>
            <a:ext cx="98526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200"/>
              </a:spcBef>
              <a:spcAft>
                <a:spcPts val="200"/>
              </a:spcAft>
            </a:pPr>
            <a:r>
              <a:rPr lang="ko-KR" altLang="en-US" sz="3200" dirty="0"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프로젝트 설계  </a:t>
            </a:r>
            <a:endParaRPr lang="en-US" altLang="ko-KR" sz="3200" dirty="0">
              <a:solidFill>
                <a:prstClr val="black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E99DD0-C151-E948-582C-66055A8F0F63}"/>
              </a:ext>
            </a:extLst>
          </p:cNvPr>
          <p:cNvSpPr/>
          <p:nvPr/>
        </p:nvSpPr>
        <p:spPr>
          <a:xfrm>
            <a:off x="780176" y="6551802"/>
            <a:ext cx="855677" cy="3061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F5C4F76-B4E6-20A3-7366-91DA7A9ECBC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957954" y="-5381"/>
            <a:ext cx="1293259" cy="7860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8656F0-520D-9AE0-27AA-EA3C7E54043D}"/>
              </a:ext>
            </a:extLst>
          </p:cNvPr>
          <p:cNvSpPr txBox="1"/>
          <p:nvPr/>
        </p:nvSpPr>
        <p:spPr>
          <a:xfrm>
            <a:off x="598179" y="1020288"/>
            <a:ext cx="10995642" cy="1933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     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데이터 조작</a:t>
            </a:r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(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해킹</a:t>
            </a:r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)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 상황 조성</a:t>
            </a:r>
            <a:endParaRPr lang="en-US" altLang="ko-KR" sz="2200" dirty="0">
              <a:solidFill>
                <a:schemeClr val="tx1">
                  <a:lumMod val="65000"/>
                  <a:lumOff val="3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sym typeface="Wingdings 2" panose="05020102010507070707" pitchFamily="18" charset="2"/>
            </a:endParaRPr>
          </a:p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sym typeface="Wingdings 2" panose="05020102010507070707" pitchFamily="18" charset="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해킹 </a:t>
            </a:r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API function</a:t>
            </a: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을 추가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- </a:t>
            </a: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특정 노드로 해당 </a:t>
            </a:r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API </a:t>
            </a: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호출 시 무작위로 블록을 선택하여 블록 내 하나의 트랜잭션 변경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- 10</a:t>
            </a: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초마다 한번씩 해킹 시도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API</a:t>
            </a: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가 호출 될 때 </a:t>
            </a:r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LED</a:t>
            </a: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가 빨간색으로 점등됨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74CBE7D-E591-6DBE-7957-A3C0B74569D4}"/>
              </a:ext>
            </a:extLst>
          </p:cNvPr>
          <p:cNvSpPr/>
          <p:nvPr/>
        </p:nvSpPr>
        <p:spPr>
          <a:xfrm>
            <a:off x="2459634" y="4222047"/>
            <a:ext cx="836892" cy="884594"/>
          </a:xfrm>
          <a:prstGeom prst="roundRect">
            <a:avLst>
              <a:gd name="adj" fmla="val 12904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15" name="그래픽 14" descr="남성 프로그래머 단색으로 채워진">
            <a:extLst>
              <a:ext uri="{FF2B5EF4-FFF2-40B4-BE49-F238E27FC236}">
                <a16:creationId xmlns:a16="http://schemas.microsoft.com/office/drawing/2014/main" id="{22E59FFB-4763-03DA-AF01-BAB63BDF8B0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03522" y="4404396"/>
            <a:ext cx="549115" cy="51807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B0EAD59-5591-97AB-9574-EEC038C97E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2885" y="4127397"/>
            <a:ext cx="547682" cy="51672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198D5C7-A725-DB6D-5A4F-8BC949A132E5}"/>
              </a:ext>
            </a:extLst>
          </p:cNvPr>
          <p:cNvSpPr txBox="1"/>
          <p:nvPr/>
        </p:nvSpPr>
        <p:spPr>
          <a:xfrm>
            <a:off x="2582548" y="4880282"/>
            <a:ext cx="6343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Cracker</a:t>
            </a:r>
            <a:endParaRPr lang="ko-KR" altLang="en-US" sz="900" b="1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78F214A-562E-4584-CFAE-B22247DEA9C7}"/>
              </a:ext>
            </a:extLst>
          </p:cNvPr>
          <p:cNvCxnSpPr>
            <a:cxnSpLocks/>
          </p:cNvCxnSpPr>
          <p:nvPr/>
        </p:nvCxnSpPr>
        <p:spPr>
          <a:xfrm flipV="1">
            <a:off x="3432161" y="4564784"/>
            <a:ext cx="1573092" cy="1085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C42D1C8A-B9BA-F653-CBB5-A5FCB3E5F871}"/>
              </a:ext>
            </a:extLst>
          </p:cNvPr>
          <p:cNvSpPr/>
          <p:nvPr/>
        </p:nvSpPr>
        <p:spPr>
          <a:xfrm>
            <a:off x="5757375" y="3122116"/>
            <a:ext cx="4540722" cy="2905822"/>
          </a:xfrm>
          <a:prstGeom prst="roundRect">
            <a:avLst>
              <a:gd name="adj" fmla="val 14104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6" name="그래픽 35" descr="데이터베이스 윤곽선">
            <a:extLst>
              <a:ext uri="{FF2B5EF4-FFF2-40B4-BE49-F238E27FC236}">
                <a16:creationId xmlns:a16="http://schemas.microsoft.com/office/drawing/2014/main" id="{F9088588-6433-A432-71C2-140DCCEC38B5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26617" y="3597017"/>
            <a:ext cx="614607" cy="576961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26B26C71-2D34-7AE8-DED8-86797D379B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4244" y="3126158"/>
            <a:ext cx="822672" cy="772281"/>
          </a:xfrm>
          <a:prstGeom prst="rect">
            <a:avLst/>
          </a:prstGeom>
        </p:spPr>
      </p:pic>
      <p:pic>
        <p:nvPicPr>
          <p:cNvPr id="38" name="그래픽 37" descr="데이터베이스 윤곽선">
            <a:extLst>
              <a:ext uri="{FF2B5EF4-FFF2-40B4-BE49-F238E27FC236}">
                <a16:creationId xmlns:a16="http://schemas.microsoft.com/office/drawing/2014/main" id="{4A884700-1AE8-E03D-04F1-3207A62A3003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78941" y="3603260"/>
            <a:ext cx="614607" cy="607233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8529AF58-7D9C-08A6-4A80-C751C164DD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88095" y="3109490"/>
            <a:ext cx="822672" cy="812801"/>
          </a:xfrm>
          <a:prstGeom prst="rect">
            <a:avLst/>
          </a:prstGeom>
        </p:spPr>
      </p:pic>
      <p:pic>
        <p:nvPicPr>
          <p:cNvPr id="40" name="그래픽 39" descr="데이터베이스 윤곽선">
            <a:extLst>
              <a:ext uri="{FF2B5EF4-FFF2-40B4-BE49-F238E27FC236}">
                <a16:creationId xmlns:a16="http://schemas.microsoft.com/office/drawing/2014/main" id="{72712990-FF6D-D0C4-99D9-05F45A6AE001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56531" y="3603996"/>
            <a:ext cx="614607" cy="607233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A371E66D-FC7B-DEE3-250B-AE555CAF1C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52499" y="3094811"/>
            <a:ext cx="822672" cy="812801"/>
          </a:xfrm>
          <a:prstGeom prst="rect">
            <a:avLst/>
          </a:prstGeom>
        </p:spPr>
      </p:pic>
      <p:pic>
        <p:nvPicPr>
          <p:cNvPr id="42" name="그래픽 41" descr="데이터베이스 윤곽선">
            <a:extLst>
              <a:ext uri="{FF2B5EF4-FFF2-40B4-BE49-F238E27FC236}">
                <a16:creationId xmlns:a16="http://schemas.microsoft.com/office/drawing/2014/main" id="{583D9A93-8AF5-1E46-742D-B6EF4CDDE225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60301" y="5213923"/>
            <a:ext cx="614607" cy="607233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C645D4AE-96A9-96CF-78E1-7C3ADE73A6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9717" y="4720603"/>
            <a:ext cx="822672" cy="812801"/>
          </a:xfrm>
          <a:prstGeom prst="rect">
            <a:avLst/>
          </a:prstGeom>
        </p:spPr>
      </p:pic>
      <p:pic>
        <p:nvPicPr>
          <p:cNvPr id="44" name="그래픽 43" descr="데이터베이스 윤곽선">
            <a:extLst>
              <a:ext uri="{FF2B5EF4-FFF2-40B4-BE49-F238E27FC236}">
                <a16:creationId xmlns:a16="http://schemas.microsoft.com/office/drawing/2014/main" id="{851BF4BB-F89F-137B-B65D-D4924D7334B6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97578" y="5220243"/>
            <a:ext cx="614607" cy="607233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A75670D0-7B61-5215-BF0D-68698043A3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07718" y="4717309"/>
            <a:ext cx="822672" cy="812801"/>
          </a:xfrm>
          <a:prstGeom prst="rect">
            <a:avLst/>
          </a:prstGeom>
        </p:spPr>
      </p:pic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2A33EFC2-D321-4250-5B30-08F61A012E44}"/>
              </a:ext>
            </a:extLst>
          </p:cNvPr>
          <p:cNvCxnSpPr>
            <a:cxnSpLocks/>
            <a:stCxn id="56" idx="2"/>
            <a:endCxn id="58" idx="2"/>
          </p:cNvCxnSpPr>
          <p:nvPr/>
        </p:nvCxnSpPr>
        <p:spPr>
          <a:xfrm rot="5400000" flipH="1" flipV="1">
            <a:off x="8165022" y="2993696"/>
            <a:ext cx="809" cy="2895423"/>
          </a:xfrm>
          <a:prstGeom prst="bentConnector3">
            <a:avLst>
              <a:gd name="adj1" fmla="val -17294067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F51940F2-D718-7F80-2167-3BFC853B42D3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 rot="16200000" flipH="1">
            <a:off x="8432490" y="4242118"/>
            <a:ext cx="297675" cy="69694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0ED895BF-B802-A090-2E3B-289393CB20E4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 rot="5400000">
            <a:off x="7715818" y="4214588"/>
            <a:ext cx="289866" cy="74420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래픽 48" descr="구름 단색으로 채워진">
            <a:extLst>
              <a:ext uri="{FF2B5EF4-FFF2-40B4-BE49-F238E27FC236}">
                <a16:creationId xmlns:a16="http://schemas.microsoft.com/office/drawing/2014/main" id="{EE1759E4-45AE-F35E-EE64-B0DCFDA7AD4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4739450" y="3528518"/>
            <a:ext cx="1889970" cy="1867296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E78BEC3B-3517-6C8B-F8D6-FEE599DFEF90}"/>
              </a:ext>
            </a:extLst>
          </p:cNvPr>
          <p:cNvSpPr txBox="1"/>
          <p:nvPr/>
        </p:nvSpPr>
        <p:spPr>
          <a:xfrm>
            <a:off x="5412302" y="4408067"/>
            <a:ext cx="720512" cy="3557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HTTP</a:t>
            </a:r>
            <a:endParaRPr lang="ko-KR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" name="그래픽 50" descr="블록체인 단색으로 채워진">
            <a:extLst>
              <a:ext uri="{FF2B5EF4-FFF2-40B4-BE49-F238E27FC236}">
                <a16:creationId xmlns:a16="http://schemas.microsoft.com/office/drawing/2014/main" id="{5BB6BF7B-711D-BB9A-303E-6D5B9A9EC2E5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08183" y="3687181"/>
            <a:ext cx="496174" cy="465783"/>
          </a:xfrm>
          <a:prstGeom prst="rect">
            <a:avLst/>
          </a:prstGeom>
        </p:spPr>
      </p:pic>
      <p:pic>
        <p:nvPicPr>
          <p:cNvPr id="52" name="그래픽 51" descr="블록체인 단색으로 채워진">
            <a:extLst>
              <a:ext uri="{FF2B5EF4-FFF2-40B4-BE49-F238E27FC236}">
                <a16:creationId xmlns:a16="http://schemas.microsoft.com/office/drawing/2014/main" id="{8A738370-1C60-4537-788B-CEB644727B02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66270" y="3687273"/>
            <a:ext cx="496174" cy="490221"/>
          </a:xfrm>
          <a:prstGeom prst="rect">
            <a:avLst/>
          </a:prstGeom>
        </p:spPr>
      </p:pic>
      <p:pic>
        <p:nvPicPr>
          <p:cNvPr id="53" name="그래픽 52" descr="블록체인 단색으로 채워진">
            <a:extLst>
              <a:ext uri="{FF2B5EF4-FFF2-40B4-BE49-F238E27FC236}">
                <a16:creationId xmlns:a16="http://schemas.microsoft.com/office/drawing/2014/main" id="{BECB0564-CCC1-CA3F-E153-7BACDD132278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767094" y="3671205"/>
            <a:ext cx="496174" cy="490221"/>
          </a:xfrm>
          <a:prstGeom prst="rect">
            <a:avLst/>
          </a:prstGeom>
        </p:spPr>
      </p:pic>
      <p:pic>
        <p:nvPicPr>
          <p:cNvPr id="54" name="그래픽 53" descr="블록체인 단색으로 채워진">
            <a:extLst>
              <a:ext uri="{FF2B5EF4-FFF2-40B4-BE49-F238E27FC236}">
                <a16:creationId xmlns:a16="http://schemas.microsoft.com/office/drawing/2014/main" id="{B15C7EAF-F033-BAA9-A464-2C412316D491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093970" y="5324162"/>
            <a:ext cx="496174" cy="490221"/>
          </a:xfrm>
          <a:prstGeom prst="rect">
            <a:avLst/>
          </a:prstGeom>
        </p:spPr>
      </p:pic>
      <p:pic>
        <p:nvPicPr>
          <p:cNvPr id="55" name="그래픽 54" descr="블록체인 단색으로 채워진">
            <a:extLst>
              <a:ext uri="{FF2B5EF4-FFF2-40B4-BE49-F238E27FC236}">
                <a16:creationId xmlns:a16="http://schemas.microsoft.com/office/drawing/2014/main" id="{6FCE9CC2-D246-8FFD-69F2-1C458E72EBD4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644302" y="5357839"/>
            <a:ext cx="496174" cy="490221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E69DE141-59B1-47D3-2092-2A36899002B0}"/>
              </a:ext>
            </a:extLst>
          </p:cNvPr>
          <p:cNvSpPr txBox="1"/>
          <p:nvPr/>
        </p:nvSpPr>
        <p:spPr>
          <a:xfrm>
            <a:off x="6233598" y="4139413"/>
            <a:ext cx="968233" cy="302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latin typeface="Consolas" panose="020B0609020204030204" pitchFamily="49" charset="0"/>
              </a:rPr>
              <a:t>Port:3000</a:t>
            </a:r>
            <a:endParaRPr lang="ko-KR" altLang="en-US" sz="1050" b="1" dirty="0"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DCCF7C-8D65-E881-7265-0ADB22AE48CF}"/>
              </a:ext>
            </a:extLst>
          </p:cNvPr>
          <p:cNvSpPr txBox="1"/>
          <p:nvPr/>
        </p:nvSpPr>
        <p:spPr>
          <a:xfrm>
            <a:off x="7748736" y="4139356"/>
            <a:ext cx="968233" cy="302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latin typeface="Consolas" panose="020B0609020204030204" pitchFamily="49" charset="0"/>
              </a:rPr>
              <a:t>Port:3001</a:t>
            </a:r>
            <a:endParaRPr lang="ko-KR" altLang="en-US" sz="1050" b="1" dirty="0"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4B18324-9880-7ACF-57C8-D5FAAA3C672B}"/>
              </a:ext>
            </a:extLst>
          </p:cNvPr>
          <p:cNvSpPr txBox="1"/>
          <p:nvPr/>
        </p:nvSpPr>
        <p:spPr>
          <a:xfrm>
            <a:off x="9129021" y="4138603"/>
            <a:ext cx="968233" cy="302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latin typeface="Consolas" panose="020B0609020204030204" pitchFamily="49" charset="0"/>
              </a:rPr>
              <a:t>Port:3002</a:t>
            </a:r>
            <a:endParaRPr lang="ko-KR" altLang="en-US" sz="1050" b="1" dirty="0"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3243442-83B3-38DD-2B43-CB143BBA3514}"/>
              </a:ext>
            </a:extLst>
          </p:cNvPr>
          <p:cNvSpPr txBox="1"/>
          <p:nvPr/>
        </p:nvSpPr>
        <p:spPr>
          <a:xfrm>
            <a:off x="8445685" y="4739430"/>
            <a:ext cx="968233" cy="302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latin typeface="Consolas" panose="020B0609020204030204" pitchFamily="49" charset="0"/>
              </a:rPr>
              <a:t>Port:3004</a:t>
            </a:r>
            <a:endParaRPr lang="ko-KR" altLang="en-US" sz="1050" b="1" dirty="0"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5644D07-7A0F-B663-D540-D2B9D5A5AEC9}"/>
              </a:ext>
            </a:extLst>
          </p:cNvPr>
          <p:cNvSpPr txBox="1"/>
          <p:nvPr/>
        </p:nvSpPr>
        <p:spPr>
          <a:xfrm>
            <a:off x="7004533" y="4731622"/>
            <a:ext cx="968233" cy="302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latin typeface="Consolas" panose="020B0609020204030204" pitchFamily="49" charset="0"/>
              </a:rPr>
              <a:t>Port:3003</a:t>
            </a:r>
            <a:endParaRPr lang="ko-KR" altLang="en-US" sz="1050" b="1" dirty="0">
              <a:latin typeface="Consolas" panose="020B06090202040302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E812561-333D-72E1-B3A7-C451EFEF2BFE}"/>
              </a:ext>
            </a:extLst>
          </p:cNvPr>
          <p:cNvSpPr txBox="1"/>
          <p:nvPr/>
        </p:nvSpPr>
        <p:spPr>
          <a:xfrm>
            <a:off x="3403096" y="4250567"/>
            <a:ext cx="1544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Consolas" panose="020B0609020204030204" pitchFamily="49" charset="0"/>
              </a:rPr>
              <a:t>:3000/manipulate</a:t>
            </a:r>
            <a:endParaRPr lang="ko-KR" altLang="en-US" sz="1200" b="1" dirty="0">
              <a:latin typeface="Consolas" panose="020B0609020204030204" pitchFamily="49" charset="0"/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D67770CB-DCB7-47F0-46D4-4609C5493B19}"/>
              </a:ext>
            </a:extLst>
          </p:cNvPr>
          <p:cNvSpPr/>
          <p:nvPr/>
        </p:nvSpPr>
        <p:spPr>
          <a:xfrm>
            <a:off x="5397764" y="5430013"/>
            <a:ext cx="836892" cy="884594"/>
          </a:xfrm>
          <a:prstGeom prst="roundRect">
            <a:avLst>
              <a:gd name="adj" fmla="val 12904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E6656B-2575-7E9E-445F-0337CEA937D0}"/>
              </a:ext>
            </a:extLst>
          </p:cNvPr>
          <p:cNvSpPr txBox="1"/>
          <p:nvPr/>
        </p:nvSpPr>
        <p:spPr>
          <a:xfrm>
            <a:off x="5427655" y="6074114"/>
            <a:ext cx="9426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3-color LED</a:t>
            </a:r>
            <a:endParaRPr lang="ko-KR" altLang="en-US" sz="900" b="1" dirty="0"/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AD87181C-1D60-B3CA-23B7-6ED8954676FD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5514846" y="5499649"/>
            <a:ext cx="556068" cy="550855"/>
          </a:xfrm>
          <a:prstGeom prst="rect">
            <a:avLst/>
          </a:prstGeom>
        </p:spPr>
      </p:pic>
      <p:sp>
        <p:nvSpPr>
          <p:cNvPr id="74" name="설명선: 선 73">
            <a:extLst>
              <a:ext uri="{FF2B5EF4-FFF2-40B4-BE49-F238E27FC236}">
                <a16:creationId xmlns:a16="http://schemas.microsoft.com/office/drawing/2014/main" id="{86784233-1612-5D78-F464-1D8BE2FBAB6A}"/>
              </a:ext>
            </a:extLst>
          </p:cNvPr>
          <p:cNvSpPr/>
          <p:nvPr/>
        </p:nvSpPr>
        <p:spPr>
          <a:xfrm>
            <a:off x="7596515" y="2525603"/>
            <a:ext cx="1934961" cy="1842965"/>
          </a:xfrm>
          <a:prstGeom prst="borderCallout1">
            <a:avLst>
              <a:gd name="adj1" fmla="val 37588"/>
              <a:gd name="adj2" fmla="val 405"/>
              <a:gd name="adj3" fmla="val 66738"/>
              <a:gd name="adj4" fmla="val -28537"/>
            </a:avLst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“chain” : [</a:t>
            </a:r>
          </a:p>
          <a:p>
            <a:r>
              <a:rPr lang="en-US" altLang="ko-KR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   “index”: random,</a:t>
            </a:r>
          </a:p>
          <a:p>
            <a:r>
              <a:rPr lang="en-US" altLang="ko-KR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   “hash” : 12ng</a:t>
            </a:r>
          </a:p>
          <a:p>
            <a:r>
              <a:rPr lang="en-US" altLang="ko-KR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altLang="ko-KR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 “Transactions”:[</a:t>
            </a:r>
          </a:p>
          <a:p>
            <a:r>
              <a:rPr lang="en-US" altLang="ko-KR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   “amount”: </a:t>
            </a:r>
            <a:r>
              <a:rPr lang="en-US" altLang="ko-KR" sz="1000" b="1" strike="sngStrike" dirty="0">
                <a:solidFill>
                  <a:schemeClr val="tx1"/>
                </a:solidFill>
                <a:latin typeface="Consolas" panose="020B0609020204030204" pitchFamily="49" charset="0"/>
              </a:rPr>
              <a:t>300</a:t>
            </a:r>
            <a:r>
              <a:rPr lang="en-US" altLang="ko-KR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5348607</a:t>
            </a:r>
            <a:r>
              <a:rPr lang="en-US" altLang="ko-KR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   “sender”: “</a:t>
            </a:r>
            <a:r>
              <a:rPr lang="en-US" altLang="ko-KR" sz="1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kim</a:t>
            </a:r>
            <a:r>
              <a:rPr lang="en-US" altLang="ko-KR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”,</a:t>
            </a:r>
          </a:p>
          <a:p>
            <a:r>
              <a:rPr lang="en-US" altLang="ko-KR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   “recipient”: “choi”,</a:t>
            </a:r>
          </a:p>
          <a:p>
            <a:r>
              <a:rPr lang="en-US" altLang="ko-KR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altLang="ko-KR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29939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DB81C9-5DEC-47F7-9027-6A9DBF7CB83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85880" y="6483350"/>
            <a:ext cx="751840" cy="365125"/>
          </a:xfrm>
        </p:spPr>
        <p:txBody>
          <a:bodyPr/>
          <a:lstStyle/>
          <a:p>
            <a:fld id="{99F4C6C5-EC38-49DB-AA1B-890E6894CD57}" type="slidenum">
              <a:rPr lang="ko-KR" altLang="en-US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pPr/>
              <a:t>8</a:t>
            </a:fld>
            <a:endParaRPr lang="ko-KR" altLang="en-US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5740" y="95262"/>
            <a:ext cx="102342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200"/>
              </a:spcBef>
              <a:spcAft>
                <a:spcPts val="200"/>
              </a:spcAft>
            </a:pPr>
            <a:r>
              <a:rPr lang="ko-KR" altLang="en-US" sz="3200" dirty="0"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프로젝트 설계서 </a:t>
            </a:r>
            <a:endParaRPr lang="en-US" altLang="ko-KR" sz="3200" dirty="0">
              <a:solidFill>
                <a:prstClr val="black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E99DD0-C151-E948-582C-66055A8F0F63}"/>
              </a:ext>
            </a:extLst>
          </p:cNvPr>
          <p:cNvSpPr/>
          <p:nvPr/>
        </p:nvSpPr>
        <p:spPr>
          <a:xfrm>
            <a:off x="780176" y="6551802"/>
            <a:ext cx="855677" cy="3061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F5C4F76-B4E6-20A3-7366-91DA7A9ECBC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957954" y="-5381"/>
            <a:ext cx="1293259" cy="786059"/>
          </a:xfrm>
          <a:prstGeom prst="rect">
            <a:avLst/>
          </a:prstGeom>
        </p:spPr>
      </p:pic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5B3C3339-7DAB-4C54-B67A-0C957B9269C8}"/>
              </a:ext>
            </a:extLst>
          </p:cNvPr>
          <p:cNvSpPr txBox="1">
            <a:spLocks/>
          </p:cNvSpPr>
          <p:nvPr/>
        </p:nvSpPr>
        <p:spPr>
          <a:xfrm>
            <a:off x="205740" y="927088"/>
            <a:ext cx="11757660" cy="53022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개발환경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lvl="1"/>
            <a:r>
              <a:rPr kumimoji="1" lang="en-US" altLang="ko-KR" sz="18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H/W</a:t>
            </a:r>
          </a:p>
          <a:p>
            <a:pPr lvl="1"/>
            <a:endParaRPr kumimoji="1" lang="en-US" altLang="ko-KR" sz="1800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lvl="1"/>
            <a:endParaRPr kumimoji="1" lang="en-US" altLang="ko-KR" sz="1800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marL="347400" lvl="1" indent="0">
              <a:buNone/>
            </a:pPr>
            <a:endParaRPr kumimoji="1" lang="en-US" altLang="ko-KR" sz="1800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lvl="1"/>
            <a:endParaRPr kumimoji="1" lang="en-US" altLang="ko-KR" sz="1800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lvl="1"/>
            <a:endParaRPr kumimoji="1" lang="en-US" altLang="ko-KR" sz="1800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lvl="1"/>
            <a:r>
              <a:rPr kumimoji="1" lang="en-US" altLang="ko-KR" sz="18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S/W</a:t>
            </a:r>
          </a:p>
          <a:p>
            <a:pPr marL="347400" lvl="1" indent="0">
              <a:buNone/>
            </a:pPr>
            <a:r>
              <a:rPr kumimoji="1" lang="ko-KR" altLang="en-US" sz="18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 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marL="347400" lvl="1" indent="0">
              <a:buNone/>
            </a:pPr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8C632F89-1911-03D0-E221-EDE76B430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377230"/>
              </p:ext>
            </p:extLst>
          </p:nvPr>
        </p:nvGraphicFramePr>
        <p:xfrm>
          <a:off x="931003" y="2015416"/>
          <a:ext cx="6241322" cy="2028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197">
                  <a:extLst>
                    <a:ext uri="{9D8B030D-6E8A-4147-A177-3AD203B41FA5}">
                      <a16:colId xmlns:a16="http://schemas.microsoft.com/office/drawing/2014/main" val="3180496447"/>
                    </a:ext>
                  </a:extLst>
                </a:gridCol>
                <a:gridCol w="5191125">
                  <a:extLst>
                    <a:ext uri="{9D8B030D-6E8A-4147-A177-3AD203B41FA5}">
                      <a16:colId xmlns:a16="http://schemas.microsoft.com/office/drawing/2014/main" val="1252641426"/>
                    </a:ext>
                  </a:extLst>
                </a:gridCol>
              </a:tblGrid>
              <a:tr h="338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1A1D2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Platform</a:t>
                      </a:r>
                      <a:endParaRPr lang="ko-KR" altLang="en-US" sz="1400" b="1" dirty="0">
                        <a:solidFill>
                          <a:srgbClr val="1A1D2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>
                          <a:solidFill>
                            <a:srgbClr val="1A1D2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Raspberry Pi3 Model B+</a:t>
                      </a:r>
                      <a:endParaRPr lang="ko-KR" altLang="en-US" sz="1200" b="1" dirty="0">
                        <a:solidFill>
                          <a:srgbClr val="1A1D2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950173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1A1D2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CPU</a:t>
                      </a:r>
                      <a:endParaRPr lang="ko-KR" altLang="en-US" sz="1400" b="1" dirty="0">
                        <a:solidFill>
                          <a:srgbClr val="1A1D2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i="0" kern="1200" dirty="0">
                          <a:solidFill>
                            <a:srgbClr val="1A1D2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Broadcom BCM2837B0, ARM Cortex-A53 64-bit @ 1.4GHz 4 Core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8794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Memory</a:t>
                      </a:r>
                      <a:endParaRPr lang="ko-KR" alt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1GB SRAM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487021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Storage</a:t>
                      </a:r>
                      <a:endParaRPr lang="ko-KR" alt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16GB NAND Flash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728064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Sensor</a:t>
                      </a:r>
                      <a:endParaRPr lang="ko-KR" alt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DHT11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945037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</a:t>
                      </a:r>
                      <a:endParaRPr lang="ko-KR" alt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CNT1 3-Color LED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59049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B15FE77-78EE-B1D4-1496-84CE7DC08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440645"/>
              </p:ext>
            </p:extLst>
          </p:nvPr>
        </p:nvGraphicFramePr>
        <p:xfrm>
          <a:off x="931003" y="4685070"/>
          <a:ext cx="3964847" cy="1690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622">
                  <a:extLst>
                    <a:ext uri="{9D8B030D-6E8A-4147-A177-3AD203B41FA5}">
                      <a16:colId xmlns:a16="http://schemas.microsoft.com/office/drawing/2014/main" val="3180496447"/>
                    </a:ext>
                  </a:extLst>
                </a:gridCol>
                <a:gridCol w="2943225">
                  <a:extLst>
                    <a:ext uri="{9D8B030D-6E8A-4147-A177-3AD203B41FA5}">
                      <a16:colId xmlns:a16="http://schemas.microsoft.com/office/drawing/2014/main" val="1252641426"/>
                    </a:ext>
                  </a:extLst>
                </a:gridCol>
              </a:tblGrid>
              <a:tr h="338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1A1D2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OS</a:t>
                      </a:r>
                      <a:endParaRPr lang="ko-KR" altLang="en-US" sz="1400" b="1" dirty="0">
                        <a:solidFill>
                          <a:srgbClr val="1A1D2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>
                          <a:solidFill>
                            <a:srgbClr val="1A1D2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Raspberry Pi OS Lite ARM64</a:t>
                      </a:r>
                      <a:endParaRPr lang="ko-KR" altLang="en-US" sz="1200" b="1" dirty="0">
                        <a:solidFill>
                          <a:srgbClr val="1A1D2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950173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1A1D2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Nodejs</a:t>
                      </a:r>
                      <a:endParaRPr lang="ko-KR" altLang="en-US" sz="1400" b="1" dirty="0">
                        <a:solidFill>
                          <a:srgbClr val="1A1D2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i="0" kern="1200" dirty="0">
                          <a:solidFill>
                            <a:srgbClr val="1A1D2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18.15.0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8794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npm</a:t>
                      </a:r>
                      <a:endParaRPr lang="ko-KR" alt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9.6.3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487021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Express.js</a:t>
                      </a:r>
                      <a:endParaRPr lang="ko-KR" alt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4.17.2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705101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Vim</a:t>
                      </a:r>
                      <a:endParaRPr lang="ko-KR" alt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9.0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728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929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DB81C9-5DEC-47F7-9027-6A9DBF7CB83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85880" y="6483350"/>
            <a:ext cx="751840" cy="365125"/>
          </a:xfrm>
        </p:spPr>
        <p:txBody>
          <a:bodyPr/>
          <a:lstStyle/>
          <a:p>
            <a:fld id="{99F4C6C5-EC38-49DB-AA1B-890E6894CD57}" type="slidenum">
              <a:rPr lang="ko-KR" altLang="en-US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pPr/>
              <a:t>9</a:t>
            </a:fld>
            <a:endParaRPr lang="ko-KR" altLang="en-US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87416" y="95262"/>
            <a:ext cx="98526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200"/>
              </a:spcBef>
              <a:spcAft>
                <a:spcPts val="200"/>
              </a:spcAft>
            </a:pPr>
            <a:r>
              <a:rPr lang="ko-KR" altLang="en-US" sz="3200" dirty="0">
                <a:solidFill>
                  <a:prstClr val="black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프로젝트 설계  </a:t>
            </a:r>
            <a:endParaRPr lang="en-US" altLang="ko-KR" sz="3200" dirty="0">
              <a:solidFill>
                <a:prstClr val="black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E99DD0-C151-E948-582C-66055A8F0F63}"/>
              </a:ext>
            </a:extLst>
          </p:cNvPr>
          <p:cNvSpPr/>
          <p:nvPr/>
        </p:nvSpPr>
        <p:spPr>
          <a:xfrm>
            <a:off x="780176" y="6551802"/>
            <a:ext cx="855677" cy="3061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F5C4F76-B4E6-20A3-7366-91DA7A9ECBC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957954" y="-5381"/>
            <a:ext cx="1293259" cy="7860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8656F0-520D-9AE0-27AA-EA3C7E54043D}"/>
              </a:ext>
            </a:extLst>
          </p:cNvPr>
          <p:cNvSpPr txBox="1"/>
          <p:nvPr/>
        </p:nvSpPr>
        <p:spPr>
          <a:xfrm>
            <a:off x="598179" y="1020288"/>
            <a:ext cx="1099564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     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 2" panose="05020102010507070707" pitchFamily="18" charset="2"/>
              </a:rPr>
              <a:t>실험 환경설정</a:t>
            </a:r>
            <a:endParaRPr lang="en-US" altLang="ko-KR" sz="2200" dirty="0">
              <a:solidFill>
                <a:schemeClr val="tx1">
                  <a:lumMod val="65000"/>
                  <a:lumOff val="3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sym typeface="Wingdings 2" panose="05020102010507070707" pitchFamily="18" charset="2"/>
            </a:endParaRPr>
          </a:p>
          <a:p>
            <a:endParaRPr lang="en-US" altLang="ko-KR" sz="2200" dirty="0">
              <a:solidFill>
                <a:schemeClr val="tx1">
                  <a:lumMod val="65000"/>
                  <a:lumOff val="3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sym typeface="Wingdings 2" panose="05020102010507070707" pitchFamily="18" charset="2"/>
            </a:endParaRPr>
          </a:p>
          <a:p>
            <a:endParaRPr lang="en-US" altLang="ko-KR" sz="2200" dirty="0">
              <a:solidFill>
                <a:schemeClr val="tx1">
                  <a:lumMod val="65000"/>
                  <a:lumOff val="3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sym typeface="Wingdings 2" panose="05020102010507070707" pitchFamily="18" charset="2"/>
            </a:endParaRPr>
          </a:p>
          <a:p>
            <a:endParaRPr lang="en-US" altLang="ko-KR" sz="2200" dirty="0">
              <a:solidFill>
                <a:schemeClr val="tx1">
                  <a:lumMod val="65000"/>
                  <a:lumOff val="3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sym typeface="Wingdings 2" panose="05020102010507070707" pitchFamily="18" charset="2"/>
            </a:endParaRPr>
          </a:p>
          <a:p>
            <a:endParaRPr lang="en-US" altLang="ko-KR" sz="2200" dirty="0">
              <a:solidFill>
                <a:schemeClr val="tx1">
                  <a:lumMod val="65000"/>
                  <a:lumOff val="3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sym typeface="Wingdings 2" panose="05020102010507070707" pitchFamily="18" charset="2"/>
            </a:endParaRPr>
          </a:p>
          <a:p>
            <a:endParaRPr lang="en-US" altLang="ko-KR" sz="2200" dirty="0">
              <a:solidFill>
                <a:schemeClr val="tx1">
                  <a:lumMod val="65000"/>
                  <a:lumOff val="3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sym typeface="Wingdings 2" panose="05020102010507070707" pitchFamily="18" charset="2"/>
            </a:endParaRPr>
          </a:p>
          <a:p>
            <a:endParaRPr lang="en-US" altLang="ko-KR" sz="2200" dirty="0">
              <a:solidFill>
                <a:schemeClr val="tx1">
                  <a:lumMod val="65000"/>
                  <a:lumOff val="3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sym typeface="Wingdings 2" panose="05020102010507070707" pitchFamily="18" charset="2"/>
            </a:endParaRPr>
          </a:p>
          <a:p>
            <a:endParaRPr lang="en-US" altLang="ko-KR" sz="2200" dirty="0">
              <a:solidFill>
                <a:schemeClr val="tx1">
                  <a:lumMod val="65000"/>
                  <a:lumOff val="3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sym typeface="Wingdings 2" panose="05020102010507070707" pitchFamily="18" charset="2"/>
            </a:endParaRPr>
          </a:p>
          <a:p>
            <a:endParaRPr lang="en-US" altLang="ko-KR" sz="2200" dirty="0">
              <a:solidFill>
                <a:schemeClr val="tx1">
                  <a:lumMod val="65000"/>
                  <a:lumOff val="3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sym typeface="Wingdings 2" panose="05020102010507070707" pitchFamily="18" charset="2"/>
            </a:endParaRPr>
          </a:p>
          <a:p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-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블록당 트랜잭션 개수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: 600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개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  -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블록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1000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개 생성 시까지 소요시간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: 10000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분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(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≒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166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시간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40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분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)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         - nonce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sym typeface="Wingdings 2" panose="05020102010507070707" pitchFamily="18" charset="2"/>
              </a:rPr>
              <a:t>값 고정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sym typeface="Wingdings 2" panose="05020102010507070707" pitchFamily="18" charset="2"/>
            </a:endParaRPr>
          </a:p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sym typeface="Wingdings 2" panose="05020102010507070707" pitchFamily="18" charset="2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55D48D15-DD8C-15EF-496A-137098D14BFE}"/>
              </a:ext>
            </a:extLst>
          </p:cNvPr>
          <p:cNvGraphicFramePr>
            <a:graphicFrameLocks noGrp="1"/>
          </p:cNvGraphicFramePr>
          <p:nvPr/>
        </p:nvGraphicFramePr>
        <p:xfrm>
          <a:off x="1208014" y="1588939"/>
          <a:ext cx="5426279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3999889"/>
                    </a:ext>
                  </a:extLst>
                </a:gridCol>
                <a:gridCol w="1362279">
                  <a:extLst>
                    <a:ext uri="{9D8B030D-6E8A-4147-A177-3AD203B41FA5}">
                      <a16:colId xmlns:a16="http://schemas.microsoft.com/office/drawing/2014/main" val="114819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제약 조건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956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노드 개수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5</a:t>
                      </a:r>
                      <a:r>
                        <a:rPr lang="ko-KR" altLang="en-US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531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노드당 블록 개수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1000</a:t>
                      </a:r>
                      <a:r>
                        <a:rPr lang="ko-KR" altLang="en-US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92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트랜잭션 생성 빈도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1</a:t>
                      </a:r>
                      <a:r>
                        <a:rPr lang="ko-KR" altLang="en-US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52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블록생성</a:t>
                      </a:r>
                      <a:r>
                        <a:rPr lang="en-US" altLang="ko-KR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</a:t>
                      </a:r>
                      <a:r>
                        <a:rPr lang="ko-KR" altLang="en-US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채굴</a:t>
                      </a:r>
                      <a:r>
                        <a:rPr lang="en-US" altLang="ko-KR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) </a:t>
                      </a:r>
                      <a:r>
                        <a:rPr lang="ko-KR" altLang="en-US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빈도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10</a:t>
                      </a:r>
                      <a:r>
                        <a:rPr lang="ko-KR" altLang="en-US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609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합의 알고리즘 수행 빈도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10</a:t>
                      </a:r>
                      <a:r>
                        <a:rPr lang="ko-KR" altLang="en-US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011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6332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620</Words>
  <Application>Microsoft Office PowerPoint</Application>
  <PresentationFormat>와이드스크린</PresentationFormat>
  <Paragraphs>234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1" baseType="lpstr">
      <vt:lpstr>HY헤드라인M</vt:lpstr>
      <vt:lpstr>경기천년제목 Bold</vt:lpstr>
      <vt:lpstr>경기천년제목 Light</vt:lpstr>
      <vt:lpstr>경기천년제목 Medium</vt:lpstr>
      <vt:lpstr>굴림</vt:lpstr>
      <vt:lpstr>Arial</vt:lpstr>
      <vt:lpstr>Cambria Math</vt:lpstr>
      <vt:lpstr>Consolas</vt:lpstr>
      <vt:lpstr>Wingdings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분산컴퓨팅특론  Chapter2. 블록체인 구축</dc:title>
  <dc:creator>안 지용</dc:creator>
  <cp:lastModifiedBy>최진서</cp:lastModifiedBy>
  <cp:revision>47</cp:revision>
  <cp:lastPrinted>2023-03-31T07:39:53Z</cp:lastPrinted>
  <dcterms:created xsi:type="dcterms:W3CDTF">2023-03-10T10:08:00Z</dcterms:created>
  <dcterms:modified xsi:type="dcterms:W3CDTF">2023-04-12T10:10:02Z</dcterms:modified>
</cp:coreProperties>
</file>