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97" r:id="rId2"/>
    <p:sldId id="3893" r:id="rId3"/>
    <p:sldId id="3895" r:id="rId4"/>
    <p:sldId id="3896" r:id="rId5"/>
    <p:sldId id="3898" r:id="rId6"/>
    <p:sldId id="3899" r:id="rId7"/>
    <p:sldId id="3900" r:id="rId8"/>
    <p:sldId id="3894" r:id="rId9"/>
    <p:sldId id="3902" r:id="rId10"/>
    <p:sldId id="3901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지용" initials="안지" lastIdx="1" clrIdx="0">
    <p:extLst>
      <p:ext uri="{19B8F6BF-5375-455C-9EA6-DF929625EA0E}">
        <p15:presenceInfo xmlns:p15="http://schemas.microsoft.com/office/powerpoint/2012/main" userId="aece1dccb72d3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D21"/>
    <a:srgbClr val="4CAF50"/>
    <a:srgbClr val="0033CC"/>
    <a:srgbClr val="33CC33"/>
    <a:srgbClr val="FF0000"/>
    <a:srgbClr val="FFE6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E5EB-ED6C-42AB-B4C8-A6C39AA8733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DD1B-468A-4CAC-8E7C-F8D05EA38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7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9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1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0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BCB5-6A37-E464-D63C-73C9E412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D4EA8-570D-AEED-8D95-72E4FC8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9054A-4501-A0A0-6E16-7247695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11CE5-3027-C0F2-6155-04285CB6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4C912-698C-6C9A-8AFB-5BFB41A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1961-45B3-3E27-E4B6-FE434FDA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D1879-1110-5697-23F3-F687771C5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5BAA-99FE-1D5A-6136-EE1ED6A6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A48CF-D193-BE94-FF38-9E695E6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4697F-4678-F47D-A373-7AA411EA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86CF7-6297-46EF-E794-D2AD7EA0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A74F5-5F58-1BB5-9471-CDC6E4CF9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427A-0B12-B979-19C1-21BA28B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220EA-B5C4-1DBE-D1C6-D1033798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ABC4-B9A6-8335-4983-0596474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99E7-8EB8-2E72-2AC5-D4B95C45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9EB45-3472-3507-706E-7763BB8C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F88CF-D1B9-935B-8386-8C191D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B755-826E-2471-F59E-BD79F01C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DAA7-5850-98DB-46B3-B843351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5A30-CF07-AADF-8B3B-0FEF3D8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F76FB-E102-94AB-6742-B7F83FB3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8FB0-FAB9-700B-C725-FFD8D0A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5D2F-02F8-2D75-92CD-77C49F4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38D68-756C-15BE-BDBE-7D9B0E7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66E8-0E9A-0EC0-86C3-D3A674D6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32D44-A08A-3C31-DDEF-D2BDF773C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E0140-2148-B7C5-D463-C8593974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B02CF-0204-FD7C-602E-45D9B664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6603-93AB-8AC9-EA44-F25A7580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87882-5A50-2D56-CCA7-143782A7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5437-7129-0058-66B5-A55423CC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7B6D1-1B6D-3D12-9332-F5A79211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494D3-4BD7-6C25-6FE4-647A024A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9E057-463B-882F-BE59-8419D7159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CEF00-F908-C179-9D36-5BE53F5D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BE1D8-FD66-D9E9-B998-6A94D0EA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3C2B8-5965-8044-95A2-30F20862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65170-54DB-7C91-E704-022E234B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FC46-B074-2B28-3A50-F3AA1429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F4D59-EB7C-A4DB-64B0-40132E13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22DB-B171-32A6-3361-7ECE15D4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2EC6-E787-2943-9521-F2E876D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75A3F-DFBE-CEC0-29C7-FF99A296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C9117-A0B9-B34D-6D46-98F5BCEB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0E27D-7EF7-9706-C879-28E18FF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96E5-4CA6-C140-E14F-6F26BE7D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EAA6F-86F2-E1DB-B0B4-8F31F52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5DC79-3047-D7AF-BF7A-6D7EF8E1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80DA0-1308-7A33-E59C-618942BB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EC669-0008-2935-27E6-DFAFF83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B1E52-6FC5-E32B-2526-E1A6459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3540-63B6-5B43-D6BB-5E27189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40993-7A04-F4AA-73C1-56B5F5B0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67D87-54A8-6594-F6F1-04CAC33C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E932B-B6F7-D9B7-EA7D-016338F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04D6C-8B0E-E386-24F3-DA9A9623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DB70-A41A-E021-63E7-176E3D36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A9D7D-0233-B065-D5C7-ED5E93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D4BE6-D196-53D3-B8E8-ACB99B9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5C305-489E-842B-1EBF-408B3E39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B596-0138-1680-F49A-5F9D183D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34AB8-535A-8737-5727-C4BE62E7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5" Type="http://schemas.openxmlformats.org/officeDocument/2006/relationships/hyperlink" Target="https://pixabay.com/en/led-semiconductor-diode-light-red-153883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14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www.ictworks.org/register-now-upskill-blockchain-international-develop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개요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Raspberry Pi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기반 블록체인 네트워크 구현 및 성능평가</a:t>
            </a:r>
            <a:endParaRPr kumimoji="1"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목적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네트워크 이해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머클트리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적용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네트워크 안정성 평가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제약 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네트워크는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Raspberry Pi 3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환경에서 동작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847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10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54978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성능평가 기준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성공률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(%)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지연시간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(msec.)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resource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사용량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(CPU, memory)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	-CPU utilization(%)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	-Memory usage(MB)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BDC8A-988A-B308-9A04-645528A637E7}"/>
              </a:ext>
            </a:extLst>
          </p:cNvPr>
          <p:cNvSpPr txBox="1"/>
          <p:nvPr/>
        </p:nvSpPr>
        <p:spPr>
          <a:xfrm>
            <a:off x="587416" y="3621446"/>
            <a:ext cx="54978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기대 성능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성공률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99%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지연시간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50msec</a:t>
            </a:r>
          </a:p>
        </p:txBody>
      </p:sp>
    </p:spTree>
    <p:extLst>
      <p:ext uri="{BB962C8B-B14F-4D97-AF65-F5344CB8AC3E}">
        <p14:creationId xmlns:p14="http://schemas.microsoft.com/office/powerpoint/2010/main" val="280373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7888B8B-7F50-8B48-5119-DFC8D8229FDB}"/>
              </a:ext>
            </a:extLst>
          </p:cNvPr>
          <p:cNvSpPr/>
          <p:nvPr/>
        </p:nvSpPr>
        <p:spPr>
          <a:xfrm>
            <a:off x="2191109" y="1164566"/>
            <a:ext cx="8095066" cy="5598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2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Use Case Diagram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A0137D-16F5-1DC2-F0DD-AE92127F8F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5" t="4354" r="2725" b="7691"/>
          <a:stretch/>
        </p:blipFill>
        <p:spPr>
          <a:xfrm>
            <a:off x="2237907" y="1187404"/>
            <a:ext cx="8001469" cy="429753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A79AA5B-660E-B662-017F-6B83F129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92936"/>
              </p:ext>
            </p:extLst>
          </p:nvPr>
        </p:nvGraphicFramePr>
        <p:xfrm>
          <a:off x="4428243" y="5574477"/>
          <a:ext cx="3855522" cy="108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3">
                  <a:extLst>
                    <a:ext uri="{9D8B030D-6E8A-4147-A177-3AD203B41FA5}">
                      <a16:colId xmlns:a16="http://schemas.microsoft.com/office/drawing/2014/main" val="4110705810"/>
                    </a:ext>
                  </a:extLst>
                </a:gridCol>
                <a:gridCol w="2909699">
                  <a:extLst>
                    <a:ext uri="{9D8B030D-6E8A-4147-A177-3AD203B41FA5}">
                      <a16:colId xmlns:a16="http://schemas.microsoft.com/office/drawing/2014/main" val="2241285053"/>
                    </a:ext>
                  </a:extLst>
                </a:gridCol>
              </a:tblGrid>
              <a:tr h="21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Actor</a:t>
                      </a:r>
                      <a:endParaRPr lang="ko-KR" altLang="en-US" sz="1100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ko-KR" altLang="en-US" sz="1100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0443"/>
                  </a:ext>
                </a:extLst>
              </a:tr>
              <a:tr h="21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ko-KR" altLang="en-US" sz="11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블록체인 연산 요청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65460"/>
                  </a:ext>
                </a:extLst>
              </a:tr>
              <a:tr h="21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ko-KR" altLang="en-US" sz="11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노드 등록</a:t>
                      </a:r>
                      <a:r>
                        <a:rPr lang="en-US" altLang="ko-KR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감시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54166"/>
                  </a:ext>
                </a:extLst>
              </a:tr>
              <a:tr h="21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Cracker</a:t>
                      </a:r>
                      <a:endParaRPr lang="ko-KR" altLang="en-US" sz="11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블록 해시 값 조작</a:t>
                      </a:r>
                      <a:r>
                        <a:rPr lang="en-US" altLang="ko-KR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Unconsistency</a:t>
                      </a:r>
                      <a:r>
                        <a:rPr lang="ko-KR" altLang="en-US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상황 조성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564154"/>
                  </a:ext>
                </a:extLst>
              </a:tr>
              <a:tr h="21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DHT 11</a:t>
                      </a:r>
                      <a:endParaRPr lang="ko-KR" altLang="en-US" sz="11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센서로부터 측정된 온도데이터 전송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8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7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E2388E6-C18C-45F0-8F3A-C01527C9A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440" y="1774375"/>
            <a:ext cx="654820" cy="6555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4859814-7B1C-20BE-FD3E-72A307B147E0}"/>
              </a:ext>
            </a:extLst>
          </p:cNvPr>
          <p:cNvGrpSpPr/>
          <p:nvPr/>
        </p:nvGrpSpPr>
        <p:grpSpPr>
          <a:xfrm>
            <a:off x="785180" y="1774375"/>
            <a:ext cx="10356526" cy="4777427"/>
            <a:chOff x="785180" y="1774375"/>
            <a:chExt cx="10356526" cy="47774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1F10FF-DB6B-0986-5B38-80FEB5DAACCF}"/>
                </a:ext>
              </a:extLst>
            </p:cNvPr>
            <p:cNvSpPr/>
            <p:nvPr/>
          </p:nvSpPr>
          <p:spPr>
            <a:xfrm>
              <a:off x="785180" y="1774375"/>
              <a:ext cx="10356526" cy="4777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E4F78CC8-3DCB-8AC4-2730-2C7553B4A922}"/>
                </a:ext>
              </a:extLst>
            </p:cNvPr>
            <p:cNvSpPr/>
            <p:nvPr/>
          </p:nvSpPr>
          <p:spPr>
            <a:xfrm>
              <a:off x="2174954" y="5386662"/>
              <a:ext cx="1000606" cy="1054316"/>
            </a:xfrm>
            <a:prstGeom prst="roundRect">
              <a:avLst>
                <a:gd name="adj" fmla="val 1290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사각형: 둥근 모서리 1060">
              <a:extLst>
                <a:ext uri="{FF2B5EF4-FFF2-40B4-BE49-F238E27FC236}">
                  <a16:creationId xmlns:a16="http://schemas.microsoft.com/office/drawing/2014/main" id="{AD3965D0-BEA4-84AE-60DC-DAD28363A858}"/>
                </a:ext>
              </a:extLst>
            </p:cNvPr>
            <p:cNvSpPr/>
            <p:nvPr/>
          </p:nvSpPr>
          <p:spPr>
            <a:xfrm>
              <a:off x="1147313" y="4301048"/>
              <a:ext cx="1000606" cy="1054316"/>
            </a:xfrm>
            <a:prstGeom prst="roundRect">
              <a:avLst>
                <a:gd name="adj" fmla="val 1290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사각형: 둥근 모서리 1059">
              <a:extLst>
                <a:ext uri="{FF2B5EF4-FFF2-40B4-BE49-F238E27FC236}">
                  <a16:creationId xmlns:a16="http://schemas.microsoft.com/office/drawing/2014/main" id="{062A9254-C580-CA81-C156-61CF7C3E982D}"/>
                </a:ext>
              </a:extLst>
            </p:cNvPr>
            <p:cNvSpPr/>
            <p:nvPr/>
          </p:nvSpPr>
          <p:spPr>
            <a:xfrm>
              <a:off x="1147313" y="3083133"/>
              <a:ext cx="1000606" cy="1054316"/>
            </a:xfrm>
            <a:prstGeom prst="roundRect">
              <a:avLst>
                <a:gd name="adj" fmla="val 1290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사각형: 둥근 모서리 1058">
              <a:extLst>
                <a:ext uri="{FF2B5EF4-FFF2-40B4-BE49-F238E27FC236}">
                  <a16:creationId xmlns:a16="http://schemas.microsoft.com/office/drawing/2014/main" id="{997EC095-C32F-E604-D401-A3021AE952DD}"/>
                </a:ext>
              </a:extLst>
            </p:cNvPr>
            <p:cNvSpPr/>
            <p:nvPr/>
          </p:nvSpPr>
          <p:spPr>
            <a:xfrm>
              <a:off x="2174954" y="1886725"/>
              <a:ext cx="1000606" cy="1054316"/>
            </a:xfrm>
            <a:prstGeom prst="roundRect">
              <a:avLst>
                <a:gd name="adj" fmla="val 1290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 descr="사용자 단색으로 채워진">
              <a:extLst>
                <a:ext uri="{FF2B5EF4-FFF2-40B4-BE49-F238E27FC236}">
                  <a16:creationId xmlns:a16="http://schemas.microsoft.com/office/drawing/2014/main" id="{A041D248-0B91-7F15-7E35-A6719BB4D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0440" y="2145347"/>
              <a:ext cx="654820" cy="655550"/>
            </a:xfrm>
            <a:prstGeom prst="rect">
              <a:avLst/>
            </a:prstGeom>
          </p:spPr>
        </p:pic>
        <p:pic>
          <p:nvPicPr>
            <p:cNvPr id="44" name="그래픽 43" descr="온도계 단색으로 채워진">
              <a:extLst>
                <a:ext uri="{FF2B5EF4-FFF2-40B4-BE49-F238E27FC236}">
                  <a16:creationId xmlns:a16="http://schemas.microsoft.com/office/drawing/2014/main" id="{D110547F-7A2E-F980-2EF4-26A203FF0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8223" y="3384153"/>
              <a:ext cx="531209" cy="531802"/>
            </a:xfrm>
            <a:prstGeom prst="rect">
              <a:avLst/>
            </a:prstGeom>
          </p:spPr>
        </p:pic>
        <p:pic>
          <p:nvPicPr>
            <p:cNvPr id="46" name="그래픽 45" descr="경찰관 남성 단색으로 채워진">
              <a:extLst>
                <a:ext uri="{FF2B5EF4-FFF2-40B4-BE49-F238E27FC236}">
                  <a16:creationId xmlns:a16="http://schemas.microsoft.com/office/drawing/2014/main" id="{B75773AE-27AF-65F1-8255-EE3D1C56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34650" y="4592220"/>
              <a:ext cx="625932" cy="621896"/>
            </a:xfrm>
            <a:prstGeom prst="rect">
              <a:avLst/>
            </a:prstGeom>
          </p:spPr>
        </p:pic>
        <p:pic>
          <p:nvPicPr>
            <p:cNvPr id="48" name="그래픽 47" descr="남성 프로그래머 단색으로 채워진">
              <a:extLst>
                <a:ext uri="{FF2B5EF4-FFF2-40B4-BE49-F238E27FC236}">
                  <a16:creationId xmlns:a16="http://schemas.microsoft.com/office/drawing/2014/main" id="{301F8CBC-1C6B-57C5-81B1-FEFB7352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46990" y="5618001"/>
              <a:ext cx="656533" cy="657266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FCD808C-7905-2F3D-B9C7-FF65886E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0681" y="2970386"/>
              <a:ext cx="654820" cy="65382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1EC4E83-ED99-1BA6-70E7-AAE25E46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2661" y="4183524"/>
              <a:ext cx="654820" cy="655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DDFBBF9-440E-9452-EEAE-8D9653AD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183" y="5266583"/>
              <a:ext cx="654820" cy="655550"/>
            </a:xfrm>
            <a:prstGeom prst="rect">
              <a:avLst/>
            </a:prstGeom>
          </p:spPr>
        </p:pic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BBE18A7D-B060-251B-7A64-AE77D23A8A72}"/>
                </a:ext>
              </a:extLst>
            </p:cNvPr>
            <p:cNvSpPr txBox="1"/>
            <p:nvPr/>
          </p:nvSpPr>
          <p:spPr>
            <a:xfrm>
              <a:off x="2467265" y="2683537"/>
              <a:ext cx="667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User</a:t>
              </a:r>
              <a:endParaRPr lang="ko-KR" altLang="en-US" sz="1100" b="1" dirty="0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CAE306DE-C429-8740-05D5-82FEA6D5DA50}"/>
                </a:ext>
              </a:extLst>
            </p:cNvPr>
            <p:cNvSpPr txBox="1"/>
            <p:nvPr/>
          </p:nvSpPr>
          <p:spPr>
            <a:xfrm>
              <a:off x="1334639" y="3862884"/>
              <a:ext cx="667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Sensor</a:t>
              </a:r>
              <a:endParaRPr lang="ko-KR" altLang="en-US" sz="1100" b="1" dirty="0"/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2CAE33B5-AF43-2827-29A3-D2DC7487B6F1}"/>
                </a:ext>
              </a:extLst>
            </p:cNvPr>
            <p:cNvSpPr txBox="1"/>
            <p:nvPr/>
          </p:nvSpPr>
          <p:spPr>
            <a:xfrm>
              <a:off x="1339745" y="5125134"/>
              <a:ext cx="667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Admin</a:t>
              </a:r>
              <a:endParaRPr lang="ko-KR" altLang="en-US" sz="1100" b="1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CEA124B0-AB7F-4C76-274A-AC2460B70473}"/>
                </a:ext>
              </a:extLst>
            </p:cNvPr>
            <p:cNvSpPr txBox="1"/>
            <p:nvPr/>
          </p:nvSpPr>
          <p:spPr>
            <a:xfrm>
              <a:off x="2321913" y="6221740"/>
              <a:ext cx="758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Cracker</a:t>
              </a:r>
              <a:endParaRPr lang="ko-KR" altLang="en-US" sz="1100" b="1" dirty="0"/>
            </a:p>
          </p:txBody>
        </p:sp>
        <p:cxnSp>
          <p:nvCxnSpPr>
            <p:cNvPr id="1032" name="직선 화살표 연결선 1031">
              <a:extLst>
                <a:ext uri="{FF2B5EF4-FFF2-40B4-BE49-F238E27FC236}">
                  <a16:creationId xmlns:a16="http://schemas.microsoft.com/office/drawing/2014/main" id="{F684AF9A-2349-EF54-D40D-E50FE049F29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155" y="2224615"/>
              <a:ext cx="1634858" cy="12710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화살표 연결선 1032">
              <a:extLst>
                <a:ext uri="{FF2B5EF4-FFF2-40B4-BE49-F238E27FC236}">
                  <a16:creationId xmlns:a16="http://schemas.microsoft.com/office/drawing/2014/main" id="{053E8AC5-C161-182A-E090-9F2A6B2C9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271" y="2473122"/>
              <a:ext cx="470196" cy="47982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C60433B-5038-876A-E6A3-49AB36CCB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547" y="2538790"/>
              <a:ext cx="1557800" cy="1222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A8EE4D4-5C2D-35D2-7D2C-FCC49943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890" y="4200737"/>
              <a:ext cx="2345938" cy="4407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C9EAC8C-0F4E-8D45-D3A5-76955162D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675" y="4579181"/>
              <a:ext cx="2323171" cy="4708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399A95D-C9CC-76DD-D1E9-6F3DE3784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1247" y="5111962"/>
              <a:ext cx="2076133" cy="113963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6D432B2-54A5-1D6A-51F6-02DE05306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690" y="4779960"/>
              <a:ext cx="2000640" cy="101435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9" name="그룹 1068">
              <a:extLst>
                <a:ext uri="{FF2B5EF4-FFF2-40B4-BE49-F238E27FC236}">
                  <a16:creationId xmlns:a16="http://schemas.microsoft.com/office/drawing/2014/main" id="{83CAC9EC-1AF8-23E4-FA6F-2EBC66E4C0DE}"/>
                </a:ext>
              </a:extLst>
            </p:cNvPr>
            <p:cNvGrpSpPr/>
            <p:nvPr/>
          </p:nvGrpSpPr>
          <p:grpSpPr>
            <a:xfrm>
              <a:off x="4860864" y="2473122"/>
              <a:ext cx="6020925" cy="3049054"/>
              <a:chOff x="4101980" y="2702853"/>
              <a:chExt cx="6020925" cy="3049054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73812D37-4AFE-26A6-EF03-53B268974222}"/>
                  </a:ext>
                </a:extLst>
              </p:cNvPr>
              <p:cNvSpPr/>
              <p:nvPr/>
            </p:nvSpPr>
            <p:spPr>
              <a:xfrm>
                <a:off x="5204559" y="2810773"/>
                <a:ext cx="4918346" cy="2941134"/>
              </a:xfrm>
              <a:prstGeom prst="roundRect">
                <a:avLst>
                  <a:gd name="adj" fmla="val 14104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3A7B8F-4A3A-A832-C4B0-3E2C35FFEFBB}"/>
                  </a:ext>
                </a:extLst>
              </p:cNvPr>
              <p:cNvSpPr/>
              <p:nvPr/>
            </p:nvSpPr>
            <p:spPr>
              <a:xfrm>
                <a:off x="8090835" y="4752035"/>
                <a:ext cx="891088" cy="199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F63E59-3408-16C8-240C-D923F1DCCE08}"/>
                  </a:ext>
                </a:extLst>
              </p:cNvPr>
              <p:cNvSpPr/>
              <p:nvPr/>
            </p:nvSpPr>
            <p:spPr>
              <a:xfrm>
                <a:off x="6534029" y="4752036"/>
                <a:ext cx="891088" cy="199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래픽 12" descr="데이터베이스 윤곽선">
                <a:extLst>
                  <a:ext uri="{FF2B5EF4-FFF2-40B4-BE49-F238E27FC236}">
                    <a16:creationId xmlns:a16="http://schemas.microsoft.com/office/drawing/2014/main" id="{85CC0EBC-E698-18EC-D779-C9E0074F0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53827" y="3254044"/>
                <a:ext cx="665720" cy="63323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A1D2A1-5397-C0D5-0B25-CA209C316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2941" y="2737258"/>
                <a:ext cx="891088" cy="847609"/>
              </a:xfrm>
              <a:prstGeom prst="rect">
                <a:avLst/>
              </a:prstGeom>
            </p:spPr>
          </p:pic>
          <p:pic>
            <p:nvPicPr>
              <p:cNvPr id="14" name="그래픽 13" descr="데이터베이스 윤곽선">
                <a:extLst>
                  <a:ext uri="{FF2B5EF4-FFF2-40B4-BE49-F238E27FC236}">
                    <a16:creationId xmlns:a16="http://schemas.microsoft.com/office/drawing/2014/main" id="{88658D9A-ECF9-E7AE-FBCA-8A2B13DB5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435249" y="3260896"/>
                <a:ext cx="665720" cy="666463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45D79B8-4FA8-D512-33B3-245A6C1F1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847" y="2718964"/>
                <a:ext cx="891088" cy="892082"/>
              </a:xfrm>
              <a:prstGeom prst="rect">
                <a:avLst/>
              </a:prstGeom>
            </p:spPr>
          </p:pic>
          <p:pic>
            <p:nvPicPr>
              <p:cNvPr id="17" name="그래픽 16" descr="데이터베이스 윤곽선">
                <a:extLst>
                  <a:ext uri="{FF2B5EF4-FFF2-40B4-BE49-F238E27FC236}">
                    <a16:creationId xmlns:a16="http://schemas.microsoft.com/office/drawing/2014/main" id="{5E3A73A0-EA43-05F9-535D-3A3A75041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927404" y="3261704"/>
                <a:ext cx="665720" cy="666463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44924B9-22DC-6198-25D2-81E99BD54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4721" y="2702853"/>
                <a:ext cx="891088" cy="892082"/>
              </a:xfrm>
              <a:prstGeom prst="rect">
                <a:avLst/>
              </a:prstGeom>
            </p:spPr>
          </p:pic>
          <p:pic>
            <p:nvPicPr>
              <p:cNvPr id="19" name="그래픽 18" descr="데이터베이스 윤곽선">
                <a:extLst>
                  <a:ext uri="{FF2B5EF4-FFF2-40B4-BE49-F238E27FC236}">
                    <a16:creationId xmlns:a16="http://schemas.microsoft.com/office/drawing/2014/main" id="{05418A8E-F2D1-DF88-CEB2-C71A2D7BD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656844" y="5028663"/>
                <a:ext cx="665720" cy="666463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3106B7F-4E57-A5F5-CC6F-E74350B77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727" y="4487225"/>
                <a:ext cx="891088" cy="892082"/>
              </a:xfrm>
              <a:prstGeom prst="rect">
                <a:avLst/>
              </a:prstGeom>
            </p:spPr>
          </p:pic>
          <p:pic>
            <p:nvPicPr>
              <p:cNvPr id="21" name="그래픽 20" descr="데이터베이스 윤곽선">
                <a:extLst>
                  <a:ext uri="{FF2B5EF4-FFF2-40B4-BE49-F238E27FC236}">
                    <a16:creationId xmlns:a16="http://schemas.microsoft.com/office/drawing/2014/main" id="{3F1534F1-CF70-D3A9-E2EE-82927B9F3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213650" y="5035600"/>
                <a:ext cx="665720" cy="666463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A588C57-8925-7868-73CE-FA85EA042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6317" y="4483610"/>
                <a:ext cx="891088" cy="892082"/>
              </a:xfrm>
              <a:prstGeom prst="rect">
                <a:avLst/>
              </a:prstGeom>
            </p:spPr>
          </p:pic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8633C101-43BF-2123-CFD5-08D2E83B309A}"/>
                  </a:ext>
                </a:extLst>
              </p:cNvPr>
              <p:cNvCxnSpPr>
                <a:cxnSpLocks/>
                <a:stCxn id="1028" idx="2"/>
                <a:endCxn id="1043" idx="2"/>
              </p:cNvCxnSpPr>
              <p:nvPr/>
            </p:nvCxnSpPr>
            <p:spPr>
              <a:xfrm rot="5400000" flipH="1" flipV="1">
                <a:off x="7691761" y="2549771"/>
                <a:ext cx="889" cy="3136217"/>
              </a:xfrm>
              <a:prstGeom prst="bentConnector3">
                <a:avLst>
                  <a:gd name="adj1" fmla="val -2247787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D078F211-3DD1-D8AC-3CB5-B36960D60EED}"/>
                  </a:ext>
                </a:extLst>
              </p:cNvPr>
              <p:cNvCxnSpPr>
                <a:cxnSpLocks/>
                <a:stCxn id="1034" idx="2"/>
                <a:endCxn id="1047" idx="0"/>
              </p:cNvCxnSpPr>
              <p:nvPr/>
            </p:nvCxnSpPr>
            <p:spPr>
              <a:xfrm rot="16200000" flipH="1">
                <a:off x="7947882" y="3935619"/>
                <a:ext cx="389628" cy="754910"/>
              </a:xfrm>
              <a:prstGeom prst="bentConnector3">
                <a:avLst>
                  <a:gd name="adj1" fmla="val 5142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연결선: 꺾임 35">
                <a:extLst>
                  <a:ext uri="{FF2B5EF4-FFF2-40B4-BE49-F238E27FC236}">
                    <a16:creationId xmlns:a16="http://schemas.microsoft.com/office/drawing/2014/main" id="{ECC004A2-067E-34DB-B350-3D376E97FA7C}"/>
                  </a:ext>
                </a:extLst>
              </p:cNvPr>
              <p:cNvCxnSpPr>
                <a:cxnSpLocks/>
                <a:stCxn id="1034" idx="2"/>
                <a:endCxn id="1048" idx="0"/>
              </p:cNvCxnSpPr>
              <p:nvPr/>
            </p:nvCxnSpPr>
            <p:spPr>
              <a:xfrm rot="5400000">
                <a:off x="7171665" y="3905743"/>
                <a:ext cx="381058" cy="806093"/>
              </a:xfrm>
              <a:prstGeom prst="bentConnector3">
                <a:avLst>
                  <a:gd name="adj1" fmla="val 5218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그래픽 49" descr="구름 단색으로 채워진">
                <a:extLst>
                  <a:ext uri="{FF2B5EF4-FFF2-40B4-BE49-F238E27FC236}">
                    <a16:creationId xmlns:a16="http://schemas.microsoft.com/office/drawing/2014/main" id="{93EF413B-0436-721A-E1CE-90508035A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4101980" y="3256815"/>
                <a:ext cx="2047147" cy="204943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4822CE-51AE-26C9-4761-C77353F59E19}"/>
                  </a:ext>
                </a:extLst>
              </p:cNvPr>
              <p:cNvSpPr txBox="1"/>
              <p:nvPr/>
            </p:nvSpPr>
            <p:spPr>
              <a:xfrm>
                <a:off x="4830789" y="4222156"/>
                <a:ext cx="747540" cy="349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그래픽 54" descr="블록체인 단색으로 채워진">
                <a:extLst>
                  <a:ext uri="{FF2B5EF4-FFF2-40B4-BE49-F238E27FC236}">
                    <a16:creationId xmlns:a16="http://schemas.microsoft.com/office/drawing/2014/main" id="{12197A67-D126-DAA5-2FB4-9C092CCBB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75442" y="3353003"/>
                <a:ext cx="537438" cy="511215"/>
              </a:xfrm>
              <a:prstGeom prst="rect">
                <a:avLst/>
              </a:prstGeom>
            </p:spPr>
          </p:pic>
          <p:pic>
            <p:nvPicPr>
              <p:cNvPr id="56" name="그래픽 55" descr="블록체인 단색으로 채워진">
                <a:extLst>
                  <a:ext uri="{FF2B5EF4-FFF2-40B4-BE49-F238E27FC236}">
                    <a16:creationId xmlns:a16="http://schemas.microsoft.com/office/drawing/2014/main" id="{C85DECA4-46B9-A94D-63AD-8728CAD20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63106" y="3353104"/>
                <a:ext cx="537438" cy="538037"/>
              </a:xfrm>
              <a:prstGeom prst="rect">
                <a:avLst/>
              </a:prstGeom>
            </p:spPr>
          </p:pic>
          <p:pic>
            <p:nvPicPr>
              <p:cNvPr id="57" name="그래픽 56" descr="블록체인 단색으로 채워진">
                <a:extLst>
                  <a:ext uri="{FF2B5EF4-FFF2-40B4-BE49-F238E27FC236}">
                    <a16:creationId xmlns:a16="http://schemas.microsoft.com/office/drawing/2014/main" id="{FF602C4B-E1E7-14C9-E20B-AF0D9CB66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480428" y="3335468"/>
                <a:ext cx="537438" cy="538037"/>
              </a:xfrm>
              <a:prstGeom prst="rect">
                <a:avLst/>
              </a:prstGeom>
            </p:spPr>
          </p:pic>
          <p:pic>
            <p:nvPicPr>
              <p:cNvPr id="58" name="그래픽 57" descr="블록체인 단색으로 채워진">
                <a:extLst>
                  <a:ext uri="{FF2B5EF4-FFF2-40B4-BE49-F238E27FC236}">
                    <a16:creationId xmlns:a16="http://schemas.microsoft.com/office/drawing/2014/main" id="{16CBB42A-74EF-838D-ADE5-FD9E934C2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51324" y="5149655"/>
                <a:ext cx="537438" cy="538037"/>
              </a:xfrm>
              <a:prstGeom prst="rect">
                <a:avLst/>
              </a:prstGeom>
            </p:spPr>
          </p:pic>
          <p:pic>
            <p:nvPicPr>
              <p:cNvPr id="59" name="그래픽 58" descr="블록체인 단색으로 채워진">
                <a:extLst>
                  <a:ext uri="{FF2B5EF4-FFF2-40B4-BE49-F238E27FC236}">
                    <a16:creationId xmlns:a16="http://schemas.microsoft.com/office/drawing/2014/main" id="{D1600690-D0C2-E8BD-975B-B6562F2CE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181096" y="5186617"/>
                <a:ext cx="537438" cy="538037"/>
              </a:xfrm>
              <a:prstGeom prst="rect">
                <a:avLst/>
              </a:prstGeom>
            </p:spPr>
          </p:pic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5FACB62-9113-2629-188F-C114A31395D3}"/>
                  </a:ext>
                </a:extLst>
              </p:cNvPr>
              <p:cNvSpPr txBox="1"/>
              <p:nvPr/>
            </p:nvSpPr>
            <p:spPr>
              <a:xfrm>
                <a:off x="5653073" y="3849346"/>
                <a:ext cx="942051" cy="26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Consolas" panose="020B0609020204030204" pitchFamily="49" charset="0"/>
                  </a:rPr>
                  <a:t>Port:3000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E65A40A-4C8A-8901-57F9-AFDF5E85A89C}"/>
                  </a:ext>
                </a:extLst>
              </p:cNvPr>
              <p:cNvSpPr txBox="1"/>
              <p:nvPr/>
            </p:nvSpPr>
            <p:spPr>
              <a:xfrm>
                <a:off x="7294215" y="3849283"/>
                <a:ext cx="942051" cy="26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Consolas" panose="020B0609020204030204" pitchFamily="49" charset="0"/>
                  </a:rPr>
                  <a:t>Port:3001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4BBCE960-F2D2-1DBB-D595-DA8C679EF072}"/>
                  </a:ext>
                </a:extLst>
              </p:cNvPr>
              <p:cNvSpPr txBox="1"/>
              <p:nvPr/>
            </p:nvSpPr>
            <p:spPr>
              <a:xfrm>
                <a:off x="8789290" y="3848457"/>
                <a:ext cx="942051" cy="26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Consolas" panose="020B0609020204030204" pitchFamily="49" charset="0"/>
                  </a:rPr>
                  <a:t>Port:3002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5C31E328-867D-B9FA-AE91-A07960C6F886}"/>
                  </a:ext>
                </a:extLst>
              </p:cNvPr>
              <p:cNvSpPr txBox="1"/>
              <p:nvPr/>
            </p:nvSpPr>
            <p:spPr>
              <a:xfrm>
                <a:off x="8049125" y="4507889"/>
                <a:ext cx="942051" cy="26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Consolas" panose="020B0609020204030204" pitchFamily="49" charset="0"/>
                  </a:rPr>
                  <a:t>Port:3004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CDA0876B-6264-A51F-853A-2C20DD52FC16}"/>
                  </a:ext>
                </a:extLst>
              </p:cNvPr>
              <p:cNvSpPr txBox="1"/>
              <p:nvPr/>
            </p:nvSpPr>
            <p:spPr>
              <a:xfrm>
                <a:off x="6488122" y="4499319"/>
                <a:ext cx="942051" cy="26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Consolas" panose="020B0609020204030204" pitchFamily="49" charset="0"/>
                  </a:rPr>
                  <a:t>Port:3003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25536C7-C25B-03D7-8EBF-3407273953D1}"/>
                </a:ext>
              </a:extLst>
            </p:cNvPr>
            <p:cNvSpPr txBox="1"/>
            <p:nvPr/>
          </p:nvSpPr>
          <p:spPr>
            <a:xfrm rot="2295605">
              <a:off x="3582120" y="2591944"/>
              <a:ext cx="2060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latin typeface="Consolas" panose="020B0609020204030204" pitchFamily="49" charset="0"/>
                </a:rPr>
                <a:t>Express.get</a:t>
              </a:r>
              <a:r>
                <a:rPr lang="en-US" altLang="ko-KR" sz="1100" b="1" dirty="0">
                  <a:latin typeface="Consolas" panose="020B0609020204030204" pitchFamily="49" charset="0"/>
                </a:rPr>
                <a:t>(port),post()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1169DE-CCB2-3E70-22EA-C2B394EF6291}"/>
              </a:ext>
            </a:extLst>
          </p:cNvPr>
          <p:cNvSpPr txBox="1"/>
          <p:nvPr/>
        </p:nvSpPr>
        <p:spPr>
          <a:xfrm>
            <a:off x="598179" y="1020288"/>
            <a:ext cx="10995642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Network design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0450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501015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Blockchain structure</a:t>
            </a: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머클트리를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사용하여 트랜잭션 관리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블록 헤더에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머클루트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추가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머클루트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데이터를 조합하여 블록 해시 생성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FF191D-53ED-44E0-59CD-FE39FE50EB6B}"/>
              </a:ext>
            </a:extLst>
          </p:cNvPr>
          <p:cNvSpPr/>
          <p:nvPr/>
        </p:nvSpPr>
        <p:spPr>
          <a:xfrm>
            <a:off x="1230916" y="3146143"/>
            <a:ext cx="1897811" cy="25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914791-8FD4-259C-AC9C-E62B48ADAFD6}"/>
              </a:ext>
            </a:extLst>
          </p:cNvPr>
          <p:cNvSpPr/>
          <p:nvPr/>
        </p:nvSpPr>
        <p:spPr>
          <a:xfrm>
            <a:off x="1359221" y="3486730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Previous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34F510-177A-927D-6DF9-49838D03B0B0}"/>
              </a:ext>
            </a:extLst>
          </p:cNvPr>
          <p:cNvSpPr/>
          <p:nvPr/>
        </p:nvSpPr>
        <p:spPr>
          <a:xfrm>
            <a:off x="1359221" y="3877900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Current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ACC9B-F9C6-7AB0-D47D-A4DC73EA29A8}"/>
              </a:ext>
            </a:extLst>
          </p:cNvPr>
          <p:cNvSpPr/>
          <p:nvPr/>
        </p:nvSpPr>
        <p:spPr>
          <a:xfrm>
            <a:off x="1359221" y="4258164"/>
            <a:ext cx="807118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223C24-D28B-AE2B-486F-55E2D5DA10D2}"/>
              </a:ext>
            </a:extLst>
          </p:cNvPr>
          <p:cNvSpPr/>
          <p:nvPr/>
        </p:nvSpPr>
        <p:spPr>
          <a:xfrm>
            <a:off x="2239535" y="4258164"/>
            <a:ext cx="743129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628033-0335-1551-B2EA-1686DABA0B8D}"/>
              </a:ext>
            </a:extLst>
          </p:cNvPr>
          <p:cNvCxnSpPr>
            <a:cxnSpLocks/>
          </p:cNvCxnSpPr>
          <p:nvPr/>
        </p:nvCxnSpPr>
        <p:spPr>
          <a:xfrm>
            <a:off x="1230916" y="5006927"/>
            <a:ext cx="1897811" cy="0"/>
          </a:xfrm>
          <a:prstGeom prst="line">
            <a:avLst/>
          </a:prstGeom>
          <a:ln w="19050">
            <a:solidFill>
              <a:srgbClr val="1A1D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2C5F71-B1B7-467B-75D0-0DC9C59826AF}"/>
              </a:ext>
            </a:extLst>
          </p:cNvPr>
          <p:cNvSpPr txBox="1"/>
          <p:nvPr/>
        </p:nvSpPr>
        <p:spPr>
          <a:xfrm>
            <a:off x="1562656" y="4999396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CCD12-35BA-5C5F-E1BA-86FE4504C462}"/>
              </a:ext>
            </a:extLst>
          </p:cNvPr>
          <p:cNvSpPr txBox="1"/>
          <p:nvPr/>
        </p:nvSpPr>
        <p:spPr>
          <a:xfrm>
            <a:off x="1635853" y="3152001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82D5-2832-0CC9-4F1A-DFD26AEE282D}"/>
              </a:ext>
            </a:extLst>
          </p:cNvPr>
          <p:cNvSpPr/>
          <p:nvPr/>
        </p:nvSpPr>
        <p:spPr>
          <a:xfrm>
            <a:off x="1368098" y="5310521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Data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F1CD259B-29C9-08DF-4146-D09C2CE63C82}"/>
              </a:ext>
            </a:extLst>
          </p:cNvPr>
          <p:cNvSpPr/>
          <p:nvPr/>
        </p:nvSpPr>
        <p:spPr>
          <a:xfrm>
            <a:off x="2029778" y="4619285"/>
            <a:ext cx="96176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Merkel Root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01F3FF9F-8B5C-405E-772F-A4A331818C8E}"/>
              </a:ext>
            </a:extLst>
          </p:cNvPr>
          <p:cNvSpPr/>
          <p:nvPr/>
        </p:nvSpPr>
        <p:spPr>
          <a:xfrm>
            <a:off x="1359222" y="4625015"/>
            <a:ext cx="60293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25F4-5A50-4C20-1739-AFCE82CD1904}"/>
              </a:ext>
            </a:extLst>
          </p:cNvPr>
          <p:cNvSpPr/>
          <p:nvPr/>
        </p:nvSpPr>
        <p:spPr>
          <a:xfrm>
            <a:off x="3460467" y="3152001"/>
            <a:ext cx="1897811" cy="25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504D1F-6EF3-5778-2CF9-460F6B8EDC92}"/>
              </a:ext>
            </a:extLst>
          </p:cNvPr>
          <p:cNvSpPr/>
          <p:nvPr/>
        </p:nvSpPr>
        <p:spPr>
          <a:xfrm>
            <a:off x="3588772" y="3480872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Previous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B117C4-DC34-6E94-9C97-6E462115985C}"/>
              </a:ext>
            </a:extLst>
          </p:cNvPr>
          <p:cNvSpPr/>
          <p:nvPr/>
        </p:nvSpPr>
        <p:spPr>
          <a:xfrm>
            <a:off x="3588772" y="3872042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Current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F17D5-CF6D-3D27-CCB7-75AD5EAD58D1}"/>
              </a:ext>
            </a:extLst>
          </p:cNvPr>
          <p:cNvSpPr/>
          <p:nvPr/>
        </p:nvSpPr>
        <p:spPr>
          <a:xfrm>
            <a:off x="3588772" y="4252306"/>
            <a:ext cx="807118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667A2C-3FFC-D82A-7B2A-D686E6E1F3A1}"/>
              </a:ext>
            </a:extLst>
          </p:cNvPr>
          <p:cNvSpPr/>
          <p:nvPr/>
        </p:nvSpPr>
        <p:spPr>
          <a:xfrm>
            <a:off x="4469086" y="4252306"/>
            <a:ext cx="743129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8816E3-E7A8-8F69-CFF7-E0E0B4BE2CA7}"/>
              </a:ext>
            </a:extLst>
          </p:cNvPr>
          <p:cNvCxnSpPr>
            <a:cxnSpLocks/>
          </p:cNvCxnSpPr>
          <p:nvPr/>
        </p:nvCxnSpPr>
        <p:spPr>
          <a:xfrm>
            <a:off x="3460467" y="5001069"/>
            <a:ext cx="1897811" cy="0"/>
          </a:xfrm>
          <a:prstGeom prst="line">
            <a:avLst/>
          </a:prstGeom>
          <a:ln w="19050">
            <a:solidFill>
              <a:srgbClr val="1A1D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827C9F-E88E-5F7F-2576-F47A7F4CF158}"/>
              </a:ext>
            </a:extLst>
          </p:cNvPr>
          <p:cNvSpPr txBox="1"/>
          <p:nvPr/>
        </p:nvSpPr>
        <p:spPr>
          <a:xfrm>
            <a:off x="3792207" y="4993538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0AEB2-912F-54CC-02D2-2AE46D154001}"/>
              </a:ext>
            </a:extLst>
          </p:cNvPr>
          <p:cNvSpPr txBox="1"/>
          <p:nvPr/>
        </p:nvSpPr>
        <p:spPr>
          <a:xfrm>
            <a:off x="3865404" y="3146143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6E18D5-B22A-8A10-93F8-36B903C74841}"/>
              </a:ext>
            </a:extLst>
          </p:cNvPr>
          <p:cNvSpPr/>
          <p:nvPr/>
        </p:nvSpPr>
        <p:spPr>
          <a:xfrm>
            <a:off x="3597649" y="5304663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Data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EEDEDC-DB72-EDC8-EB08-987D5C1C8027}"/>
              </a:ext>
            </a:extLst>
          </p:cNvPr>
          <p:cNvSpPr/>
          <p:nvPr/>
        </p:nvSpPr>
        <p:spPr>
          <a:xfrm>
            <a:off x="4259329" y="4613427"/>
            <a:ext cx="96176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Merkel Root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486B81-B519-C1CC-4368-E57C9FEDDFA5}"/>
              </a:ext>
            </a:extLst>
          </p:cNvPr>
          <p:cNvSpPr/>
          <p:nvPr/>
        </p:nvSpPr>
        <p:spPr>
          <a:xfrm>
            <a:off x="3588773" y="4619157"/>
            <a:ext cx="60293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7A2F06-1EDF-4A58-A96B-BD5E4DCF2163}"/>
              </a:ext>
            </a:extLst>
          </p:cNvPr>
          <p:cNvSpPr/>
          <p:nvPr/>
        </p:nvSpPr>
        <p:spPr>
          <a:xfrm>
            <a:off x="5736247" y="3146143"/>
            <a:ext cx="1897811" cy="25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7A5665-4C6F-6FAD-E872-67DCBBA1D2AF}"/>
              </a:ext>
            </a:extLst>
          </p:cNvPr>
          <p:cNvSpPr/>
          <p:nvPr/>
        </p:nvSpPr>
        <p:spPr>
          <a:xfrm>
            <a:off x="5864552" y="3475014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Previous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B579B7-0BB5-0047-6206-5EE65A104151}"/>
              </a:ext>
            </a:extLst>
          </p:cNvPr>
          <p:cNvSpPr/>
          <p:nvPr/>
        </p:nvSpPr>
        <p:spPr>
          <a:xfrm>
            <a:off x="5864552" y="3866184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Current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034BFC-EE14-98F7-A6B5-7382417724B6}"/>
              </a:ext>
            </a:extLst>
          </p:cNvPr>
          <p:cNvSpPr/>
          <p:nvPr/>
        </p:nvSpPr>
        <p:spPr>
          <a:xfrm>
            <a:off x="5864552" y="4246448"/>
            <a:ext cx="807118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84DF07-1149-314A-5B66-12FB1AFDC3F7}"/>
              </a:ext>
            </a:extLst>
          </p:cNvPr>
          <p:cNvSpPr/>
          <p:nvPr/>
        </p:nvSpPr>
        <p:spPr>
          <a:xfrm>
            <a:off x="6744866" y="4246448"/>
            <a:ext cx="743129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19CC5D2-FB75-5CDB-7EBA-3EA988780BAF}"/>
              </a:ext>
            </a:extLst>
          </p:cNvPr>
          <p:cNvCxnSpPr>
            <a:cxnSpLocks/>
          </p:cNvCxnSpPr>
          <p:nvPr/>
        </p:nvCxnSpPr>
        <p:spPr>
          <a:xfrm>
            <a:off x="5736247" y="4995211"/>
            <a:ext cx="1897811" cy="0"/>
          </a:xfrm>
          <a:prstGeom prst="line">
            <a:avLst/>
          </a:prstGeom>
          <a:ln w="19050">
            <a:solidFill>
              <a:srgbClr val="1A1D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E7EB57-0B72-69A7-828C-6C97280BA60E}"/>
              </a:ext>
            </a:extLst>
          </p:cNvPr>
          <p:cNvSpPr txBox="1"/>
          <p:nvPr/>
        </p:nvSpPr>
        <p:spPr>
          <a:xfrm>
            <a:off x="6067987" y="4987680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F0060A-EDD2-096F-3CD5-ADC33F9DE2EE}"/>
              </a:ext>
            </a:extLst>
          </p:cNvPr>
          <p:cNvSpPr txBox="1"/>
          <p:nvPr/>
        </p:nvSpPr>
        <p:spPr>
          <a:xfrm>
            <a:off x="6141184" y="3140285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45ECED-F775-9605-C275-FE449C94716F}"/>
              </a:ext>
            </a:extLst>
          </p:cNvPr>
          <p:cNvSpPr/>
          <p:nvPr/>
        </p:nvSpPr>
        <p:spPr>
          <a:xfrm>
            <a:off x="5873429" y="5298805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Data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BE729-8106-83CB-0206-0364F93A4511}"/>
              </a:ext>
            </a:extLst>
          </p:cNvPr>
          <p:cNvSpPr/>
          <p:nvPr/>
        </p:nvSpPr>
        <p:spPr>
          <a:xfrm>
            <a:off x="6535109" y="4607569"/>
            <a:ext cx="96176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Merkel Root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832546-EF96-C9C2-AD8F-FAC4DDB81EE9}"/>
              </a:ext>
            </a:extLst>
          </p:cNvPr>
          <p:cNvSpPr/>
          <p:nvPr/>
        </p:nvSpPr>
        <p:spPr>
          <a:xfrm>
            <a:off x="5864553" y="4613299"/>
            <a:ext cx="60293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63C84B-6EAA-D1EE-26B7-E263FD31F68F}"/>
              </a:ext>
            </a:extLst>
          </p:cNvPr>
          <p:cNvSpPr/>
          <p:nvPr/>
        </p:nvSpPr>
        <p:spPr>
          <a:xfrm>
            <a:off x="8286857" y="4534885"/>
            <a:ext cx="1897811" cy="21137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6672B93-2D45-4B82-2EFD-60EF081F8427}"/>
                  </a:ext>
                </a:extLst>
              </p:cNvPr>
              <p:cNvSpPr/>
              <p:nvPr/>
            </p:nvSpPr>
            <p:spPr>
              <a:xfrm>
                <a:off x="8881132" y="4619639"/>
                <a:ext cx="63741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6672B93-2D45-4B82-2EFD-60EF081F8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132" y="4619639"/>
                <a:ext cx="637410" cy="281866"/>
              </a:xfrm>
              <a:prstGeom prst="rect">
                <a:avLst/>
              </a:prstGeom>
              <a:blipFill>
                <a:blip r:embed="rId5"/>
                <a:stretch>
                  <a:fillRect l="-46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0EFB7A4-4117-0EB1-1155-5EBBE45C48B6}"/>
                  </a:ext>
                </a:extLst>
              </p:cNvPr>
              <p:cNvSpPr/>
              <p:nvPr/>
            </p:nvSpPr>
            <p:spPr>
              <a:xfrm>
                <a:off x="8630643" y="5087679"/>
                <a:ext cx="467108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0EFB7A4-4117-0EB1-1155-5EBBE45C4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43" y="5087679"/>
                <a:ext cx="467108" cy="281866"/>
              </a:xfrm>
              <a:prstGeom prst="rect">
                <a:avLst/>
              </a:prstGeom>
              <a:blipFill>
                <a:blip r:embed="rId6"/>
                <a:stretch>
                  <a:fillRect l="-253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8A763C-042F-08E0-A5F4-91C3A5B0CB8E}"/>
                  </a:ext>
                </a:extLst>
              </p:cNvPr>
              <p:cNvSpPr/>
              <p:nvPr/>
            </p:nvSpPr>
            <p:spPr>
              <a:xfrm>
                <a:off x="9323437" y="5087679"/>
                <a:ext cx="467108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8A763C-042F-08E0-A5F4-91C3A5B0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437" y="5087679"/>
                <a:ext cx="467108" cy="281866"/>
              </a:xfrm>
              <a:prstGeom prst="rect">
                <a:avLst/>
              </a:prstGeom>
              <a:blipFill>
                <a:blip r:embed="rId7"/>
                <a:stretch>
                  <a:fillRect l="-25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0DC1759-1A88-6C36-AE79-2D44446E3CB4}"/>
                  </a:ext>
                </a:extLst>
              </p:cNvPr>
              <p:cNvSpPr/>
              <p:nvPr/>
            </p:nvSpPr>
            <p:spPr>
              <a:xfrm>
                <a:off x="8425556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0DC1759-1A88-6C36-AE79-2D44446E3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56" y="5603790"/>
                <a:ext cx="298220" cy="281866"/>
              </a:xfrm>
              <a:prstGeom prst="rect">
                <a:avLst/>
              </a:prstGeom>
              <a:blipFill>
                <a:blip r:embed="rId8"/>
                <a:stretch>
                  <a:fillRect l="-134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CA4EF26-AEB8-DEF8-54EA-FBB8E7A7F6F7}"/>
                  </a:ext>
                </a:extLst>
              </p:cNvPr>
              <p:cNvSpPr/>
              <p:nvPr/>
            </p:nvSpPr>
            <p:spPr>
              <a:xfrm>
                <a:off x="8862475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CA4EF26-AEB8-DEF8-54EA-FBB8E7A7F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475" y="5603790"/>
                <a:ext cx="298220" cy="281866"/>
              </a:xfrm>
              <a:prstGeom prst="rect">
                <a:avLst/>
              </a:prstGeom>
              <a:blipFill>
                <a:blip r:embed="rId9"/>
                <a:stretch>
                  <a:fillRect l="-134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B7EC00F-515D-4C6D-7F04-ACBC62F967CD}"/>
                  </a:ext>
                </a:extLst>
              </p:cNvPr>
              <p:cNvSpPr/>
              <p:nvPr/>
            </p:nvSpPr>
            <p:spPr>
              <a:xfrm>
                <a:off x="9272645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B7EC00F-515D-4C6D-7F04-ACBC62F96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45" y="5603790"/>
                <a:ext cx="298220" cy="281866"/>
              </a:xfrm>
              <a:prstGeom prst="rect">
                <a:avLst/>
              </a:prstGeom>
              <a:blipFill>
                <a:blip r:embed="rId10"/>
                <a:stretch>
                  <a:fillRect l="-134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1701E95-C9A1-B0A2-CFCC-276FFEB1288B}"/>
                  </a:ext>
                </a:extLst>
              </p:cNvPr>
              <p:cNvSpPr/>
              <p:nvPr/>
            </p:nvSpPr>
            <p:spPr>
              <a:xfrm>
                <a:off x="9689402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1701E95-C9A1-B0A2-CFCC-276FFEB12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02" y="5603790"/>
                <a:ext cx="298220" cy="281866"/>
              </a:xfrm>
              <a:prstGeom prst="rect">
                <a:avLst/>
              </a:prstGeom>
              <a:blipFill>
                <a:blip r:embed="rId11"/>
                <a:stretch>
                  <a:fillRect l="-115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7844B3-564E-A790-F3D5-54301D11B163}"/>
              </a:ext>
            </a:extLst>
          </p:cNvPr>
          <p:cNvSpPr/>
          <p:nvPr/>
        </p:nvSpPr>
        <p:spPr>
          <a:xfrm>
            <a:off x="8425556" y="5994691"/>
            <a:ext cx="29822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TX1</a:t>
            </a:r>
            <a:endParaRPr lang="ko-KR" altLang="en-US" sz="110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75F4775-C357-7107-35D0-C195E1C27363}"/>
                  </a:ext>
                </a:extLst>
              </p:cNvPr>
              <p:cNvSpPr/>
              <p:nvPr/>
            </p:nvSpPr>
            <p:spPr>
              <a:xfrm>
                <a:off x="8862475" y="5994691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TX</m:t>
                      </m:r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ko-KR" altLang="en-US" sz="12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75F4775-C357-7107-35D0-C195E1C27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475" y="5994691"/>
                <a:ext cx="298220" cy="281866"/>
              </a:xfrm>
              <a:prstGeom prst="rect">
                <a:avLst/>
              </a:prstGeom>
              <a:blipFill>
                <a:blip r:embed="rId12"/>
                <a:stretch>
                  <a:fillRect l="-21154" r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7E1685-D86D-5572-57EE-0E2BAD2C39D2}"/>
                  </a:ext>
                </a:extLst>
              </p:cNvPr>
              <p:cNvSpPr/>
              <p:nvPr/>
            </p:nvSpPr>
            <p:spPr>
              <a:xfrm>
                <a:off x="9272645" y="5994691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TX</m:t>
                    </m:r>
                  </m:oMath>
                </a14:m>
                <a:r>
                  <a:rPr lang="en-US" altLang="ko-KR" sz="1200" b="1" dirty="0">
                    <a:solidFill>
                      <a:srgbClr val="1A1D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7E1685-D86D-5572-57EE-0E2BAD2C3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45" y="5994691"/>
                <a:ext cx="298220" cy="281866"/>
              </a:xfrm>
              <a:prstGeom prst="rect">
                <a:avLst/>
              </a:prstGeom>
              <a:blipFill>
                <a:blip r:embed="rId13"/>
                <a:stretch>
                  <a:fillRect l="-13462" r="-23077" b="-8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6CED22D-73F5-0AB0-65BA-5F44D07E1E6B}"/>
                  </a:ext>
                </a:extLst>
              </p:cNvPr>
              <p:cNvSpPr/>
              <p:nvPr/>
            </p:nvSpPr>
            <p:spPr>
              <a:xfrm>
                <a:off x="9689402" y="5994691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TX</m:t>
                    </m:r>
                  </m:oMath>
                </a14:m>
                <a:r>
                  <a:rPr lang="en-US" altLang="ko-KR" sz="1200" b="1" dirty="0">
                    <a:solidFill>
                      <a:srgbClr val="1A1D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6CED22D-73F5-0AB0-65BA-5F44D07E1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02" y="5994691"/>
                <a:ext cx="298220" cy="281866"/>
              </a:xfrm>
              <a:prstGeom prst="rect">
                <a:avLst/>
              </a:prstGeom>
              <a:blipFill>
                <a:blip r:embed="rId14"/>
                <a:stretch>
                  <a:fillRect l="-13462" r="-23077" b="-8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04407F-202F-25FA-DD99-A249DFDB86ED}"/>
              </a:ext>
            </a:extLst>
          </p:cNvPr>
          <p:cNvCxnSpPr>
            <a:stCxn id="31" idx="0"/>
          </p:cNvCxnSpPr>
          <p:nvPr/>
        </p:nvCxnSpPr>
        <p:spPr>
          <a:xfrm flipV="1">
            <a:off x="8864197" y="4901505"/>
            <a:ext cx="296498" cy="18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FEF0F7-6152-A945-5CE6-B5B932DC5C2C}"/>
              </a:ext>
            </a:extLst>
          </p:cNvPr>
          <p:cNvCxnSpPr>
            <a:endCxn id="36" idx="0"/>
          </p:cNvCxnSpPr>
          <p:nvPr/>
        </p:nvCxnSpPr>
        <p:spPr>
          <a:xfrm>
            <a:off x="9160695" y="4901505"/>
            <a:ext cx="396296" cy="18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47A63A-2640-65DF-9F8C-78820568448D}"/>
              </a:ext>
            </a:extLst>
          </p:cNvPr>
          <p:cNvCxnSpPr>
            <a:stCxn id="31" idx="2"/>
          </p:cNvCxnSpPr>
          <p:nvPr/>
        </p:nvCxnSpPr>
        <p:spPr>
          <a:xfrm flipH="1">
            <a:off x="8570273" y="5369545"/>
            <a:ext cx="293924" cy="23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4AFC3DC-9784-753E-3ADE-61B680CB18A2}"/>
              </a:ext>
            </a:extLst>
          </p:cNvPr>
          <p:cNvCxnSpPr>
            <a:cxnSpLocks/>
          </p:cNvCxnSpPr>
          <p:nvPr/>
        </p:nvCxnSpPr>
        <p:spPr>
          <a:xfrm flipH="1">
            <a:off x="9420262" y="5377633"/>
            <a:ext cx="133758" cy="20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5862F31-8DD5-E334-DE61-A96EEDF1B269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8864197" y="5369545"/>
            <a:ext cx="147388" cy="23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398BCE0-DE7E-EAB3-1CB6-D266E496A649}"/>
              </a:ext>
            </a:extLst>
          </p:cNvPr>
          <p:cNvCxnSpPr>
            <a:endCxn id="43" idx="0"/>
          </p:cNvCxnSpPr>
          <p:nvPr/>
        </p:nvCxnSpPr>
        <p:spPr>
          <a:xfrm>
            <a:off x="9554020" y="5375764"/>
            <a:ext cx="284492" cy="22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E4D8B611-F1B7-FC3F-735D-C03A0ABBFC01}"/>
              </a:ext>
            </a:extLst>
          </p:cNvPr>
          <p:cNvCxnSpPr>
            <a:stCxn id="38" idx="2"/>
          </p:cNvCxnSpPr>
          <p:nvPr/>
        </p:nvCxnSpPr>
        <p:spPr>
          <a:xfrm>
            <a:off x="8574666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0F8F3F35-0AC8-00C6-CDD9-933D84FF3159}"/>
              </a:ext>
            </a:extLst>
          </p:cNvPr>
          <p:cNvCxnSpPr/>
          <p:nvPr/>
        </p:nvCxnSpPr>
        <p:spPr>
          <a:xfrm>
            <a:off x="9008305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D072720-30A7-77D5-4FE5-F7C454AFBEF6}"/>
              </a:ext>
            </a:extLst>
          </p:cNvPr>
          <p:cNvCxnSpPr/>
          <p:nvPr/>
        </p:nvCxnSpPr>
        <p:spPr>
          <a:xfrm>
            <a:off x="9420262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E24E6CDE-EFE7-7C82-56FE-51CBF29F4F1D}"/>
              </a:ext>
            </a:extLst>
          </p:cNvPr>
          <p:cNvCxnSpPr/>
          <p:nvPr/>
        </p:nvCxnSpPr>
        <p:spPr>
          <a:xfrm>
            <a:off x="9838512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A991D1A-A490-916E-F978-B6E19097763D}"/>
              </a:ext>
            </a:extLst>
          </p:cNvPr>
          <p:cNvSpPr txBox="1"/>
          <p:nvPr/>
        </p:nvSpPr>
        <p:spPr>
          <a:xfrm>
            <a:off x="8727029" y="6343162"/>
            <a:ext cx="102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Merkle Tree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9D3812A2-69C4-EB32-D26C-C0593DA0701F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 flipV="1">
            <a:off x="7496872" y="4748502"/>
            <a:ext cx="1384260" cy="1207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1089E793-91B8-BAB1-1104-867CA0D6CF59}"/>
              </a:ext>
            </a:extLst>
          </p:cNvPr>
          <p:cNvCxnSpPr>
            <a:cxnSpLocks/>
          </p:cNvCxnSpPr>
          <p:nvPr/>
        </p:nvCxnSpPr>
        <p:spPr>
          <a:xfrm flipH="1" flipV="1">
            <a:off x="7516126" y="5452718"/>
            <a:ext cx="766984" cy="8964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2B028065-A9AF-1147-2D01-2BA150D36E38}"/>
              </a:ext>
            </a:extLst>
          </p:cNvPr>
          <p:cNvCxnSpPr>
            <a:stCxn id="3" idx="3"/>
            <a:endCxn id="17" idx="1"/>
          </p:cNvCxnSpPr>
          <p:nvPr/>
        </p:nvCxnSpPr>
        <p:spPr>
          <a:xfrm flipV="1">
            <a:off x="5358278" y="4445395"/>
            <a:ext cx="377969" cy="5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직선 연결선 1041">
            <a:extLst>
              <a:ext uri="{FF2B5EF4-FFF2-40B4-BE49-F238E27FC236}">
                <a16:creationId xmlns:a16="http://schemas.microsoft.com/office/drawing/2014/main" id="{A68AD2C0-9019-7970-1BC6-3699E647B18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142958" y="4451253"/>
            <a:ext cx="317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501015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합의 알고리즘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PoW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방식 사용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87" name="직선 연결선 5">
            <a:extLst>
              <a:ext uri="{FF2B5EF4-FFF2-40B4-BE49-F238E27FC236}">
                <a16:creationId xmlns:a16="http://schemas.microsoft.com/office/drawing/2014/main" id="{049192B0-178A-7177-4AB5-8036B9045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98767" y="2833290"/>
            <a:ext cx="32000" cy="319475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9" name="직선 연결선 7">
            <a:extLst>
              <a:ext uri="{FF2B5EF4-FFF2-40B4-BE49-F238E27FC236}">
                <a16:creationId xmlns:a16="http://schemas.microsoft.com/office/drawing/2014/main" id="{8C1BCD89-4A1D-4296-4BBF-F49A784F89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4230" y="2845990"/>
            <a:ext cx="0" cy="319475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0" name="직사각형 8">
            <a:extLst>
              <a:ext uri="{FF2B5EF4-FFF2-40B4-BE49-F238E27FC236}">
                <a16:creationId xmlns:a16="http://schemas.microsoft.com/office/drawing/2014/main" id="{3EFDA140-2A61-F3B7-8600-7BDDA9FF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68" y="2961877"/>
            <a:ext cx="63790" cy="295916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2" name="타원 10">
            <a:extLst>
              <a:ext uri="{FF2B5EF4-FFF2-40B4-BE49-F238E27FC236}">
                <a16:creationId xmlns:a16="http://schemas.microsoft.com/office/drawing/2014/main" id="{6B35A6E8-C44C-FB0E-13CE-907B1DEF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405" y="2136378"/>
            <a:ext cx="149225" cy="165100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93" name="직선 연결선 11">
            <a:extLst>
              <a:ext uri="{FF2B5EF4-FFF2-40B4-BE49-F238E27FC236}">
                <a16:creationId xmlns:a16="http://schemas.microsoft.com/office/drawing/2014/main" id="{83F723EB-57C7-1CC1-3A92-ADFF2C96F2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46367" y="2376090"/>
            <a:ext cx="266700" cy="9525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4" name="직선 연결선 12">
            <a:extLst>
              <a:ext uri="{FF2B5EF4-FFF2-40B4-BE49-F238E27FC236}">
                <a16:creationId xmlns:a16="http://schemas.microsoft.com/office/drawing/2014/main" id="{7B9CCB51-F037-A3D0-9185-B2C31BECC55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79717" y="2301478"/>
            <a:ext cx="3175" cy="166687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" name="직선 연결선 13">
            <a:extLst>
              <a:ext uri="{FF2B5EF4-FFF2-40B4-BE49-F238E27FC236}">
                <a16:creationId xmlns:a16="http://schemas.microsoft.com/office/drawing/2014/main" id="{5F16F73B-6D89-F8B8-84A4-FBECF82E34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2405" y="2468165"/>
            <a:ext cx="87312" cy="13335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" name="직선 연결선 14">
            <a:extLst>
              <a:ext uri="{FF2B5EF4-FFF2-40B4-BE49-F238E27FC236}">
                <a16:creationId xmlns:a16="http://schemas.microsoft.com/office/drawing/2014/main" id="{479B689D-ECDA-98F8-71A4-0ACD87C70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9717" y="2477690"/>
            <a:ext cx="133350" cy="123825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" name="TextBox 15">
            <a:extLst>
              <a:ext uri="{FF2B5EF4-FFF2-40B4-BE49-F238E27FC236}">
                <a16:creationId xmlns:a16="http://schemas.microsoft.com/office/drawing/2014/main" id="{5A3986D7-DC32-912D-C4F1-C6AB7A0B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80" y="2584053"/>
            <a:ext cx="5902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r>
              <a:rPr lang="en-US" altLang="ko-KR" sz="1100" b="1" dirty="0">
                <a:solidFill>
                  <a:srgbClr val="000000"/>
                </a:solidFill>
                <a:latin typeface="굴림" panose="020B0600000101010101" pitchFamily="50" charset="-127"/>
              </a:rPr>
              <a:t>Admin</a:t>
            </a:r>
            <a:endParaRPr lang="ko-KR" altLang="en-US" sz="1100" b="1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1101" name="직사각형 24">
            <a:extLst>
              <a:ext uri="{FF2B5EF4-FFF2-40B4-BE49-F238E27FC236}">
                <a16:creationId xmlns:a16="http://schemas.microsoft.com/office/drawing/2014/main" id="{9029E1CD-1708-6F53-41E5-0CF6633D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67" y="2468165"/>
            <a:ext cx="1068388" cy="347663"/>
          </a:xfrm>
          <a:prstGeom prst="rect">
            <a:avLst/>
          </a:prstGeom>
          <a:solidFill>
            <a:srgbClr val="D9D9D9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2" name="TextBox 69">
            <a:extLst>
              <a:ext uri="{FF2B5EF4-FFF2-40B4-BE49-F238E27FC236}">
                <a16:creationId xmlns:a16="http://schemas.microsoft.com/office/drawing/2014/main" id="{05FA3483-56B9-9BAB-9393-F94A38B8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42" y="2511028"/>
            <a:ext cx="12218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r>
              <a:rPr lang="en-US" altLang="ko-KR" sz="1100" dirty="0">
                <a:solidFill>
                  <a:srgbClr val="000000"/>
                </a:solidFill>
              </a:rPr>
              <a:t>Blockchain node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1104" name="직사각형 27">
            <a:extLst>
              <a:ext uri="{FF2B5EF4-FFF2-40B4-BE49-F238E27FC236}">
                <a16:creationId xmlns:a16="http://schemas.microsoft.com/office/drawing/2014/main" id="{AE672625-DD00-9FF1-33D2-A4CC0BF6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54" y="2961877"/>
            <a:ext cx="45719" cy="7289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05" name="직선 화살표 연결선 1104">
            <a:extLst>
              <a:ext uri="{FF2B5EF4-FFF2-40B4-BE49-F238E27FC236}">
                <a16:creationId xmlns:a16="http://schemas.microsoft.com/office/drawing/2014/main" id="{A2DF4664-2FD5-D1B0-13AB-40DBE997A4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31025" y="3116326"/>
            <a:ext cx="3009586" cy="22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" name="TextBox 87">
            <a:extLst>
              <a:ext uri="{FF2B5EF4-FFF2-40B4-BE49-F238E27FC236}">
                <a16:creationId xmlns:a16="http://schemas.microsoft.com/office/drawing/2014/main" id="{47F5A5FB-4076-FC4C-B481-90BBC711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197" y="2829137"/>
            <a:ext cx="1751807" cy="6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API(GET)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consensus function</a:t>
            </a:r>
          </a:p>
        </p:txBody>
      </p:sp>
      <p:cxnSp>
        <p:nvCxnSpPr>
          <p:cNvPr id="1107" name="직선 화살표 연결선 1106">
            <a:extLst>
              <a:ext uri="{FF2B5EF4-FFF2-40B4-BE49-F238E27FC236}">
                <a16:creationId xmlns:a16="http://schemas.microsoft.com/office/drawing/2014/main" id="{A47F9FFB-D8FB-CFB7-E83A-1711BC1488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59405" y="4516246"/>
            <a:ext cx="2966661" cy="562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8" name="TextBox 87">
            <a:extLst>
              <a:ext uri="{FF2B5EF4-FFF2-40B4-BE49-F238E27FC236}">
                <a16:creationId xmlns:a16="http://schemas.microsoft.com/office/drawing/2014/main" id="{AFC6F6B6-3AA5-54AE-1E69-7CD82D8B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83" y="4449606"/>
            <a:ext cx="2047035" cy="6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“block has been changed”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메시지 전송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1111" name="그룹 61">
            <a:extLst>
              <a:ext uri="{FF2B5EF4-FFF2-40B4-BE49-F238E27FC236}">
                <a16:creationId xmlns:a16="http://schemas.microsoft.com/office/drawing/2014/main" id="{6CAF9C0B-A474-B558-894D-FED2404378C9}"/>
              </a:ext>
            </a:extLst>
          </p:cNvPr>
          <p:cNvGrpSpPr>
            <a:grpSpLocks/>
          </p:cNvGrpSpPr>
          <p:nvPr/>
        </p:nvGrpSpPr>
        <p:grpSpPr bwMode="auto">
          <a:xfrm>
            <a:off x="5781631" y="3130759"/>
            <a:ext cx="336539" cy="347664"/>
            <a:chOff x="6539359" y="2803972"/>
            <a:chExt cx="286230" cy="141104"/>
          </a:xfrm>
        </p:grpSpPr>
        <p:cxnSp>
          <p:nvCxnSpPr>
            <p:cNvPr id="1112" name="직선 연결선 1111">
              <a:extLst>
                <a:ext uri="{FF2B5EF4-FFF2-40B4-BE49-F238E27FC236}">
                  <a16:creationId xmlns:a16="http://schemas.microsoft.com/office/drawing/2014/main" id="{CCF4B9FE-65A2-BB00-1C32-B3E6BEB3FE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5685" y="2807143"/>
              <a:ext cx="279904" cy="158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3" name="직선 연결선 1112">
              <a:extLst>
                <a:ext uri="{FF2B5EF4-FFF2-40B4-BE49-F238E27FC236}">
                  <a16:creationId xmlns:a16="http://schemas.microsoft.com/office/drawing/2014/main" id="{76F17514-2893-F0A5-07D6-D6FC36453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11356" y="2803972"/>
              <a:ext cx="7907" cy="12207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4" name="직선 화살표 연결선 1113">
              <a:extLst>
                <a:ext uri="{FF2B5EF4-FFF2-40B4-BE49-F238E27FC236}">
                  <a16:creationId xmlns:a16="http://schemas.microsoft.com/office/drawing/2014/main" id="{A623A80F-489C-567A-2755-0DC9C409B8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9359" y="2926051"/>
              <a:ext cx="257765" cy="19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6" name="TextBox 87">
            <a:extLst>
              <a:ext uri="{FF2B5EF4-FFF2-40B4-BE49-F238E27FC236}">
                <a16:creationId xmlns:a16="http://schemas.microsoft.com/office/drawing/2014/main" id="{91E7CF0F-895D-1F93-E013-7FB6B050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267" y="3087568"/>
            <a:ext cx="1751807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가장 긴 체인을 찾음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21" name="TextBox 87">
            <a:extLst>
              <a:ext uri="{FF2B5EF4-FFF2-40B4-BE49-F238E27FC236}">
                <a16:creationId xmlns:a16="http://schemas.microsoft.com/office/drawing/2014/main" id="{FF325C5F-8C23-2BEF-15B9-A8B86A5B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909" y="3550473"/>
            <a:ext cx="1751807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유효성 검사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E33E6815-1F46-06C3-363B-94B095E7D516}"/>
              </a:ext>
            </a:extLst>
          </p:cNvPr>
          <p:cNvSpPr txBox="1"/>
          <p:nvPr/>
        </p:nvSpPr>
        <p:spPr>
          <a:xfrm>
            <a:off x="1858803" y="6320191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</a:t>
            </a:r>
            <a:r>
              <a:rPr lang="en-US" altLang="ko-KR" dirty="0"/>
              <a:t>sequence diagram</a:t>
            </a:r>
            <a:endParaRPr lang="ko-KR" altLang="en-US" dirty="0"/>
          </a:p>
        </p:txBody>
      </p:sp>
      <p:cxnSp>
        <p:nvCxnSpPr>
          <p:cNvPr id="1125" name="직선 연결선 7">
            <a:extLst>
              <a:ext uri="{FF2B5EF4-FFF2-40B4-BE49-F238E27FC236}">
                <a16:creationId xmlns:a16="http://schemas.microsoft.com/office/drawing/2014/main" id="{2C72AD48-7413-5432-E0B6-29093A5638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55127" y="2845826"/>
            <a:ext cx="0" cy="2605628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" name="직사각형 24">
            <a:extLst>
              <a:ext uri="{FF2B5EF4-FFF2-40B4-BE49-F238E27FC236}">
                <a16:creationId xmlns:a16="http://schemas.microsoft.com/office/drawing/2014/main" id="{0C06C060-E6AC-B34B-33A2-2AD793F7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864" y="2468001"/>
            <a:ext cx="1068388" cy="347663"/>
          </a:xfrm>
          <a:prstGeom prst="rect">
            <a:avLst/>
          </a:prstGeom>
          <a:solidFill>
            <a:srgbClr val="D9D9D9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dirty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1" name="TextBox 69">
            <a:extLst>
              <a:ext uri="{FF2B5EF4-FFF2-40B4-BE49-F238E27FC236}">
                <a16:creationId xmlns:a16="http://schemas.microsoft.com/office/drawing/2014/main" id="{DAABCF82-A305-398F-98F1-0AC2AC3D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578" y="2526273"/>
            <a:ext cx="5309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r>
              <a:rPr lang="en-US" altLang="ko-KR" sz="1100" dirty="0">
                <a:solidFill>
                  <a:srgbClr val="000000"/>
                </a:solidFill>
              </a:rPr>
              <a:t>Block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cxnSp>
        <p:nvCxnSpPr>
          <p:cNvPr id="1132" name="직선 화살표 연결선 1131">
            <a:extLst>
              <a:ext uri="{FF2B5EF4-FFF2-40B4-BE49-F238E27FC236}">
                <a16:creationId xmlns:a16="http://schemas.microsoft.com/office/drawing/2014/main" id="{DAA11C60-1DC1-63EB-9EDE-7EEBFC3EA0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80204" y="3601885"/>
            <a:ext cx="2815489" cy="1305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4" name="직사각형 27">
            <a:extLst>
              <a:ext uri="{FF2B5EF4-FFF2-40B4-BE49-F238E27FC236}">
                <a16:creationId xmlns:a16="http://schemas.microsoft.com/office/drawing/2014/main" id="{8C20A1A6-51BE-6551-38C4-A81D715E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52" y="3893462"/>
            <a:ext cx="45719" cy="7289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35" name="그룹 61">
            <a:extLst>
              <a:ext uri="{FF2B5EF4-FFF2-40B4-BE49-F238E27FC236}">
                <a16:creationId xmlns:a16="http://schemas.microsoft.com/office/drawing/2014/main" id="{58BF78F9-D739-17BD-6A41-C3BE68683BC6}"/>
              </a:ext>
            </a:extLst>
          </p:cNvPr>
          <p:cNvGrpSpPr>
            <a:grpSpLocks/>
          </p:cNvGrpSpPr>
          <p:nvPr/>
        </p:nvGrpSpPr>
        <p:grpSpPr bwMode="auto">
          <a:xfrm>
            <a:off x="8697215" y="3594661"/>
            <a:ext cx="336539" cy="347664"/>
            <a:chOff x="6539359" y="2803972"/>
            <a:chExt cx="286230" cy="141104"/>
          </a:xfrm>
        </p:grpSpPr>
        <p:cxnSp>
          <p:nvCxnSpPr>
            <p:cNvPr id="1136" name="직선 연결선 1135">
              <a:extLst>
                <a:ext uri="{FF2B5EF4-FFF2-40B4-BE49-F238E27FC236}">
                  <a16:creationId xmlns:a16="http://schemas.microsoft.com/office/drawing/2014/main" id="{AA9E2D94-6FEA-5508-C922-14FAA32251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5685" y="2807143"/>
              <a:ext cx="279904" cy="158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" name="직선 연결선 1136">
              <a:extLst>
                <a:ext uri="{FF2B5EF4-FFF2-40B4-BE49-F238E27FC236}">
                  <a16:creationId xmlns:a16="http://schemas.microsoft.com/office/drawing/2014/main" id="{733B8542-CDAA-A415-5676-2115D2CE7F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11356" y="2803972"/>
              <a:ext cx="7907" cy="12207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" name="직선 화살표 연결선 1137">
              <a:extLst>
                <a:ext uri="{FF2B5EF4-FFF2-40B4-BE49-F238E27FC236}">
                  <a16:creationId xmlns:a16="http://schemas.microsoft.com/office/drawing/2014/main" id="{AEEA7F20-8E98-BE99-CE03-0EE6571D2D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9359" y="2926051"/>
              <a:ext cx="257765" cy="19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39" name="그룹 61">
            <a:extLst>
              <a:ext uri="{FF2B5EF4-FFF2-40B4-BE49-F238E27FC236}">
                <a16:creationId xmlns:a16="http://schemas.microsoft.com/office/drawing/2014/main" id="{9C9FEB22-BD30-1218-DF26-2DE68D6EC6E4}"/>
              </a:ext>
            </a:extLst>
          </p:cNvPr>
          <p:cNvGrpSpPr>
            <a:grpSpLocks/>
          </p:cNvGrpSpPr>
          <p:nvPr/>
        </p:nvGrpSpPr>
        <p:grpSpPr bwMode="auto">
          <a:xfrm>
            <a:off x="8683978" y="3970656"/>
            <a:ext cx="336539" cy="374254"/>
            <a:chOff x="6539359" y="2803972"/>
            <a:chExt cx="286230" cy="141104"/>
          </a:xfrm>
        </p:grpSpPr>
        <p:cxnSp>
          <p:nvCxnSpPr>
            <p:cNvPr id="1140" name="직선 연결선 1139">
              <a:extLst>
                <a:ext uri="{FF2B5EF4-FFF2-40B4-BE49-F238E27FC236}">
                  <a16:creationId xmlns:a16="http://schemas.microsoft.com/office/drawing/2014/main" id="{2F9C9B87-3BFB-E879-670E-9664B2FCB9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5685" y="2807143"/>
              <a:ext cx="279904" cy="158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직선 연결선 1140">
              <a:extLst>
                <a:ext uri="{FF2B5EF4-FFF2-40B4-BE49-F238E27FC236}">
                  <a16:creationId xmlns:a16="http://schemas.microsoft.com/office/drawing/2014/main" id="{276192B6-3465-9EB9-5961-D8BAA69421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11356" y="2803972"/>
              <a:ext cx="7907" cy="12207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2" name="직선 화살표 연결선 1141">
              <a:extLst>
                <a:ext uri="{FF2B5EF4-FFF2-40B4-BE49-F238E27FC236}">
                  <a16:creationId xmlns:a16="http://schemas.microsoft.com/office/drawing/2014/main" id="{766EDF82-4303-78D4-A8FD-0CD5F52A99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9359" y="2926051"/>
              <a:ext cx="257765" cy="19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3" name="TextBox 87">
            <a:extLst>
              <a:ext uri="{FF2B5EF4-FFF2-40B4-BE49-F238E27FC236}">
                <a16:creationId xmlns:a16="http://schemas.microsoft.com/office/drawing/2014/main" id="{81B5D868-D5FF-2E55-8DA6-225A5BD1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815" y="3558627"/>
            <a:ext cx="1751807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블록</a:t>
            </a: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해시값</a:t>
            </a: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 비교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44" name="TextBox 87">
            <a:extLst>
              <a:ext uri="{FF2B5EF4-FFF2-40B4-BE49-F238E27FC236}">
                <a16:creationId xmlns:a16="http://schemas.microsoft.com/office/drawing/2014/main" id="{CEF2868B-0188-740D-B6CE-880BEAB4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108" y="3959494"/>
            <a:ext cx="1751807" cy="6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트랜잭션 </a:t>
            </a:r>
            <a:r>
              <a:rPr lang="ko-KR" altLang="en-US" sz="1200" b="1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해시값</a:t>
            </a: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 비교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(</a:t>
            </a:r>
            <a:r>
              <a:rPr lang="ko-KR" altLang="en-US" sz="1200" b="1" dirty="0" err="1">
                <a:solidFill>
                  <a:srgbClr val="C00000"/>
                </a:solidFill>
                <a:latin typeface="HY헤드라인M" panose="02030600000101010101" pitchFamily="18" charset="-127"/>
              </a:rPr>
              <a:t>머클트리</a:t>
            </a:r>
            <a:r>
              <a:rPr lang="ko-KR" altLang="en-US" sz="1200" b="1" dirty="0">
                <a:solidFill>
                  <a:srgbClr val="C00000"/>
                </a:solidFill>
                <a:latin typeface="HY헤드라인M" panose="02030600000101010101" pitchFamily="18" charset="-127"/>
              </a:rPr>
              <a:t> 탐색</a:t>
            </a: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</a:p>
        </p:txBody>
      </p: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8A09ADB8-7602-BBE8-4B13-AEB65EDB37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0014" y="4517773"/>
            <a:ext cx="2796537" cy="665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" name="직선 화살표 연결선 1149">
            <a:extLst>
              <a:ext uri="{FF2B5EF4-FFF2-40B4-BE49-F238E27FC236}">
                <a16:creationId xmlns:a16="http://schemas.microsoft.com/office/drawing/2014/main" id="{E34CF5A9-3D4E-056A-99DA-4E32AD9F9E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73778" y="5348769"/>
            <a:ext cx="2806254" cy="19061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1" name="직사각형 27">
            <a:extLst>
              <a:ext uri="{FF2B5EF4-FFF2-40B4-BE49-F238E27FC236}">
                <a16:creationId xmlns:a16="http://schemas.microsoft.com/office/drawing/2014/main" id="{681D981E-FB1C-567C-D224-38F8520F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485" y="4741277"/>
            <a:ext cx="45719" cy="113641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0" name="직사각형 27">
            <a:extLst>
              <a:ext uri="{FF2B5EF4-FFF2-40B4-BE49-F238E27FC236}">
                <a16:creationId xmlns:a16="http://schemas.microsoft.com/office/drawing/2014/main" id="{A31BB49C-2455-4963-7068-490167D9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267" y="3558796"/>
            <a:ext cx="45719" cy="18280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81" name="그룹 1180">
            <a:extLst>
              <a:ext uri="{FF2B5EF4-FFF2-40B4-BE49-F238E27FC236}">
                <a16:creationId xmlns:a16="http://schemas.microsoft.com/office/drawing/2014/main" id="{DE8AF19D-4041-87CD-1F72-FC994F5CC428}"/>
              </a:ext>
            </a:extLst>
          </p:cNvPr>
          <p:cNvGrpSpPr/>
          <p:nvPr/>
        </p:nvGrpSpPr>
        <p:grpSpPr>
          <a:xfrm>
            <a:off x="1894929" y="4434772"/>
            <a:ext cx="7249868" cy="1845302"/>
            <a:chOff x="1104959" y="3961982"/>
            <a:chExt cx="7249868" cy="1845302"/>
          </a:xfrm>
        </p:grpSpPr>
        <p:sp>
          <p:nvSpPr>
            <p:cNvPr id="1178" name="직사각형 1177">
              <a:extLst>
                <a:ext uri="{FF2B5EF4-FFF2-40B4-BE49-F238E27FC236}">
                  <a16:creationId xmlns:a16="http://schemas.microsoft.com/office/drawing/2014/main" id="{E5D54161-F364-5A28-B671-467552552777}"/>
                </a:ext>
              </a:extLst>
            </p:cNvPr>
            <p:cNvSpPr/>
            <p:nvPr/>
          </p:nvSpPr>
          <p:spPr>
            <a:xfrm>
              <a:off x="1104959" y="3979220"/>
              <a:ext cx="7249868" cy="1828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F78416D5-F735-FF09-B023-19C3AD87EAFF}"/>
                </a:ext>
              </a:extLst>
            </p:cNvPr>
            <p:cNvSpPr txBox="1"/>
            <p:nvPr/>
          </p:nvSpPr>
          <p:spPr>
            <a:xfrm>
              <a:off x="1125424" y="3966954"/>
              <a:ext cx="552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alt</a:t>
              </a:r>
              <a:endParaRPr lang="ko-KR" altLang="en-US" sz="1200" dirty="0"/>
            </a:p>
          </p:txBody>
        </p:sp>
        <p:sp>
          <p:nvSpPr>
            <p:cNvPr id="1180" name="자유형: 도형 1179">
              <a:extLst>
                <a:ext uri="{FF2B5EF4-FFF2-40B4-BE49-F238E27FC236}">
                  <a16:creationId xmlns:a16="http://schemas.microsoft.com/office/drawing/2014/main" id="{4F0B21EC-3D0C-D568-9733-B4DDD7E52E81}"/>
                </a:ext>
              </a:extLst>
            </p:cNvPr>
            <p:cNvSpPr/>
            <p:nvPr/>
          </p:nvSpPr>
          <p:spPr>
            <a:xfrm>
              <a:off x="1115878" y="3961982"/>
              <a:ext cx="438150" cy="254174"/>
            </a:xfrm>
            <a:custGeom>
              <a:avLst/>
              <a:gdLst>
                <a:gd name="connsiteX0" fmla="*/ 0 w 438150"/>
                <a:gd name="connsiteY0" fmla="*/ 238125 h 238125"/>
                <a:gd name="connsiteX1" fmla="*/ 333375 w 438150"/>
                <a:gd name="connsiteY1" fmla="*/ 238125 h 238125"/>
                <a:gd name="connsiteX2" fmla="*/ 438150 w 438150"/>
                <a:gd name="connsiteY2" fmla="*/ 133350 h 238125"/>
                <a:gd name="connsiteX3" fmla="*/ 438150 w 438150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38125">
                  <a:moveTo>
                    <a:pt x="0" y="238125"/>
                  </a:moveTo>
                  <a:lnTo>
                    <a:pt x="333375" y="238125"/>
                  </a:lnTo>
                  <a:lnTo>
                    <a:pt x="438150" y="133350"/>
                  </a:lnTo>
                  <a:lnTo>
                    <a:pt x="43815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82" name="직선 연결선 1181">
            <a:extLst>
              <a:ext uri="{FF2B5EF4-FFF2-40B4-BE49-F238E27FC236}">
                <a16:creationId xmlns:a16="http://schemas.microsoft.com/office/drawing/2014/main" id="{2B3BC1E2-F31E-D8B1-35A1-7C7DB8831406}"/>
              </a:ext>
            </a:extLst>
          </p:cNvPr>
          <p:cNvCxnSpPr>
            <a:cxnSpLocks/>
          </p:cNvCxnSpPr>
          <p:nvPr/>
        </p:nvCxnSpPr>
        <p:spPr>
          <a:xfrm>
            <a:off x="1635853" y="5108246"/>
            <a:ext cx="7810572" cy="2703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TextBox 60">
            <a:extLst>
              <a:ext uri="{FF2B5EF4-FFF2-40B4-BE49-F238E27FC236}">
                <a16:creationId xmlns:a16="http://schemas.microsoft.com/office/drawing/2014/main" id="{AFAB3319-5C11-10F2-F0B2-4FEAC1A5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00" y="4677691"/>
            <a:ext cx="5517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r>
              <a:rPr lang="en-US" altLang="ko-KR" sz="1050" b="1" dirty="0">
                <a:solidFill>
                  <a:srgbClr val="0000CC"/>
                </a:solidFill>
                <a:latin typeface="HY헤드라인M" panose="02030600000101010101" pitchFamily="18" charset="-127"/>
              </a:rPr>
              <a:t>TRUE</a:t>
            </a:r>
          </a:p>
        </p:txBody>
      </p:sp>
      <p:sp>
        <p:nvSpPr>
          <p:cNvPr id="1184" name="TextBox 60">
            <a:extLst>
              <a:ext uri="{FF2B5EF4-FFF2-40B4-BE49-F238E27FC236}">
                <a16:creationId xmlns:a16="http://schemas.microsoft.com/office/drawing/2014/main" id="{9A323B8E-1928-D428-1CA8-435C4B6C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00" y="5135280"/>
            <a:ext cx="62549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r>
              <a:rPr lang="en-US" altLang="ko-KR" sz="1050" b="1" dirty="0">
                <a:solidFill>
                  <a:srgbClr val="0000CC"/>
                </a:solidFill>
                <a:latin typeface="HY헤드라인M" panose="02030600000101010101" pitchFamily="18" charset="-127"/>
              </a:rPr>
              <a:t>FALSE</a:t>
            </a:r>
          </a:p>
        </p:txBody>
      </p:sp>
      <p:sp>
        <p:nvSpPr>
          <p:cNvPr id="1186" name="TextBox 87">
            <a:extLst>
              <a:ext uri="{FF2B5EF4-FFF2-40B4-BE49-F238E27FC236}">
                <a16:creationId xmlns:a16="http://schemas.microsoft.com/office/drawing/2014/main" id="{89922A56-C8B5-E2F3-E171-78D3D7209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812" y="5526135"/>
            <a:ext cx="2443239" cy="6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“block has been not changed”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메시지 전송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187" name="직선 화살표 연결선 1186">
            <a:extLst>
              <a:ext uri="{FF2B5EF4-FFF2-40B4-BE49-F238E27FC236}">
                <a16:creationId xmlns:a16="http://schemas.microsoft.com/office/drawing/2014/main" id="{53F71850-9F48-B4F8-5AC3-D03ED815C4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17781" y="5553956"/>
            <a:ext cx="2966661" cy="562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559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트랜잭션 검증 예시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트리에서 주어진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leaf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노드의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증명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(Merkle Proof)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생성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- leaf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노드의 데이터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트랜잭션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트리에 포함되어 있다는 것을 검증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9EEDF-3061-CC4B-A900-E21D11740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213" y="2354755"/>
            <a:ext cx="4523919" cy="4197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1DB48C-8953-7344-6B96-948DDAA4175B}"/>
              </a:ext>
            </a:extLst>
          </p:cNvPr>
          <p:cNvSpPr/>
          <p:nvPr/>
        </p:nvSpPr>
        <p:spPr>
          <a:xfrm>
            <a:off x="1402672" y="3065608"/>
            <a:ext cx="5308846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833E0-8F19-42F7-F475-1BF10D557C53}"/>
              </a:ext>
            </a:extLst>
          </p:cNvPr>
          <p:cNvSpPr/>
          <p:nvPr/>
        </p:nvSpPr>
        <p:spPr>
          <a:xfrm>
            <a:off x="1402672" y="4723985"/>
            <a:ext cx="5308846" cy="4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7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37CA9-650D-61DD-78FD-75885ED77C95}"/>
              </a:ext>
            </a:extLst>
          </p:cNvPr>
          <p:cNvSpPr/>
          <p:nvPr/>
        </p:nvSpPr>
        <p:spPr>
          <a:xfrm>
            <a:off x="780177" y="1020288"/>
            <a:ext cx="9852620" cy="553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860728" y="1019714"/>
            <a:ext cx="9772070" cy="1626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rgbClr val="1A1D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b="1" dirty="0">
                <a:solidFill>
                  <a:srgbClr val="1A1D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블록체인 데이터 조작 모듈 </a:t>
            </a:r>
            <a:endParaRPr lang="en-US" altLang="ko-KR" sz="1400" b="1" dirty="0">
              <a:solidFill>
                <a:srgbClr val="1A1D2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해킹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function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추가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-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노드로 해당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호출 시 무작위로 블록을 선택하여 블록 내 하나의 트랜잭션 변경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- 10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초마다 한번씩 해킹 시도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API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호출 될 때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LED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빨간색으로 점등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4CBE7D-E591-6DBE-7957-A3C0B74569D4}"/>
              </a:ext>
            </a:extLst>
          </p:cNvPr>
          <p:cNvSpPr/>
          <p:nvPr/>
        </p:nvSpPr>
        <p:spPr>
          <a:xfrm>
            <a:off x="1920054" y="4174847"/>
            <a:ext cx="836892" cy="884594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5" name="그래픽 14" descr="남성 프로그래머 단색으로 채워진">
            <a:extLst>
              <a:ext uri="{FF2B5EF4-FFF2-40B4-BE49-F238E27FC236}">
                <a16:creationId xmlns:a16="http://schemas.microsoft.com/office/drawing/2014/main" id="{22E59FFB-4763-03DA-AF01-BAB63BDF8B0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3942" y="4357196"/>
            <a:ext cx="549115" cy="5180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0EAD59-5591-97AB-9574-EEC038C97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305" y="4080197"/>
            <a:ext cx="547682" cy="51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98D5C7-A725-DB6D-5A4F-8BC949A132E5}"/>
              </a:ext>
            </a:extLst>
          </p:cNvPr>
          <p:cNvSpPr txBox="1"/>
          <p:nvPr/>
        </p:nvSpPr>
        <p:spPr>
          <a:xfrm>
            <a:off x="2042968" y="4833082"/>
            <a:ext cx="634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Cracker</a:t>
            </a:r>
            <a:endParaRPr lang="ko-KR" altLang="en-US" sz="9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8F214A-562E-4584-CFAE-B22247DEA9C7}"/>
              </a:ext>
            </a:extLst>
          </p:cNvPr>
          <p:cNvCxnSpPr>
            <a:cxnSpLocks/>
          </p:cNvCxnSpPr>
          <p:nvPr/>
        </p:nvCxnSpPr>
        <p:spPr>
          <a:xfrm flipV="1">
            <a:off x="2892581" y="4517584"/>
            <a:ext cx="1573092" cy="108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2D1C8A-B9BA-F653-CBB5-A5FCB3E5F871}"/>
              </a:ext>
            </a:extLst>
          </p:cNvPr>
          <p:cNvSpPr/>
          <p:nvPr/>
        </p:nvSpPr>
        <p:spPr>
          <a:xfrm>
            <a:off x="5217795" y="3074916"/>
            <a:ext cx="4540722" cy="2905822"/>
          </a:xfrm>
          <a:prstGeom prst="roundRect">
            <a:avLst>
              <a:gd name="adj" fmla="val 141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6" name="그래픽 35" descr="데이터베이스 윤곽선">
            <a:extLst>
              <a:ext uri="{FF2B5EF4-FFF2-40B4-BE49-F238E27FC236}">
                <a16:creationId xmlns:a16="http://schemas.microsoft.com/office/drawing/2014/main" id="{F9088588-6433-A432-71C2-140DCCEC38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7037" y="3549817"/>
            <a:ext cx="614607" cy="5769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6B26C71-2D34-7AE8-DED8-86797D379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664" y="3078958"/>
            <a:ext cx="822672" cy="772281"/>
          </a:xfrm>
          <a:prstGeom prst="rect">
            <a:avLst/>
          </a:prstGeom>
        </p:spPr>
      </p:pic>
      <p:pic>
        <p:nvPicPr>
          <p:cNvPr id="38" name="그래픽 37" descr="데이터베이스 윤곽선">
            <a:extLst>
              <a:ext uri="{FF2B5EF4-FFF2-40B4-BE49-F238E27FC236}">
                <a16:creationId xmlns:a16="http://schemas.microsoft.com/office/drawing/2014/main" id="{4A884700-1AE8-E03D-04F1-3207A62A300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9361" y="3556060"/>
            <a:ext cx="614607" cy="6072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529AF58-7D9C-08A6-4A80-C751C164D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515" y="3062290"/>
            <a:ext cx="822672" cy="812801"/>
          </a:xfrm>
          <a:prstGeom prst="rect">
            <a:avLst/>
          </a:prstGeom>
        </p:spPr>
      </p:pic>
      <p:pic>
        <p:nvPicPr>
          <p:cNvPr id="40" name="그래픽 39" descr="데이터베이스 윤곽선">
            <a:extLst>
              <a:ext uri="{FF2B5EF4-FFF2-40B4-BE49-F238E27FC236}">
                <a16:creationId xmlns:a16="http://schemas.microsoft.com/office/drawing/2014/main" id="{72712990-FF6D-D0C4-99D9-05F45A6AE00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6951" y="3556796"/>
            <a:ext cx="614607" cy="60723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371E66D-FC7B-DEE3-250B-AE555CAF1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2919" y="3047611"/>
            <a:ext cx="822672" cy="812801"/>
          </a:xfrm>
          <a:prstGeom prst="rect">
            <a:avLst/>
          </a:prstGeom>
        </p:spPr>
      </p:pic>
      <p:pic>
        <p:nvPicPr>
          <p:cNvPr id="42" name="그래픽 41" descr="데이터베이스 윤곽선">
            <a:extLst>
              <a:ext uri="{FF2B5EF4-FFF2-40B4-BE49-F238E27FC236}">
                <a16:creationId xmlns:a16="http://schemas.microsoft.com/office/drawing/2014/main" id="{583D9A93-8AF5-1E46-742D-B6EF4CDDE2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0721" y="5166723"/>
            <a:ext cx="614607" cy="60723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645D4AE-96A9-96CF-78E1-7C3ADE73A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137" y="4673403"/>
            <a:ext cx="822672" cy="812801"/>
          </a:xfrm>
          <a:prstGeom prst="rect">
            <a:avLst/>
          </a:prstGeom>
        </p:spPr>
      </p:pic>
      <p:pic>
        <p:nvPicPr>
          <p:cNvPr id="44" name="그래픽 43" descr="데이터베이스 윤곽선">
            <a:extLst>
              <a:ext uri="{FF2B5EF4-FFF2-40B4-BE49-F238E27FC236}">
                <a16:creationId xmlns:a16="http://schemas.microsoft.com/office/drawing/2014/main" id="{851BF4BB-F89F-137B-B65D-D4924D7334B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7998" y="5173043"/>
            <a:ext cx="614607" cy="6072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75670D0-7B61-5215-BF0D-68698043A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138" y="4670109"/>
            <a:ext cx="822672" cy="812801"/>
          </a:xfrm>
          <a:prstGeom prst="rect">
            <a:avLst/>
          </a:prstGeom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A33EFC2-D321-4250-5B30-08F61A012E44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5400000" flipH="1" flipV="1">
            <a:off x="7625442" y="2946496"/>
            <a:ext cx="809" cy="2895423"/>
          </a:xfrm>
          <a:prstGeom prst="bentConnector3">
            <a:avLst>
              <a:gd name="adj1" fmla="val -1729406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51940F2-D718-7F80-2167-3BFC853B42D3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rot="16200000" flipH="1">
            <a:off x="7892910" y="4194918"/>
            <a:ext cx="297675" cy="69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ED895BF-B802-A090-2E3B-289393CB20E4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rot="5400000">
            <a:off x="7176238" y="4167388"/>
            <a:ext cx="289866" cy="7442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구름 단색으로 채워진">
            <a:extLst>
              <a:ext uri="{FF2B5EF4-FFF2-40B4-BE49-F238E27FC236}">
                <a16:creationId xmlns:a16="http://schemas.microsoft.com/office/drawing/2014/main" id="{EE1759E4-45AE-F35E-EE64-B0DCFDA7AD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199870" y="3481318"/>
            <a:ext cx="1889970" cy="18672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8BEC3B-3517-6C8B-F8D6-FEE599DFEF90}"/>
              </a:ext>
            </a:extLst>
          </p:cNvPr>
          <p:cNvSpPr txBox="1"/>
          <p:nvPr/>
        </p:nvSpPr>
        <p:spPr>
          <a:xfrm>
            <a:off x="4872722" y="4360867"/>
            <a:ext cx="720512" cy="355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그래픽 50" descr="블록체인 단색으로 채워진">
            <a:extLst>
              <a:ext uri="{FF2B5EF4-FFF2-40B4-BE49-F238E27FC236}">
                <a16:creationId xmlns:a16="http://schemas.microsoft.com/office/drawing/2014/main" id="{5BB6BF7B-711D-BB9A-303E-6D5B9A9EC2E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68603" y="3639981"/>
            <a:ext cx="496174" cy="465783"/>
          </a:xfrm>
          <a:prstGeom prst="rect">
            <a:avLst/>
          </a:prstGeom>
        </p:spPr>
      </p:pic>
      <p:pic>
        <p:nvPicPr>
          <p:cNvPr id="52" name="그래픽 51" descr="블록체인 단색으로 채워진">
            <a:extLst>
              <a:ext uri="{FF2B5EF4-FFF2-40B4-BE49-F238E27FC236}">
                <a16:creationId xmlns:a16="http://schemas.microsoft.com/office/drawing/2014/main" id="{8A738370-1C60-4537-788B-CEB644727B0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6690" y="3640073"/>
            <a:ext cx="496174" cy="490221"/>
          </a:xfrm>
          <a:prstGeom prst="rect">
            <a:avLst/>
          </a:prstGeom>
        </p:spPr>
      </p:pic>
      <p:pic>
        <p:nvPicPr>
          <p:cNvPr id="53" name="그래픽 52" descr="블록체인 단색으로 채워진">
            <a:extLst>
              <a:ext uri="{FF2B5EF4-FFF2-40B4-BE49-F238E27FC236}">
                <a16:creationId xmlns:a16="http://schemas.microsoft.com/office/drawing/2014/main" id="{BECB0564-CCC1-CA3F-E153-7BACDD13227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27514" y="3624005"/>
            <a:ext cx="496174" cy="490221"/>
          </a:xfrm>
          <a:prstGeom prst="rect">
            <a:avLst/>
          </a:prstGeom>
        </p:spPr>
      </p:pic>
      <p:pic>
        <p:nvPicPr>
          <p:cNvPr id="54" name="그래픽 53" descr="블록체인 단색으로 채워진">
            <a:extLst>
              <a:ext uri="{FF2B5EF4-FFF2-40B4-BE49-F238E27FC236}">
                <a16:creationId xmlns:a16="http://schemas.microsoft.com/office/drawing/2014/main" id="{B15C7EAF-F033-BAA9-A464-2C412316D491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4390" y="5276962"/>
            <a:ext cx="496174" cy="490221"/>
          </a:xfrm>
          <a:prstGeom prst="rect">
            <a:avLst/>
          </a:prstGeom>
        </p:spPr>
      </p:pic>
      <p:pic>
        <p:nvPicPr>
          <p:cNvPr id="55" name="그래픽 54" descr="블록체인 단색으로 채워진">
            <a:extLst>
              <a:ext uri="{FF2B5EF4-FFF2-40B4-BE49-F238E27FC236}">
                <a16:creationId xmlns:a16="http://schemas.microsoft.com/office/drawing/2014/main" id="{6FCE9CC2-D246-8FFD-69F2-1C458E72EBD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04722" y="5310639"/>
            <a:ext cx="496174" cy="49022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69DE141-59B1-47D3-2092-2A36899002B0}"/>
              </a:ext>
            </a:extLst>
          </p:cNvPr>
          <p:cNvSpPr txBox="1"/>
          <p:nvPr/>
        </p:nvSpPr>
        <p:spPr>
          <a:xfrm>
            <a:off x="5694018" y="4092213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Port:3000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DCCF7C-8D65-E881-7265-0ADB22AE48CF}"/>
              </a:ext>
            </a:extLst>
          </p:cNvPr>
          <p:cNvSpPr txBox="1"/>
          <p:nvPr/>
        </p:nvSpPr>
        <p:spPr>
          <a:xfrm>
            <a:off x="7209156" y="4092156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Port:3001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B18324-9880-7ACF-57C8-D5FAAA3C672B}"/>
              </a:ext>
            </a:extLst>
          </p:cNvPr>
          <p:cNvSpPr txBox="1"/>
          <p:nvPr/>
        </p:nvSpPr>
        <p:spPr>
          <a:xfrm>
            <a:off x="8589441" y="4091403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Port:3002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43442-83B3-38DD-2B43-CB143BBA3514}"/>
              </a:ext>
            </a:extLst>
          </p:cNvPr>
          <p:cNvSpPr txBox="1"/>
          <p:nvPr/>
        </p:nvSpPr>
        <p:spPr>
          <a:xfrm>
            <a:off x="7906105" y="4692230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Port:3004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644D07-7A0F-B663-D540-D2B9D5A5AEC9}"/>
              </a:ext>
            </a:extLst>
          </p:cNvPr>
          <p:cNvSpPr txBox="1"/>
          <p:nvPr/>
        </p:nvSpPr>
        <p:spPr>
          <a:xfrm>
            <a:off x="6464953" y="4684422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Port:3003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812561-333D-72E1-B3A7-C451EFEF2BFE}"/>
              </a:ext>
            </a:extLst>
          </p:cNvPr>
          <p:cNvSpPr txBox="1"/>
          <p:nvPr/>
        </p:nvSpPr>
        <p:spPr>
          <a:xfrm>
            <a:off x="2863516" y="4203367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:3000/manipulate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67770CB-DCB7-47F0-46D4-4609C5493B19}"/>
              </a:ext>
            </a:extLst>
          </p:cNvPr>
          <p:cNvSpPr/>
          <p:nvPr/>
        </p:nvSpPr>
        <p:spPr>
          <a:xfrm>
            <a:off x="4858184" y="5382813"/>
            <a:ext cx="836892" cy="884594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656B-2575-7E9E-445F-0337CEA937D0}"/>
              </a:ext>
            </a:extLst>
          </p:cNvPr>
          <p:cNvSpPr txBox="1"/>
          <p:nvPr/>
        </p:nvSpPr>
        <p:spPr>
          <a:xfrm>
            <a:off x="4888075" y="6026914"/>
            <a:ext cx="94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3-color LED</a:t>
            </a:r>
            <a:endParaRPr lang="ko-KR" altLang="en-US" sz="900" b="1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87181C-1D60-B3CA-23B7-6ED8954676F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975266" y="5452449"/>
            <a:ext cx="556068" cy="550855"/>
          </a:xfrm>
          <a:prstGeom prst="rect">
            <a:avLst/>
          </a:prstGeom>
        </p:spPr>
      </p:pic>
      <p:sp>
        <p:nvSpPr>
          <p:cNvPr id="74" name="설명선: 선 73">
            <a:extLst>
              <a:ext uri="{FF2B5EF4-FFF2-40B4-BE49-F238E27FC236}">
                <a16:creationId xmlns:a16="http://schemas.microsoft.com/office/drawing/2014/main" id="{86784233-1612-5D78-F464-1D8BE2FBAB6A}"/>
              </a:ext>
            </a:extLst>
          </p:cNvPr>
          <p:cNvSpPr/>
          <p:nvPr/>
        </p:nvSpPr>
        <p:spPr>
          <a:xfrm>
            <a:off x="7056935" y="2478403"/>
            <a:ext cx="1934961" cy="1842965"/>
          </a:xfrm>
          <a:prstGeom prst="borderCallout1">
            <a:avLst>
              <a:gd name="adj1" fmla="val 37588"/>
              <a:gd name="adj2" fmla="val 405"/>
              <a:gd name="adj3" fmla="val 66738"/>
              <a:gd name="adj4" fmla="val -2853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“chain” : [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“index”: random,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“hash” : 12ng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“Transactions”:[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“amount”: </a:t>
            </a:r>
            <a:r>
              <a:rPr lang="en-US" altLang="ko-KR" sz="1000" b="1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5348607</a:t>
            </a:r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“sender”: “</a:t>
            </a:r>
            <a:r>
              <a:rPr lang="en-US" altLang="ko-KR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”,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“recipient”: “choi”,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8CF06C-24A0-6A97-4FBB-3AC9DE00B405}"/>
              </a:ext>
            </a:extLst>
          </p:cNvPr>
          <p:cNvSpPr/>
          <p:nvPr/>
        </p:nvSpPr>
        <p:spPr>
          <a:xfrm>
            <a:off x="2865520" y="405529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rgbClr val="1A1D21"/>
                </a:solidFill>
              </a:rPr>
              <a:t>1</a:t>
            </a:r>
            <a:endParaRPr lang="ko-KR" altLang="en-US" sz="1400" b="1" dirty="0">
              <a:solidFill>
                <a:srgbClr val="1A1D2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11902C-BB3E-A2C8-856C-1BB72072598F}"/>
              </a:ext>
            </a:extLst>
          </p:cNvPr>
          <p:cNvSpPr/>
          <p:nvPr/>
        </p:nvSpPr>
        <p:spPr>
          <a:xfrm>
            <a:off x="6931696" y="23341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rgbClr val="1A1D21"/>
                </a:solidFill>
              </a:rPr>
              <a:t>2</a:t>
            </a:r>
            <a:endParaRPr lang="ko-KR" altLang="en-US" sz="1400" b="1" dirty="0">
              <a:solidFill>
                <a:srgbClr val="1A1D2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F983BD-CEA3-4D78-08EC-711FC33E1694}"/>
              </a:ext>
            </a:extLst>
          </p:cNvPr>
          <p:cNvSpPr/>
          <p:nvPr/>
        </p:nvSpPr>
        <p:spPr>
          <a:xfrm>
            <a:off x="4777498" y="53060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rgbClr val="1A1D21"/>
                </a:solidFill>
              </a:rPr>
              <a:t>3</a:t>
            </a:r>
            <a:endParaRPr lang="ko-KR" altLang="en-US" sz="1400" b="1" dirty="0">
              <a:solidFill>
                <a:srgbClr val="1A1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설계서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302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개발환경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H/W</a:t>
            </a: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S/W</a:t>
            </a: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C632F89-1911-03D0-E221-EDE76B4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71402"/>
              </p:ext>
            </p:extLst>
          </p:nvPr>
        </p:nvGraphicFramePr>
        <p:xfrm>
          <a:off x="931003" y="2015416"/>
          <a:ext cx="6241322" cy="202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97">
                  <a:extLst>
                    <a:ext uri="{9D8B030D-6E8A-4147-A177-3AD203B41FA5}">
                      <a16:colId xmlns:a16="http://schemas.microsoft.com/office/drawing/2014/main" val="3180496447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12526414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 Pi3 Model B+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5017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kern="1200" dirty="0">
                          <a:solidFill>
                            <a:srgbClr val="1A1D2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Broadcom BCM2837B0, ARM Cortex-A53 64-bit @ 1.4GHz 4 Core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9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1GB SRAM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8702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16GB NAND Flash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2806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DHT11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4503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CNT1 3-Color LED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904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15FE77-78EE-B1D4-1496-84CE7DC0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93291"/>
              </p:ext>
            </p:extLst>
          </p:nvPr>
        </p:nvGraphicFramePr>
        <p:xfrm>
          <a:off x="931003" y="4685070"/>
          <a:ext cx="3964847" cy="169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22">
                  <a:extLst>
                    <a:ext uri="{9D8B030D-6E8A-4147-A177-3AD203B41FA5}">
                      <a16:colId xmlns:a16="http://schemas.microsoft.com/office/drawing/2014/main" val="318049644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2526414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 Pi OS Lite ARM64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5017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Nodejs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kern="1200" dirty="0">
                          <a:solidFill>
                            <a:srgbClr val="1A1D2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18.15.0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9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npm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9.6.3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8702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Express.js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4.17.2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051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Vim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2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2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9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실험 환경설정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rgbClr val="1A1D2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sz="2200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블록당 트랜잭션 개수 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600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</a:t>
            </a:r>
            <a:endParaRPr lang="en-US" altLang="ko-KR" dirty="0">
              <a:solidFill>
                <a:srgbClr val="1A1D2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 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1000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 생성 시까지 소요시간 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10000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 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≒ 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166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시간 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40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</a:t>
            </a:r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</a:t>
            </a:r>
          </a:p>
          <a:p>
            <a:r>
              <a:rPr lang="en-US" altLang="ko-KR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nonce</a:t>
            </a:r>
            <a:r>
              <a:rPr lang="ko-KR" altLang="en-US" dirty="0">
                <a:solidFill>
                  <a:srgbClr val="1A1D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값 고정</a:t>
            </a:r>
            <a:endParaRPr lang="en-US" altLang="ko-KR" dirty="0">
              <a:solidFill>
                <a:srgbClr val="1A1D2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5D48D15-DD8C-15EF-496A-137098D1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52234"/>
              </p:ext>
            </p:extLst>
          </p:nvPr>
        </p:nvGraphicFramePr>
        <p:xfrm>
          <a:off x="1371300" y="1752224"/>
          <a:ext cx="488798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3588">
                  <a:extLst>
                    <a:ext uri="{9D8B030D-6E8A-4147-A177-3AD203B41FA5}">
                      <a16:colId xmlns:a16="http://schemas.microsoft.com/office/drawing/2014/main" val="313999889"/>
                    </a:ext>
                  </a:extLst>
                </a:gridCol>
                <a:gridCol w="1334397">
                  <a:extLst>
                    <a:ext uri="{9D8B030D-6E8A-4147-A177-3AD203B41FA5}">
                      <a16:colId xmlns:a16="http://schemas.microsoft.com/office/drawing/2014/main" val="11481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제약 조건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5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노드 개수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노드당 블록 개수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1000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9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트랜잭션 생성 빈도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블록생성</a:t>
                      </a:r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채굴</a:t>
                      </a:r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빈도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0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합의 알고리즘 수행 빈도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600" b="1" dirty="0">
                          <a:latin typeface="Arial" panose="020B0604020202020204" pitchFamily="34" charset="0"/>
                          <a:ea typeface="경기천년제목 Light" panose="02020403020101020101" pitchFamily="18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191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5CCADB4-E890-5559-77D5-596AD0848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600" y="1618997"/>
            <a:ext cx="7344800" cy="3620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898DDD-5632-9839-09E2-9F304854E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47122"/>
            <a:ext cx="12192000" cy="23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620</Words>
  <Application>Microsoft Office PowerPoint</Application>
  <PresentationFormat>와이드스크린</PresentationFormat>
  <Paragraphs>236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HY헤드라인M</vt:lpstr>
      <vt:lpstr>경기천년제목 Bold</vt:lpstr>
      <vt:lpstr>경기천년제목 Light</vt:lpstr>
      <vt:lpstr>경기천년제목 Medium</vt:lpstr>
      <vt:lpstr>굴림</vt:lpstr>
      <vt:lpstr>Arial</vt:lpstr>
      <vt:lpstr>Cambria Math</vt:lpstr>
      <vt:lpstr>Consolas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분산컴퓨팅특론  Chapter2. 블록체인 구축</dc:title>
  <dc:creator>안 지용</dc:creator>
  <cp:lastModifiedBy>최진서</cp:lastModifiedBy>
  <cp:revision>48</cp:revision>
  <cp:lastPrinted>2023-03-31T07:39:53Z</cp:lastPrinted>
  <dcterms:created xsi:type="dcterms:W3CDTF">2023-03-10T10:08:00Z</dcterms:created>
  <dcterms:modified xsi:type="dcterms:W3CDTF">2023-04-12T12:08:07Z</dcterms:modified>
</cp:coreProperties>
</file>