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31"/>
  </p:notesMasterIdLst>
  <p:handoutMasterIdLst>
    <p:handoutMasterId r:id="rId32"/>
  </p:handoutMasterIdLst>
  <p:sldIdLst>
    <p:sldId id="3825" r:id="rId3"/>
    <p:sldId id="3905" r:id="rId4"/>
    <p:sldId id="3906" r:id="rId5"/>
    <p:sldId id="3907" r:id="rId6"/>
    <p:sldId id="361" r:id="rId7"/>
    <p:sldId id="364" r:id="rId8"/>
    <p:sldId id="324" r:id="rId9"/>
    <p:sldId id="362" r:id="rId10"/>
    <p:sldId id="3908" r:id="rId11"/>
    <p:sldId id="3909" r:id="rId12"/>
    <p:sldId id="3910" r:id="rId13"/>
    <p:sldId id="3912" r:id="rId14"/>
    <p:sldId id="3911" r:id="rId15"/>
    <p:sldId id="3913" r:id="rId16"/>
    <p:sldId id="3915" r:id="rId17"/>
    <p:sldId id="3916" r:id="rId18"/>
    <p:sldId id="3914" r:id="rId19"/>
    <p:sldId id="3917" r:id="rId20"/>
    <p:sldId id="3918" r:id="rId21"/>
    <p:sldId id="3919" r:id="rId22"/>
    <p:sldId id="3920" r:id="rId23"/>
    <p:sldId id="3921" r:id="rId24"/>
    <p:sldId id="3922" r:id="rId25"/>
    <p:sldId id="3923" r:id="rId26"/>
    <p:sldId id="3924" r:id="rId27"/>
    <p:sldId id="3925" r:id="rId28"/>
    <p:sldId id="3926" r:id="rId29"/>
    <p:sldId id="3927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 지용" initials="안지" lastIdx="1" clrIdx="0">
    <p:extLst>
      <p:ext uri="{19B8F6BF-5375-455C-9EA6-DF929625EA0E}">
        <p15:presenceInfo xmlns:p15="http://schemas.microsoft.com/office/powerpoint/2012/main" userId="aece1dccb72d3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C1C1C"/>
    <a:srgbClr val="4472C4"/>
    <a:srgbClr val="0033CC"/>
    <a:srgbClr val="1A1D21"/>
    <a:srgbClr val="4CAF50"/>
    <a:srgbClr val="33CC33"/>
    <a:srgbClr val="FFE69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>
        <p:scale>
          <a:sx n="100" d="100"/>
          <a:sy n="100" d="100"/>
        </p:scale>
        <p:origin x="115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41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735C98-70DE-A434-6F0E-66653EA754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BE8E60-8783-B7F0-F622-418772AB57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3D23E-3DBA-447C-9BA7-3A1A4D7D8E0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BD19E7-3724-B069-28F5-B8492D3BC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98151-E5EA-1005-6AF4-E3320B27B6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9D406-7C06-4BB4-8175-FA18367EB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4139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7E5EB-ED6C-42AB-B4C8-A6C39AA8733E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4DD1B-468A-4CAC-8E7C-F8D05EA38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0C6A29-4676-420C-BBE3-ACC2B80F64D4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BCB5-6A37-E464-D63C-73C9E4128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D4EA8-570D-AEED-8D95-72E4FC85C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9054A-4501-A0A0-6E16-7247695C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11CE5-3027-C0F2-6155-04285CB6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4C912-698C-6C9A-8AFB-5BFB41A1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6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11961-45B3-3E27-E4B6-FE434FDA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D1879-1110-5697-23F3-F687771C5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5BAA-99FE-1D5A-6136-EE1ED6A6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A48CF-D193-BE94-FF38-9E695E60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4697F-4678-F47D-A373-7AA411EA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86CF7-6297-46EF-E794-D2AD7EA0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A74F5-5F58-1BB5-9471-CDC6E4CF9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B427A-0B12-B979-19C1-21BA28B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220EA-B5C4-1DBE-D1C6-D1033798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EABC4-B9A6-8335-4983-05964746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E0EC7-7EF6-43F0-9B6A-E30A8836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B12-603C-43A6-9EF9-8AC2C3B10188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55675-7E3B-4B7C-9EB3-312EFD9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 userDrawn="1"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404A388-16DD-422F-A8D9-4A8C4C014497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F4C6C5-EC38-49DB-AA1B-890E6894CD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" y="6632588"/>
            <a:ext cx="1484910" cy="193062"/>
          </a:xfrm>
          <a:prstGeom prst="rect">
            <a:avLst/>
          </a:prstGeom>
        </p:spPr>
      </p:pic>
      <p:sp>
        <p:nvSpPr>
          <p:cNvPr id="13" name="자유형 12"/>
          <p:cNvSpPr/>
          <p:nvPr userDrawn="1"/>
        </p:nvSpPr>
        <p:spPr>
          <a:xfrm>
            <a:off x="11679936" y="6303264"/>
            <a:ext cx="530352" cy="560832"/>
          </a:xfrm>
          <a:custGeom>
            <a:avLst/>
            <a:gdLst>
              <a:gd name="connsiteX0" fmla="*/ 0 w 530352"/>
              <a:gd name="connsiteY0" fmla="*/ 548640 h 560832"/>
              <a:gd name="connsiteX1" fmla="*/ 530352 w 530352"/>
              <a:gd name="connsiteY1" fmla="*/ 560832 h 560832"/>
              <a:gd name="connsiteX2" fmla="*/ 524256 w 530352"/>
              <a:gd name="connsiteY2" fmla="*/ 0 h 560832"/>
              <a:gd name="connsiteX3" fmla="*/ 0 w 530352"/>
              <a:gd name="connsiteY3" fmla="*/ 548640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560832">
                <a:moveTo>
                  <a:pt x="0" y="548640"/>
                </a:moveTo>
                <a:lnTo>
                  <a:pt x="530352" y="560832"/>
                </a:lnTo>
                <a:lnTo>
                  <a:pt x="524256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643793-2041-F261-1893-495C3D0F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32350"/>
            <a:ext cx="11757660" cy="700498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en-US" dirty="0"/>
              <a:t>Tactics for paper writing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2FE9069-A3F8-D111-E6B4-1D9E69D60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4518" y="1014454"/>
            <a:ext cx="11549437" cy="5612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75262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E0EC7-7EF6-43F0-9B6A-E30A8836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B12-603C-43A6-9EF9-8AC2C3B10188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55675-7E3B-4B7C-9EB3-312EFD9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 userDrawn="1"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404A388-16DD-422F-A8D9-4A8C4C014497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F4C6C5-EC38-49DB-AA1B-890E6894CD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" y="6632588"/>
            <a:ext cx="1484910" cy="193062"/>
          </a:xfrm>
          <a:prstGeom prst="rect">
            <a:avLst/>
          </a:prstGeom>
        </p:spPr>
      </p:pic>
      <p:sp>
        <p:nvSpPr>
          <p:cNvPr id="13" name="자유형 12"/>
          <p:cNvSpPr/>
          <p:nvPr userDrawn="1"/>
        </p:nvSpPr>
        <p:spPr>
          <a:xfrm>
            <a:off x="11679936" y="6303264"/>
            <a:ext cx="530352" cy="560832"/>
          </a:xfrm>
          <a:custGeom>
            <a:avLst/>
            <a:gdLst>
              <a:gd name="connsiteX0" fmla="*/ 0 w 530352"/>
              <a:gd name="connsiteY0" fmla="*/ 548640 h 560832"/>
              <a:gd name="connsiteX1" fmla="*/ 530352 w 530352"/>
              <a:gd name="connsiteY1" fmla="*/ 560832 h 560832"/>
              <a:gd name="connsiteX2" fmla="*/ 524256 w 530352"/>
              <a:gd name="connsiteY2" fmla="*/ 0 h 560832"/>
              <a:gd name="connsiteX3" fmla="*/ 0 w 530352"/>
              <a:gd name="connsiteY3" fmla="*/ 548640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560832">
                <a:moveTo>
                  <a:pt x="0" y="548640"/>
                </a:moveTo>
                <a:lnTo>
                  <a:pt x="530352" y="560832"/>
                </a:lnTo>
                <a:lnTo>
                  <a:pt x="524256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00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55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32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859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98666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165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95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A99E7-8EB8-2E72-2AC5-D4B95C45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9EB45-3472-3507-706E-7763BB8C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F88CF-D1B9-935B-8386-8C191D68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AB755-826E-2471-F59E-BD79F01C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4DAA7-5850-98DB-46B3-B843351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50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7004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413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419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622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75766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05354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029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845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805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69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05A30-CF07-AADF-8B3B-0FEF3D81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F76FB-E102-94AB-6742-B7F83FB31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D8FB0-FAB9-700B-C725-FFD8D0A5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F5D2F-02F8-2D75-92CD-77C49F4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38D68-756C-15BE-BDBE-7D9B0E7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D66E8-0E9A-0EC0-86C3-D3A674D6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32D44-A08A-3C31-DDEF-D2BDF773C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E0140-2148-B7C5-D463-C8593974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B02CF-0204-FD7C-602E-45D9B664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B6603-93AB-8AC9-EA44-F25A7580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87882-5A50-2D56-CCA7-143782A7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25437-7129-0058-66B5-A55423CC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7B6D1-1B6D-3D12-9332-F5A79211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494D3-4BD7-6C25-6FE4-647A024AB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59E057-463B-882F-BE59-8419D7159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CEF00-F908-C179-9D36-5BE53F5DA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BE1D8-FD66-D9E9-B998-6A94D0EA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3C2B8-5965-8044-95A2-30F20862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F65170-54DB-7C91-E704-022E234B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FC46-B074-2B28-3A50-F3AA1429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F4D59-EB7C-A4DB-64B0-40132E13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522DB-B171-32A6-3361-7ECE15D4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32EC6-E787-2943-9521-F2E876D5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75A3F-DFBE-CEC0-29C7-FF99A296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8C9117-A0B9-B34D-6D46-98F5BCEB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0E27D-7EF7-9706-C879-28E18FF7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96E5-4CA6-C140-E14F-6F26BE7D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EAA6F-86F2-E1DB-B0B4-8F31F527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5DC79-3047-D7AF-BF7A-6D7EF8E19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80DA0-1308-7A33-E59C-618942BB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EC669-0008-2935-27E6-DFAFF834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B1E52-6FC5-E32B-2526-E1A6459B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2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3540-63B6-5B43-D6BB-5E271893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540993-7A04-F4AA-73C1-56B5F5B0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67D87-54A8-6594-F6F1-04CAC33C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E932B-B6F7-D9B7-EA7D-016338F8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04D6C-8B0E-E386-24F3-DA9A9623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2DB70-A41A-E021-63E7-176E3D36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8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8A9D7D-0233-B065-D5C7-ED5E938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D4BE6-D196-53D3-B8E8-ACB99B99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5C305-489E-842B-1EBF-408B3E399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BDA8-F188-4B87-BA3D-EBC7E6B9726B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DB596-0138-1680-F49A-5F9D183D9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34AB8-535A-8737-5727-C4BE62E7A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  <p:sldLayoutId id="214748369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5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reepngimg.com/png/59529-cryptocurrency-ethereum-blockchain-bitcoin-exchange-free-clipart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finsmes.com/2016/07/blockchain-identity-startup-netki-raises-3-5m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s/d/1kvobkue-X7TuEak3JfJw5iGwY9QzACNj4sjfwsE5U5M/edit?usp=sharing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spreadsheets/d/1kvobkue-X7TuEak3JfJw5iGwY9QzACNj4sjfwsE5U5M/edit?usp=sharing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JS-Choi513/Block_Chain_Implementation_in_raspberry_pi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5831" y="2743200"/>
            <a:ext cx="7290201" cy="238658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 dirty="0" err="1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분산컴퓨팅특론</a:t>
            </a:r>
            <a:r>
              <a:rPr lang="ko-KR" altLang="en-US" sz="48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br>
              <a:rPr lang="en-US" altLang="ko-KR" sz="48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br>
              <a:rPr lang="en-US" altLang="ko-KR" sz="48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sz="48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중간 진행상황 보고 </a:t>
            </a:r>
            <a:endParaRPr lang="ko-KR" altLang="en-US" sz="4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800" b="0" i="0" u="none" strike="noStrike" baseline="0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Dept. of IT Convergence Engineering</a:t>
            </a:r>
          </a:p>
          <a:p>
            <a:r>
              <a:rPr lang="ko-KR" altLang="en-US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</a:t>
            </a:r>
            <a:r>
              <a:rPr lang="en-US" altLang="ko-KR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안지용</a:t>
            </a:r>
            <a:r>
              <a:rPr lang="en-US" altLang="ko-KR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최진서</a:t>
            </a:r>
            <a:r>
              <a:rPr lang="en-US" altLang="ko-KR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문기연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C88BA-5375-D99B-F1E1-4AA7F7BB3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07889" y="554373"/>
            <a:ext cx="2326548" cy="2247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DA05A9-CD8F-018D-94D7-553567147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0767380">
            <a:off x="374320" y="4179990"/>
            <a:ext cx="3677564" cy="19817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블록해시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조작모듈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lvl="1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networkNode.js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7BC72E-CF77-3BBD-0717-4B92E2CE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42" y="1889365"/>
            <a:ext cx="8750052" cy="31094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8CA02B-00C7-2E5E-6154-AE1C9FA88266}"/>
              </a:ext>
            </a:extLst>
          </p:cNvPr>
          <p:cNvSpPr/>
          <p:nvPr/>
        </p:nvSpPr>
        <p:spPr>
          <a:xfrm>
            <a:off x="1468501" y="3792624"/>
            <a:ext cx="4080042" cy="220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97515-2029-EF8D-2C03-050D98D28AAA}"/>
              </a:ext>
            </a:extLst>
          </p:cNvPr>
          <p:cNvSpPr txBox="1"/>
          <p:nvPr/>
        </p:nvSpPr>
        <p:spPr>
          <a:xfrm>
            <a:off x="5620786" y="3748776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현재 노드 체인길이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FE2A3-9080-C678-E021-769278CE2041}"/>
              </a:ext>
            </a:extLst>
          </p:cNvPr>
          <p:cNvSpPr/>
          <p:nvPr/>
        </p:nvSpPr>
        <p:spPr>
          <a:xfrm>
            <a:off x="1468501" y="4012707"/>
            <a:ext cx="7009673" cy="372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D3BD0-5183-E60D-CC27-62386E84605E}"/>
              </a:ext>
            </a:extLst>
          </p:cNvPr>
          <p:cNvSpPr txBox="1"/>
          <p:nvPr/>
        </p:nvSpPr>
        <p:spPr>
          <a:xfrm>
            <a:off x="8478174" y="3954208"/>
            <a:ext cx="3782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1 ~ last block </a:t>
            </a:r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중 조작 블록 인덱스를 무작위로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10E48-AE32-5E2E-DCAC-39831E031C2F}"/>
              </a:ext>
            </a:extLst>
          </p:cNvPr>
          <p:cNvSpPr txBox="1"/>
          <p:nvPr/>
        </p:nvSpPr>
        <p:spPr>
          <a:xfrm>
            <a:off x="10563103" y="3707045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0: </a:t>
            </a:r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제네시스 블록 제외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C370B-B351-F1A1-1B08-834CC0BB4951}"/>
              </a:ext>
            </a:extLst>
          </p:cNvPr>
          <p:cNvSpPr/>
          <p:nvPr/>
        </p:nvSpPr>
        <p:spPr>
          <a:xfrm>
            <a:off x="1468501" y="4385569"/>
            <a:ext cx="8128260" cy="220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07EF6-0D16-EECE-1CFB-D34B7FB00E18}"/>
              </a:ext>
            </a:extLst>
          </p:cNvPr>
          <p:cNvSpPr txBox="1"/>
          <p:nvPr/>
        </p:nvSpPr>
        <p:spPr>
          <a:xfrm>
            <a:off x="9592383" y="4362969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타겟 블록 </a:t>
            </a:r>
            <a:r>
              <a:rPr lang="ko-KR" altLang="en-US" sz="1400" b="1" dirty="0" err="1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해시값</a:t>
            </a:r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변경 </a:t>
            </a:r>
          </a:p>
        </p:txBody>
      </p:sp>
    </p:spTree>
    <p:extLst>
      <p:ext uri="{BB962C8B-B14F-4D97-AF65-F5344CB8AC3E}">
        <p14:creationId xmlns:p14="http://schemas.microsoft.com/office/powerpoint/2010/main" val="339121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블록해시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조작모듈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테스트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Run blockchain network</a:t>
            </a:r>
          </a:p>
          <a:p>
            <a:pPr lvl="1"/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run test</a:t>
            </a: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3001 ~ 3005 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노드 등록 및 </a:t>
            </a:r>
            <a:r>
              <a:rPr lang="ko-KR" altLang="en-US" sz="18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브로드캐스트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A83EFF-A000-05E1-C685-8BF87083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70" y="1750462"/>
            <a:ext cx="3728417" cy="24998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747AFF-C5B4-C51B-646B-7F523183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70" y="4812638"/>
            <a:ext cx="6428493" cy="15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6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블록해시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조작모듈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테스트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/mine</a:t>
            </a:r>
            <a:r>
              <a:rPr lang="ko-KR" altLang="en-US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으로 블록 채굴</a:t>
            </a:r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6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개 블록 채굴 </a:t>
            </a:r>
            <a:endParaRPr lang="en-US" altLang="ko-KR" sz="20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r>
              <a:rPr lang="en-US" altLang="ko-KR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/manipulate </a:t>
            </a:r>
            <a:r>
              <a:rPr lang="ko-KR" altLang="en-US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실행</a:t>
            </a:r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8CDCE4-6876-3AD6-82A3-7F3B129C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66" y="1814472"/>
            <a:ext cx="4261720" cy="48126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4ECDF01-AEDD-331D-A690-EF93A9A5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8" y="2621498"/>
            <a:ext cx="3026148" cy="4214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C9E46AD-D07F-1705-95D7-F8A071F7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386" y="1883480"/>
            <a:ext cx="4591701" cy="48126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BB5C76-A81A-2130-5688-94D39C01E551}"/>
              </a:ext>
            </a:extLst>
          </p:cNvPr>
          <p:cNvSpPr txBox="1"/>
          <p:nvPr/>
        </p:nvSpPr>
        <p:spPr>
          <a:xfrm>
            <a:off x="4563122" y="1541742"/>
            <a:ext cx="213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/manipulate 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실행 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BC6FB-1366-5B5B-7A6A-4E43AF85058D}"/>
              </a:ext>
            </a:extLst>
          </p:cNvPr>
          <p:cNvSpPr txBox="1"/>
          <p:nvPr/>
        </p:nvSpPr>
        <p:spPr>
          <a:xfrm>
            <a:off x="8508174" y="1541742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/manipulate 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실행 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8B8B8B-C5BD-8D48-27B3-1B74997194D7}"/>
              </a:ext>
            </a:extLst>
          </p:cNvPr>
          <p:cNvSpPr/>
          <p:nvPr/>
        </p:nvSpPr>
        <p:spPr>
          <a:xfrm>
            <a:off x="3452594" y="3269411"/>
            <a:ext cx="3517549" cy="163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320D5B-523F-B129-4D89-5E35BAF4B1A6}"/>
              </a:ext>
            </a:extLst>
          </p:cNvPr>
          <p:cNvSpPr/>
          <p:nvPr/>
        </p:nvSpPr>
        <p:spPr>
          <a:xfrm>
            <a:off x="7797157" y="3269407"/>
            <a:ext cx="2382013" cy="156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9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조작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탐지모듈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모듈의 필요성 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현재 구현되어 있는 </a:t>
            </a:r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‘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가장 긴 체인규칙</a:t>
            </a:r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‘ 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기반 합의알고리즘은 현재 네트워크 상에서 </a:t>
            </a:r>
            <a:b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</a:b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임의로 해시가 변경된 블록을 탐지할 수 없음 </a:t>
            </a:r>
            <a:endParaRPr lang="en-US" altLang="ko-KR" sz="20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조작 탐지 모듈의 동작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GET API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호출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/Check, /Detect, /Recovery, 3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개의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구성된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네트워크 상 존재하는 모든 노드들에 대해 체인 유효성 검사 수행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검사에서 탐지된 노드 발견 시 해당 노드 복구과정 수행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노드 복구는 가장 먼저 노드 유효성 검사를 통과한 노드의 블록을 복사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5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조작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탐지모듈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lvl="1"/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/check-and-recovery-consistency</a:t>
            </a:r>
          </a:p>
          <a:p>
            <a:pPr lvl="1"/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해당 </a:t>
            </a:r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API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가 내부에서 </a:t>
            </a:r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/detection,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/recovery  API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수행</a:t>
            </a:r>
            <a:endParaRPr lang="en-US" altLang="ko-KR" sz="20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C0631-6078-D248-D790-C9CEB07A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0" y="2242593"/>
            <a:ext cx="6611273" cy="36009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22887E-9445-3672-F7FF-5AFB8E5D190B}"/>
              </a:ext>
            </a:extLst>
          </p:cNvPr>
          <p:cNvSpPr/>
          <p:nvPr/>
        </p:nvSpPr>
        <p:spPr>
          <a:xfrm>
            <a:off x="1720258" y="3784375"/>
            <a:ext cx="3755254" cy="1313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AD5D2C-2000-EB21-43DF-91DBA344BE4A}"/>
              </a:ext>
            </a:extLst>
          </p:cNvPr>
          <p:cNvSpPr/>
          <p:nvPr/>
        </p:nvSpPr>
        <p:spPr>
          <a:xfrm>
            <a:off x="7661613" y="2372264"/>
            <a:ext cx="4530387" cy="3471281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16E72-30DA-BD70-E22A-46E45E1B48E5}"/>
              </a:ext>
            </a:extLst>
          </p:cNvPr>
          <p:cNvSpPr txBox="1"/>
          <p:nvPr/>
        </p:nvSpPr>
        <p:spPr>
          <a:xfrm>
            <a:off x="5590768" y="4207069"/>
            <a:ext cx="604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호출된 노드를 포함한 네트워크 상 모든 노드에 대해 유효성 검사 요청</a:t>
            </a:r>
            <a:endParaRPr lang="ko-KR" altLang="en-US" sz="1600" b="1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9D24C-F020-F85D-BE79-1948D99A4F6B}"/>
              </a:ext>
            </a:extLst>
          </p:cNvPr>
          <p:cNvSpPr/>
          <p:nvPr/>
        </p:nvSpPr>
        <p:spPr>
          <a:xfrm>
            <a:off x="1717916" y="5098211"/>
            <a:ext cx="3759857" cy="612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730A1-7D86-F77F-0E1F-0EB848B805AD}"/>
              </a:ext>
            </a:extLst>
          </p:cNvPr>
          <p:cNvSpPr txBox="1"/>
          <p:nvPr/>
        </p:nvSpPr>
        <p:spPr>
          <a:xfrm>
            <a:off x="5590767" y="5170352"/>
            <a:ext cx="604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메시지 전송</a:t>
            </a:r>
          </a:p>
        </p:txBody>
      </p:sp>
    </p:spTree>
    <p:extLst>
      <p:ext uri="{BB962C8B-B14F-4D97-AF65-F5344CB8AC3E}">
        <p14:creationId xmlns:p14="http://schemas.microsoft.com/office/powerpoint/2010/main" val="311480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8D358E-5AC4-BFCB-6BCB-00915757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34" y="1784101"/>
            <a:ext cx="6830378" cy="31436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조작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탐지모듈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lvl="1"/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/detection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22887E-9445-3672-F7FF-5AFB8E5D190B}"/>
              </a:ext>
            </a:extLst>
          </p:cNvPr>
          <p:cNvSpPr/>
          <p:nvPr/>
        </p:nvSpPr>
        <p:spPr>
          <a:xfrm>
            <a:off x="1844988" y="2209368"/>
            <a:ext cx="4251011" cy="1276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AD5D2C-2000-EB21-43DF-91DBA344BE4A}"/>
              </a:ext>
            </a:extLst>
          </p:cNvPr>
          <p:cNvSpPr/>
          <p:nvPr/>
        </p:nvSpPr>
        <p:spPr>
          <a:xfrm>
            <a:off x="7661613" y="1792727"/>
            <a:ext cx="4530387" cy="3471281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16E72-30DA-BD70-E22A-46E45E1B48E5}"/>
              </a:ext>
            </a:extLst>
          </p:cNvPr>
          <p:cNvSpPr txBox="1"/>
          <p:nvPr/>
        </p:nvSpPr>
        <p:spPr>
          <a:xfrm>
            <a:off x="4779034" y="1886444"/>
            <a:ext cx="604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현재 노드의 블록체인에 대한 유효성검사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9D24C-F020-F85D-BE79-1948D99A4F6B}"/>
              </a:ext>
            </a:extLst>
          </p:cNvPr>
          <p:cNvSpPr/>
          <p:nvPr/>
        </p:nvSpPr>
        <p:spPr>
          <a:xfrm>
            <a:off x="1588521" y="2036839"/>
            <a:ext cx="3190513" cy="172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730A1-7D86-F77F-0E1F-0EB848B805AD}"/>
              </a:ext>
            </a:extLst>
          </p:cNvPr>
          <p:cNvSpPr txBox="1"/>
          <p:nvPr/>
        </p:nvSpPr>
        <p:spPr>
          <a:xfrm>
            <a:off x="7716347" y="3567987"/>
            <a:ext cx="604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메시지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6952A-9B04-89D8-F87A-1E578E8F0791}"/>
              </a:ext>
            </a:extLst>
          </p:cNvPr>
          <p:cNvSpPr txBox="1"/>
          <p:nvPr/>
        </p:nvSpPr>
        <p:spPr>
          <a:xfrm>
            <a:off x="6142621" y="2347707"/>
            <a:ext cx="604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Chain invalid </a:t>
            </a:r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발생 시 해당 노드로 복구 </a:t>
            </a:r>
            <a:r>
              <a:rPr lang="en-US" altLang="ko-KR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API </a:t>
            </a:r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호출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8D83A7-ABC3-3478-6014-7842C1D19A6E}"/>
              </a:ext>
            </a:extLst>
          </p:cNvPr>
          <p:cNvSpPr/>
          <p:nvPr/>
        </p:nvSpPr>
        <p:spPr>
          <a:xfrm>
            <a:off x="1844988" y="3486078"/>
            <a:ext cx="5816625" cy="529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5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D718E8D-3D6B-7D98-7A47-70AADBB9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18" y="1779893"/>
            <a:ext cx="9573961" cy="42011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조작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탐지모듈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lvl="1"/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/recovery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22887E-9445-3672-F7FF-5AFB8E5D190B}"/>
              </a:ext>
            </a:extLst>
          </p:cNvPr>
          <p:cNvSpPr/>
          <p:nvPr/>
        </p:nvSpPr>
        <p:spPr>
          <a:xfrm>
            <a:off x="1639248" y="2064588"/>
            <a:ext cx="4251011" cy="1455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730A1-7D86-F77F-0E1F-0EB848B805AD}"/>
              </a:ext>
            </a:extLst>
          </p:cNvPr>
          <p:cNvSpPr txBox="1"/>
          <p:nvPr/>
        </p:nvSpPr>
        <p:spPr>
          <a:xfrm>
            <a:off x="5843868" y="3482212"/>
            <a:ext cx="6049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블록데이터 유효성 검사 수행</a:t>
            </a:r>
            <a:endParaRPr lang="en-US" altLang="ko-KR" sz="1600" b="1" dirty="0">
              <a:solidFill>
                <a:srgbClr val="FF0000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가장 먼저 유효하다고 판단된 블록데이터를 </a:t>
            </a:r>
            <a:endParaRPr lang="en-US" altLang="ko-KR" sz="1600" b="1" dirty="0">
              <a:solidFill>
                <a:srgbClr val="FF0000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현재 노드 블록데이터로 교체 후 리턴 </a:t>
            </a:r>
            <a:endParaRPr lang="en-US" altLang="ko-KR" sz="1600" b="1" dirty="0">
              <a:solidFill>
                <a:srgbClr val="FF0000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(</a:t>
            </a:r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중복 유효검사 최소화</a:t>
            </a:r>
            <a:r>
              <a:rPr lang="en-US" altLang="ko-KR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6952A-9B04-89D8-F87A-1E578E8F0791}"/>
              </a:ext>
            </a:extLst>
          </p:cNvPr>
          <p:cNvSpPr txBox="1"/>
          <p:nvPr/>
        </p:nvSpPr>
        <p:spPr>
          <a:xfrm>
            <a:off x="5890259" y="2554557"/>
            <a:ext cx="604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모든 노드에 대한 블록데이터 로드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8D83A7-ABC3-3478-6014-7842C1D19A6E}"/>
              </a:ext>
            </a:extLst>
          </p:cNvPr>
          <p:cNvSpPr/>
          <p:nvPr/>
        </p:nvSpPr>
        <p:spPr>
          <a:xfrm>
            <a:off x="1639249" y="3520440"/>
            <a:ext cx="4251010" cy="1569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BBEA0B-FF20-1F7E-380E-F05F79848A57}"/>
              </a:ext>
            </a:extLst>
          </p:cNvPr>
          <p:cNvSpPr/>
          <p:nvPr/>
        </p:nvSpPr>
        <p:spPr>
          <a:xfrm>
            <a:off x="1959289" y="5090160"/>
            <a:ext cx="8593462" cy="61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2D149-8B0D-4C22-2A2F-DE325D1FD5D4}"/>
              </a:ext>
            </a:extLst>
          </p:cNvPr>
          <p:cNvSpPr txBox="1"/>
          <p:nvPr/>
        </p:nvSpPr>
        <p:spPr>
          <a:xfrm>
            <a:off x="2225039" y="5681859"/>
            <a:ext cx="604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교체된 노드 정보를 메시지로 전송</a:t>
            </a:r>
          </a:p>
        </p:txBody>
      </p:sp>
    </p:spTree>
    <p:extLst>
      <p:ext uri="{BB962C8B-B14F-4D97-AF65-F5344CB8AC3E}">
        <p14:creationId xmlns:p14="http://schemas.microsoft.com/office/powerpoint/2010/main" val="249289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F70FF41-E665-1F76-3F66-61A03867133C}"/>
              </a:ext>
            </a:extLst>
          </p:cNvPr>
          <p:cNvSpPr/>
          <p:nvPr/>
        </p:nvSpPr>
        <p:spPr>
          <a:xfrm>
            <a:off x="7857542" y="2582752"/>
            <a:ext cx="4134636" cy="37794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E8E110A-7034-741E-1C1D-AD482213F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61" b="35055"/>
          <a:stretch/>
        </p:blipFill>
        <p:spPr>
          <a:xfrm>
            <a:off x="980288" y="2207139"/>
            <a:ext cx="7401958" cy="33745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ea typeface="경기천년제목L Light" panose="02020403020101020101" pitchFamily="18" charset="-127"/>
                <a:cs typeface="Arial" panose="020B0604020202020204" pitchFamily="34" charset="0"/>
              </a:rPr>
              <a:t>3005 </a:t>
            </a:r>
            <a:r>
              <a:rPr lang="ko-KR" altLang="en-US" sz="2400" dirty="0">
                <a:latin typeface="Arial" panose="020B0604020202020204" pitchFamily="34" charset="0"/>
                <a:ea typeface="경기천년제목L Light" panose="02020403020101020101" pitchFamily="18" charset="-127"/>
                <a:cs typeface="Arial" panose="020B0604020202020204" pitchFamily="34" charset="0"/>
              </a:rPr>
              <a:t>노드에서 조작된 해시 값 </a:t>
            </a:r>
            <a:r>
              <a:rPr lang="en-US" altLang="ko-KR" sz="2400" dirty="0">
                <a:latin typeface="Arial" panose="020B0604020202020204" pitchFamily="34" charset="0"/>
                <a:ea typeface="경기천년제목L Light" panose="02020403020101020101" pitchFamily="18" charset="-127"/>
                <a:cs typeface="Arial" panose="020B0604020202020204" pitchFamily="34" charset="0"/>
              </a:rPr>
              <a:t>1</a:t>
            </a:r>
            <a:r>
              <a:rPr lang="ko-KR" altLang="en-US" sz="2400" dirty="0">
                <a:latin typeface="Arial" panose="020B0604020202020204" pitchFamily="34" charset="0"/>
                <a:ea typeface="경기천년제목L Light" panose="02020403020101020101" pitchFamily="18" charset="-127"/>
                <a:cs typeface="Arial" panose="020B0604020202020204" pitchFamily="34" charset="0"/>
              </a:rPr>
              <a:t>개가 존재할 경우</a:t>
            </a:r>
            <a:endParaRPr lang="en-US" altLang="ko-KR" sz="2400" dirty="0">
              <a:latin typeface="Arial" panose="020B0604020202020204" pitchFamily="34" charset="0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>
                <a:latin typeface="Arial" panose="020B0604020202020204" pitchFamily="34" charset="0"/>
                <a:ea typeface="경기천년제목L Light" panose="020204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sz="2000" dirty="0">
                <a:latin typeface="Arial" panose="020B0604020202020204" pitchFamily="34" charset="0"/>
                <a:ea typeface="경기천년제목L Light" panose="02020403020101020101" pitchFamily="18" charset="-127"/>
                <a:cs typeface="Arial" panose="020B0604020202020204" pitchFamily="34" charset="0"/>
              </a:rPr>
              <a:t> </a:t>
            </a:r>
            <a:endParaRPr lang="en-US" altLang="ko-KR" sz="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6EF94FA-6B65-207F-34C5-46B286F50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78"/>
          <a:stretch/>
        </p:blipFill>
        <p:spPr>
          <a:xfrm>
            <a:off x="980288" y="1849432"/>
            <a:ext cx="7401958" cy="33887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586BDE0-C4A4-4128-83EE-CB6151A8B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1"/>
          <a:stretch/>
        </p:blipFill>
        <p:spPr>
          <a:xfrm>
            <a:off x="6847960" y="3032805"/>
            <a:ext cx="5144218" cy="350147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653AB9-742A-BC04-E4A4-6A1202812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06"/>
          <a:stretch/>
        </p:blipFill>
        <p:spPr>
          <a:xfrm>
            <a:off x="980288" y="2576277"/>
            <a:ext cx="7401958" cy="37794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B6C9976-96D2-E06C-793B-4E8EE9E5BE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73"/>
          <a:stretch/>
        </p:blipFill>
        <p:spPr>
          <a:xfrm>
            <a:off x="965423" y="2958520"/>
            <a:ext cx="6077798" cy="35757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조작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탐지모듈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테스트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C3CB2E-609A-9567-1A0C-F46BEB9943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813"/>
          <a:stretch/>
        </p:blipFill>
        <p:spPr>
          <a:xfrm>
            <a:off x="980288" y="1429471"/>
            <a:ext cx="4801270" cy="3571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0104F17-139A-DDFF-70EF-EEFB8EEDC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061" y="3421373"/>
            <a:ext cx="2857899" cy="5811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DBBFC00-8BDD-E542-037D-85E7F90FE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7407" y="3413089"/>
            <a:ext cx="3381847" cy="42868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3AB474-C67E-44F6-1BA2-F97CE9DB5D60}"/>
              </a:ext>
            </a:extLst>
          </p:cNvPr>
          <p:cNvSpPr/>
          <p:nvPr/>
        </p:nvSpPr>
        <p:spPr>
          <a:xfrm>
            <a:off x="1410033" y="5610224"/>
            <a:ext cx="2857899" cy="153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C39F523-A123-201B-EC2F-451757A1A117}"/>
              </a:ext>
            </a:extLst>
          </p:cNvPr>
          <p:cNvSpPr/>
          <p:nvPr/>
        </p:nvSpPr>
        <p:spPr>
          <a:xfrm>
            <a:off x="7257264" y="5610223"/>
            <a:ext cx="4134636" cy="144633"/>
          </a:xfrm>
          <a:prstGeom prst="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911A96-167C-6034-6684-6A2027A44326}"/>
              </a:ext>
            </a:extLst>
          </p:cNvPr>
          <p:cNvSpPr/>
          <p:nvPr/>
        </p:nvSpPr>
        <p:spPr>
          <a:xfrm>
            <a:off x="980288" y="2009773"/>
            <a:ext cx="7039761" cy="152402"/>
          </a:xfrm>
          <a:prstGeom prst="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EDE9D6-1743-45C7-2FFA-F6C26BA83311}"/>
              </a:ext>
            </a:extLst>
          </p:cNvPr>
          <p:cNvSpPr/>
          <p:nvPr/>
        </p:nvSpPr>
        <p:spPr>
          <a:xfrm>
            <a:off x="980289" y="2196903"/>
            <a:ext cx="5582436" cy="33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DEA380-2D17-023F-AC9A-978B48261F5C}"/>
              </a:ext>
            </a:extLst>
          </p:cNvPr>
          <p:cNvSpPr/>
          <p:nvPr/>
        </p:nvSpPr>
        <p:spPr>
          <a:xfrm>
            <a:off x="980288" y="2580077"/>
            <a:ext cx="6782586" cy="3784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BA5E059-B6A1-14BB-1AD5-34C75D88C505}"/>
              </a:ext>
            </a:extLst>
          </p:cNvPr>
          <p:cNvCxnSpPr>
            <a:stCxn id="40" idx="3"/>
          </p:cNvCxnSpPr>
          <p:nvPr/>
        </p:nvCxnSpPr>
        <p:spPr>
          <a:xfrm>
            <a:off x="8020049" y="2085974"/>
            <a:ext cx="1400020" cy="3524249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3EC6598-08F4-6C38-6F0A-D99BCC26B8AD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H="1" flipV="1">
            <a:off x="980289" y="2366342"/>
            <a:ext cx="1858694" cy="3243882"/>
          </a:xfrm>
          <a:prstGeom prst="bentConnector4">
            <a:avLst>
              <a:gd name="adj1" fmla="val -12299"/>
              <a:gd name="adj2" fmla="val 526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04FA0B-6868-C67C-6A8A-CDFCFC952249}"/>
              </a:ext>
            </a:extLst>
          </p:cNvPr>
          <p:cNvSpPr txBox="1"/>
          <p:nvPr/>
        </p:nvSpPr>
        <p:spPr>
          <a:xfrm>
            <a:off x="8487404" y="170807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정답해시 값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151258-C153-83A0-1E9B-E3F452950236}"/>
              </a:ext>
            </a:extLst>
          </p:cNvPr>
          <p:cNvSpPr txBox="1"/>
          <p:nvPr/>
        </p:nvSpPr>
        <p:spPr>
          <a:xfrm>
            <a:off x="3096158" y="428541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&lt;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복구이전 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3005 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노드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&gt;</a:t>
            </a:r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D84D35-29A0-13A1-DAA4-B47367E25155}"/>
              </a:ext>
            </a:extLst>
          </p:cNvPr>
          <p:cNvSpPr txBox="1"/>
          <p:nvPr/>
        </p:nvSpPr>
        <p:spPr>
          <a:xfrm>
            <a:off x="9477623" y="4285415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&lt;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복구된 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3005 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노드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&gt;</a:t>
            </a:r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935FB4-A7B0-E55C-7890-55CC286528F7}"/>
              </a:ext>
            </a:extLst>
          </p:cNvPr>
          <p:cNvSpPr txBox="1"/>
          <p:nvPr/>
        </p:nvSpPr>
        <p:spPr>
          <a:xfrm>
            <a:off x="2035817" y="370932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조작된 해시 값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987C0D-915E-9B90-8F85-56314B8AE877}"/>
              </a:ext>
            </a:extLst>
          </p:cNvPr>
          <p:cNvSpPr txBox="1"/>
          <p:nvPr/>
        </p:nvSpPr>
        <p:spPr>
          <a:xfrm>
            <a:off x="7777740" y="255538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3001</a:t>
            </a:r>
            <a:r>
              <a:rPr lang="ko-KR" altLang="en-US" dirty="0">
                <a:solidFill>
                  <a:srgbClr val="FFC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노드 블록정보로 대체됨</a:t>
            </a:r>
          </a:p>
        </p:txBody>
      </p:sp>
    </p:spTree>
    <p:extLst>
      <p:ext uri="{BB962C8B-B14F-4D97-AF65-F5344CB8AC3E}">
        <p14:creationId xmlns:p14="http://schemas.microsoft.com/office/powerpoint/2010/main" val="108149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Merkle tree </a:t>
            </a:r>
            <a:r>
              <a:rPr lang="ko-KR" altLang="en-US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구현방식</a:t>
            </a:r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Merkle_tree.js, Merkle_node.js 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모듈로 구성됨 </a:t>
            </a:r>
            <a:endParaRPr lang="en-US" altLang="ko-KR" sz="20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블록생성 시 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Pending transaction 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리스트를 순회하며 트랜잭션데이터를 노드 객체로 생성</a:t>
            </a:r>
            <a:b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</a:b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하여 한번에 트리를 생성 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모든 트랜잭션이 하나의 노드로 생성됨 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(1 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트랜잭션 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: 1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노드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루트 노드 객체는 새로 생성되는 블록 헤더에 추가됨 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Merkle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tree 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구현</a:t>
            </a: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65AC67A8-2C3F-2874-DE89-D278036CC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96" y="3048000"/>
            <a:ext cx="6669030" cy="26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2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Merkle_tree.js</a:t>
            </a: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트리 자료구조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트리 생성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트리 연산 구현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트리 자료구조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루트반환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Merkle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tree 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940D55-E1B7-03E7-7D6C-A5ED80A6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3" y="2014382"/>
            <a:ext cx="554432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9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6" y="41227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전체 일정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Project timeline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  <a:hlinkClick r:id="rId2"/>
              </a:rPr>
              <a:t>Google spreadsheet link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</a:t>
            </a:r>
          </a:p>
          <a:p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개발현황</a:t>
            </a:r>
            <a:endParaRPr lang="en-US" altLang="ko-KR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하드웨어 세팅 →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완료</a:t>
            </a:r>
            <a:endParaRPr lang="en-US" altLang="ko-KR" sz="1500" b="1" dirty="0">
              <a:solidFill>
                <a:srgbClr val="0033CC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센싱</a:t>
            </a:r>
            <a:r>
              <a:rPr lang="en-US" altLang="ko-KR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(DHT11) </a:t>
            </a: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모듈 →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구현</a:t>
            </a:r>
            <a:r>
              <a:rPr lang="en-US" altLang="ko-KR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테스트 완료 </a:t>
            </a:r>
            <a:endParaRPr lang="en-US" altLang="ko-KR" sz="15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Merkle tree </a:t>
            </a: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모듈 →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구현</a:t>
            </a:r>
            <a:r>
              <a:rPr lang="en-US" altLang="ko-KR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테스트 완료 </a:t>
            </a:r>
            <a:endParaRPr lang="en-US" altLang="ko-KR" sz="1500" b="1" dirty="0">
              <a:solidFill>
                <a:srgbClr val="0033CC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블록체인 자료구조 변경 →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구현</a:t>
            </a:r>
            <a:r>
              <a:rPr lang="en-US" altLang="ko-KR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테스트 완료</a:t>
            </a:r>
            <a:endParaRPr lang="en-US" altLang="ko-KR" sz="1500" b="1" dirty="0">
              <a:solidFill>
                <a:srgbClr val="0033CC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블록해시 조작 </a:t>
            </a:r>
            <a:r>
              <a:rPr lang="en-US" altLang="ko-KR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API </a:t>
            </a: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→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구현</a:t>
            </a:r>
            <a:r>
              <a:rPr lang="en-US" altLang="ko-KR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테스트 완료</a:t>
            </a:r>
            <a:endParaRPr lang="en-US" altLang="ko-KR" sz="1500" b="1" dirty="0">
              <a:solidFill>
                <a:srgbClr val="0033CC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블록체인 네트워크 무결성 감시 모듈 →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구현</a:t>
            </a:r>
            <a:r>
              <a:rPr lang="en-US" altLang="ko-KR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테스트 완료</a:t>
            </a:r>
            <a:endParaRPr lang="en-US" altLang="ko-KR" sz="1500" b="1" dirty="0">
              <a:solidFill>
                <a:srgbClr val="0033CC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5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무결성 복구 모듈 →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구현</a:t>
            </a:r>
            <a:r>
              <a:rPr lang="en-US" altLang="ko-KR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500" b="1" dirty="0">
                <a:solidFill>
                  <a:srgbClr val="0033CC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테스트 완료 </a:t>
            </a:r>
            <a:endParaRPr lang="en-US" altLang="ko-KR" sz="1500" b="1" dirty="0">
              <a:solidFill>
                <a:srgbClr val="0033CC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1347E4-6116-D45C-E65B-B790CDBD9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85"/>
          <a:stretch/>
        </p:blipFill>
        <p:spPr>
          <a:xfrm>
            <a:off x="408045" y="1836843"/>
            <a:ext cx="11549437" cy="19839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BCB7BC1-0A13-E367-E95A-CAA89C1B0440}"/>
              </a:ext>
            </a:extLst>
          </p:cNvPr>
          <p:cNvSpPr/>
          <p:nvPr/>
        </p:nvSpPr>
        <p:spPr>
          <a:xfrm>
            <a:off x="7581531" y="3047639"/>
            <a:ext cx="443282" cy="152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44B75-4F3C-F8C6-CBBC-6FE96783EDE8}"/>
              </a:ext>
            </a:extLst>
          </p:cNvPr>
          <p:cNvSpPr txBox="1"/>
          <p:nvPr/>
        </p:nvSpPr>
        <p:spPr>
          <a:xfrm>
            <a:off x="7510768" y="31762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lang="ko-KR" alt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13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Merkle_tree.js</a:t>
            </a: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트리생성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입력으로 노드 리스트를 받음 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리스트 크기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자료형을 확인하여 루트 노드 판단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재귀연산으로 구현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Merkle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tree 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B2780-88A2-9E89-F1A2-21AD8DBA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36" y="953341"/>
            <a:ext cx="5630061" cy="5734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61D71E-79AC-3533-1394-816169EB6670}"/>
              </a:ext>
            </a:extLst>
          </p:cNvPr>
          <p:cNvSpPr/>
          <p:nvPr/>
        </p:nvSpPr>
        <p:spPr>
          <a:xfrm>
            <a:off x="6915150" y="5648325"/>
            <a:ext cx="1981200" cy="19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DCEE-DE37-065C-F6FA-0E8C8A657115}"/>
              </a:ext>
            </a:extLst>
          </p:cNvPr>
          <p:cNvSpPr txBox="1"/>
          <p:nvPr/>
        </p:nvSpPr>
        <p:spPr>
          <a:xfrm>
            <a:off x="6838949" y="5901274"/>
            <a:ext cx="527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생성된 </a:t>
            </a:r>
            <a:r>
              <a:rPr lang="ko-KR" altLang="en-US" sz="1400" b="1" dirty="0" err="1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부모노드를</a:t>
            </a:r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입력으로 재귀호출 루트가 생성될 때 까지 반복</a:t>
            </a:r>
          </a:p>
        </p:txBody>
      </p:sp>
    </p:spTree>
    <p:extLst>
      <p:ext uri="{BB962C8B-B14F-4D97-AF65-F5344CB8AC3E}">
        <p14:creationId xmlns:p14="http://schemas.microsoft.com/office/powerpoint/2010/main" val="111678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Merkle_node.js</a:t>
            </a: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각 노드는 고유 해시 값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형제 노드와 부모 노드에 대한 정보를 가짐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노드객체가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생성될 때 생성자 입력 파라미터에 개수에 따라 </a:t>
            </a:r>
            <a:r>
              <a:rPr lang="ko-KR" altLang="en-US" sz="18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노드속성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8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리프노드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8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부모노드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이 변경됨 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Merkle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tree 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DCEE-DE37-065C-F6FA-0E8C8A657115}"/>
              </a:ext>
            </a:extLst>
          </p:cNvPr>
          <p:cNvSpPr txBox="1"/>
          <p:nvPr/>
        </p:nvSpPr>
        <p:spPr>
          <a:xfrm>
            <a:off x="6506902" y="3140273"/>
            <a:ext cx="527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입력된 노드 길이가 </a:t>
            </a:r>
            <a:r>
              <a:rPr lang="en-US" altLang="ko-KR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이고 객체 자료형이 오브젝트</a:t>
            </a:r>
            <a:r>
              <a:rPr lang="en-US" altLang="ko-KR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(transaction)</a:t>
            </a:r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일 경우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96C0D2-6DB3-EF46-361A-245EAB35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53" y="2101838"/>
            <a:ext cx="5601482" cy="32198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61D71E-79AC-3533-1394-816169EB6670}"/>
              </a:ext>
            </a:extLst>
          </p:cNvPr>
          <p:cNvSpPr/>
          <p:nvPr/>
        </p:nvSpPr>
        <p:spPr>
          <a:xfrm>
            <a:off x="1267019" y="3200400"/>
            <a:ext cx="4952805" cy="182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64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테스트코드 작성</a:t>
            </a:r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트랜잭션과 비슷한 형태의 데이터 생성 후 트리생성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출력 테스트 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test_mk.js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Merkle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tree 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C1538-62EC-97A0-071B-6EB18BB29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400"/>
          <a:stretch/>
        </p:blipFill>
        <p:spPr>
          <a:xfrm>
            <a:off x="918870" y="2063378"/>
            <a:ext cx="4182059" cy="42278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CEE76E-9B2F-3213-2E01-440DA8274BFB}"/>
              </a:ext>
            </a:extLst>
          </p:cNvPr>
          <p:cNvSpPr/>
          <p:nvPr/>
        </p:nvSpPr>
        <p:spPr>
          <a:xfrm>
            <a:off x="1057274" y="3295649"/>
            <a:ext cx="2676526" cy="299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5CD45-8896-0405-530D-C0392AD9F7FF}"/>
              </a:ext>
            </a:extLst>
          </p:cNvPr>
          <p:cNvSpPr txBox="1"/>
          <p:nvPr/>
        </p:nvSpPr>
        <p:spPr>
          <a:xfrm>
            <a:off x="3733800" y="4420470"/>
            <a:ext cx="527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트랜잭션 형태 </a:t>
            </a:r>
            <a:endParaRPr lang="en-US" altLang="ko-KR" sz="1400" b="1" dirty="0">
              <a:solidFill>
                <a:srgbClr val="FF0000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데이터 생성</a:t>
            </a:r>
            <a:r>
              <a:rPr lang="en-US" altLang="ko-KR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: 10</a:t>
            </a:r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12E99-8DF2-5C9E-9801-E843046F3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021"/>
          <a:stretch/>
        </p:blipFill>
        <p:spPr>
          <a:xfrm>
            <a:off x="5652514" y="2339411"/>
            <a:ext cx="4658375" cy="30777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F31307-6C73-4C9E-BDFD-FC23D8930259}"/>
              </a:ext>
            </a:extLst>
          </p:cNvPr>
          <p:cNvSpPr/>
          <p:nvPr/>
        </p:nvSpPr>
        <p:spPr>
          <a:xfrm>
            <a:off x="5638517" y="2339411"/>
            <a:ext cx="4658375" cy="30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EA1F3-7313-6FC4-E962-BFAF3D8D3DD5}"/>
              </a:ext>
            </a:extLst>
          </p:cNvPr>
          <p:cNvSpPr txBox="1"/>
          <p:nvPr/>
        </p:nvSpPr>
        <p:spPr>
          <a:xfrm>
            <a:off x="5563927" y="2031634"/>
            <a:ext cx="527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트랜잭션 데이터가 저장된 리스트 생성</a:t>
            </a:r>
            <a:endParaRPr lang="ko-KR" altLang="en-US" sz="1400" b="1" dirty="0">
              <a:solidFill>
                <a:srgbClr val="FF0000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91A97DD-E7FD-31BE-AE5A-03A64CD33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07"/>
          <a:stretch/>
        </p:blipFill>
        <p:spPr>
          <a:xfrm>
            <a:off x="5638516" y="4630469"/>
            <a:ext cx="4658375" cy="1056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66DFA9-2824-523B-0577-C6784D08A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07" b="40092"/>
          <a:stretch/>
        </p:blipFill>
        <p:spPr>
          <a:xfrm>
            <a:off x="5652514" y="3608681"/>
            <a:ext cx="4658375" cy="46801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AC7287-D8D3-9CFC-655C-9BCE321A58BE}"/>
              </a:ext>
            </a:extLst>
          </p:cNvPr>
          <p:cNvSpPr/>
          <p:nvPr/>
        </p:nvSpPr>
        <p:spPr>
          <a:xfrm>
            <a:off x="5652513" y="3606625"/>
            <a:ext cx="4658375" cy="167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06907-6A02-A984-84A4-D67D6781C816}"/>
              </a:ext>
            </a:extLst>
          </p:cNvPr>
          <p:cNvSpPr txBox="1"/>
          <p:nvPr/>
        </p:nvSpPr>
        <p:spPr>
          <a:xfrm>
            <a:off x="5563927" y="3297820"/>
            <a:ext cx="527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MerkleTree</a:t>
            </a:r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객체 생성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E1C0A-99B9-3598-FAC3-D5034517424C}"/>
              </a:ext>
            </a:extLst>
          </p:cNvPr>
          <p:cNvSpPr/>
          <p:nvPr/>
        </p:nvSpPr>
        <p:spPr>
          <a:xfrm>
            <a:off x="5652513" y="3767425"/>
            <a:ext cx="4658375" cy="309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02175-2DAA-887C-F7E8-BD048D01B233}"/>
              </a:ext>
            </a:extLst>
          </p:cNvPr>
          <p:cNvSpPr txBox="1"/>
          <p:nvPr/>
        </p:nvSpPr>
        <p:spPr>
          <a:xfrm>
            <a:off x="5563927" y="4065448"/>
            <a:ext cx="527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Map</a:t>
            </a:r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함수를 사용하여 리스트 내 트랜잭션 데이터를 노드 객체로 생성한 후 </a:t>
            </a:r>
            <a:endParaRPr lang="en-US" altLang="ko-KR" sz="1400" b="1" dirty="0">
              <a:solidFill>
                <a:srgbClr val="FF0000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트리 내 노드 리스트에 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A987E7-587A-F29D-9F7D-692511C63868}"/>
              </a:ext>
            </a:extLst>
          </p:cNvPr>
          <p:cNvSpPr txBox="1"/>
          <p:nvPr/>
        </p:nvSpPr>
        <p:spPr>
          <a:xfrm>
            <a:off x="5638516" y="5683392"/>
            <a:ext cx="527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노드 정보가 저장된 트리 객체에서 트리생성함수 </a:t>
            </a:r>
            <a:r>
              <a:rPr lang="en-US" altLang="ko-KR" sz="1400" b="1" dirty="0" err="1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buildTree</a:t>
            </a:r>
            <a:r>
              <a:rPr lang="en-US" altLang="ko-KR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() </a:t>
            </a:r>
            <a:r>
              <a:rPr lang="ko-KR" altLang="en-US" sz="1400" b="1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104429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테스트 코드 실행결과</a:t>
            </a:r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트랜잭션과 비슷한 형태의 데이터 생성 후 트리생성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출력 테스트 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test_mk.js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Merkle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tree 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6CC36A-43AC-834C-227D-2A38AF34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48" y="2080851"/>
            <a:ext cx="5101074" cy="42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Blockchin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머클루트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추가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블록 생성 시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머클트리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생성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블록 해시 생성 시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머클루트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데이터 추가 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Blockchain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자료구조 변경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C8D556-8BD2-0382-62AA-8EBFE2FB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3" y="2728815"/>
            <a:ext cx="3572374" cy="1400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4653CB-CCF0-4C31-45CC-112EF69B0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5"/>
          <a:stretch/>
        </p:blipFill>
        <p:spPr>
          <a:xfrm>
            <a:off x="814153" y="2233446"/>
            <a:ext cx="3572374" cy="495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E70077-C876-A149-E724-15670CF53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53" y="3997812"/>
            <a:ext cx="6887536" cy="26292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260FF6-3E1B-A482-7313-E5B94F2DBAA0}"/>
              </a:ext>
            </a:extLst>
          </p:cNvPr>
          <p:cNvSpPr/>
          <p:nvPr/>
        </p:nvSpPr>
        <p:spPr>
          <a:xfrm>
            <a:off x="3751133" y="3997813"/>
            <a:ext cx="3821241" cy="231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326EEB-71DE-4A73-5796-9BC4DB89D065}"/>
              </a:ext>
            </a:extLst>
          </p:cNvPr>
          <p:cNvSpPr/>
          <p:nvPr/>
        </p:nvSpPr>
        <p:spPr>
          <a:xfrm>
            <a:off x="1427033" y="5031200"/>
            <a:ext cx="4268917" cy="466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5C0832-654A-8901-5966-9BA241387696}"/>
              </a:ext>
            </a:extLst>
          </p:cNvPr>
          <p:cNvSpPr/>
          <p:nvPr/>
        </p:nvSpPr>
        <p:spPr>
          <a:xfrm>
            <a:off x="1122234" y="5751778"/>
            <a:ext cx="1973392" cy="153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F2E2D8-E392-2969-6103-A6FC7D2073EA}"/>
              </a:ext>
            </a:extLst>
          </p:cNvPr>
          <p:cNvSpPr/>
          <p:nvPr/>
        </p:nvSpPr>
        <p:spPr>
          <a:xfrm>
            <a:off x="1144922" y="3510500"/>
            <a:ext cx="3241606" cy="299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B272F-B0FD-21FE-9E40-F7829E5262AB}"/>
              </a:ext>
            </a:extLst>
          </p:cNvPr>
          <p:cNvSpPr txBox="1"/>
          <p:nvPr/>
        </p:nvSpPr>
        <p:spPr>
          <a:xfrm>
            <a:off x="4386527" y="3451434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제네시스 블록 </a:t>
            </a:r>
            <a:r>
              <a:rPr lang="ko-KR" altLang="en-US" dirty="0" err="1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머클트리</a:t>
            </a:r>
            <a:r>
              <a:rPr lang="ko-KR" altLang="en-US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데이터 </a:t>
            </a:r>
            <a:r>
              <a:rPr lang="en-US" altLang="ko-KR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‘0’</a:t>
            </a:r>
            <a:endParaRPr lang="ko-KR" altLang="en-US" dirty="0">
              <a:solidFill>
                <a:srgbClr val="FF0000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045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블록 해시생성함수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자격증명 함수 수정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해시 생성 시 기존 트랜잭션 데이터 대신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머클루트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데이터 추가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Blockchain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자료구조 변경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4E752-CD9A-FE27-3542-81140798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4" y="2795326"/>
            <a:ext cx="6391741" cy="3743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097ED5-F3D5-0BD9-D9F0-ECDBF1CE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84" y="1776009"/>
            <a:ext cx="6391741" cy="10193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9AE9C8C-4F1D-A7F3-BBDF-7EE18E7F00DC}"/>
              </a:ext>
            </a:extLst>
          </p:cNvPr>
          <p:cNvSpPr/>
          <p:nvPr/>
        </p:nvSpPr>
        <p:spPr>
          <a:xfrm>
            <a:off x="5061964" y="2795326"/>
            <a:ext cx="872112" cy="185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632B-FDDD-A4CC-1496-1EF259336E51}"/>
              </a:ext>
            </a:extLst>
          </p:cNvPr>
          <p:cNvSpPr/>
          <p:nvPr/>
        </p:nvSpPr>
        <p:spPr>
          <a:xfrm>
            <a:off x="5061964" y="2975056"/>
            <a:ext cx="1491236" cy="185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7D3D45-8113-98F6-875F-077165CD9242}"/>
              </a:ext>
            </a:extLst>
          </p:cNvPr>
          <p:cNvSpPr/>
          <p:nvPr/>
        </p:nvSpPr>
        <p:spPr>
          <a:xfrm>
            <a:off x="5188458" y="5232481"/>
            <a:ext cx="907542" cy="185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체인 유효성 검사 함수 수정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해시 생성 시 기존 트랜잭션 데이터 대신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머클루트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데이터 추가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Blockchain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자료구조 변경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FC3EE3-DA4C-4BFB-6686-93CF5140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7" y="1372508"/>
            <a:ext cx="7925906" cy="47631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A30305-44F1-E769-812C-6AB96A399AD7}"/>
              </a:ext>
            </a:extLst>
          </p:cNvPr>
          <p:cNvSpPr/>
          <p:nvPr/>
        </p:nvSpPr>
        <p:spPr>
          <a:xfrm>
            <a:off x="5166739" y="2495550"/>
            <a:ext cx="2157986" cy="179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62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제네시스 블록 출력</a:t>
            </a:r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en-US" altLang="ko-KR" sz="18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Merkle_root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값이 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0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으로 출력됨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Blockchain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자료구조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변경후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테스트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BC5CF9-C5EB-ECB1-A4AA-EF522AD7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6" y="1842904"/>
            <a:ext cx="3820058" cy="2619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A30305-44F1-E769-812C-6AB96A399AD7}"/>
              </a:ext>
            </a:extLst>
          </p:cNvPr>
          <p:cNvSpPr/>
          <p:nvPr/>
        </p:nvSpPr>
        <p:spPr>
          <a:xfrm>
            <a:off x="1404364" y="3819524"/>
            <a:ext cx="1215011" cy="170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81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트랜잭션 생성 후 채굴 수행 시</a:t>
            </a:r>
            <a:endParaRPr lang="en-US" altLang="ko-KR" sz="24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각 블록 별 </a:t>
            </a:r>
            <a:r>
              <a:rPr lang="en-US" altLang="ko-KR" sz="18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Merkle_root</a:t>
            </a:r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해시가 생성된 것을 확인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미결 트랜잭션이 많을 경우 새 블록 생성 후</a:t>
            </a:r>
            <a:b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</a:br>
            <a:r>
              <a:rPr lang="ko-KR" altLang="en-US" sz="18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자식노드가</a:t>
            </a:r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생성된 것을 확인할 수 있음 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Blockchain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자료구조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변경후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테스트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CE2C4A-E24B-7A16-2D4D-458A6E23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88" y="1346281"/>
            <a:ext cx="4043098" cy="52998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7A3DB4-C166-D09F-0B3B-7DDA21DC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80" y="3233521"/>
            <a:ext cx="5506218" cy="3096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1EEBD-3CBB-D6E1-6B4C-097314CE6EEA}"/>
              </a:ext>
            </a:extLst>
          </p:cNvPr>
          <p:cNvSpPr txBox="1"/>
          <p:nvPr/>
        </p:nvSpPr>
        <p:spPr>
          <a:xfrm>
            <a:off x="1426728" y="2864189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&lt;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트랜잭션이 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1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개 일 경우 블록 생성 시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&gt;</a:t>
            </a:r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EF7F16-F79C-C36E-FF6E-ED2AEA8411AA}"/>
              </a:ext>
            </a:extLst>
          </p:cNvPr>
          <p:cNvSpPr/>
          <p:nvPr/>
        </p:nvSpPr>
        <p:spPr>
          <a:xfrm>
            <a:off x="899539" y="5083256"/>
            <a:ext cx="4692696" cy="760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7B25F-C7FF-9885-F9F6-49B319722918}"/>
              </a:ext>
            </a:extLst>
          </p:cNvPr>
          <p:cNvSpPr txBox="1"/>
          <p:nvPr/>
        </p:nvSpPr>
        <p:spPr>
          <a:xfrm>
            <a:off x="2115001" y="5345240"/>
            <a:ext cx="3477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루트 해시확인 </a:t>
            </a:r>
            <a:r>
              <a:rPr lang="en-US" altLang="ko-KR" sz="1600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자식노드가</a:t>
            </a:r>
            <a:r>
              <a:rPr lang="ko-KR" altLang="en-US" sz="1600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존재하지 않음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6674E-1B69-4F16-96C3-6A7FA351D447}"/>
              </a:ext>
            </a:extLst>
          </p:cNvPr>
          <p:cNvSpPr txBox="1"/>
          <p:nvPr/>
        </p:nvSpPr>
        <p:spPr>
          <a:xfrm>
            <a:off x="7148188" y="888885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&lt;</a:t>
            </a: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트랜잭션이 여러 개 일 경우 블록 생성 시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&gt;</a:t>
            </a:r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B3319D-C4B2-DC43-567D-345B7E642E6F}"/>
              </a:ext>
            </a:extLst>
          </p:cNvPr>
          <p:cNvSpPr/>
          <p:nvPr/>
        </p:nvSpPr>
        <p:spPr>
          <a:xfrm>
            <a:off x="7215518" y="1590043"/>
            <a:ext cx="3975768" cy="449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3142C-0E9C-D158-AF1C-FA7C6A629F12}"/>
              </a:ext>
            </a:extLst>
          </p:cNvPr>
          <p:cNvSpPr txBox="1"/>
          <p:nvPr/>
        </p:nvSpPr>
        <p:spPr>
          <a:xfrm>
            <a:off x="7970529" y="3064244"/>
            <a:ext cx="3153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자식노드들에</a:t>
            </a:r>
            <a:r>
              <a:rPr lang="ko-KR" altLang="en-US" sz="1600" dirty="0">
                <a:solidFill>
                  <a:srgbClr val="FF0000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대한 해시정보 확인가능</a:t>
            </a:r>
          </a:p>
        </p:txBody>
      </p:sp>
    </p:spTree>
    <p:extLst>
      <p:ext uri="{BB962C8B-B14F-4D97-AF65-F5344CB8AC3E}">
        <p14:creationId xmlns:p14="http://schemas.microsoft.com/office/powerpoint/2010/main" val="81827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역할분배 및 세부 진행현황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Process status</a:t>
            </a:r>
          </a:p>
          <a:p>
            <a:pPr lvl="1"/>
            <a:r>
              <a:rPr lang="en-US" altLang="ko-KR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  <a:hlinkClick r:id="rId2"/>
              </a:rPr>
              <a:t>Google spreadsheet link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모듈 구현</a:t>
            </a:r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18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모듈 테스트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3E12FD-3030-0EFB-B600-BB6FDB7F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6" y="4584911"/>
            <a:ext cx="3955666" cy="18773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D5EABB-517E-DAC8-5EFF-6E7FF2270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86" y="2142945"/>
            <a:ext cx="3986874" cy="20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협업환경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Github</a:t>
            </a:r>
          </a:p>
          <a:p>
            <a:pPr lvl="1"/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  <a:hlinkClick r:id="rId2"/>
              </a:rPr>
              <a:t>Github repository link</a:t>
            </a:r>
            <a:endParaRPr lang="en-US" altLang="ko-KR" sz="20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하드웨어 세팅 후 </a:t>
            </a:r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SSH 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접속 </a:t>
            </a:r>
            <a:endParaRPr lang="en-US" altLang="ko-KR" sz="20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ko-KR" altLang="en-US" sz="20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라즈베리파이에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리포지토리를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클론하여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모듈 구현</a:t>
            </a:r>
            <a:r>
              <a:rPr lang="en-US" altLang="ko-KR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latin typeface="경기천년제목L Light" panose="02020403020101020101" pitchFamily="18" charset="-127"/>
                <a:ea typeface="경기천년제목L Light" panose="02020403020101020101" pitchFamily="18" charset="-127"/>
                <a:cs typeface="Arial" panose="020B0604020202020204" pitchFamily="34" charset="0"/>
              </a:rPr>
              <a:t> 테스트 및 버전관리</a:t>
            </a:r>
            <a:endParaRPr lang="en-US" altLang="ko-KR" sz="2000" dirty="0">
              <a:latin typeface="경기천년제목L Light" panose="02020403020101020101" pitchFamily="18" charset="-127"/>
              <a:ea typeface="경기천년제목L Light" panose="020204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E6851F-2CB2-C0A5-B182-4FB2ED65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41" y="2454389"/>
            <a:ext cx="5263306" cy="159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A2908C-405A-76AB-2ADB-A7F15E3F0E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51"/>
          <a:stretch/>
        </p:blipFill>
        <p:spPr>
          <a:xfrm>
            <a:off x="5387542" y="3429000"/>
            <a:ext cx="6569940" cy="31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2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5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7416" y="95262"/>
            <a:ext cx="9852619" cy="512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Medium"/>
                <a:ea typeface="경기천년제목 Medium"/>
              </a:rPr>
              <a:t>분산컴퓨팅특론 </a:t>
            </a:r>
            <a:r>
              <a:rPr lang="en-US" altLang="ko-KR" sz="2800">
                <a:solidFill>
                  <a:prstClr val="black"/>
                </a:solidFill>
                <a:latin typeface="경기천년제목 Medium"/>
                <a:ea typeface="경기천년제목 Medium"/>
              </a:rPr>
              <a:t>- </a:t>
            </a:r>
            <a:r>
              <a:rPr lang="ko-KR" altLang="en-US" sz="2800">
                <a:solidFill>
                  <a:prstClr val="black"/>
                </a:solidFill>
                <a:latin typeface="경기천년제목 Medium"/>
                <a:ea typeface="경기천년제목 Medium"/>
              </a:rPr>
              <a:t>중간점검</a:t>
            </a:r>
            <a:endParaRPr lang="en-US" altLang="ko-KR" sz="2800">
              <a:solidFill>
                <a:prstClr val="black"/>
              </a:solidFill>
              <a:latin typeface="경기천년제목 Medium"/>
              <a:ea typeface="경기천년제목 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3633" y="1085511"/>
            <a:ext cx="7502193" cy="15510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Medium"/>
                <a:ea typeface="경기천년제목 Medium"/>
                <a:cs typeface="Lucida Sans Unicode"/>
              </a:rPr>
              <a:t> User 모듈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블록체인 연산 요청 처리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Express.js를 사용하여 웹 서버 구성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API 엔드포인트 제공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5814" y="3235409"/>
            <a:ext cx="7276176" cy="11822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Medium"/>
                <a:ea typeface="경기천년제목 Medium"/>
                <a:cs typeface="Lucida Sans Unicode"/>
              </a:rPr>
              <a:t>User 클래스 정의</a:t>
            </a:r>
            <a:endParaRPr kumimoji="0" lang="ko-KR" altLang="en-US" sz="2400" b="0" i="0" u="none" strike="noStrike" kern="1200" cap="none" spc="0" normalizeH="0" baseline="0">
              <a:solidFill>
                <a:srgbClr val="000000"/>
              </a:solidFill>
              <a:latin typeface="경기천년제목 Light"/>
              <a:ea typeface="경기천년제목 Light"/>
              <a:cs typeface="Lucida Sans Unicode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블록체인 연산 요청을 처리하는 메소드 구현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requestBlockchainOperation 메소드 사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용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5026" y="4260942"/>
            <a:ext cx="5325218" cy="204816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7954" y="1233406"/>
            <a:ext cx="4997976" cy="9325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32652" y="2205333"/>
            <a:ext cx="5099096" cy="19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2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pPr lvl="0">
              <a:defRPr/>
            </a:pPr>
            <a:fld id="{99F4C6C5-EC38-49DB-AA1B-890E6894CD57}" type="slidenum">
              <a:rPr lang="en-US" altLang="en-US">
                <a:solidFill>
                  <a:schemeClr val="bg1"/>
                </a:solidFill>
                <a:latin typeface="경기천년제목 Bold"/>
                <a:ea typeface="경기천년제목 Bold"/>
              </a:rPr>
              <a:pPr lvl="0">
                <a:defRPr/>
              </a:pPr>
              <a:t>6</a:t>
            </a:fld>
            <a:endParaRPr lang="en-US" altLang="en-US">
              <a:solidFill>
                <a:schemeClr val="bg1"/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7416" y="95262"/>
            <a:ext cx="9852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Medium"/>
                <a:ea typeface="경기천년제목 Medium"/>
              </a:rPr>
              <a:t>분산컴퓨팅특론 </a:t>
            </a:r>
            <a:r>
              <a:rPr lang="en-US" altLang="ko-KR" sz="2800">
                <a:solidFill>
                  <a:prstClr val="black"/>
                </a:solidFill>
                <a:latin typeface="경기천년제목 Medium"/>
                <a:ea typeface="경기천년제목 Medium"/>
              </a:rPr>
              <a:t>- </a:t>
            </a:r>
            <a:r>
              <a:rPr lang="ko-KR" altLang="en-US" sz="2800">
                <a:solidFill>
                  <a:prstClr val="black"/>
                </a:solidFill>
                <a:latin typeface="경기천년제목 Medium"/>
                <a:ea typeface="경기천년제목 Medium"/>
              </a:rPr>
              <a:t>중간점검</a:t>
            </a:r>
            <a:endParaRPr lang="en-US" altLang="ko-KR" sz="2800">
              <a:solidFill>
                <a:prstClr val="black"/>
              </a:solidFill>
              <a:latin typeface="경기천년제목 Medium"/>
              <a:ea typeface="경기천년제목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8561" y="910220"/>
            <a:ext cx="7677112" cy="1183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Medium"/>
                <a:ea typeface="경기천년제목 Medium"/>
                <a:cs typeface="Lucida Sans Unicode"/>
              </a:rPr>
              <a:t>requestBlockchainOperation 메소드</a:t>
            </a:r>
            <a:endParaRPr kumimoji="0" lang="ko-KR" altLang="en-US" sz="2400" b="0" i="0" u="none" strike="noStrike" kern="1200" cap="none" spc="0" normalizeH="0" baseline="0">
              <a:solidFill>
                <a:srgbClr val="000000"/>
              </a:solidFill>
              <a:latin typeface="경기천년제목 Light"/>
              <a:ea typeface="경기천년제목 Light"/>
              <a:cs typeface="Lucida Sans Unicode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클라이언트의 블록체인 연산 요청 처리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결과 반환 또는 오류 메시지 반환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7607" y="2651205"/>
            <a:ext cx="7677112" cy="11854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Medium"/>
                <a:ea typeface="경기천년제목 Medium"/>
                <a:cs typeface="Lucida Sans Unicode"/>
              </a:rPr>
              <a:t>API 엔드포인트 생성 및 웹 서버 시잣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블록체인 연산 요청 처리를 위한 API 엔드포인트 생성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Express.js를 사용하여 웹 서버 구성 및 시작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5026" y="4260942"/>
            <a:ext cx="5325218" cy="20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7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9A5DA-0E83-D1C7-CC9F-F5F99078EEC2}"/>
              </a:ext>
            </a:extLst>
          </p:cNvPr>
          <p:cNvSpPr/>
          <p:nvPr/>
        </p:nvSpPr>
        <p:spPr>
          <a:xfrm>
            <a:off x="587416" y="95262"/>
            <a:ext cx="9852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2800" dirty="0" err="1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분산컴퓨팅특론</a:t>
            </a:r>
            <a:r>
              <a:rPr lang="ko-KR" altLang="en-US" sz="28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8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중간점검</a:t>
            </a:r>
            <a:endParaRPr lang="en-US" altLang="ko-KR" sz="28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665" y="910591"/>
            <a:ext cx="4967574" cy="17640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경기천년제목 Medium"/>
                <a:ea typeface="경기천년제목 Medium"/>
                <a:cs typeface="Lucida Sans Unicode"/>
              </a:rPr>
              <a:t>Admin 모듈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경기천년제목 Medium"/>
              <a:ea typeface="경기천년제목 Medium"/>
              <a:cs typeface="Lucida Sans Unicode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노드 등록 감시 처리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Express.js를 사용하여 웹 서버 구성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API 엔드포인트 제공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0454" y="2878828"/>
            <a:ext cx="6872575" cy="21008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경기천년제목 Medium"/>
                <a:ea typeface="경기천년제목 Medium"/>
                <a:cs typeface="Lucida Sans Unicode"/>
              </a:rPr>
              <a:t>monitorNodeRegistration 메소드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경기천년제목 Medium"/>
              <a:ea typeface="경기천년제목 Medium"/>
              <a:cs typeface="Lucida Sans Unicode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노드 등록 상태 확인 및 관리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노드 목록 반환 또는 오류 메시지 반환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블록체인 시스템에 따라 getRegisteredNodes() 함수를 작성해야 함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199386"/>
            <a:ext cx="5239481" cy="2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8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9A5DA-0E83-D1C7-CC9F-F5F99078EEC2}"/>
              </a:ext>
            </a:extLst>
          </p:cNvPr>
          <p:cNvSpPr/>
          <p:nvPr/>
        </p:nvSpPr>
        <p:spPr>
          <a:xfrm>
            <a:off x="587416" y="95262"/>
            <a:ext cx="9852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2800" dirty="0" err="1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분산컴퓨팅특론</a:t>
            </a:r>
            <a:r>
              <a:rPr lang="ko-KR" altLang="en-US" sz="28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8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중간점검</a:t>
            </a:r>
            <a:endParaRPr lang="en-US" altLang="ko-KR" sz="28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199386"/>
            <a:ext cx="5239481" cy="201005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0359" y="909723"/>
            <a:ext cx="6872575" cy="11838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경기천년제목 Medium"/>
                <a:ea typeface="경기천년제목 Medium"/>
                <a:cs typeface="Lucida Sans Unicode"/>
              </a:rPr>
              <a:t>API 엔드포인트 생성 및 웹 서버 시작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경기천년제목 Light"/>
              <a:ea typeface="경기천년제목 Light"/>
              <a:cs typeface="Lucida Sans Unicode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노드 등록 감시 처리를 위한 API 엔드포인트 생성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경기천년제목 Light"/>
                <a:ea typeface="경기천년제목 Light"/>
                <a:cs typeface="Lucida Sans Unicode"/>
              </a:rPr>
              <a:t>- Express.js를 사용하여 웹 서버 구성 및 시작</a:t>
            </a:r>
          </a:p>
        </p:txBody>
      </p:sp>
    </p:spTree>
    <p:extLst>
      <p:ext uri="{BB962C8B-B14F-4D97-AF65-F5344CB8AC3E}">
        <p14:creationId xmlns:p14="http://schemas.microsoft.com/office/powerpoint/2010/main" val="11120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AB34-ACA4-0104-C062-3657F6D6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41226"/>
            <a:ext cx="11757660" cy="700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블록해시 </a:t>
            </a:r>
            <a:r>
              <a:rPr lang="ko-KR" altLang="en-US" dirty="0" err="1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조작모듈</a:t>
            </a:r>
            <a:r>
              <a:rPr lang="en-US" altLang="ko-KR" dirty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CD8E-87ED-F418-E2F1-1FD3813A2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/manipulate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GET API </a:t>
            </a:r>
          </a:p>
          <a:p>
            <a:pPr lvl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호출 시 해당 노드 내 블록체인에서 무작위로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 블록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해시값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변경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D12D644F-3C72-1633-16C8-0E872890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12" y="2370590"/>
            <a:ext cx="7758326" cy="34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0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955</Words>
  <Application>Microsoft Office PowerPoint</Application>
  <PresentationFormat>와이드스크린</PresentationFormat>
  <Paragraphs>213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경기천년제목 Bold</vt:lpstr>
      <vt:lpstr>경기천년제목 Light</vt:lpstr>
      <vt:lpstr>경기천년제목 Medium</vt:lpstr>
      <vt:lpstr>경기천년제목L Light</vt:lpstr>
      <vt:lpstr>Arial</vt:lpstr>
      <vt:lpstr>Consolas</vt:lpstr>
      <vt:lpstr>Wingdings</vt:lpstr>
      <vt:lpstr>맑은 고딕</vt:lpstr>
      <vt:lpstr>Office 테마</vt:lpstr>
      <vt:lpstr>ShapesVTI</vt:lpstr>
      <vt:lpstr>분산컴퓨팅특론   중간 진행상황 보고 </vt:lpstr>
      <vt:lpstr>전체 일정 진행 현황</vt:lpstr>
      <vt:lpstr>역할분배 및 세부 진행현황</vt:lpstr>
      <vt:lpstr>협업환경 </vt:lpstr>
      <vt:lpstr>PowerPoint 프레젠테이션</vt:lpstr>
      <vt:lpstr>PowerPoint 프레젠테이션</vt:lpstr>
      <vt:lpstr>PowerPoint 프레젠테이션</vt:lpstr>
      <vt:lpstr>PowerPoint 프레젠테이션</vt:lpstr>
      <vt:lpstr>블록해시 조작모듈 </vt:lpstr>
      <vt:lpstr>블록해시 조작모듈 </vt:lpstr>
      <vt:lpstr>블록해시 조작모듈 테스트 </vt:lpstr>
      <vt:lpstr>블록해시 조작모듈 테스트 </vt:lpstr>
      <vt:lpstr>조작 탐지모듈 구현</vt:lpstr>
      <vt:lpstr>조작 탐지모듈 구현</vt:lpstr>
      <vt:lpstr>조작 탐지모듈 구현</vt:lpstr>
      <vt:lpstr>조작 탐지모듈 구현</vt:lpstr>
      <vt:lpstr>조작 탐지모듈 테스트</vt:lpstr>
      <vt:lpstr>Merkle tree 구현</vt:lpstr>
      <vt:lpstr>Merkle tree 구현</vt:lpstr>
      <vt:lpstr>Merkle tree 구현</vt:lpstr>
      <vt:lpstr>Merkle tree 구현</vt:lpstr>
      <vt:lpstr>Merkle tree 테스트</vt:lpstr>
      <vt:lpstr>Merkle tree 테스트</vt:lpstr>
      <vt:lpstr>Blockchain 자료구조 변경 </vt:lpstr>
      <vt:lpstr>Blockchain 자료구조 변경 </vt:lpstr>
      <vt:lpstr>Blockchain 자료구조 변경 </vt:lpstr>
      <vt:lpstr>Blockchain 자료구조 변경후 테스트 </vt:lpstr>
      <vt:lpstr>Blockchain 자료구조 변경후 테스트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분산컴퓨팅특론  Chapter2. 블록체인 구축</dc:title>
  <dc:creator>안 지용</dc:creator>
  <cp:lastModifiedBy>최진서</cp:lastModifiedBy>
  <cp:revision>52</cp:revision>
  <cp:lastPrinted>2023-03-31T07:39:53Z</cp:lastPrinted>
  <dcterms:created xsi:type="dcterms:W3CDTF">2023-03-10T10:08:00Z</dcterms:created>
  <dcterms:modified xsi:type="dcterms:W3CDTF">2023-04-28T07:47:41Z</dcterms:modified>
</cp:coreProperties>
</file>