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7"/>
  </p:notesMasterIdLst>
  <p:sldIdLst>
    <p:sldId id="268" r:id="rId5"/>
    <p:sldId id="312" r:id="rId6"/>
    <p:sldId id="269" r:id="rId7"/>
    <p:sldId id="267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7104063" cy="10234613"/>
  <p:embeddedFontLst>
    <p:embeddedFont>
      <p:font typeface="나눔바른고딕" panose="020B0600000101010101" charset="-127"/>
      <p:regular r:id="rId18"/>
      <p:bold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764B"/>
    <a:srgbClr val="C0504D"/>
    <a:srgbClr val="9BBB59"/>
    <a:srgbClr val="8064A2"/>
    <a:srgbClr val="4BACC6"/>
    <a:srgbClr val="FEFEFF"/>
    <a:srgbClr val="F79646"/>
    <a:srgbClr val="004E97"/>
    <a:srgbClr val="0067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4" autoAdjust="0"/>
    <p:restoredTop sz="94318" autoAdjust="0"/>
  </p:normalViewPr>
  <p:slideViewPr>
    <p:cSldViewPr snapToGrid="0" showGuides="1">
      <p:cViewPr varScale="1">
        <p:scale>
          <a:sx n="113" d="100"/>
          <a:sy n="113" d="100"/>
        </p:scale>
        <p:origin x="132" y="252"/>
      </p:cViewPr>
      <p:guideLst>
        <p:guide pos="4080"/>
        <p:guide orient="horz" pos="1661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2688" y="-62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B653B65-7BB5-4D60-9879-5AFC8E04B446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6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0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2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1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1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52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5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F9B8-FA92-48BF-AAD1-43FDF570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D259EE-C8F1-4293-A696-DB019D329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1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12192001" cy="966339"/>
          </a:xfrm>
          <a:solidFill>
            <a:srgbClr val="004E9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Roboto" panose="02000000000000000000" pitchFamily="2" charset="0"/>
                <a:ea typeface="나눔바른고딕" panose="020B0600000101010101" charset="-127"/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976" y="1138903"/>
            <a:ext cx="11757660" cy="5146052"/>
          </a:xfrm>
          <a:noFill/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357486" y="6558028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rgbClr val="0067A3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rgbClr val="0067A3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rgbClr val="0067A3"/>
              </a:solidFill>
              <a:latin typeface="+mn-lt"/>
              <a:cs typeface="lato" panose="020F0502020204030203" pitchFamily="34" charset="0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0067A3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-Choi513/Predicting-the-Housing-Price-Index-in-Changwon-City-Using-the-LSTM-Model.git" TargetMode="External"/><Relationship Id="rId2" Type="http://schemas.openxmlformats.org/officeDocument/2006/relationships/hyperlink" Target="mailto:tjwjs513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gwonackr-my.sharepoint.com/:f:/g/personal/20183098_changwon_ac_kr/EuZ2I1nrEe5EqFO6yOg7LN8BaQUXmAEXaqaKudNYU-ipOQ?e=bAjJ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2BCEC6-A3D2-4D3F-B67A-D61CAA12DA20}"/>
              </a:ext>
            </a:extLst>
          </p:cNvPr>
          <p:cNvSpPr/>
          <p:nvPr/>
        </p:nvSpPr>
        <p:spPr>
          <a:xfrm>
            <a:off x="388782" y="355355"/>
            <a:ext cx="11414433" cy="4658079"/>
          </a:xfrm>
          <a:prstGeom prst="rect">
            <a:avLst/>
          </a:prstGeom>
          <a:solidFill>
            <a:srgbClr val="004E97"/>
          </a:solidFill>
          <a:ln>
            <a:noFill/>
          </a:ln>
          <a:effectLst>
            <a:outerShdw blurRad="88900" dist="76200" dir="2100000" algn="tl" rotWithShape="0">
              <a:prstClr val="black">
                <a:alpha val="8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598" y="2376617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3600" b="1" dirty="0" err="1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딥러닝을</a:t>
            </a:r>
            <a:r>
              <a:rPr lang="ko-KR" altLang="en-US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 활용한 주택가격지수 예측</a:t>
            </a:r>
            <a:endParaRPr lang="en-US" altLang="ko-KR" sz="36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사용자 메뉴얼</a:t>
            </a:r>
            <a:endParaRPr lang="en-US" altLang="ko-KR" sz="3600" b="1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970" y="642311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제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회 경남 소프트웨어 경진대회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D5A37-7172-47C6-B515-81802A49E67B}"/>
              </a:ext>
            </a:extLst>
          </p:cNvPr>
          <p:cNvSpPr txBox="1"/>
          <p:nvPr/>
        </p:nvSpPr>
        <p:spPr>
          <a:xfrm>
            <a:off x="2928970" y="5175454"/>
            <a:ext cx="614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3200" b="1" dirty="0" err="1">
                <a:solidFill>
                  <a:schemeClr val="bg1">
                    <a:lumMod val="6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Jinseo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 Choi</a:t>
            </a:r>
          </a:p>
          <a:p>
            <a:pPr algn="ctr">
              <a:lnSpc>
                <a:spcPts val="2400"/>
              </a:lnSpc>
            </a:pP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jinseo@changwon.ac.kr</a:t>
            </a:r>
            <a:r>
              <a:rPr lang="en-US" altLang="ko-KR" sz="2400" b="1" dirty="0">
                <a:solidFill>
                  <a:schemeClr val="bg1">
                    <a:lumMod val="6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1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62C3E0-19C0-41C2-998F-A6E01616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36" y="1318982"/>
            <a:ext cx="7845245" cy="5146675"/>
          </a:xfr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435CE-AD43-4CE9-B78B-BABD0B97A0EF}"/>
              </a:ext>
            </a:extLst>
          </p:cNvPr>
          <p:cNvSpPr/>
          <p:nvPr/>
        </p:nvSpPr>
        <p:spPr>
          <a:xfrm>
            <a:off x="1968936" y="1958062"/>
            <a:ext cx="2281331" cy="39537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37AEA0-21B3-4C3A-92C9-45A762F132D4}"/>
              </a:ext>
            </a:extLst>
          </p:cNvPr>
          <p:cNvSpPr/>
          <p:nvPr/>
        </p:nvSpPr>
        <p:spPr>
          <a:xfrm>
            <a:off x="2045136" y="4306873"/>
            <a:ext cx="5270064" cy="17721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C5ACB-61DA-4CCD-8E2F-B6E0C3E11133}"/>
              </a:ext>
            </a:extLst>
          </p:cNvPr>
          <p:cNvSpPr txBox="1"/>
          <p:nvPr/>
        </p:nvSpPr>
        <p:spPr>
          <a:xfrm>
            <a:off x="2866814" y="1571472"/>
            <a:ext cx="46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그래프 확대</a:t>
            </a:r>
            <a:r>
              <a:rPr lang="en-US" altLang="ko-KR" b="1" dirty="0">
                <a:solidFill>
                  <a:schemeClr val="accent6"/>
                </a:solidFill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축소</a:t>
            </a:r>
            <a:r>
              <a:rPr lang="en-US" altLang="ko-KR" b="1" dirty="0">
                <a:solidFill>
                  <a:schemeClr val="accent6"/>
                </a:solidFill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이동</a:t>
            </a:r>
            <a:r>
              <a:rPr lang="en-US" altLang="ko-KR" b="1" dirty="0">
                <a:solidFill>
                  <a:schemeClr val="accent6"/>
                </a:solidFill>
              </a:rPr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이미지 저장 </a:t>
            </a:r>
            <a:r>
              <a:rPr lang="ko-KR" altLang="en-US" b="1" dirty="0" err="1">
                <a:solidFill>
                  <a:schemeClr val="accent6"/>
                </a:solidFill>
              </a:rPr>
              <a:t>툴바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053C7-5B66-40F6-9788-3C9A78FA6A0F}"/>
              </a:ext>
            </a:extLst>
          </p:cNvPr>
          <p:cNvSpPr txBox="1"/>
          <p:nvPr/>
        </p:nvSpPr>
        <p:spPr>
          <a:xfrm>
            <a:off x="4680168" y="3945886"/>
            <a:ext cx="46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업로드 데이터 조회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3F1ABE-DDAA-4B93-9446-6BA4EA3760C5}"/>
              </a:ext>
            </a:extLst>
          </p:cNvPr>
          <p:cNvSpPr txBox="1"/>
          <p:nvPr/>
        </p:nvSpPr>
        <p:spPr>
          <a:xfrm>
            <a:off x="8981235" y="2514599"/>
            <a:ext cx="46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업로드 데이터 시각화 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D3C502-F446-4ECE-AD27-9CCF0F65AF62}"/>
              </a:ext>
            </a:extLst>
          </p:cNvPr>
          <p:cNvSpPr/>
          <p:nvPr/>
        </p:nvSpPr>
        <p:spPr>
          <a:xfrm>
            <a:off x="3018803" y="2514599"/>
            <a:ext cx="5962432" cy="121073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1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7">
            <a:extLst>
              <a:ext uri="{FF2B5EF4-FFF2-40B4-BE49-F238E27FC236}">
                <a16:creationId xmlns:a16="http://schemas.microsoft.com/office/drawing/2014/main" id="{7E7DE560-410E-4E17-B853-0EE62946F6A8}"/>
              </a:ext>
            </a:extLst>
          </p:cNvPr>
          <p:cNvSpPr txBox="1">
            <a:spLocks/>
          </p:cNvSpPr>
          <p:nvPr/>
        </p:nvSpPr>
        <p:spPr>
          <a:xfrm>
            <a:off x="202976" y="1138903"/>
            <a:ext cx="11757660" cy="51460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예측</a:t>
            </a:r>
            <a:endParaRPr lang="en-US" altLang="ko-KR" dirty="0"/>
          </a:p>
          <a:p>
            <a:pPr lvl="1"/>
            <a:r>
              <a:rPr lang="en-US" altLang="ko-KR" dirty="0"/>
              <a:t>7~8 </a:t>
            </a:r>
            <a:r>
              <a:rPr lang="ko-KR" altLang="en-US" dirty="0"/>
              <a:t>초 소요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62C3E0-19C0-41C2-998F-A6E01616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33" y="1930400"/>
            <a:ext cx="6876248" cy="4535257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EF76E4-59DE-4543-B457-DC582B149838}"/>
              </a:ext>
            </a:extLst>
          </p:cNvPr>
          <p:cNvSpPr/>
          <p:nvPr/>
        </p:nvSpPr>
        <p:spPr>
          <a:xfrm>
            <a:off x="7958666" y="5782733"/>
            <a:ext cx="1295401" cy="26246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F29895-59E8-43D0-B54F-F40FD71AD67F}"/>
              </a:ext>
            </a:extLst>
          </p:cNvPr>
          <p:cNvSpPr txBox="1"/>
          <p:nvPr/>
        </p:nvSpPr>
        <p:spPr>
          <a:xfrm>
            <a:off x="9296400" y="5700577"/>
            <a:ext cx="460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6"/>
                </a:solidFill>
              </a:rPr>
              <a:t>클릭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0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cs typeface="lato"/>
              </a:rPr>
              <a:t>Contact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C642C-F8C0-4F22-84A3-C8658CBB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Contact</a:t>
            </a:r>
          </a:p>
          <a:p>
            <a:pPr lvl="1"/>
            <a:r>
              <a:rPr lang="en-US" altLang="ko-KR" dirty="0">
                <a:cs typeface="lato"/>
              </a:rPr>
              <a:t>E-mail : </a:t>
            </a:r>
            <a:r>
              <a:rPr lang="en-US" altLang="ko-KR" dirty="0">
                <a:cs typeface="lato"/>
                <a:hlinkClick r:id="rId2"/>
              </a:rPr>
              <a:t>tjwjs513@gmail.com</a:t>
            </a:r>
            <a:r>
              <a:rPr lang="en-US" altLang="ko-KR" dirty="0">
                <a:cs typeface="lato"/>
              </a:rPr>
              <a:t>, jinseo@changwon.ac.kr</a:t>
            </a:r>
          </a:p>
          <a:p>
            <a:pPr lvl="1"/>
            <a:r>
              <a:rPr lang="en-US" altLang="ko-KR" dirty="0" err="1">
                <a:cs typeface="lato"/>
              </a:rPr>
              <a:t>Github</a:t>
            </a:r>
            <a:r>
              <a:rPr lang="en-US" altLang="ko-KR" dirty="0">
                <a:cs typeface="lato"/>
              </a:rPr>
              <a:t> : </a:t>
            </a:r>
            <a:r>
              <a:rPr lang="en-US" altLang="ko-KR" dirty="0">
                <a:cs typeface="lato"/>
                <a:hlinkClick r:id="rId3"/>
              </a:rPr>
              <a:t>https://github.com/JS-Choi513/Predicting-the-Housing-Price-Index-in-Changwon-City-Using-the-LSTM-Model.git</a:t>
            </a:r>
            <a:endParaRPr lang="en-US" altLang="ko-KR" dirty="0">
              <a:cs typeface="lato"/>
            </a:endParaRPr>
          </a:p>
          <a:p>
            <a:pPr lvl="1"/>
            <a:endParaRPr lang="en-US" altLang="ko-KR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75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C642C-F8C0-4F22-84A3-C8658CBB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다운로드</a:t>
            </a:r>
            <a:endParaRPr lang="en-US" altLang="ko-KR" dirty="0">
              <a:cs typeface="lato"/>
            </a:endParaRPr>
          </a:p>
          <a:p>
            <a:r>
              <a:rPr lang="ko-KR" altLang="en-US" dirty="0">
                <a:cs typeface="lato"/>
              </a:rPr>
              <a:t>사용방법</a:t>
            </a:r>
            <a:endParaRPr lang="en-US" altLang="ko-KR" dirty="0">
              <a:cs typeface="lato"/>
            </a:endParaRPr>
          </a:p>
          <a:p>
            <a:r>
              <a:rPr lang="en-US" altLang="ko-KR" dirty="0">
                <a:cs typeface="lato"/>
              </a:rPr>
              <a:t>Contact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2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C642C-F8C0-4F22-84A3-C8658CBB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cs typeface="lato"/>
              </a:rPr>
              <a:t>다운로드</a:t>
            </a:r>
            <a:endParaRPr lang="en-US" altLang="ko-KR" b="1" dirty="0">
              <a:solidFill>
                <a:schemeClr val="accent1"/>
              </a:solidFill>
              <a:cs typeface="lato"/>
            </a:endParaRPr>
          </a:p>
          <a:p>
            <a:r>
              <a:rPr lang="ko-KR" altLang="en-US" dirty="0">
                <a:cs typeface="lato"/>
              </a:rPr>
              <a:t>사용방법</a:t>
            </a:r>
            <a:endParaRPr lang="en-US" altLang="ko-KR" dirty="0">
              <a:cs typeface="lato"/>
            </a:endParaRPr>
          </a:p>
          <a:p>
            <a:r>
              <a:rPr lang="en-US" altLang="ko-KR" dirty="0">
                <a:cs typeface="lato"/>
              </a:rPr>
              <a:t>Contact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다운로드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C642C-F8C0-4F22-84A3-C8658CBB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Arial" panose="020B0604020202020204" pitchFamily="34" charset="0"/>
              </a:rPr>
              <a:t>다운로드 링크</a:t>
            </a:r>
            <a:endParaRPr lang="en-US" altLang="ko-KR" dirty="0">
              <a:latin typeface="Arial" panose="020B0604020202020204" pitchFamily="34" charset="0"/>
            </a:endParaRPr>
          </a:p>
          <a:p>
            <a:pPr lvl="1"/>
            <a:r>
              <a:rPr lang="ko-KR" altLang="en-US" b="1" dirty="0">
                <a:solidFill>
                  <a:schemeClr val="accent1"/>
                </a:solidFill>
                <a:latin typeface="Arial" panose="020B0604020202020204" pitchFamily="34" charset="0"/>
                <a:hlinkClick r:id="rId3"/>
              </a:rPr>
              <a:t>다운로드</a:t>
            </a:r>
            <a:endParaRPr lang="en-US" altLang="ko-KR" dirty="0">
              <a:latin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</a:rPr>
              <a:t>다운로드 후 </a:t>
            </a:r>
            <a:r>
              <a:rPr lang="en-US" altLang="ko-KR" dirty="0">
                <a:latin typeface="Arial" panose="020B0604020202020204" pitchFamily="34" charset="0"/>
              </a:rPr>
              <a:t>README.txt</a:t>
            </a:r>
            <a:r>
              <a:rPr lang="ko-KR" altLang="en-US" dirty="0">
                <a:latin typeface="Arial" panose="020B0604020202020204" pitchFamily="34" charset="0"/>
              </a:rPr>
              <a:t>을 읽어주세요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37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C642C-F8C0-4F22-84A3-C8658CBB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다운로드</a:t>
            </a:r>
            <a:endParaRPr lang="en-US" altLang="ko-KR" dirty="0">
              <a:cs typeface="lato"/>
            </a:endParaRPr>
          </a:p>
          <a:p>
            <a:r>
              <a:rPr lang="ko-KR" altLang="en-US" b="1" dirty="0">
                <a:solidFill>
                  <a:schemeClr val="accent1"/>
                </a:solidFill>
                <a:cs typeface="lato"/>
              </a:rPr>
              <a:t>사용방법</a:t>
            </a:r>
            <a:endParaRPr lang="en-US" altLang="ko-KR" b="1" dirty="0">
              <a:solidFill>
                <a:schemeClr val="accent1"/>
              </a:solidFill>
              <a:cs typeface="lato"/>
            </a:endParaRPr>
          </a:p>
          <a:p>
            <a:r>
              <a:rPr lang="en-US" altLang="ko-KR" dirty="0">
                <a:cs typeface="lato"/>
              </a:rPr>
              <a:t>Contact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02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0AC07F-1624-43FE-BD14-67845255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창원시 주택가격지수</a:t>
            </a:r>
            <a:r>
              <a:rPr lang="en-US" altLang="ko-KR" dirty="0"/>
              <a:t>.zip </a:t>
            </a:r>
            <a:r>
              <a:rPr lang="ko-KR" altLang="en-US" dirty="0"/>
              <a:t>압축해제</a:t>
            </a:r>
            <a:endParaRPr lang="en-US" altLang="ko-KR" dirty="0"/>
          </a:p>
          <a:p>
            <a:r>
              <a:rPr lang="en-US" altLang="ko-KR" dirty="0"/>
              <a:t>Housing_Index_predictor.exe </a:t>
            </a:r>
            <a:r>
              <a:rPr lang="ko-KR" altLang="en-US" dirty="0"/>
              <a:t>더블클릭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6"/>
                </a:solidFill>
              </a:rPr>
              <a:t>반드시 인터넷에 연결된 환경에서 실행 </a:t>
            </a:r>
          </a:p>
        </p:txBody>
      </p:sp>
      <p:pic>
        <p:nvPicPr>
          <p:cNvPr id="10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410844E2-FB21-4CE4-87EE-97462EB3A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9" y="2954867"/>
            <a:ext cx="4020111" cy="2010056"/>
          </a:xfrm>
          <a:prstGeom prst="rect">
            <a:avLst/>
          </a:prstGeom>
          <a:noFill/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F20F96-7E72-4ABC-ABF4-5934C509467D}"/>
              </a:ext>
            </a:extLst>
          </p:cNvPr>
          <p:cNvSpPr/>
          <p:nvPr/>
        </p:nvSpPr>
        <p:spPr>
          <a:xfrm>
            <a:off x="999067" y="3429000"/>
            <a:ext cx="3945466" cy="24553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0AC07F-1624-43FE-BD14-67845255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예측기간</a:t>
            </a:r>
            <a:r>
              <a:rPr lang="en-US" altLang="ko-KR" dirty="0"/>
              <a:t>, </a:t>
            </a:r>
            <a:r>
              <a:rPr lang="ko-KR" altLang="en-US" dirty="0"/>
              <a:t>지역 선택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50A3CD8-3060-45A4-A23F-1FCE9DF2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4" y="2716086"/>
            <a:ext cx="5276670" cy="34815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3D5120-E302-4E66-A788-ECFBE3A1003A}"/>
              </a:ext>
            </a:extLst>
          </p:cNvPr>
          <p:cNvSpPr/>
          <p:nvPr/>
        </p:nvSpPr>
        <p:spPr>
          <a:xfrm>
            <a:off x="3852333" y="4732867"/>
            <a:ext cx="770690" cy="88053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D3C06E-818A-4280-B740-FFF2925B71F7}"/>
              </a:ext>
            </a:extLst>
          </p:cNvPr>
          <p:cNvSpPr/>
          <p:nvPr/>
        </p:nvSpPr>
        <p:spPr>
          <a:xfrm>
            <a:off x="4623023" y="4732866"/>
            <a:ext cx="770690" cy="88053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C1A629F-926D-4AB7-9BF0-D2AF29D4AD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72" t="55508"/>
          <a:stretch/>
        </p:blipFill>
        <p:spPr>
          <a:xfrm>
            <a:off x="6490668" y="4642182"/>
            <a:ext cx="1753324" cy="155541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AD9227-3C4D-430E-9E5E-ED99F2D0B527}"/>
              </a:ext>
            </a:extLst>
          </p:cNvPr>
          <p:cNvSpPr/>
          <p:nvPr/>
        </p:nvSpPr>
        <p:spPr>
          <a:xfrm>
            <a:off x="6570133" y="4642182"/>
            <a:ext cx="1587926" cy="1270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70AC874-B51B-4428-AAE4-B987796AA5EE}"/>
              </a:ext>
            </a:extLst>
          </p:cNvPr>
          <p:cNvSpPr/>
          <p:nvPr/>
        </p:nvSpPr>
        <p:spPr>
          <a:xfrm>
            <a:off x="5681133" y="5003800"/>
            <a:ext cx="597591" cy="254000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0AC07F-1624-43FE-BD14-67845255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데이터 업로드 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6"/>
                </a:solidFill>
              </a:rPr>
              <a:t>반드시 예측 기간과 지역을 먼저 선택할 것 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3200320-412B-46F3-9DB0-529CA7D2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" y="2633652"/>
            <a:ext cx="5560069" cy="36513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A012D0-284E-4B36-A6CB-3863B4B7DCE1}"/>
              </a:ext>
            </a:extLst>
          </p:cNvPr>
          <p:cNvSpPr/>
          <p:nvPr/>
        </p:nvSpPr>
        <p:spPr>
          <a:xfrm>
            <a:off x="736599" y="2819399"/>
            <a:ext cx="389468" cy="12700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64742854-90E0-41C8-A353-36915FC62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01" y="2946400"/>
            <a:ext cx="4885367" cy="273806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435CE-AD43-4CE9-B78B-BABD0B97A0EF}"/>
              </a:ext>
            </a:extLst>
          </p:cNvPr>
          <p:cNvSpPr/>
          <p:nvPr/>
        </p:nvSpPr>
        <p:spPr>
          <a:xfrm>
            <a:off x="2302931" y="3733800"/>
            <a:ext cx="3378201" cy="10513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783B2A-0EFD-4E12-AF45-C75AF0B0D55F}"/>
              </a:ext>
            </a:extLst>
          </p:cNvPr>
          <p:cNvSpPr/>
          <p:nvPr/>
        </p:nvSpPr>
        <p:spPr>
          <a:xfrm flipH="1">
            <a:off x="5201836" y="5456986"/>
            <a:ext cx="504697" cy="17334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0E6A74A-ACD9-495B-B679-5D9192761105}"/>
              </a:ext>
            </a:extLst>
          </p:cNvPr>
          <p:cNvSpPr/>
          <p:nvPr/>
        </p:nvSpPr>
        <p:spPr>
          <a:xfrm rot="2445371">
            <a:off x="1360893" y="3110668"/>
            <a:ext cx="597591" cy="254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4417220-49F0-4235-97F7-492D8711D236}"/>
              </a:ext>
            </a:extLst>
          </p:cNvPr>
          <p:cNvSpPr/>
          <p:nvPr/>
        </p:nvSpPr>
        <p:spPr>
          <a:xfrm rot="5400000">
            <a:off x="5121686" y="4438230"/>
            <a:ext cx="597591" cy="254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C2F07-F3B3-4093-BC62-CDF6CB46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17B89-E59D-4512-8A56-2980FDA8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0AC07F-1624-43FE-BD14-67845255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테스트 데이터 업로드 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6"/>
                </a:solidFill>
              </a:rPr>
              <a:t>반드시 예측 기간과 지역을 먼저 선택할 것 </a:t>
            </a:r>
            <a:endParaRPr lang="en-US" altLang="ko-KR" b="1" dirty="0">
              <a:solidFill>
                <a:schemeClr val="accent6"/>
              </a:solidFill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3200320-412B-46F3-9DB0-529CA7D2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" y="2633652"/>
            <a:ext cx="5560069" cy="36513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A012D0-284E-4B36-A6CB-3863B4B7DCE1}"/>
              </a:ext>
            </a:extLst>
          </p:cNvPr>
          <p:cNvSpPr/>
          <p:nvPr/>
        </p:nvSpPr>
        <p:spPr>
          <a:xfrm>
            <a:off x="736599" y="2819399"/>
            <a:ext cx="389468" cy="12700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64742854-90E0-41C8-A353-36915FC62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01" y="2946400"/>
            <a:ext cx="4885367" cy="273806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3435CE-AD43-4CE9-B78B-BABD0B97A0EF}"/>
              </a:ext>
            </a:extLst>
          </p:cNvPr>
          <p:cNvSpPr/>
          <p:nvPr/>
        </p:nvSpPr>
        <p:spPr>
          <a:xfrm>
            <a:off x="2302931" y="3733800"/>
            <a:ext cx="3378201" cy="10513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783B2A-0EFD-4E12-AF45-C75AF0B0D55F}"/>
              </a:ext>
            </a:extLst>
          </p:cNvPr>
          <p:cNvSpPr/>
          <p:nvPr/>
        </p:nvSpPr>
        <p:spPr>
          <a:xfrm flipH="1">
            <a:off x="5201836" y="5456986"/>
            <a:ext cx="504697" cy="17334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0E6A74A-ACD9-495B-B679-5D9192761105}"/>
              </a:ext>
            </a:extLst>
          </p:cNvPr>
          <p:cNvSpPr/>
          <p:nvPr/>
        </p:nvSpPr>
        <p:spPr>
          <a:xfrm rot="2445371">
            <a:off x="1360893" y="3110668"/>
            <a:ext cx="597591" cy="254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4417220-49F0-4235-97F7-492D8711D236}"/>
              </a:ext>
            </a:extLst>
          </p:cNvPr>
          <p:cNvSpPr/>
          <p:nvPr/>
        </p:nvSpPr>
        <p:spPr>
          <a:xfrm rot="5400000">
            <a:off x="5121686" y="4438230"/>
            <a:ext cx="597591" cy="254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9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212745"/>
      </a:dk2>
      <a:lt2>
        <a:srgbClr val="7F7F7F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83CB17014394C448B3AB0C2C5ED6134" ma:contentTypeVersion="9" ma:contentTypeDescription="새 문서를 만듭니다." ma:contentTypeScope="" ma:versionID="bb946ca5942fc1299d0d31ef91a0bb5d">
  <xsd:schema xmlns:xsd="http://www.w3.org/2001/XMLSchema" xmlns:xs="http://www.w3.org/2001/XMLSchema" xmlns:p="http://schemas.microsoft.com/office/2006/metadata/properties" xmlns:ns3="a279a19e-b71b-4b9f-be5c-b95113f40ee8" targetNamespace="http://schemas.microsoft.com/office/2006/metadata/properties" ma:root="true" ma:fieldsID="057659a94995825e3132201e02a2ad7f" ns3:_="">
    <xsd:import namespace="a279a19e-b71b-4b9f-be5c-b95113f40e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9a19e-b71b-4b9f-be5c-b95113f40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67E48B-F5C7-44AA-9F48-A21A82CC58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03F7F2-CC56-4C9E-8610-319A8FD5E238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a279a19e-b71b-4b9f-be5c-b95113f40ee8"/>
  </ds:schemaRefs>
</ds:datastoreItem>
</file>

<file path=customXml/itemProps3.xml><?xml version="1.0" encoding="utf-8"?>
<ds:datastoreItem xmlns:ds="http://schemas.openxmlformats.org/officeDocument/2006/customXml" ds:itemID="{1EEF06AF-FD8E-488C-9AAD-9D435F847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9a19e-b71b-4b9f-be5c-b95113f40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와이드스크린</PresentationFormat>
  <Paragraphs>64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roboto</vt:lpstr>
      <vt:lpstr>Wingdings</vt:lpstr>
      <vt:lpstr>Arial</vt:lpstr>
      <vt:lpstr>맑은 고딕</vt:lpstr>
      <vt:lpstr>lato</vt:lpstr>
      <vt:lpstr>roboto</vt:lpstr>
      <vt:lpstr>나눔바른고딕</vt:lpstr>
      <vt:lpstr>Office 테마</vt:lpstr>
      <vt:lpstr>PowerPoint 프레젠테이션</vt:lpstr>
      <vt:lpstr> 목차</vt:lpstr>
      <vt:lpstr> 목차</vt:lpstr>
      <vt:lpstr>다운로드 </vt:lpstr>
      <vt:lpstr> 목차</vt:lpstr>
      <vt:lpstr>사용방법</vt:lpstr>
      <vt:lpstr>사용방법</vt:lpstr>
      <vt:lpstr>사용방법</vt:lpstr>
      <vt:lpstr>사용방법</vt:lpstr>
      <vt:lpstr>사용방법</vt:lpstr>
      <vt:lpstr>사용방법</vt:lpstr>
      <vt:lpstr>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1898</cp:revision>
  <dcterms:created xsi:type="dcterms:W3CDTF">2020-03-06T02:35:36Z</dcterms:created>
  <dcterms:modified xsi:type="dcterms:W3CDTF">2021-10-15T07:13:38Z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0x010100883CB17014394C448B3AB0C2C5ED6134</vt:lpwstr>
  </property>
</Properties>
</file>