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8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9" r:id="rId27"/>
    <p:sldId id="288" r:id="rId28"/>
    <p:sldId id="291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in seo" initials="cs" lastIdx="1" clrIdx="0">
    <p:extLst>
      <p:ext uri="{19B8F6BF-5375-455C-9EA6-DF929625EA0E}">
        <p15:presenceInfo xmlns:p15="http://schemas.microsoft.com/office/powerpoint/2012/main" userId="choijin s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E0410-62F5-D31C-8AD1-F0D084E81B9D}" v="223" dt="2021-03-04T10:27:36.352"/>
    <p1510:client id="{2D037A2C-86D2-8E06-8BBC-4CE48FF967C4}" v="127" dt="2021-03-02T09:17:16.915"/>
    <p1510:client id="{30E8B09F-D039-B000-EF04-186F0D3C91B7}" v="1425" dt="2021-03-04T09:06:58.267"/>
    <p1510:client id="{3C51B09F-5061-B000-EF04-15E3F4028F53}" v="824" dt="2021-03-02T13:32:52.415"/>
    <p1510:client id="{42EFB09F-80E5-B000-C15F-2ACE3A0FCA41}" v="1529" dt="2021-03-04T11:02:15.123"/>
    <p1510:client id="{5799496B-7660-4FE6-B096-5F1735510707}" v="196" dt="2021-03-02T14:47:46.920"/>
    <p1510:client id="{5C59B09F-801D-B000-EF04-1BF4FE456133}" v="11" dt="2021-03-02T14:48:40.639"/>
    <p1510:client id="{7D96B09F-A0A0-B000-EF04-199D3FD6D695}" v="40" dt="2021-03-03T08:41:31.951"/>
    <p1510:client id="{B408F22D-B69B-4488-A1D5-1F0F7DDF13B5}" v="86" dt="2021-03-02T23:59:40.057"/>
    <p1510:client id="{B946B09F-C035-B000-BDBF-7B95CB27E686}" v="1265" dt="2021-03-02T09:52:45.605"/>
    <p1510:client id="{BA48B09F-70F4-B000-82BC-CE05EF2F73AA}" v="13" dt="2021-03-02T09:57:58.584"/>
    <p1510:client id="{C8E7B09F-4026-B000-BDBF-78030B98AF7B}" v="51" dt="2021-03-04T08:23:57.143"/>
    <p1510:client id="{CD2AB09F-B06D-B000-C15F-2BEE3DA92273}" v="174" dt="2021-03-02T01:29:08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A983E-CDD0-486C-97A7-7570C431AEEC}" type="datetimeFigureOut">
              <a:rPr lang="en-US" altLang="ko-KR"/>
              <a:t>3/4/2021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1464-65D9-4D84-8ABD-01712B3F4E83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/>
              <a:t>Title Test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farrokhi/block-io-layer-tracing-blktra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.kernel.dk/cgit/blktra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err="1">
                <a:solidFill>
                  <a:schemeClr val="accent5"/>
                </a:solidFill>
                <a:latin typeface="roboto"/>
                <a:ea typeface="roboto"/>
              </a:rPr>
              <a:t>Blktrace</a:t>
            </a:r>
            <a:r>
              <a:rPr lang="en-US" altLang="ko-KR" sz="3600" b="1">
                <a:solidFill>
                  <a:schemeClr val="accent5"/>
                </a:solidFill>
                <a:latin typeface="roboto"/>
                <a:ea typeface="roboto"/>
              </a:rPr>
              <a:t> installation </a:t>
            </a:r>
          </a:p>
          <a:p>
            <a:pPr algn="ctr"/>
            <a:r>
              <a:rPr lang="en-US" altLang="ko-KR" sz="3600" b="1">
                <a:solidFill>
                  <a:schemeClr val="accent5"/>
                </a:solidFill>
                <a:latin typeface="roboto"/>
                <a:ea typeface="roboto"/>
              </a:rPr>
              <a:t>&amp; </a:t>
            </a:r>
          </a:p>
          <a:p>
            <a:pPr algn="ctr"/>
            <a:r>
              <a:rPr lang="en-US" altLang="ko-KR" sz="3600" b="1" err="1">
                <a:solidFill>
                  <a:schemeClr val="accent5"/>
                </a:solidFill>
                <a:latin typeface="roboto"/>
                <a:ea typeface="roboto"/>
              </a:rPr>
              <a:t>Cgroup</a:t>
            </a:r>
            <a:r>
              <a:rPr lang="en-US" altLang="ko-KR" sz="3600" b="1">
                <a:solidFill>
                  <a:schemeClr val="accent5"/>
                </a:solidFill>
                <a:latin typeface="roboto"/>
                <a:ea typeface="roboto"/>
              </a:rPr>
              <a:t> I/O trace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Jinseo</a:t>
            </a:r>
            <a:r>
              <a:rPr lang="en-US" altLang="ko-KR" sz="2200" b="1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Choi</a:t>
            </a:r>
            <a:endParaRPr lang="en-US" altLang="ko-KR" sz="2200" b="1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트레이스</a:t>
            </a:r>
            <a:r>
              <a:rPr lang="ko-KR" altLang="en-US"/>
              <a:t> 파싱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altLang="en-US" err="1">
                <a:ea typeface="+mn-lt"/>
                <a:cs typeface="+mn-lt"/>
              </a:rPr>
              <a:t>Blktrace</a:t>
            </a:r>
            <a:r>
              <a:rPr lang="ko-KR" altLang="en-US">
                <a:ea typeface="+mn-lt"/>
                <a:cs typeface="+mn-lt"/>
              </a:rPr>
              <a:t> 종료 후 현재 터미널 경로에 </a:t>
            </a:r>
            <a:r>
              <a:rPr lang="ko-KR" altLang="en-US" err="1">
                <a:ea typeface="+mn-lt"/>
                <a:cs typeface="+mn-lt"/>
              </a:rPr>
              <a:t>트레이스</a:t>
            </a:r>
            <a:r>
              <a:rPr lang="ko-KR" altLang="en-US">
                <a:ea typeface="+mn-lt"/>
                <a:cs typeface="+mn-lt"/>
              </a:rPr>
              <a:t> 바이너리 파일이 생성됨(</a:t>
            </a:r>
            <a:r>
              <a:rPr lang="ko-KR" altLang="en-US" err="1">
                <a:ea typeface="+mn-lt"/>
                <a:cs typeface="+mn-lt"/>
              </a:rPr>
              <a:t>cpu코어별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trace</a:t>
            </a:r>
            <a:r>
              <a:rPr lang="ko-KR" altLang="en-US">
                <a:ea typeface="+mn-lt"/>
                <a:cs typeface="+mn-lt"/>
              </a:rPr>
              <a:t>) </a:t>
            </a:r>
          </a:p>
          <a:p>
            <a:r>
              <a:rPr lang="ko-KR" altLang="en-US" err="1"/>
              <a:t>blkparse로</a:t>
            </a:r>
            <a:r>
              <a:rPr lang="ko-KR" altLang="en-US"/>
              <a:t> 바이너리 파일 파싱</a:t>
            </a:r>
          </a:p>
          <a:p>
            <a:pPr marL="575945" lvl="1"/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blkparse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nvme0n1 -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f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"%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5T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.%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5t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, 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%M,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%S,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%n,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%d, %a %C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\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n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" -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a</a:t>
            </a:r>
            <a:r>
              <a:rPr lang="ko-KR" altLang="en-US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r>
              <a:rPr lang="ko-KR" altLang="en-US" err="1">
                <a:solidFill>
                  <a:schemeClr val="accent5"/>
                </a:solidFill>
                <a:ea typeface="+mn-lt"/>
                <a:cs typeface="+mn-lt"/>
              </a:rPr>
              <a:t>issued</a:t>
            </a:r>
            <a:r>
              <a:rPr lang="ko-KR" altLang="en-US">
                <a:solidFill>
                  <a:schemeClr val="accent5"/>
                </a:solidFill>
                <a:ea typeface="+mn-lt"/>
                <a:cs typeface="+mn-lt"/>
              </a:rPr>
              <a:t> -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o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output.txt</a:t>
            </a:r>
          </a:p>
          <a:p>
            <a:pPr marL="575945" lvl="1"/>
            <a:r>
              <a:rPr lang="en-US" altLang="ko-KR" b="1">
                <a:solidFill>
                  <a:schemeClr val="tx2"/>
                </a:solidFill>
              </a:rPr>
              <a:t>-f</a:t>
            </a:r>
            <a:r>
              <a:rPr lang="en-US" altLang="ko-KR">
                <a:solidFill>
                  <a:schemeClr val="tx2"/>
                </a:solidFill>
              </a:rPr>
              <a:t>: </a:t>
            </a:r>
            <a:r>
              <a:rPr lang="en-US" altLang="ko-KR" err="1">
                <a:solidFill>
                  <a:schemeClr val="tx2"/>
                </a:solidFill>
              </a:rPr>
              <a:t>출력포맷</a:t>
            </a:r>
            <a:r>
              <a:rPr lang="en-US" altLang="ko-KR">
                <a:solidFill>
                  <a:schemeClr val="tx2"/>
                </a:solidFill>
              </a:rPr>
              <a:t> </a:t>
            </a:r>
            <a:r>
              <a:rPr lang="en-US" altLang="ko-KR" err="1">
                <a:solidFill>
                  <a:schemeClr val="tx2"/>
                </a:solidFill>
              </a:rPr>
              <a:t>지정</a:t>
            </a:r>
            <a:r>
              <a:rPr lang="en-US" altLang="ko-KR">
                <a:solidFill>
                  <a:schemeClr val="tx2"/>
                </a:solidFill>
              </a:rPr>
              <a:t> </a:t>
            </a:r>
          </a:p>
          <a:p>
            <a:pPr marL="575945" lvl="1"/>
            <a:r>
              <a:rPr lang="en-US" altLang="ko-KR" b="1">
                <a:solidFill>
                  <a:schemeClr val="tx2"/>
                </a:solidFill>
              </a:rPr>
              <a:t>%5T.%3t</a:t>
            </a:r>
            <a:r>
              <a:rPr lang="en-US" altLang="ko-KR">
                <a:solidFill>
                  <a:schemeClr val="tx2"/>
                </a:solidFill>
              </a:rPr>
              <a:t> : </a:t>
            </a:r>
            <a:r>
              <a:rPr lang="en-US" altLang="ko-KR" err="1">
                <a:solidFill>
                  <a:schemeClr val="tx2"/>
                </a:solidFill>
              </a:rPr>
              <a:t>타임</a:t>
            </a:r>
            <a:r>
              <a:rPr lang="en-US" altLang="ko-KR">
                <a:solidFill>
                  <a:schemeClr val="tx2"/>
                </a:solidFill>
              </a:rPr>
              <a:t> </a:t>
            </a:r>
            <a:r>
              <a:rPr lang="en-US" altLang="ko-KR" err="1">
                <a:solidFill>
                  <a:schemeClr val="tx2"/>
                </a:solidFill>
              </a:rPr>
              <a:t>스탬프</a:t>
            </a:r>
            <a:r>
              <a:rPr lang="en-US" altLang="ko-KR">
                <a:solidFill>
                  <a:schemeClr val="tx2"/>
                </a:solidFill>
              </a:rPr>
              <a:t>(</a:t>
            </a:r>
            <a:r>
              <a:rPr lang="en-US" altLang="ko-KR" err="1">
                <a:solidFill>
                  <a:schemeClr val="tx2"/>
                </a:solidFill>
              </a:rPr>
              <a:t>sec.ns</a:t>
            </a:r>
            <a:r>
              <a:rPr lang="en-US" altLang="ko-KR">
                <a:solidFill>
                  <a:schemeClr val="tx2"/>
                </a:solidFill>
              </a:rPr>
              <a:t>) </a:t>
            </a:r>
          </a:p>
          <a:p>
            <a:pPr marL="575945" lvl="1"/>
            <a:r>
              <a:rPr lang="en-US" altLang="ko-KR" b="1">
                <a:solidFill>
                  <a:schemeClr val="tx2"/>
                </a:solidFill>
              </a:rPr>
              <a:t>%M</a:t>
            </a:r>
            <a:r>
              <a:rPr lang="en-US" altLang="ko-KR">
                <a:solidFill>
                  <a:schemeClr val="tx2"/>
                </a:solidFill>
              </a:rPr>
              <a:t>: </a:t>
            </a:r>
            <a:r>
              <a:rPr lang="en-US" altLang="ko-KR" err="1">
                <a:solidFill>
                  <a:schemeClr val="tx2"/>
                </a:solidFill>
              </a:rPr>
              <a:t>장치번호</a:t>
            </a:r>
            <a:endParaRPr lang="en-US" altLang="ko-KR">
              <a:solidFill>
                <a:schemeClr val="tx2"/>
              </a:solidFill>
            </a:endParaRPr>
          </a:p>
          <a:p>
            <a:pPr marL="575945" lvl="1"/>
            <a:r>
              <a:rPr lang="en-US" altLang="ko-KR" b="1">
                <a:solidFill>
                  <a:schemeClr val="tx2"/>
                </a:solidFill>
              </a:rPr>
              <a:t>%S</a:t>
            </a:r>
            <a:r>
              <a:rPr lang="en-US" altLang="ko-KR">
                <a:solidFill>
                  <a:schemeClr val="tx2"/>
                </a:solidFill>
              </a:rPr>
              <a:t>: </a:t>
            </a:r>
            <a:r>
              <a:rPr lang="en-US" altLang="ko-KR" err="1">
                <a:solidFill>
                  <a:schemeClr val="tx2"/>
                </a:solidFill>
              </a:rPr>
              <a:t>섹터</a:t>
            </a:r>
            <a:r>
              <a:rPr lang="en-US" altLang="ko-KR">
                <a:solidFill>
                  <a:schemeClr val="tx2"/>
                </a:solidFill>
              </a:rPr>
              <a:t> </a:t>
            </a:r>
            <a:r>
              <a:rPr lang="en-US" altLang="ko-KR" err="1">
                <a:solidFill>
                  <a:schemeClr val="tx2"/>
                </a:solidFill>
              </a:rPr>
              <a:t>번호</a:t>
            </a:r>
            <a:endParaRPr lang="en-US" altLang="ko-KR">
              <a:solidFill>
                <a:schemeClr val="tx2"/>
              </a:solidFill>
            </a:endParaRPr>
          </a:p>
          <a:p>
            <a:pPr marL="575945" lvl="1"/>
            <a:r>
              <a:rPr lang="en-US" altLang="ko-KR" b="1">
                <a:solidFill>
                  <a:schemeClr val="tx2"/>
                </a:solidFill>
              </a:rPr>
              <a:t>%n</a:t>
            </a:r>
            <a:r>
              <a:rPr lang="en-US" altLang="ko-KR">
                <a:solidFill>
                  <a:schemeClr val="tx2"/>
                </a:solidFill>
              </a:rPr>
              <a:t>: </a:t>
            </a:r>
            <a:r>
              <a:rPr lang="en-US" altLang="ko-KR" err="1">
                <a:solidFill>
                  <a:schemeClr val="tx2"/>
                </a:solidFill>
              </a:rPr>
              <a:t>요청</a:t>
            </a:r>
            <a:r>
              <a:rPr lang="en-US" altLang="ko-KR">
                <a:solidFill>
                  <a:schemeClr val="tx2"/>
                </a:solidFill>
              </a:rPr>
              <a:t> </a:t>
            </a:r>
            <a:r>
              <a:rPr lang="en-US" altLang="ko-KR" err="1">
                <a:solidFill>
                  <a:schemeClr val="tx2"/>
                </a:solidFill>
              </a:rPr>
              <a:t>블록</a:t>
            </a:r>
            <a:r>
              <a:rPr lang="en-US" altLang="ko-KR">
                <a:solidFill>
                  <a:schemeClr val="tx2"/>
                </a:solidFill>
              </a:rPr>
              <a:t> 수</a:t>
            </a:r>
            <a:endParaRPr lang="en-US">
              <a:solidFill>
                <a:schemeClr val="tx2"/>
              </a:solidFill>
            </a:endParaRPr>
          </a:p>
          <a:p>
            <a:pPr marL="575945" lvl="1"/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%d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: RWBS flag</a:t>
            </a:r>
          </a:p>
          <a:p>
            <a:pPr marL="575945" lvl="1"/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%a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: block io layer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chemeClr val="tx2"/>
                </a:solidFill>
                <a:ea typeface="+mn-lt"/>
                <a:cs typeface="+mn-lt"/>
              </a:rPr>
              <a:t>트레이스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 action</a:t>
            </a:r>
          </a:p>
          <a:p>
            <a:pPr marL="575945" lvl="1"/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%C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커맨드</a:t>
            </a:r>
          </a:p>
          <a:p>
            <a:pPr marL="575945" lvl="1"/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-a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장치의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읽기 action에 대해서만 </a:t>
            </a:r>
            <a:r>
              <a:rPr lang="ko-KR" altLang="en-US" err="1">
                <a:solidFill>
                  <a:schemeClr val="tx2"/>
                </a:solidFill>
                <a:ea typeface="+mn-lt"/>
                <a:cs typeface="+mn-lt"/>
              </a:rPr>
              <a:t>트레이스</a:t>
            </a: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 필터링 </a:t>
            </a:r>
            <a:endParaRPr lang="ko-KR">
              <a:solidFill>
                <a:schemeClr val="tx2"/>
              </a:solidFill>
            </a:endParaRPr>
          </a:p>
          <a:p>
            <a:pPr marL="575945" lvl="1"/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-o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ko-KR" altLang="en-US">
                <a:solidFill>
                  <a:schemeClr val="tx2"/>
                </a:solidFill>
                <a:ea typeface="+mn-lt"/>
                <a:cs typeface="+mn-lt"/>
              </a:rPr>
              <a:t>출력파일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이름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지정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 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FC14884-A0EB-433E-AA57-6067FB53B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85" b="488"/>
          <a:stretch/>
        </p:blipFill>
        <p:spPr>
          <a:xfrm>
            <a:off x="6008169" y="4512915"/>
            <a:ext cx="5955609" cy="195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3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6B19A2E-F173-4F67-A580-83EDBB706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50" t="29699" r="15139" b="975"/>
          <a:stretch/>
        </p:blipFill>
        <p:spPr>
          <a:xfrm>
            <a:off x="7475307" y="1902771"/>
            <a:ext cx="1522796" cy="4515192"/>
          </a:xfrm>
          <a:prstGeom prst="rect">
            <a:avLst/>
          </a:prstGeom>
        </p:spPr>
      </p:pic>
      <p:pic>
        <p:nvPicPr>
          <p:cNvPr id="2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88AA560-F8DC-4A6D-82A8-439B233E0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1" t="29318" r="42021" b="999"/>
          <a:stretch/>
        </p:blipFill>
        <p:spPr>
          <a:xfrm>
            <a:off x="6423022" y="1911591"/>
            <a:ext cx="326760" cy="4538423"/>
          </a:xfrm>
          <a:prstGeom prst="rect">
            <a:avLst/>
          </a:prstGeom>
        </p:spPr>
      </p:pic>
      <p:pic>
        <p:nvPicPr>
          <p:cNvPr id="25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4D62D8B-5EE9-4F36-A3D8-AB713FA1B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2" t="29197" r="48138" b="929"/>
          <a:stretch/>
        </p:blipFill>
        <p:spPr>
          <a:xfrm>
            <a:off x="5500348" y="1901431"/>
            <a:ext cx="272300" cy="4550901"/>
          </a:xfrm>
          <a:prstGeom prst="rect">
            <a:avLst/>
          </a:prstGeom>
        </p:spPr>
      </p:pic>
      <p:pic>
        <p:nvPicPr>
          <p:cNvPr id="24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5C9CBA4-8C75-4B5E-954B-77DC5C781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9" t="29084" r="53652" b="1168"/>
          <a:stretch/>
        </p:blipFill>
        <p:spPr>
          <a:xfrm>
            <a:off x="4218668" y="1908100"/>
            <a:ext cx="1096784" cy="4542663"/>
          </a:xfrm>
          <a:prstGeom prst="rect">
            <a:avLst/>
          </a:prstGeom>
        </p:spPr>
      </p:pic>
      <p:pic>
        <p:nvPicPr>
          <p:cNvPr id="23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7C446EB-A7CC-4856-AE47-F3D41372B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0" t="29136" r="71182" b="1049"/>
          <a:stretch/>
        </p:blipFill>
        <p:spPr>
          <a:xfrm>
            <a:off x="3170751" y="1902376"/>
            <a:ext cx="480411" cy="4547013"/>
          </a:xfrm>
          <a:prstGeom prst="rect">
            <a:avLst/>
          </a:prstGeom>
        </p:spPr>
      </p:pic>
      <p:pic>
        <p:nvPicPr>
          <p:cNvPr id="5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BA2578C-987B-414D-9C3A-8C606B493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9" t="29305" r="79814" b="697"/>
          <a:stretch/>
        </p:blipFill>
        <p:spPr>
          <a:xfrm>
            <a:off x="1138751" y="1910773"/>
            <a:ext cx="1404976" cy="45589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수행결과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97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Output.txt</a:t>
            </a:r>
          </a:p>
          <a:p>
            <a:endParaRPr lang="ko-KR" altLang="en-US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8205CF-E39A-4F1E-9E6F-A1858D0280D6}"/>
              </a:ext>
            </a:extLst>
          </p:cNvPr>
          <p:cNvSpPr/>
          <p:nvPr/>
        </p:nvSpPr>
        <p:spPr>
          <a:xfrm>
            <a:off x="1577974" y="1913012"/>
            <a:ext cx="908959" cy="219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F27BFF-1B1F-46DB-84B3-C3161AEF1C44}"/>
              </a:ext>
            </a:extLst>
          </p:cNvPr>
          <p:cNvSpPr/>
          <p:nvPr/>
        </p:nvSpPr>
        <p:spPr>
          <a:xfrm>
            <a:off x="3097741" y="1903941"/>
            <a:ext cx="516467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E57C43-1449-43D4-872A-79B980E38F46}"/>
              </a:ext>
            </a:extLst>
          </p:cNvPr>
          <p:cNvSpPr/>
          <p:nvPr/>
        </p:nvSpPr>
        <p:spPr>
          <a:xfrm>
            <a:off x="4181475" y="1903941"/>
            <a:ext cx="1135138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E76DCC-7916-49C6-9A01-8CB5CB9A1F02}"/>
              </a:ext>
            </a:extLst>
          </p:cNvPr>
          <p:cNvSpPr/>
          <p:nvPr/>
        </p:nvSpPr>
        <p:spPr>
          <a:xfrm>
            <a:off x="7471983" y="1858584"/>
            <a:ext cx="295730" cy="273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8B51B8-7D7A-4A36-A7E1-4EBDB21FF186}"/>
              </a:ext>
            </a:extLst>
          </p:cNvPr>
          <p:cNvSpPr/>
          <p:nvPr/>
        </p:nvSpPr>
        <p:spPr>
          <a:xfrm>
            <a:off x="5426073" y="1903941"/>
            <a:ext cx="304801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F8ACCD-F6BE-4571-9A1C-473762375EEF}"/>
              </a:ext>
            </a:extLst>
          </p:cNvPr>
          <p:cNvSpPr/>
          <p:nvPr/>
        </p:nvSpPr>
        <p:spPr>
          <a:xfrm>
            <a:off x="6357407" y="1903942"/>
            <a:ext cx="304801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DFE66-3279-4646-9D84-575C799A877F}"/>
              </a:ext>
            </a:extLst>
          </p:cNvPr>
          <p:cNvSpPr txBox="1"/>
          <p:nvPr/>
        </p:nvSpPr>
        <p:spPr>
          <a:xfrm>
            <a:off x="5268195" y="1630958"/>
            <a:ext cx="9193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[요청 블록 수] [</a:t>
            </a:r>
            <a:r>
              <a:rPr lang="ko-KR" sz="1200">
                <a:solidFill>
                  <a:srgbClr val="FF0000"/>
                </a:solidFill>
                <a:ea typeface="+mn-lt"/>
                <a:cs typeface="+mn-lt"/>
              </a:rPr>
              <a:t>RWBS flag</a:t>
            </a:r>
            <a:r>
              <a:rPr lang="ko-KR" altLang="en-US" sz="1200">
                <a:solidFill>
                  <a:srgbClr val="FF0000"/>
                </a:solidFill>
              </a:rPr>
              <a:t>]  [action] [커맨드]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6C400-3928-43BC-8830-C0CDD973AFC8}"/>
              </a:ext>
            </a:extLst>
          </p:cNvPr>
          <p:cNvSpPr txBox="1"/>
          <p:nvPr/>
        </p:nvSpPr>
        <p:spPr>
          <a:xfrm>
            <a:off x="4086491" y="1630960"/>
            <a:ext cx="1428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[섹터 번호]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5350B-DAFC-4864-8E78-BA0B9D1A28E5}"/>
              </a:ext>
            </a:extLst>
          </p:cNvPr>
          <p:cNvSpPr txBox="1"/>
          <p:nvPr/>
        </p:nvSpPr>
        <p:spPr>
          <a:xfrm>
            <a:off x="2973728" y="1630957"/>
            <a:ext cx="11159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[장치번호]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63B704-EB0E-4692-9AA6-99A9611D08BB}"/>
              </a:ext>
            </a:extLst>
          </p:cNvPr>
          <p:cNvSpPr txBox="1"/>
          <p:nvPr/>
        </p:nvSpPr>
        <p:spPr>
          <a:xfrm>
            <a:off x="1371110" y="1640029"/>
            <a:ext cx="131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[Time </a:t>
            </a:r>
            <a:r>
              <a:rPr lang="ko-KR" altLang="en-US" sz="1200" err="1">
                <a:solidFill>
                  <a:srgbClr val="FF0000"/>
                </a:solidFill>
              </a:rPr>
              <a:t>stamp</a:t>
            </a:r>
            <a:r>
              <a:rPr lang="ko-KR" altLang="en-US" sz="120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AC8CF7-6CFE-4A48-A89E-F0820E06E2D9}"/>
              </a:ext>
            </a:extLst>
          </p:cNvPr>
          <p:cNvSpPr/>
          <p:nvPr/>
        </p:nvSpPr>
        <p:spPr>
          <a:xfrm>
            <a:off x="7843911" y="1858583"/>
            <a:ext cx="395515" cy="273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1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트레이스</a:t>
            </a:r>
            <a:r>
              <a:rPr lang="ko-KR" altLang="en-US"/>
              <a:t> Action 종류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Trace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Action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endParaRPr lang="ko-KR"/>
          </a:p>
          <a:p>
            <a:pPr marL="575945" lvl="1"/>
            <a:r>
              <a:rPr lang="ko-KR" b="1" dirty="0">
                <a:ea typeface="+mn-lt"/>
                <a:cs typeface="+mn-lt"/>
              </a:rPr>
              <a:t>C </a:t>
            </a:r>
            <a:r>
              <a:rPr lang="en-US" altLang="ko-KR" b="1" dirty="0">
                <a:ea typeface="+mn-lt"/>
                <a:cs typeface="+mn-lt"/>
              </a:rPr>
              <a:t>-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complete</a:t>
            </a:r>
            <a:r>
              <a:rPr lang="ko-KR" altLang="en-US" dirty="0">
                <a:ea typeface="+mn-lt"/>
                <a:cs typeface="+mn-lt"/>
              </a:rPr>
              <a:t> : 이전 요청 완료됨 </a:t>
            </a:r>
            <a:endParaRPr lang="ko-KR" altLang="en-US"/>
          </a:p>
          <a:p>
            <a:pPr marL="575945" lvl="1"/>
            <a:r>
              <a:rPr lang="ko-KR" b="1" dirty="0" err="1">
                <a:solidFill>
                  <a:srgbClr val="FF0000"/>
                </a:solidFill>
                <a:ea typeface="+mn-lt"/>
                <a:cs typeface="+mn-lt"/>
              </a:rPr>
              <a:t>D</a:t>
            </a:r>
            <a:r>
              <a:rPr lang="ko-KR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+mn-lt"/>
                <a:cs typeface="+mn-lt"/>
              </a:rPr>
              <a:t>–</a:t>
            </a:r>
            <a:r>
              <a:rPr lang="ko-KR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rgbClr val="FF0000"/>
                </a:solidFill>
                <a:ea typeface="+mn-lt"/>
                <a:cs typeface="+mn-lt"/>
              </a:rPr>
              <a:t>issued</a:t>
            </a: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ko-KR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+mn-lt"/>
                <a:cs typeface="+mn-lt"/>
              </a:rPr>
              <a:t>request</a:t>
            </a:r>
            <a:r>
              <a:rPr lang="ko-KR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+mn-lt"/>
                <a:cs typeface="+mn-lt"/>
              </a:rPr>
              <a:t>queue</a:t>
            </a:r>
            <a:r>
              <a:rPr lang="ko-KR" altLang="en-US" dirty="0">
                <a:solidFill>
                  <a:srgbClr val="FF0000"/>
                </a:solidFill>
                <a:ea typeface="+mn-lt"/>
                <a:cs typeface="+mn-lt"/>
              </a:rPr>
              <a:t> 또는 스케줄러에 있는 </a:t>
            </a:r>
            <a:r>
              <a:rPr lang="ko-KR" altLang="en-US" dirty="0" err="1">
                <a:solidFill>
                  <a:srgbClr val="FF0000"/>
                </a:solidFill>
                <a:ea typeface="+mn-lt"/>
                <a:cs typeface="+mn-lt"/>
              </a:rPr>
              <a:t>request</a:t>
            </a:r>
            <a:r>
              <a:rPr lang="ko-KR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+mn-lt"/>
                <a:cs typeface="+mn-lt"/>
              </a:rPr>
              <a:t>block이</a:t>
            </a:r>
            <a:r>
              <a:rPr lang="ko-KR" altLang="en-US" dirty="0">
                <a:solidFill>
                  <a:srgbClr val="FF0000"/>
                </a:solidFill>
                <a:ea typeface="+mn-lt"/>
                <a:cs typeface="+mn-lt"/>
              </a:rPr>
              <a:t> 드라이버로 보내짐</a:t>
            </a:r>
            <a:endParaRPr lang="ko-KR" altLang="en-US" dirty="0">
              <a:solidFill>
                <a:srgbClr val="FF0000"/>
              </a:solidFill>
            </a:endParaRPr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I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–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inserted: 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request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block이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스케줄러로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보내짐</a:t>
            </a:r>
            <a:endParaRPr lang="ko-KR" altLang="en-US" err="1">
              <a:ea typeface="+mn-lt"/>
              <a:cs typeface="+mn-lt"/>
            </a:endParaRPr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Q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–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queued: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지정된 위치에 </a:t>
            </a:r>
            <a:r>
              <a:rPr lang="ko-KR" altLang="en-US" dirty="0" err="1">
                <a:ea typeface="+mn-lt"/>
                <a:cs typeface="+mn-lt"/>
              </a:rPr>
              <a:t>I</a:t>
            </a:r>
            <a:r>
              <a:rPr lang="ko-KR" altLang="en-US" dirty="0">
                <a:ea typeface="+mn-lt"/>
                <a:cs typeface="+mn-lt"/>
              </a:rPr>
              <a:t>/</a:t>
            </a:r>
            <a:r>
              <a:rPr lang="ko-KR" altLang="en-US" dirty="0" err="1">
                <a:ea typeface="+mn-lt"/>
                <a:cs typeface="+mn-lt"/>
              </a:rPr>
              <a:t>O를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queue에</a:t>
            </a:r>
            <a:r>
              <a:rPr lang="ko-KR" altLang="en-US" dirty="0">
                <a:ea typeface="+mn-lt"/>
                <a:cs typeface="+mn-lt"/>
              </a:rPr>
              <a:t> 배치</a:t>
            </a:r>
          </a:p>
          <a:p>
            <a:pPr marL="575945" lvl="1"/>
            <a:r>
              <a:rPr lang="en-US" altLang="ko-KR" b="1" dirty="0">
                <a:ea typeface="+mn-lt"/>
                <a:cs typeface="+mn-lt"/>
              </a:rPr>
              <a:t>B –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bounced: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block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I</a:t>
            </a:r>
            <a:r>
              <a:rPr lang="ko-KR" altLang="en-US" dirty="0">
                <a:ea typeface="+mn-lt"/>
                <a:cs typeface="+mn-lt"/>
              </a:rPr>
              <a:t>/</a:t>
            </a:r>
            <a:r>
              <a:rPr lang="ko-KR" altLang="en-US" dirty="0" err="1">
                <a:ea typeface="+mn-lt"/>
                <a:cs typeface="+mn-lt"/>
              </a:rPr>
              <a:t>O에</a:t>
            </a:r>
            <a:r>
              <a:rPr lang="ko-KR" altLang="en-US" dirty="0">
                <a:ea typeface="+mn-lt"/>
                <a:cs typeface="+mn-lt"/>
              </a:rPr>
              <a:t> 연결된 </a:t>
            </a:r>
            <a:r>
              <a:rPr lang="ko-KR" altLang="en-US" dirty="0" err="1">
                <a:ea typeface="+mn-lt"/>
                <a:cs typeface="+mn-lt"/>
              </a:rPr>
              <a:t>page가</a:t>
            </a:r>
            <a:r>
              <a:rPr lang="ko-KR" altLang="en-US" dirty="0">
                <a:ea typeface="+mn-lt"/>
                <a:cs typeface="+mn-lt"/>
              </a:rPr>
              <a:t> 하드웨어에 의해 연결할 수 없어 더 낮은 메모리 주소로 되돌아 옴 </a:t>
            </a:r>
            <a:endParaRPr lang="ko-KR">
              <a:ea typeface="+mn-lt"/>
              <a:cs typeface="+mn-lt"/>
            </a:endParaRPr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M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-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merge: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i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scheduler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가 </a:t>
            </a:r>
            <a:r>
              <a:rPr lang="ko-KR" altLang="en-US" dirty="0" err="1">
                <a:ea typeface="+mn-lt"/>
                <a:cs typeface="+mn-lt"/>
              </a:rPr>
              <a:t>reuqest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queue를</a:t>
            </a:r>
            <a:r>
              <a:rPr lang="ko-KR" altLang="en-US" dirty="0">
                <a:ea typeface="+mn-lt"/>
                <a:cs typeface="+mn-lt"/>
              </a:rPr>
              <a:t> 병합</a:t>
            </a:r>
            <a:endParaRPr lang="ko-KR"/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G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-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get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request</a:t>
            </a:r>
            <a:r>
              <a:rPr lang="ko-KR" b="1" dirty="0">
                <a:ea typeface="+mn-lt"/>
                <a:cs typeface="+mn-lt"/>
              </a:rPr>
              <a:t>: </a:t>
            </a:r>
            <a:r>
              <a:rPr lang="en-US" altLang="ko-KR" dirty="0">
                <a:ea typeface="+mn-lt"/>
                <a:cs typeface="+mn-lt"/>
              </a:rPr>
              <a:t>block</a:t>
            </a:r>
            <a:r>
              <a:rPr lang="ko-KR" dirty="0">
                <a:ea typeface="+mn-lt"/>
                <a:cs typeface="+mn-lt"/>
              </a:rPr>
              <a:t> 장치로 </a:t>
            </a:r>
            <a:r>
              <a:rPr lang="en-US" altLang="ko-KR" dirty="0" err="1">
                <a:ea typeface="+mn-lt"/>
                <a:cs typeface="+mn-lt"/>
              </a:rPr>
              <a:t>request를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보냄</a:t>
            </a:r>
            <a:r>
              <a:rPr lang="ko-KR" altLang="en-US" dirty="0">
                <a:ea typeface="+mn-lt"/>
                <a:cs typeface="+mn-lt"/>
              </a:rPr>
              <a:t> </a:t>
            </a:r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S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–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sleep: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request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구조체가 존재하지 않음(유휴상태) </a:t>
            </a:r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P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–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plug</a:t>
            </a:r>
            <a:r>
              <a:rPr lang="ko-KR" b="1" dirty="0">
                <a:ea typeface="+mn-lt"/>
                <a:cs typeface="+mn-lt"/>
              </a:rPr>
              <a:t>: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en-US" altLang="ko-KR" dirty="0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가 이전에 비어 있던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block</a:t>
            </a:r>
            <a:r>
              <a:rPr lang="ko-KR" altLang="en-US" dirty="0">
                <a:ea typeface="+mn-lt"/>
                <a:cs typeface="+mn-lt"/>
              </a:rPr>
              <a:t> 장치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queue</a:t>
            </a:r>
            <a:r>
              <a:rPr lang="ko-KR" altLang="en-US" dirty="0" err="1">
                <a:ea typeface="+mn-lt"/>
                <a:cs typeface="+mn-lt"/>
              </a:rPr>
              <a:t>에</a:t>
            </a:r>
            <a:r>
              <a:rPr lang="ko-KR" dirty="0">
                <a:ea typeface="+mn-lt"/>
                <a:cs typeface="+mn-lt"/>
              </a:rPr>
              <a:t> 대기 중인 경우 이 데이터가 필요하기 전에</a:t>
            </a:r>
            <a:r>
              <a:rPr lang="ko-KR" altLang="en-US" dirty="0">
                <a:ea typeface="+mn-lt"/>
                <a:cs typeface="+mn-lt"/>
              </a:rPr>
              <a:t> 미리 </a:t>
            </a:r>
            <a:r>
              <a:rPr lang="ko-KR" altLang="en-US" dirty="0" err="1">
                <a:ea typeface="+mn-lt"/>
                <a:cs typeface="+mn-lt"/>
              </a:rPr>
              <a:t>queue에</a:t>
            </a:r>
            <a:r>
              <a:rPr lang="ko-KR" altLang="en-US" dirty="0">
                <a:ea typeface="+mn-lt"/>
                <a:cs typeface="+mn-lt"/>
              </a:rPr>
              <a:t> 연결 </a:t>
            </a:r>
            <a:endParaRPr lang="ko-KR" altLang="en-US" b="1" dirty="0">
              <a:ea typeface="+mn-lt"/>
              <a:cs typeface="+mn-lt"/>
            </a:endParaRPr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U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–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unplug: </a:t>
            </a:r>
            <a:r>
              <a:rPr lang="en-US" dirty="0">
                <a:ea typeface="+mn-lt"/>
                <a:cs typeface="+mn-lt"/>
              </a:rPr>
              <a:t>request data</a:t>
            </a:r>
            <a:r>
              <a:rPr lang="ko-KR" altLang="en-US" dirty="0">
                <a:ea typeface="+mn-lt"/>
                <a:cs typeface="+mn-lt"/>
              </a:rPr>
              <a:t>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이미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장치</a:t>
            </a:r>
            <a:r>
              <a:rPr lang="en-US" dirty="0">
                <a:ea typeface="+mn-lt"/>
                <a:cs typeface="+mn-lt"/>
              </a:rPr>
              <a:t> queue</a:t>
            </a:r>
            <a:r>
              <a:rPr lang="ko-KR" altLang="en-US" dirty="0">
                <a:ea typeface="+mn-lt"/>
                <a:cs typeface="+mn-lt"/>
              </a:rPr>
              <a:t>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대기중일때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일정시간이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지나면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queue에서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제거</a:t>
            </a:r>
            <a:r>
              <a:rPr lang="en-US" altLang="ko-KR" dirty="0">
                <a:ea typeface="+mn-lt"/>
                <a:cs typeface="+mn-lt"/>
              </a:rPr>
              <a:t> </a:t>
            </a:r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T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-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unplug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due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to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timer</a:t>
            </a:r>
            <a:r>
              <a:rPr lang="ko-KR" b="1" dirty="0">
                <a:ea typeface="+mn-lt"/>
                <a:cs typeface="+mn-lt"/>
              </a:rPr>
              <a:t>: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미리 정의된 대기시간에 의해 </a:t>
            </a:r>
            <a:r>
              <a:rPr lang="ko-KR" altLang="en-US" dirty="0" err="1">
                <a:ea typeface="+mn-lt"/>
                <a:cs typeface="+mn-lt"/>
              </a:rPr>
              <a:t>unplug</a:t>
            </a:r>
            <a:r>
              <a:rPr lang="ko-KR" altLang="en-US" dirty="0">
                <a:ea typeface="+mn-lt"/>
                <a:cs typeface="+mn-lt"/>
              </a:rPr>
              <a:t> 됨</a:t>
            </a:r>
            <a:endParaRPr lang="ko-KR" altLang="en-US" dirty="0"/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X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–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split: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may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indicate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performance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problem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due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bad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setup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that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raid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dm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device</a:t>
            </a:r>
            <a:r>
              <a:rPr 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 </a:t>
            </a:r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A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–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remap</a:t>
            </a:r>
            <a:r>
              <a:rPr lang="ko-KR" b="1" dirty="0">
                <a:ea typeface="+mn-lt"/>
                <a:cs typeface="+mn-lt"/>
              </a:rPr>
              <a:t>: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The </a:t>
            </a:r>
            <a:r>
              <a:rPr lang="ko-KR" dirty="0" err="1">
                <a:ea typeface="+mn-lt"/>
                <a:cs typeface="+mn-lt"/>
              </a:rPr>
              <a:t>remap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action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details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what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exactly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being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remapped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what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dirty="0"/>
          </a:p>
          <a:p>
            <a:endParaRPr lang="ko-KR" altLang="en-US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RWBS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RWBS </a:t>
            </a:r>
            <a:r>
              <a:rPr lang="ko-KR" err="1">
                <a:ea typeface="+mn-lt"/>
                <a:cs typeface="+mn-lt"/>
              </a:rPr>
              <a:t>flag</a:t>
            </a:r>
            <a:r>
              <a:rPr lang="ko-KR">
                <a:ea typeface="+mn-lt"/>
                <a:cs typeface="+mn-lt"/>
              </a:rPr>
              <a:t> 종류</a:t>
            </a:r>
            <a:endParaRPr lang="ko-KR" altLang="en-US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R:</a:t>
            </a:r>
            <a:r>
              <a:rPr lang="en-US" altLang="ko-KR">
                <a:solidFill>
                  <a:schemeClr val="tx2"/>
                </a:solidFill>
              </a:rPr>
              <a:t> </a:t>
            </a:r>
            <a:r>
              <a:rPr lang="en-US" altLang="ko-KR" err="1">
                <a:solidFill>
                  <a:schemeClr val="tx2"/>
                </a:solidFill>
              </a:rPr>
              <a:t>읽기</a:t>
            </a:r>
          </a:p>
          <a:p>
            <a:pPr marL="575945" lvl="1"/>
            <a:r>
              <a:rPr lang="en-US" altLang="ko-KR">
                <a:solidFill>
                  <a:schemeClr val="tx2"/>
                </a:solidFill>
              </a:rPr>
              <a:t>W : </a:t>
            </a:r>
            <a:r>
              <a:rPr lang="en-US" altLang="ko-KR" err="1">
                <a:solidFill>
                  <a:schemeClr val="tx2"/>
                </a:solidFill>
              </a:rPr>
              <a:t>쓰기</a:t>
            </a:r>
          </a:p>
          <a:p>
            <a:pPr marL="575945" lvl="1"/>
            <a:r>
              <a:rPr lang="en-US" altLang="ko-KR">
                <a:solidFill>
                  <a:schemeClr val="tx2"/>
                </a:solidFill>
              </a:rPr>
              <a:t>B: </a:t>
            </a:r>
            <a:r>
              <a:rPr lang="en-US" altLang="ko-KR" err="1">
                <a:solidFill>
                  <a:schemeClr val="tx2"/>
                </a:solidFill>
              </a:rPr>
              <a:t>동기화에</a:t>
            </a:r>
            <a:r>
              <a:rPr lang="en-US" altLang="ko-KR">
                <a:solidFill>
                  <a:schemeClr val="tx2"/>
                </a:solidFill>
              </a:rPr>
              <a:t> </a:t>
            </a:r>
            <a:r>
              <a:rPr lang="en-US" altLang="ko-KR" err="1">
                <a:solidFill>
                  <a:schemeClr val="tx2"/>
                </a:solidFill>
              </a:rPr>
              <a:t>의한</a:t>
            </a:r>
            <a:r>
              <a:rPr lang="en-US" altLang="ko-KR">
                <a:solidFill>
                  <a:schemeClr val="tx2"/>
                </a:solidFill>
              </a:rPr>
              <a:t> </a:t>
            </a:r>
            <a:r>
              <a:rPr lang="en-US" altLang="ko-KR" err="1">
                <a:solidFill>
                  <a:schemeClr val="tx2"/>
                </a:solidFill>
              </a:rPr>
              <a:t>대기</a:t>
            </a:r>
            <a:r>
              <a:rPr lang="en-US" altLang="ko-KR">
                <a:solidFill>
                  <a:schemeClr val="tx2"/>
                </a:solidFill>
              </a:rPr>
              <a:t> </a:t>
            </a:r>
          </a:p>
          <a:p>
            <a:pPr marL="575945" lvl="1"/>
            <a:r>
              <a:rPr lang="en-US" altLang="ko-KR">
                <a:solidFill>
                  <a:schemeClr val="tx2"/>
                </a:solidFill>
              </a:rPr>
              <a:t>S: </a:t>
            </a:r>
            <a:r>
              <a:rPr lang="en-US" altLang="ko-KR" err="1">
                <a:solidFill>
                  <a:schemeClr val="tx2"/>
                </a:solidFill>
              </a:rPr>
              <a:t>동기화</a:t>
            </a:r>
          </a:p>
          <a:p>
            <a:pPr marL="575945" lvl="1"/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D: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블록버림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marL="575945" lvl="1"/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N: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동작없음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marL="575945" lvl="1"/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F: FUA,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캐시없이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현재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데이터를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디스크에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직접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 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기록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디스크가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내부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캐시를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가지는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경우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575945" lvl="1"/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A: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파일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데이터를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페이지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캐시에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로드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9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N개그룹 I/O트레이스 생성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그룹 </a:t>
            </a:r>
            <a:r>
              <a:rPr lang="ko-KR" altLang="en-US" err="1"/>
              <a:t>개수별</a:t>
            </a:r>
            <a:r>
              <a:rPr lang="ko-KR" altLang="en-US"/>
              <a:t> </a:t>
            </a:r>
            <a:r>
              <a:rPr lang="ko-KR" altLang="en-US" err="1"/>
              <a:t>blkio</a:t>
            </a:r>
            <a:r>
              <a:rPr lang="ko-KR" altLang="en-US"/>
              <a:t> 가중치 비율</a:t>
            </a:r>
          </a:p>
          <a:p>
            <a:pPr marL="575945" lvl="1"/>
            <a:r>
              <a:rPr lang="ko-KR" altLang="en-US"/>
              <a:t>2개: 1000:500 (2:1)</a:t>
            </a:r>
          </a:p>
          <a:p>
            <a:pPr marL="575945" lvl="1"/>
            <a:r>
              <a:rPr lang="ko-KR" altLang="en-US"/>
              <a:t>3개: 1000:500:250 (4:2:1)</a:t>
            </a:r>
          </a:p>
          <a:p>
            <a:pPr marL="575945" lvl="1"/>
            <a:r>
              <a:rPr lang="ko-KR" altLang="en-US"/>
              <a:t>4개: 1000:750:500:250 (4:3:2:1)</a:t>
            </a:r>
          </a:p>
          <a:p>
            <a:pPr marL="575945" lvl="1"/>
            <a:r>
              <a:rPr lang="ko-KR" altLang="en-US"/>
              <a:t>5개: 1000:800:600:400:200 (5:4:3:2:1)</a:t>
            </a:r>
          </a:p>
          <a:p>
            <a:pPr marL="575945" lvl="1"/>
            <a:r>
              <a:rPr lang="ko-KR" altLang="en-US"/>
              <a:t>6개: 1000:832:666:500:334:166 (6:5:4:3:2:1)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3193990-4314-43CD-8D7C-ED0FE1181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78" y="922789"/>
            <a:ext cx="2815988" cy="52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9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그룹 개수별 성능측정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/>
              <a:t>I/Owatcher </a:t>
            </a:r>
          </a:p>
          <a:p>
            <a:pPr marL="575945" lvl="1">
              <a:buFont typeface="Arial" panose="05000000000000000000" pitchFamily="2" charset="2"/>
            </a:pPr>
            <a:r>
              <a:rPr lang="ko-KR">
                <a:ea typeface="+mn-lt"/>
                <a:cs typeface="+mn-lt"/>
              </a:rPr>
              <a:t>트레이스 바이너리를 파싱하여 io latency, cpu 사용률, IOPS</a:t>
            </a:r>
            <a:r>
              <a:rPr lang="ko-KR" altLang="en-US">
                <a:ea typeface="+mn-lt"/>
                <a:cs typeface="+mn-lt"/>
              </a:rPr>
              <a:t>분포</a:t>
            </a:r>
            <a:r>
              <a:rPr lang="ko-KR">
                <a:ea typeface="+mn-lt"/>
                <a:cs typeface="+mn-lt"/>
              </a:rPr>
              <a:t> 등의 성능 </a:t>
            </a:r>
            <a:r>
              <a:rPr lang="ko-KR" altLang="en-US">
                <a:ea typeface="+mn-lt"/>
                <a:cs typeface="+mn-lt"/>
              </a:rPr>
              <a:t>지표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시각화 도구 </a:t>
            </a:r>
            <a:endParaRPr lang="ko-KR">
              <a:ea typeface="+mn-lt"/>
              <a:cs typeface="+mn-lt"/>
            </a:endParaRPr>
          </a:p>
          <a:p>
            <a:pPr marL="575945" lvl="1"/>
            <a:r>
              <a:rPr lang="ko-KR" altLang="en-US"/>
              <a:t>Blktrace 설치 시 패키지에 포함됨 </a:t>
            </a:r>
          </a:p>
          <a:p>
            <a:pPr marL="575945" lvl="1"/>
            <a:r>
              <a:rPr lang="ko-KR" altLang="en-US"/>
              <a:t>Fio와 연동해서 사용가능</a:t>
            </a:r>
          </a:p>
          <a:p>
            <a:pPr marL="575945" lvl="1"/>
            <a:r>
              <a:rPr lang="ko-KR" altLang="en-US"/>
              <a:t>.svg 파일로 결과 출력 </a:t>
            </a:r>
          </a:p>
          <a:p>
            <a:pPr>
              <a:buFont typeface="Wingdings"/>
              <a:buChar char="§"/>
            </a:pPr>
            <a:r>
              <a:rPr lang="ko-KR" altLang="en-US">
                <a:ea typeface="+mn-lt"/>
                <a:cs typeface="+mn-lt"/>
              </a:rPr>
              <a:t>사용법</a:t>
            </a:r>
            <a:endParaRPr lang="en-US" altLang="ko-KR">
              <a:ea typeface="+mn-lt"/>
              <a:cs typeface="+mn-lt"/>
            </a:endParaRPr>
          </a:p>
          <a:p>
            <a:pPr marL="575945" lvl="1"/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iowatcher -d /dev/nvme0n1 -t nvme0n1 -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p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fio test.fio</a:t>
            </a:r>
            <a:endParaRPr lang="ko-KR">
              <a:solidFill>
                <a:schemeClr val="accent5"/>
              </a:solidFill>
            </a:endParaRPr>
          </a:p>
          <a:p>
            <a:pPr marL="575945" lvl="1"/>
            <a:r>
              <a:rPr lang="en-US" altLang="ko-KR">
                <a:solidFill>
                  <a:schemeClr val="accent5"/>
                </a:solidFill>
              </a:rPr>
              <a:t>-d: 트레이스 관측 장치 </a:t>
            </a:r>
            <a:endParaRPr lang="ko-KR">
              <a:solidFill>
                <a:schemeClr val="accent5"/>
              </a:solidFill>
            </a:endParaRPr>
          </a:p>
          <a:p>
            <a:pPr marL="575945" lvl="1"/>
            <a:r>
              <a:rPr lang="en-US" altLang="ko-KR">
                <a:solidFill>
                  <a:schemeClr val="accent5"/>
                </a:solidFill>
              </a:rPr>
              <a:t>-​t: nvme0n1 이라는 트레이스 바이너리 사용 </a:t>
            </a:r>
          </a:p>
          <a:p>
            <a:pPr marL="575945" lvl="1"/>
            <a:r>
              <a:rPr lang="en-US" altLang="ko-KR">
                <a:solidFill>
                  <a:schemeClr val="accent5"/>
                </a:solidFill>
              </a:rPr>
              <a:t>-p: fio 연동</a:t>
            </a:r>
          </a:p>
          <a:p>
            <a:pPr marL="575945" lvl="1"/>
            <a:endParaRPr lang="en-US" altLang="ko-KR">
              <a:solidFill>
                <a:schemeClr val="accent5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6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I/Owatcher </a:t>
            </a:r>
          </a:p>
          <a:p>
            <a:pPr marL="575945" lvl="1"/>
            <a:r>
              <a:rPr lang="ko-KR" altLang="en-US">
                <a:solidFill>
                  <a:srgbClr val="3B3B3B"/>
                </a:solidFill>
              </a:rPr>
              <a:t>3개 그룹 Fio 실행 시 성능 분포 </a:t>
            </a:r>
          </a:p>
          <a:p>
            <a:pPr marL="575945" lvl="1">
              <a:buFont typeface="Arial" panose="05000000000000000000" pitchFamily="2" charset="2"/>
            </a:pPr>
            <a:endParaRPr lang="ko-KR" altLang="en-US">
              <a:solidFill>
                <a:srgbClr val="3B3B3B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8E55DFF-DA4A-4045-9004-98683C028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57" b="86401"/>
          <a:stretch/>
        </p:blipFill>
        <p:spPr>
          <a:xfrm>
            <a:off x="603179" y="2895600"/>
            <a:ext cx="4555921" cy="1769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3ED7B1-DE9D-40B8-A3C3-2F518F936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30" r="-376" b="25780"/>
          <a:stretch/>
        </p:blipFill>
        <p:spPr>
          <a:xfrm>
            <a:off x="5202394" y="2968171"/>
            <a:ext cx="4966714" cy="16910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D4CC66-394B-4EC4-8D87-B09250786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64" r="-376" b="131"/>
          <a:stretch/>
        </p:blipFill>
        <p:spPr>
          <a:xfrm>
            <a:off x="5202392" y="1054098"/>
            <a:ext cx="4966715" cy="19139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731B00-28B9-47D9-8C1C-38B73037D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" t="25413" r="-528" b="62807"/>
          <a:stretch/>
        </p:blipFill>
        <p:spPr>
          <a:xfrm>
            <a:off x="5163202" y="4601027"/>
            <a:ext cx="5004684" cy="1744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D6C5DC-C4A5-44D8-929D-A78E03C6F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9" r="-377" b="74443"/>
          <a:stretch/>
        </p:blipFill>
        <p:spPr>
          <a:xfrm>
            <a:off x="535889" y="4763230"/>
            <a:ext cx="4622032" cy="15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7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DiskSim 트레이스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추출한 </a:t>
            </a:r>
            <a:r>
              <a:rPr lang="ko-KR" altLang="en-US" err="1"/>
              <a:t>트레이스를</a:t>
            </a:r>
            <a:r>
              <a:rPr lang="ko-KR" altLang="en-US"/>
              <a:t> </a:t>
            </a:r>
            <a:r>
              <a:rPr lang="ko-KR" altLang="en-US" err="1"/>
              <a:t>DiskSim으로</a:t>
            </a:r>
            <a:r>
              <a:rPr lang="ko-KR" altLang="en-US"/>
              <a:t> 시뮬레이션 </a:t>
            </a:r>
          </a:p>
          <a:p>
            <a:r>
              <a:rPr lang="ko-KR" altLang="en-US" err="1">
                <a:solidFill>
                  <a:srgbClr val="3B3B3B"/>
                </a:solidFill>
              </a:rPr>
              <a:t>ascii</a:t>
            </a:r>
            <a:r>
              <a:rPr lang="ko-KR" altLang="en-US">
                <a:solidFill>
                  <a:srgbClr val="3B3B3B"/>
                </a:solidFill>
              </a:rPr>
              <a:t> 포맷으로 </a:t>
            </a:r>
            <a:r>
              <a:rPr lang="ko-KR" altLang="en-US" err="1">
                <a:solidFill>
                  <a:srgbClr val="3B3B3B"/>
                </a:solidFill>
              </a:rPr>
              <a:t>트레이스</a:t>
            </a:r>
            <a:r>
              <a:rPr lang="ko-KR" altLang="en-US">
                <a:solidFill>
                  <a:srgbClr val="3B3B3B"/>
                </a:solidFill>
              </a:rPr>
              <a:t> 변환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solidFill>
                  <a:srgbClr val="3B3B3B"/>
                </a:solidFill>
              </a:rPr>
              <a:t>현재 포맷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>
                <a:solidFill>
                  <a:srgbClr val="3B3B3B"/>
                </a:solidFill>
              </a:rPr>
              <a:t>[</a:t>
            </a:r>
            <a:r>
              <a:rPr lang="ko-KR" altLang="en-US" err="1">
                <a:solidFill>
                  <a:srgbClr val="3B3B3B"/>
                </a:solidFill>
              </a:rPr>
              <a:t>time</a:t>
            </a:r>
            <a:r>
              <a:rPr lang="ko-KR" altLang="en-US">
                <a:solidFill>
                  <a:srgbClr val="3B3B3B"/>
                </a:solidFill>
              </a:rPr>
              <a:t> </a:t>
            </a:r>
            <a:r>
              <a:rPr lang="ko-KR" altLang="en-US" err="1">
                <a:solidFill>
                  <a:srgbClr val="3B3B3B"/>
                </a:solidFill>
              </a:rPr>
              <a:t>stamp</a:t>
            </a:r>
            <a:r>
              <a:rPr lang="ko-KR" altLang="en-US">
                <a:solidFill>
                  <a:srgbClr val="3B3B3B"/>
                </a:solidFill>
              </a:rPr>
              <a:t>] [</a:t>
            </a:r>
            <a:r>
              <a:rPr lang="ko-KR" altLang="en-US" err="1">
                <a:solidFill>
                  <a:srgbClr val="3B3B3B"/>
                </a:solidFill>
              </a:rPr>
              <a:t>devno</a:t>
            </a:r>
            <a:r>
              <a:rPr lang="ko-KR" altLang="en-US">
                <a:solidFill>
                  <a:srgbClr val="3B3B3B"/>
                </a:solidFill>
              </a:rPr>
              <a:t>] [</a:t>
            </a:r>
            <a:r>
              <a:rPr lang="ko-KR" altLang="en-US" err="1">
                <a:solidFill>
                  <a:srgbClr val="3B3B3B"/>
                </a:solidFill>
              </a:rPr>
              <a:t>sectorno</a:t>
            </a:r>
            <a:r>
              <a:rPr lang="ko-KR" altLang="en-US">
                <a:solidFill>
                  <a:srgbClr val="3B3B3B"/>
                </a:solidFill>
              </a:rPr>
              <a:t>] [</a:t>
            </a:r>
            <a:r>
              <a:rPr lang="ko-KR" altLang="en-US" err="1">
                <a:solidFill>
                  <a:srgbClr val="3B3B3B"/>
                </a:solidFill>
              </a:rPr>
              <a:t>bcount</a:t>
            </a:r>
            <a:r>
              <a:rPr lang="ko-KR" altLang="en-US">
                <a:solidFill>
                  <a:srgbClr val="3B3B3B"/>
                </a:solidFill>
              </a:rPr>
              <a:t>] [RWBS </a:t>
            </a:r>
            <a:r>
              <a:rPr lang="ko-KR" altLang="en-US" err="1">
                <a:solidFill>
                  <a:srgbClr val="3B3B3B"/>
                </a:solidFill>
              </a:rPr>
              <a:t>flag</a:t>
            </a:r>
            <a:r>
              <a:rPr lang="ko-KR" altLang="en-US">
                <a:solidFill>
                  <a:srgbClr val="3B3B3B"/>
                </a:solidFill>
              </a:rPr>
              <a:t>] [</a:t>
            </a:r>
            <a:r>
              <a:rPr lang="ko-KR" altLang="en-US" err="1">
                <a:solidFill>
                  <a:srgbClr val="3B3B3B"/>
                </a:solidFill>
              </a:rPr>
              <a:t>action</a:t>
            </a:r>
            <a:r>
              <a:rPr lang="ko-KR" altLang="en-US">
                <a:solidFill>
                  <a:srgbClr val="3B3B3B"/>
                </a:solidFill>
              </a:rPr>
              <a:t>] [</a:t>
            </a:r>
            <a:r>
              <a:rPr lang="ko-KR" altLang="en-US" err="1">
                <a:solidFill>
                  <a:srgbClr val="3B3B3B"/>
                </a:solidFill>
              </a:rPr>
              <a:t>command</a:t>
            </a:r>
            <a:r>
              <a:rPr lang="ko-KR" altLang="en-US">
                <a:solidFill>
                  <a:srgbClr val="3B3B3B"/>
                </a:solidFill>
              </a:rPr>
              <a:t>] 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err="1">
                <a:solidFill>
                  <a:srgbClr val="3B3B3B"/>
                </a:solidFill>
              </a:rPr>
              <a:t>ascii</a:t>
            </a:r>
            <a:r>
              <a:rPr lang="ko-KR" altLang="en-US">
                <a:solidFill>
                  <a:srgbClr val="3B3B3B"/>
                </a:solidFill>
              </a:rPr>
              <a:t> 포맷</a:t>
            </a:r>
          </a:p>
          <a:p>
            <a:pPr marL="575945" lvl="1"/>
            <a:r>
              <a:rPr lang="ko-KR" altLang="en-US">
                <a:solidFill>
                  <a:srgbClr val="3B3B3B"/>
                </a:solidFill>
              </a:rPr>
              <a:t>[</a:t>
            </a:r>
            <a:r>
              <a:rPr lang="ko-KR" altLang="en-US" err="1">
                <a:solidFill>
                  <a:srgbClr val="3B3B3B"/>
                </a:solidFill>
              </a:rPr>
              <a:t>time</a:t>
            </a:r>
            <a:r>
              <a:rPr lang="ko-KR" altLang="en-US">
                <a:solidFill>
                  <a:srgbClr val="3B3B3B"/>
                </a:solidFill>
              </a:rPr>
              <a:t> </a:t>
            </a:r>
            <a:r>
              <a:rPr lang="ko-KR" altLang="en-US" err="1">
                <a:solidFill>
                  <a:srgbClr val="3B3B3B"/>
                </a:solidFill>
              </a:rPr>
              <a:t>stamp</a:t>
            </a:r>
            <a:r>
              <a:rPr lang="ko-KR" altLang="en-US">
                <a:solidFill>
                  <a:srgbClr val="3B3B3B"/>
                </a:solidFill>
              </a:rPr>
              <a:t>] [</a:t>
            </a:r>
            <a:r>
              <a:rPr lang="ko-KR" altLang="en-US" err="1">
                <a:solidFill>
                  <a:srgbClr val="3B3B3B"/>
                </a:solidFill>
              </a:rPr>
              <a:t>devno</a:t>
            </a:r>
            <a:r>
              <a:rPr lang="ko-KR" altLang="en-US">
                <a:solidFill>
                  <a:srgbClr val="3B3B3B"/>
                </a:solidFill>
              </a:rPr>
              <a:t>] [</a:t>
            </a:r>
            <a:r>
              <a:rPr lang="ko-KR" altLang="en-US" err="1">
                <a:solidFill>
                  <a:srgbClr val="3B3B3B"/>
                </a:solidFill>
              </a:rPr>
              <a:t>blkno</a:t>
            </a:r>
            <a:r>
              <a:rPr lang="ko-KR" altLang="en-US">
                <a:solidFill>
                  <a:srgbClr val="3B3B3B"/>
                </a:solidFill>
              </a:rPr>
              <a:t>] [</a:t>
            </a:r>
            <a:r>
              <a:rPr lang="ko-KR" altLang="en-US" err="1">
                <a:solidFill>
                  <a:srgbClr val="3B3B3B"/>
                </a:solidFill>
              </a:rPr>
              <a:t>bcount</a:t>
            </a:r>
            <a:r>
              <a:rPr lang="ko-KR" altLang="en-US">
                <a:solidFill>
                  <a:srgbClr val="3B3B3B"/>
                </a:solidFill>
              </a:rPr>
              <a:t>] [</a:t>
            </a:r>
            <a:r>
              <a:rPr lang="ko-KR" altLang="en-US" err="1">
                <a:solidFill>
                  <a:srgbClr val="3B3B3B"/>
                </a:solidFill>
              </a:rPr>
              <a:t>R</a:t>
            </a:r>
            <a:r>
              <a:rPr lang="ko-KR" altLang="en-US">
                <a:solidFill>
                  <a:srgbClr val="3B3B3B"/>
                </a:solidFill>
              </a:rPr>
              <a:t>/</a:t>
            </a:r>
            <a:r>
              <a:rPr lang="ko-KR" altLang="en-US" err="1">
                <a:solidFill>
                  <a:srgbClr val="3B3B3B"/>
                </a:solidFill>
              </a:rPr>
              <a:t>W</a:t>
            </a:r>
            <a:r>
              <a:rPr lang="ko-KR" altLang="en-US">
                <a:solidFill>
                  <a:srgbClr val="3B3B3B"/>
                </a:solidFill>
              </a:rPr>
              <a:t> </a:t>
            </a:r>
            <a:r>
              <a:rPr lang="ko-KR" altLang="en-US" err="1">
                <a:solidFill>
                  <a:srgbClr val="3B3B3B"/>
                </a:solidFill>
              </a:rPr>
              <a:t>flag</a:t>
            </a:r>
            <a:r>
              <a:rPr lang="ko-KR" altLang="en-US">
                <a:solidFill>
                  <a:srgbClr val="3B3B3B"/>
                </a:solidFill>
              </a:rPr>
              <a:t>]</a:t>
            </a:r>
          </a:p>
          <a:p>
            <a:pPr marL="575945" lvl="1"/>
            <a:r>
              <a:rPr lang="ko-KR" altLang="en-US" err="1">
                <a:solidFill>
                  <a:srgbClr val="3B3B3B"/>
                </a:solidFill>
              </a:rPr>
              <a:t>action</a:t>
            </a:r>
            <a:r>
              <a:rPr lang="ko-KR" altLang="en-US">
                <a:solidFill>
                  <a:srgbClr val="3B3B3B"/>
                </a:solidFill>
              </a:rPr>
              <a:t>, </a:t>
            </a:r>
            <a:r>
              <a:rPr lang="ko-KR" altLang="en-US" err="1">
                <a:solidFill>
                  <a:srgbClr val="3B3B3B"/>
                </a:solidFill>
              </a:rPr>
              <a:t>command</a:t>
            </a:r>
            <a:r>
              <a:rPr lang="ko-KR" altLang="en-US">
                <a:solidFill>
                  <a:srgbClr val="3B3B3B"/>
                </a:solidFill>
              </a:rPr>
              <a:t>  필드 제거</a:t>
            </a:r>
          </a:p>
          <a:p>
            <a:pPr marL="575945" lvl="1"/>
            <a:r>
              <a:rPr lang="ko-KR" altLang="en-US" err="1">
                <a:solidFill>
                  <a:srgbClr val="3B3B3B"/>
                </a:solidFill>
              </a:rPr>
              <a:t>action</a:t>
            </a:r>
            <a:r>
              <a:rPr lang="ko-KR" altLang="en-US">
                <a:solidFill>
                  <a:srgbClr val="3B3B3B"/>
                </a:solidFill>
              </a:rPr>
              <a:t> </a:t>
            </a:r>
            <a:r>
              <a:rPr lang="ko-KR" altLang="en-US" err="1">
                <a:solidFill>
                  <a:srgbClr val="3B3B3B"/>
                </a:solidFill>
              </a:rPr>
              <a:t>D</a:t>
            </a:r>
            <a:r>
              <a:rPr lang="ko-KR" altLang="en-US">
                <a:solidFill>
                  <a:srgbClr val="3B3B3B"/>
                </a:solidFill>
              </a:rPr>
              <a:t>, </a:t>
            </a:r>
            <a:r>
              <a:rPr lang="ko-KR" altLang="en-US" err="1">
                <a:solidFill>
                  <a:srgbClr val="3B3B3B"/>
                </a:solidFill>
              </a:rPr>
              <a:t>issued</a:t>
            </a:r>
            <a:r>
              <a:rPr lang="ko-KR" altLang="en-US">
                <a:solidFill>
                  <a:srgbClr val="3B3B3B"/>
                </a:solidFill>
              </a:rPr>
              <a:t> 만 필터링하여 파일에 기록 </a:t>
            </a:r>
          </a:p>
          <a:p>
            <a:pPr marL="575945" lvl="1"/>
            <a:r>
              <a:rPr lang="ko-KR" altLang="en-US">
                <a:solidFill>
                  <a:srgbClr val="3B3B3B"/>
                </a:solidFill>
              </a:rPr>
              <a:t>RWBS </a:t>
            </a:r>
            <a:r>
              <a:rPr lang="ko-KR" altLang="en-US" err="1">
                <a:solidFill>
                  <a:srgbClr val="3B3B3B"/>
                </a:solidFill>
              </a:rPr>
              <a:t>flag는</a:t>
            </a:r>
            <a:r>
              <a:rPr lang="ko-KR" altLang="en-US">
                <a:solidFill>
                  <a:srgbClr val="3B3B3B"/>
                </a:solidFill>
              </a:rPr>
              <a:t> </a:t>
            </a:r>
            <a:r>
              <a:rPr lang="ko-KR" altLang="en-US" err="1">
                <a:solidFill>
                  <a:srgbClr val="3B3B3B"/>
                </a:solidFill>
              </a:rPr>
              <a:t>Read</a:t>
            </a:r>
            <a:r>
              <a:rPr lang="ko-KR" altLang="en-US">
                <a:solidFill>
                  <a:srgbClr val="3B3B3B"/>
                </a:solidFill>
              </a:rPr>
              <a:t>=1, </a:t>
            </a:r>
            <a:r>
              <a:rPr lang="ko-KR" altLang="en-US" err="1">
                <a:solidFill>
                  <a:srgbClr val="3B3B3B"/>
                </a:solidFill>
              </a:rPr>
              <a:t>Write</a:t>
            </a:r>
            <a:r>
              <a:rPr lang="ko-KR" altLang="en-US">
                <a:solidFill>
                  <a:srgbClr val="3B3B3B"/>
                </a:solidFill>
              </a:rPr>
              <a:t>=0, 나머지 연산에 대해서는 0</a:t>
            </a:r>
          </a:p>
          <a:p>
            <a:pPr marL="347345" lvl="1" indent="0">
              <a:buNone/>
            </a:pPr>
            <a:endParaRPr lang="ko-KR" altLang="en-US">
              <a:solidFill>
                <a:srgbClr val="3B3B3B"/>
              </a:solidFill>
            </a:endParaRPr>
          </a:p>
          <a:p>
            <a:pPr marL="575945" lvl="1"/>
            <a:endParaRPr lang="ko-KR" altLang="en-US">
              <a:solidFill>
                <a:srgbClr val="3B3B3B"/>
              </a:solidFill>
            </a:endParaRPr>
          </a:p>
          <a:p>
            <a:pPr marL="575945" lvl="1">
              <a:buFont typeface="Arial" panose="05000000000000000000" pitchFamily="2" charset="2"/>
            </a:pPr>
            <a:endParaRPr lang="ko-KR" altLang="en-US">
              <a:solidFill>
                <a:srgbClr val="3B3B3B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8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트레이스 변환 결과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빠른 실행결과 확인을 위해</a:t>
            </a:r>
            <a:r>
              <a:rPr lang="en-US" altLang="ko-KR"/>
              <a:t> 10MB</a:t>
            </a:r>
            <a:r>
              <a:rPr lang="ko-KR" altLang="en-US"/>
              <a:t>단위 </a:t>
            </a:r>
            <a:r>
              <a:rPr lang="ko-KR" altLang="en-US" err="1"/>
              <a:t>트레이스</a:t>
            </a:r>
            <a:r>
              <a:rPr lang="ko-KR" altLang="en-US"/>
              <a:t> 파일 분할 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5"/>
                </a:solidFill>
              </a:rPr>
              <a:t>split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en-US" altLang="ko-KR">
                <a:solidFill>
                  <a:schemeClr val="accent5"/>
                </a:solidFill>
              </a:rPr>
              <a:t>-b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en-US" altLang="ko-KR">
                <a:solidFill>
                  <a:schemeClr val="accent5"/>
                </a:solidFill>
              </a:rPr>
              <a:t>10m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en-US" altLang="ko-KR">
                <a:solidFill>
                  <a:schemeClr val="accent5"/>
                </a:solidFill>
              </a:rPr>
              <a:t>output.txt</a:t>
            </a:r>
          </a:p>
          <a:p>
            <a:pPr lvl="1"/>
            <a:endParaRPr lang="ko-KR" altLang="en-US">
              <a:solidFill>
                <a:schemeClr val="accent5"/>
              </a:solidFill>
            </a:endParaRPr>
          </a:p>
          <a:p>
            <a:pPr marL="575945" lvl="1"/>
            <a:endParaRPr lang="ko-KR" altLang="en-US">
              <a:solidFill>
                <a:srgbClr val="3B3B3B"/>
              </a:solidFill>
            </a:endParaRPr>
          </a:p>
          <a:p>
            <a:pPr marL="575945" lvl="1">
              <a:buFont typeface="Arial" panose="05000000000000000000" pitchFamily="2" charset="2"/>
            </a:pPr>
            <a:endParaRPr lang="ko-KR" altLang="en-US">
              <a:solidFill>
                <a:srgbClr val="3B3B3B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352AA32-A065-41E2-AB4E-A234EB84A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6" t="1180" r="59171" b="590"/>
          <a:stretch/>
        </p:blipFill>
        <p:spPr>
          <a:xfrm>
            <a:off x="806258" y="2429075"/>
            <a:ext cx="1261276" cy="3027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38B705-5E71-41CE-8A6F-9590A7826ACE}"/>
              </a:ext>
            </a:extLst>
          </p:cNvPr>
          <p:cNvSpPr txBox="1"/>
          <p:nvPr/>
        </p:nvSpPr>
        <p:spPr>
          <a:xfrm>
            <a:off x="705267" y="2011959"/>
            <a:ext cx="77508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[Time stamp]        [</a:t>
            </a:r>
            <a:r>
              <a:rPr lang="ko-KR" altLang="en-US" sz="1200">
                <a:solidFill>
                  <a:srgbClr val="FF0000"/>
                </a:solidFill>
                <a:ea typeface="+mn-lt"/>
                <a:cs typeface="+mn-lt"/>
              </a:rPr>
              <a:t>devno</a:t>
            </a:r>
            <a:r>
              <a:rPr lang="ko-KR" altLang="en-US" sz="1200">
                <a:solidFill>
                  <a:srgbClr val="FF0000"/>
                </a:solidFill>
              </a:rPr>
              <a:t>]        [blkno]        [bcount]   [R/W </a:t>
            </a:r>
            <a:r>
              <a:rPr lang="ko-KR" altLang="en-US" sz="1200" err="1">
                <a:solidFill>
                  <a:srgbClr val="FF0000"/>
                </a:solidFill>
              </a:rPr>
              <a:t>flags</a:t>
            </a:r>
            <a:r>
              <a:rPr lang="ko-KR" altLang="en-US" sz="1200">
                <a:solidFill>
                  <a:srgbClr val="FF0000"/>
                </a:solidFill>
              </a:rPr>
              <a:t>]</a:t>
            </a:r>
            <a:endParaRPr lang="ko-KR" altLang="en-US" sz="1600">
              <a:solidFill>
                <a:srgbClr val="FF0000"/>
              </a:solidFill>
            </a:endParaRPr>
          </a:p>
        </p:txBody>
      </p:sp>
      <p:pic>
        <p:nvPicPr>
          <p:cNvPr id="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3D8906C-CF62-4F5E-A453-915E671A8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2" t="6471" r="51479" b="882"/>
          <a:stretch/>
        </p:blipFill>
        <p:spPr>
          <a:xfrm>
            <a:off x="2357473" y="2592360"/>
            <a:ext cx="244985" cy="2855007"/>
          </a:xfrm>
          <a:prstGeom prst="rect">
            <a:avLst/>
          </a:prstGeom>
        </p:spPr>
      </p:pic>
      <p:pic>
        <p:nvPicPr>
          <p:cNvPr id="1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0912064-CA7B-452A-AD91-7406109C8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25" t="1470" r="26923" b="814"/>
          <a:stretch/>
        </p:blipFill>
        <p:spPr>
          <a:xfrm>
            <a:off x="3201112" y="2429072"/>
            <a:ext cx="762215" cy="3011198"/>
          </a:xfrm>
          <a:prstGeom prst="rect">
            <a:avLst/>
          </a:prstGeom>
        </p:spPr>
      </p:pic>
      <p:pic>
        <p:nvPicPr>
          <p:cNvPr id="1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230411B-7083-4F2B-A646-A3D3646DD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73" t="1765" r="19822" b="882"/>
          <a:stretch/>
        </p:blipFill>
        <p:spPr>
          <a:xfrm>
            <a:off x="4371324" y="2508598"/>
            <a:ext cx="208720" cy="3000033"/>
          </a:xfrm>
          <a:prstGeom prst="rect">
            <a:avLst/>
          </a:prstGeom>
        </p:spPr>
      </p:pic>
      <p:pic>
        <p:nvPicPr>
          <p:cNvPr id="1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BDB2BC4-CFB2-4269-8800-16AF5129C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69" t="2216" r="296" b="588"/>
          <a:stretch/>
        </p:blipFill>
        <p:spPr>
          <a:xfrm>
            <a:off x="5097038" y="2504364"/>
            <a:ext cx="580746" cy="29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2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시뮬레이션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3B3B3B"/>
                </a:solidFill>
              </a:rPr>
              <a:t>​</a:t>
            </a:r>
            <a:r>
              <a:rPr lang="ko-KR" altLang="en-US" err="1">
                <a:solidFill>
                  <a:srgbClr val="3B3B3B"/>
                </a:solidFill>
              </a:rPr>
              <a:t>트레이스</a:t>
            </a:r>
            <a:r>
              <a:rPr lang="ko-KR" altLang="en-US">
                <a:solidFill>
                  <a:srgbClr val="3B3B3B"/>
                </a:solidFill>
              </a:rPr>
              <a:t> 파일 </a:t>
            </a:r>
            <a:r>
              <a:rPr lang="ko-KR" err="1">
                <a:solidFill>
                  <a:schemeClr val="tx2"/>
                </a:solidFill>
                <a:ea typeface="+mn-lt"/>
                <a:cs typeface="+mn-lt"/>
              </a:rPr>
              <a:t>home</a:t>
            </a:r>
            <a:r>
              <a:rPr lang="ko-KR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ko-KR" err="1">
                <a:solidFill>
                  <a:schemeClr val="tx2"/>
                </a:solidFill>
                <a:ea typeface="+mn-lt"/>
                <a:cs typeface="+mn-lt"/>
              </a:rPr>
              <a:t>js</a:t>
            </a:r>
            <a:r>
              <a:rPr lang="ko-KR">
                <a:solidFill>
                  <a:schemeClr val="tx2"/>
                </a:solidFill>
                <a:ea typeface="+mn-lt"/>
                <a:cs typeface="+mn-lt"/>
              </a:rPr>
              <a:t>/disksim-4.0/</a:t>
            </a:r>
            <a:r>
              <a:rPr lang="ko-KR" err="1">
                <a:solidFill>
                  <a:schemeClr val="tx2"/>
                </a:solidFill>
                <a:ea typeface="+mn-lt"/>
                <a:cs typeface="+mn-lt"/>
              </a:rPr>
              <a:t>ssdmodel</a:t>
            </a:r>
            <a:r>
              <a:rPr lang="ko-KR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ko-KR" err="1">
                <a:solidFill>
                  <a:schemeClr val="tx2"/>
                </a:solidFill>
                <a:ea typeface="+mn-lt"/>
                <a:cs typeface="+mn-lt"/>
              </a:rPr>
              <a:t>valid</a:t>
            </a:r>
            <a:r>
              <a:rPr lang="ko-KR">
                <a:solidFill>
                  <a:schemeClr val="tx2"/>
                </a:solidFill>
                <a:ea typeface="+mn-lt"/>
                <a:cs typeface="+mn-lt"/>
              </a:rPr>
              <a:t> 경로에 이동 </a:t>
            </a:r>
            <a:endParaRPr lang="ko-KR" altLang="en-US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chemeClr val="accent5"/>
                </a:solidFill>
              </a:rPr>
              <a:t>mv</a:t>
            </a:r>
            <a:r>
              <a:rPr lang="ko-KR">
                <a:solidFill>
                  <a:schemeClr val="accent5"/>
                </a:solidFill>
              </a:rPr>
              <a:t> </a:t>
            </a:r>
            <a:r>
              <a:rPr lang="en-US" altLang="ko-KR">
                <a:solidFill>
                  <a:schemeClr val="accent5"/>
                </a:solidFill>
              </a:rPr>
              <a:t>6groups_io_converted.trace /home/</a:t>
            </a:r>
            <a:r>
              <a:rPr lang="en-US" altLang="ko-KR" err="1">
                <a:solidFill>
                  <a:schemeClr val="accent5"/>
                </a:solidFill>
              </a:rPr>
              <a:t>js</a:t>
            </a:r>
            <a:r>
              <a:rPr lang="en-US" altLang="ko-KR">
                <a:solidFill>
                  <a:schemeClr val="accent5"/>
                </a:solidFill>
              </a:rPr>
              <a:t>/disksim-4.0/</a:t>
            </a:r>
            <a:r>
              <a:rPr lang="en-US" altLang="ko-KR" err="1">
                <a:solidFill>
                  <a:schemeClr val="accent5"/>
                </a:solidFill>
              </a:rPr>
              <a:t>ssdmodel</a:t>
            </a:r>
            <a:r>
              <a:rPr lang="en-US" altLang="ko-KR">
                <a:solidFill>
                  <a:schemeClr val="accent5"/>
                </a:solidFill>
              </a:rPr>
              <a:t>/valid</a:t>
            </a:r>
          </a:p>
          <a:p>
            <a:r>
              <a:rPr lang="ko-KR" altLang="en-US" err="1">
                <a:solidFill>
                  <a:srgbClr val="3B3B3B"/>
                </a:solidFill>
              </a:rPr>
              <a:t>Disksim</a:t>
            </a:r>
            <a:r>
              <a:rPr lang="ko-KR" altLang="en-US">
                <a:solidFill>
                  <a:srgbClr val="3B3B3B"/>
                </a:solidFill>
              </a:rPr>
              <a:t> </a:t>
            </a:r>
            <a:r>
              <a:rPr lang="ko-KR" altLang="en-US" err="1">
                <a:solidFill>
                  <a:srgbClr val="3B3B3B"/>
                </a:solidFill>
              </a:rPr>
              <a:t>ssdmodel</a:t>
            </a:r>
            <a:r>
              <a:rPr lang="ko-KR" altLang="en-US">
                <a:solidFill>
                  <a:srgbClr val="3B3B3B"/>
                </a:solidFill>
              </a:rPr>
              <a:t> 경로로 이동 </a:t>
            </a:r>
          </a:p>
          <a:p>
            <a:pPr marL="575945" lvl="1"/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cd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/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home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/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js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/disksim-4.0/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ssdmodel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/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valid</a:t>
            </a:r>
            <a:endParaRPr lang="ko-KR" altLang="en-US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ko-KR" altLang="en-US">
                <a:solidFill>
                  <a:srgbClr val="3B3B3B"/>
                </a:solidFill>
              </a:rPr>
              <a:t>실행</a:t>
            </a:r>
          </a:p>
          <a:p>
            <a:pPr marL="575945" lvl="1"/>
            <a:r>
              <a:rPr lang="ko-KR" altLang="en-US">
                <a:solidFill>
                  <a:srgbClr val="3B3B3B"/>
                </a:solidFill>
              </a:rPr>
              <a:t>ssd-rr250k.parv </a:t>
            </a:r>
            <a:r>
              <a:rPr lang="ko-KR" altLang="en-US" err="1">
                <a:solidFill>
                  <a:srgbClr val="3B3B3B"/>
                </a:solidFill>
              </a:rPr>
              <a:t>파라미터파일</a:t>
            </a:r>
            <a:r>
              <a:rPr lang="ko-KR" altLang="en-US">
                <a:solidFill>
                  <a:srgbClr val="3B3B3B"/>
                </a:solidFill>
              </a:rPr>
              <a:t> 사용 </a:t>
            </a:r>
          </a:p>
          <a:p>
            <a:pPr marL="575945" lvl="1"/>
            <a:r>
              <a:rPr lang="en-US" altLang="ko-KR">
                <a:solidFill>
                  <a:srgbClr val="3B3B3B"/>
                </a:solidFill>
              </a:rPr>
              <a:t>1</a:t>
            </a:r>
            <a:r>
              <a:rPr lang="ko-KR" altLang="en-US">
                <a:solidFill>
                  <a:srgbClr val="3B3B3B"/>
                </a:solidFill>
              </a:rPr>
              <a:t>개 그룹 </a:t>
            </a:r>
            <a:r>
              <a:rPr lang="ko-KR" altLang="en-US" err="1">
                <a:solidFill>
                  <a:srgbClr val="3B3B3B"/>
                </a:solidFill>
              </a:rPr>
              <a:t>fio</a:t>
            </a:r>
            <a:r>
              <a:rPr lang="ko-KR" altLang="en-US">
                <a:solidFill>
                  <a:srgbClr val="3B3B3B"/>
                </a:solidFill>
              </a:rPr>
              <a:t> </a:t>
            </a:r>
            <a:r>
              <a:rPr lang="ko-KR" altLang="en-US" err="1">
                <a:solidFill>
                  <a:srgbClr val="3B3B3B"/>
                </a:solidFill>
              </a:rPr>
              <a:t>트레이스파일</a:t>
            </a:r>
            <a:r>
              <a:rPr lang="ko-KR" altLang="en-US">
                <a:solidFill>
                  <a:srgbClr val="3B3B3B"/>
                </a:solidFill>
              </a:rPr>
              <a:t> 사용 </a:t>
            </a:r>
          </a:p>
          <a:p>
            <a:pPr marL="575945" lvl="1"/>
            <a:r>
              <a:rPr lang="ko-KR" altLang="en-US">
                <a:solidFill>
                  <a:schemeClr val="accent5"/>
                </a:solidFill>
              </a:rPr>
              <a:t>/</a:t>
            </a:r>
            <a:r>
              <a:rPr lang="ko-KR" altLang="en-US" err="1">
                <a:solidFill>
                  <a:schemeClr val="accent5"/>
                </a:solidFill>
              </a:rPr>
              <a:t>home</a:t>
            </a:r>
            <a:r>
              <a:rPr lang="ko-KR" altLang="en-US">
                <a:solidFill>
                  <a:schemeClr val="accent5"/>
                </a:solidFill>
              </a:rPr>
              <a:t>/</a:t>
            </a:r>
            <a:r>
              <a:rPr lang="ko-KR" altLang="en-US" err="1">
                <a:solidFill>
                  <a:schemeClr val="accent5"/>
                </a:solidFill>
              </a:rPr>
              <a:t>js</a:t>
            </a:r>
            <a:r>
              <a:rPr lang="ko-KR" altLang="en-US">
                <a:solidFill>
                  <a:schemeClr val="accent5"/>
                </a:solidFill>
              </a:rPr>
              <a:t>/disksim-4.0/</a:t>
            </a:r>
            <a:r>
              <a:rPr lang="ko-KR" altLang="en-US" err="1">
                <a:solidFill>
                  <a:schemeClr val="accent5"/>
                </a:solidFill>
              </a:rPr>
              <a:t>src</a:t>
            </a:r>
            <a:r>
              <a:rPr lang="ko-KR" altLang="en-US">
                <a:solidFill>
                  <a:schemeClr val="accent5"/>
                </a:solidFill>
              </a:rPr>
              <a:t>/</a:t>
            </a:r>
            <a:r>
              <a:rPr lang="ko-KR" altLang="en-US" err="1">
                <a:solidFill>
                  <a:schemeClr val="accent5"/>
                </a:solidFill>
              </a:rPr>
              <a:t>disksim</a:t>
            </a:r>
            <a:r>
              <a:rPr lang="ko-KR" altLang="en-US">
                <a:solidFill>
                  <a:schemeClr val="accent5"/>
                </a:solidFill>
              </a:rPr>
              <a:t> ssd-rr250k.parv </a:t>
            </a:r>
            <a:r>
              <a:rPr lang="ko-KR" altLang="en-US" err="1">
                <a:solidFill>
                  <a:schemeClr val="accent5"/>
                </a:solidFill>
              </a:rPr>
              <a:t>log.outv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ko-KR" altLang="en-US" err="1">
                <a:solidFill>
                  <a:schemeClr val="accent5"/>
                </a:solidFill>
              </a:rPr>
              <a:t>ascii</a:t>
            </a:r>
            <a:r>
              <a:rPr lang="ko-KR" altLang="en-US">
                <a:solidFill>
                  <a:schemeClr val="accent5"/>
                </a:solidFill>
              </a:rPr>
              <a:t> 6groups_io_converted.trace</a:t>
            </a: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>
              <a:solidFill>
                <a:schemeClr val="accent5"/>
              </a:solidFill>
            </a:endParaRPr>
          </a:p>
          <a:p>
            <a:pPr marL="575945" lvl="1"/>
            <a:endParaRPr lang="ko-KR" altLang="en-US">
              <a:solidFill>
                <a:srgbClr val="3B3B3B"/>
              </a:solidFill>
            </a:endParaRPr>
          </a:p>
          <a:p>
            <a:pPr marL="575945" lvl="1">
              <a:buFont typeface="Arial" panose="05000000000000000000" pitchFamily="2" charset="2"/>
            </a:pPr>
            <a:endParaRPr lang="ko-KR" altLang="en-US">
              <a:solidFill>
                <a:srgbClr val="3B3B3B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6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blktrace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Block device의 실제 </a:t>
            </a:r>
            <a:r>
              <a:rPr lang="ko-KR" altLang="en-US" err="1"/>
              <a:t>I</a:t>
            </a:r>
            <a:r>
              <a:rPr lang="ko-KR" altLang="en-US"/>
              <a:t>/</a:t>
            </a:r>
            <a:r>
              <a:rPr lang="ko-KR" altLang="en-US" err="1"/>
              <a:t>O</a:t>
            </a:r>
            <a:r>
              <a:rPr lang="ko-KR" altLang="en-US"/>
              <a:t> 트래픽에 대한 </a:t>
            </a:r>
            <a:r>
              <a:rPr lang="ko-KR" altLang="en-US" err="1"/>
              <a:t>트레이스</a:t>
            </a:r>
            <a:r>
              <a:rPr lang="ko-KR" altLang="en-US"/>
              <a:t> 생성 도구</a:t>
            </a:r>
            <a:endParaRPr lang="ko-KR"/>
          </a:p>
          <a:p>
            <a:r>
              <a:rPr lang="ko-KR" altLang="en-US"/>
              <a:t>커널</a:t>
            </a:r>
            <a:r>
              <a:rPr lang="ko-KR"/>
              <a:t> </a:t>
            </a:r>
            <a:r>
              <a:rPr lang="ko-KR" err="1"/>
              <a:t>block</a:t>
            </a:r>
            <a:r>
              <a:rPr lang="ko-KR"/>
              <a:t> </a:t>
            </a:r>
            <a:r>
              <a:rPr lang="ko-KR" err="1"/>
              <a:t>I</a:t>
            </a:r>
            <a:r>
              <a:rPr lang="ko-KR"/>
              <a:t>/</a:t>
            </a:r>
            <a:r>
              <a:rPr lang="ko-KR" err="1"/>
              <a:t>O</a:t>
            </a:r>
            <a:r>
              <a:rPr lang="ko-KR"/>
              <a:t> </a:t>
            </a:r>
            <a:r>
              <a:rPr lang="en-US" altLang="ko-KR" err="1"/>
              <a:t>layer에서</a:t>
            </a:r>
            <a:r>
              <a:rPr lang="en-US" altLang="ko-KR"/>
              <a:t> </a:t>
            </a:r>
            <a:r>
              <a:rPr lang="en-US" altLang="ko-KR" err="1"/>
              <a:t>발생하는</a:t>
            </a:r>
            <a:r>
              <a:rPr lang="en-US" altLang="ko-KR"/>
              <a:t> </a:t>
            </a:r>
            <a:r>
              <a:rPr lang="en-US" altLang="ko-KR" err="1"/>
              <a:t>이벤트에</a:t>
            </a:r>
            <a:r>
              <a:rPr lang="en-US" altLang="ko-KR"/>
              <a:t> </a:t>
            </a:r>
            <a:r>
              <a:rPr lang="en-US" altLang="ko-KR" err="1"/>
              <a:t>대한</a:t>
            </a:r>
            <a:r>
              <a:rPr lang="en-US" altLang="ko-KR"/>
              <a:t> </a:t>
            </a:r>
            <a:r>
              <a:rPr lang="en-US" altLang="ko-KR" err="1"/>
              <a:t>상세정보</a:t>
            </a:r>
            <a:r>
              <a:rPr lang="en-US" altLang="ko-KR"/>
              <a:t> </a:t>
            </a:r>
            <a:r>
              <a:rPr lang="en-US" altLang="ko-KR" err="1"/>
              <a:t>제공</a:t>
            </a:r>
            <a:endParaRPr lang="ko-KR"/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ko-KR" altLang="en-US"/>
              <a:t>사용자가</a:t>
            </a:r>
            <a:r>
              <a:rPr lang="en-US" altLang="ko-KR"/>
              <a:t> </a:t>
            </a:r>
            <a:r>
              <a:rPr lang="ko-KR" altLang="en-US"/>
              <a:t>원하는</a:t>
            </a:r>
            <a:r>
              <a:rPr lang="en-US" altLang="ko-KR"/>
              <a:t> </a:t>
            </a:r>
            <a:r>
              <a:rPr lang="ko-KR" altLang="en-US"/>
              <a:t>정보만</a:t>
            </a:r>
            <a:r>
              <a:rPr lang="en-US" altLang="ko-KR"/>
              <a:t> </a:t>
            </a:r>
            <a:r>
              <a:rPr lang="ko-KR" altLang="en-US"/>
              <a:t>선택적으로</a:t>
            </a:r>
            <a:r>
              <a:rPr lang="en-US" altLang="ko-KR"/>
              <a:t> </a:t>
            </a:r>
            <a:r>
              <a:rPr lang="ko-KR" altLang="en-US"/>
              <a:t>추출가능</a:t>
            </a:r>
            <a:r>
              <a:rPr lang="en-US" altLang="ko-KR"/>
              <a:t> </a:t>
            </a:r>
            <a:endParaRPr lang="ko-KR"/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altLang="ko-KR"/>
              <a:t>Low-overhead </a:t>
            </a:r>
            <a:endParaRPr lang="ko-KR"/>
          </a:p>
          <a:p>
            <a:r>
              <a:rPr lang="ko-KR" altLang="en-US" err="1"/>
              <a:t>트레이스</a:t>
            </a:r>
            <a:r>
              <a:rPr lang="ko-KR" altLang="en-US"/>
              <a:t> 파일생성, 시각화 </a:t>
            </a:r>
            <a:r>
              <a:rPr lang="ko-KR" altLang="en-US" err="1"/>
              <a:t>유틸</a:t>
            </a:r>
            <a:r>
              <a:rPr lang="ko-KR" altLang="en-US"/>
              <a:t> 제공  </a:t>
            </a:r>
            <a:endParaRPr lang="ko-KR"/>
          </a:p>
          <a:p>
            <a:pPr marL="575945" lvl="1"/>
            <a:r>
              <a:rPr lang="ko-KR" altLang="en-US"/>
              <a:t>파일생성: </a:t>
            </a:r>
            <a:r>
              <a:rPr lang="ko-KR" altLang="en-US" err="1"/>
              <a:t>blkparser</a:t>
            </a:r>
            <a:endParaRPr lang="ko-KR"/>
          </a:p>
          <a:p>
            <a:pPr marL="575945" lvl="1"/>
            <a:r>
              <a:rPr lang="ko-KR" altLang="en-US"/>
              <a:t>시각화: </a:t>
            </a:r>
            <a:r>
              <a:rPr lang="ko-KR" altLang="en-US" err="1"/>
              <a:t>iowatcher</a:t>
            </a:r>
            <a:endParaRPr lang="ko-KR"/>
          </a:p>
          <a:p>
            <a:pPr marL="575945" lvl="1"/>
            <a:endParaRPr lang="en-US" altLang="ko-KR"/>
          </a:p>
          <a:p>
            <a:pPr marL="575945"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99F0C9F-6901-4BB2-B60E-EB6815AD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21" y="2411429"/>
            <a:ext cx="4727275" cy="3540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82480-D612-4279-BC85-133806046791}"/>
              </a:ext>
            </a:extLst>
          </p:cNvPr>
          <p:cNvSpPr txBox="1"/>
          <p:nvPr/>
        </p:nvSpPr>
        <p:spPr>
          <a:xfrm>
            <a:off x="7252306" y="5908861"/>
            <a:ext cx="61075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 I/O Layer Tracing</a:t>
            </a:r>
            <a:r>
              <a:rPr lang="ko-KR" altLang="en-US" sz="1400">
                <a:solidFill>
                  <a:schemeClr val="accent5"/>
                </a:solidFill>
              </a:rPr>
              <a:t>: </a:t>
            </a:r>
            <a:r>
              <a:rPr lang="ko-KR" altLang="en-US" sz="1400" err="1">
                <a:solidFill>
                  <a:schemeClr val="accent5"/>
                </a:solidFill>
              </a:rPr>
              <a:t>blktrace</a:t>
            </a:r>
            <a:r>
              <a:rPr lang="ko-KR" altLang="en-US" sz="1400">
                <a:solidFill>
                  <a:schemeClr val="accent5"/>
                </a:solidFill>
              </a:rPr>
              <a:t>, </a:t>
            </a:r>
            <a:r>
              <a:rPr lang="ko-KR" altLang="en-US" sz="1400" err="1">
                <a:solidFill>
                  <a:schemeClr val="accent5"/>
                </a:solidFill>
              </a:rPr>
              <a:t>Alan</a:t>
            </a:r>
            <a:r>
              <a:rPr lang="ko-KR" altLang="en-US" sz="1400">
                <a:solidFill>
                  <a:schemeClr val="accent5"/>
                </a:solidFill>
              </a:rPr>
              <a:t> </a:t>
            </a:r>
            <a:r>
              <a:rPr lang="ko-KR" altLang="en-US" sz="1400" err="1">
                <a:solidFill>
                  <a:schemeClr val="accent5"/>
                </a:solidFill>
              </a:rPr>
              <a:t>D</a:t>
            </a:r>
            <a:r>
              <a:rPr lang="ko-KR" altLang="en-US" sz="1400">
                <a:solidFill>
                  <a:schemeClr val="accent5"/>
                </a:solidFill>
              </a:rPr>
              <a:t>. </a:t>
            </a:r>
            <a:r>
              <a:rPr lang="ko-KR" altLang="en-US" sz="1400" err="1">
                <a:solidFill>
                  <a:schemeClr val="accent5"/>
                </a:solidFill>
              </a:rPr>
              <a:t>Brunelle</a:t>
            </a:r>
            <a:r>
              <a:rPr lang="ko-KR" altLang="en-US" sz="1400">
                <a:solidFill>
                  <a:schemeClr val="accent5"/>
                </a:solidFill>
              </a:rPr>
              <a:t>, HP</a:t>
            </a:r>
            <a:endParaRPr lang="ko-KR" sz="14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3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시뮬레이션 결과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특정 분할 </a:t>
            </a:r>
            <a:r>
              <a:rPr lang="ko-KR" altLang="en-US" err="1"/>
              <a:t>트레이스</a:t>
            </a:r>
            <a:r>
              <a:rPr lang="ko-KR" altLang="en-US"/>
              <a:t> 파일에 대해 정상적을 실행됨</a:t>
            </a:r>
            <a:endParaRPr lang="en-US" altLang="ko-KR"/>
          </a:p>
          <a:p>
            <a:r>
              <a:rPr lang="ko-KR" altLang="en-US"/>
              <a:t>로그파일에 비정상적인 값이 기록 </a:t>
            </a:r>
            <a:r>
              <a:rPr lang="ko-KR" altLang="en-US" err="1"/>
              <a:t>된것을</a:t>
            </a:r>
            <a:r>
              <a:rPr lang="ko-KR" altLang="en-US"/>
              <a:t> 확인 </a:t>
            </a:r>
          </a:p>
          <a:p>
            <a:pPr marL="575945" lvl="1">
              <a:buFont typeface="Arial" panose="05000000000000000000" pitchFamily="2" charset="2"/>
            </a:pPr>
            <a:endParaRPr lang="ko-KR" altLang="en-US">
              <a:solidFill>
                <a:srgbClr val="3B3B3B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en-US" altLang="ko-KR">
              <a:solidFill>
                <a:srgbClr val="4472C4"/>
              </a:solidFill>
            </a:endParaRPr>
          </a:p>
          <a:p>
            <a:pPr marL="575945" lvl="1"/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DA8015B-2696-48FD-ADA7-BE730D0F8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98"/>
          <a:stretch/>
        </p:blipFill>
        <p:spPr>
          <a:xfrm>
            <a:off x="484042" y="2128156"/>
            <a:ext cx="5734333" cy="4011811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2AB53AD-0AB0-4498-A7B2-EE4AB7E59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" r="18686" b="15434"/>
          <a:stretch/>
        </p:blipFill>
        <p:spPr>
          <a:xfrm>
            <a:off x="6255605" y="2128156"/>
            <a:ext cx="5730655" cy="41254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602C76-B585-4FAF-8BE9-6E3ECD8ECAF3}"/>
              </a:ext>
            </a:extLst>
          </p:cNvPr>
          <p:cNvSpPr/>
          <p:nvPr/>
        </p:nvSpPr>
        <p:spPr>
          <a:xfrm>
            <a:off x="6255605" y="2067195"/>
            <a:ext cx="4553856" cy="589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9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트레이스 시간단위 변환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E3CCDCF-F66C-4DB9-874B-07C18AC5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/>
              <a:t>Blktrace</a:t>
            </a:r>
            <a:r>
              <a:rPr lang="ko-KR" altLang="en-US"/>
              <a:t> 시간 표현단위: </a:t>
            </a:r>
            <a:r>
              <a:rPr lang="ko-KR" altLang="en-US" err="1"/>
              <a:t>ns</a:t>
            </a:r>
            <a:r>
              <a:rPr lang="ko-KR" altLang="en-US"/>
              <a:t> </a:t>
            </a:r>
          </a:p>
          <a:p>
            <a:r>
              <a:rPr lang="ko-KR" altLang="en-US" err="1"/>
              <a:t>Disksim</a:t>
            </a:r>
            <a:r>
              <a:rPr lang="ko-KR" altLang="en-US"/>
              <a:t> 입력 </a:t>
            </a:r>
            <a:r>
              <a:rPr lang="ko-KR" altLang="en-US" err="1"/>
              <a:t>트레이스</a:t>
            </a:r>
            <a:r>
              <a:rPr lang="ko-KR" altLang="en-US"/>
              <a:t> 시간단위: </a:t>
            </a:r>
            <a:r>
              <a:rPr lang="ko-KR" altLang="en-US" err="1"/>
              <a:t>ms</a:t>
            </a:r>
            <a:endParaRPr lang="ko-KR" altLang="en-US"/>
          </a:p>
          <a:p>
            <a:r>
              <a:rPr lang="ko-KR" altLang="en-US"/>
              <a:t>%</a:t>
            </a:r>
            <a:r>
              <a:rPr lang="ko-KR" altLang="en-US" err="1"/>
              <a:t>T</a:t>
            </a:r>
            <a:r>
              <a:rPr lang="ko-KR" altLang="en-US"/>
              <a:t>(</a:t>
            </a:r>
            <a:r>
              <a:rPr lang="ko-KR" altLang="en-US" err="1"/>
              <a:t>sec</a:t>
            </a:r>
            <a:r>
              <a:rPr lang="ko-KR" altLang="en-US"/>
              <a:t>).%</a:t>
            </a:r>
            <a:r>
              <a:rPr lang="ko-KR" altLang="en-US" err="1"/>
              <a:t>t</a:t>
            </a:r>
            <a:r>
              <a:rPr lang="ko-KR" altLang="en-US"/>
              <a:t>(</a:t>
            </a:r>
            <a:r>
              <a:rPr lang="ko-KR" altLang="en-US" err="1"/>
              <a:t>ns</a:t>
            </a:r>
            <a:r>
              <a:rPr lang="ko-KR" altLang="en-US"/>
              <a:t>)</a:t>
            </a:r>
          </a:p>
          <a:p>
            <a:r>
              <a:rPr lang="ko-KR" altLang="en-US"/>
              <a:t>단위변환 </a:t>
            </a:r>
            <a:r>
              <a:rPr lang="ko-KR" altLang="en-US" err="1"/>
              <a:t>T</a:t>
            </a:r>
            <a:r>
              <a:rPr lang="ko-KR" altLang="en-US"/>
              <a:t>*1000+ (</a:t>
            </a:r>
            <a:r>
              <a:rPr lang="ko-KR" altLang="en-US" err="1"/>
              <a:t>t</a:t>
            </a:r>
            <a:r>
              <a:rPr lang="ko-KR" altLang="en-US"/>
              <a:t>/1000)/1000 </a:t>
            </a:r>
          </a:p>
          <a:p>
            <a:pPr marL="0" indent="0">
              <a:buNone/>
            </a:pP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 변환 후 시뮬레이션 결과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E3CCDCF-F66C-4DB9-874B-07C18AC5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/>
              <a:t>트레이스</a:t>
            </a:r>
            <a:r>
              <a:rPr lang="ko-KR" altLang="en-US"/>
              <a:t> 타임 스탬프가 시뮬레이션 시간보다 빠름 </a:t>
            </a:r>
          </a:p>
          <a:p>
            <a:endParaRPr lang="ko-KR" altLang="en-US"/>
          </a:p>
          <a:p>
            <a:r>
              <a:rPr lang="ko-KR" altLang="en-US" err="1"/>
              <a:t>Sample</a:t>
            </a:r>
            <a:r>
              <a:rPr lang="ko-KR" altLang="en-US"/>
              <a:t> </a:t>
            </a:r>
            <a:r>
              <a:rPr lang="ko-KR" altLang="en-US" err="1"/>
              <a:t>trace와</a:t>
            </a:r>
            <a:r>
              <a:rPr lang="ko-KR" altLang="en-US"/>
              <a:t> 비교</a:t>
            </a:r>
            <a:endParaRPr lang="en-US" altLang="ko-KR"/>
          </a:p>
          <a:p>
            <a:pPr lvl="1"/>
            <a:r>
              <a:rPr lang="ko-KR" altLang="en-US"/>
              <a:t>정상적으로 실행되는 샘플  </a:t>
            </a:r>
            <a:r>
              <a:rPr lang="ko-KR" altLang="en-US" err="1"/>
              <a:t>트레이스에</a:t>
            </a:r>
            <a:r>
              <a:rPr lang="ko-KR" altLang="en-US"/>
              <a:t> 비해 단위시간당 </a:t>
            </a:r>
            <a:r>
              <a:rPr lang="en-US" altLang="ko-KR"/>
              <a:t>trace</a:t>
            </a:r>
            <a:r>
              <a:rPr lang="ko-KR" altLang="en-US"/>
              <a:t>가 약 </a:t>
            </a:r>
            <a:r>
              <a:rPr lang="en-US" altLang="ko-KR"/>
              <a:t>10</a:t>
            </a:r>
            <a:r>
              <a:rPr lang="ko-KR" altLang="en-US"/>
              <a:t>배 가량 많음 </a:t>
            </a:r>
          </a:p>
          <a:p>
            <a:pPr marL="575945" lvl="1"/>
            <a:endParaRPr lang="en-US" altLang="ko-KR"/>
          </a:p>
          <a:p>
            <a:pPr marL="0" indent="0">
              <a:buNone/>
            </a:pPr>
            <a:endParaRPr lang="ko-KR" altLang="en-US"/>
          </a:p>
          <a:p>
            <a:endParaRPr lang="ko-KR" altLang="en-US"/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D3A14A5-E9ED-4CE1-A9F3-9626477D3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14" r="-140" b="58754"/>
          <a:stretch/>
        </p:blipFill>
        <p:spPr>
          <a:xfrm>
            <a:off x="653033" y="1563335"/>
            <a:ext cx="9335759" cy="661150"/>
          </a:xfrm>
          <a:prstGeom prst="rect">
            <a:avLst/>
          </a:prstGeom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7C79B659-5763-40B1-BCC8-7EE049F69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05"/>
          <a:stretch/>
        </p:blipFill>
        <p:spPr>
          <a:xfrm>
            <a:off x="3948476" y="3866464"/>
            <a:ext cx="1856115" cy="2318763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0B176CF-CB5B-4492-9576-D8B0C4AE9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2" b="44105"/>
          <a:stretch/>
        </p:blipFill>
        <p:spPr>
          <a:xfrm>
            <a:off x="916689" y="3834110"/>
            <a:ext cx="1856115" cy="2299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24345E-947D-433C-A8AF-679ECC306707}"/>
              </a:ext>
            </a:extLst>
          </p:cNvPr>
          <p:cNvSpPr txBox="1"/>
          <p:nvPr/>
        </p:nvSpPr>
        <p:spPr>
          <a:xfrm>
            <a:off x="1180344" y="3565490"/>
            <a:ext cx="132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</a:rPr>
              <a:t>converted trace</a:t>
            </a:r>
            <a:endParaRPr lang="ko-KR" altLang="en-US" sz="105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49E77-549E-4014-9449-DB9EDB335F46}"/>
              </a:ext>
            </a:extLst>
          </p:cNvPr>
          <p:cNvSpPr txBox="1"/>
          <p:nvPr/>
        </p:nvSpPr>
        <p:spPr>
          <a:xfrm>
            <a:off x="4033983" y="3573184"/>
            <a:ext cx="1592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err="1">
                <a:solidFill>
                  <a:srgbClr val="FF0000"/>
                </a:solidFill>
              </a:rPr>
              <a:t>disksim</a:t>
            </a:r>
            <a:r>
              <a:rPr lang="en-US" altLang="ko-KR" sz="1050">
                <a:solidFill>
                  <a:srgbClr val="FF0000"/>
                </a:solidFill>
              </a:rPr>
              <a:t> sample trace</a:t>
            </a:r>
            <a:endParaRPr lang="ko-KR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7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시간당 </a:t>
            </a:r>
            <a:r>
              <a:rPr lang="en-US" altLang="ko-KR"/>
              <a:t>I/O </a:t>
            </a:r>
            <a:r>
              <a:rPr lang="ko-KR" altLang="en-US"/>
              <a:t>횟수 축소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E3CCDCF-F66C-4DB9-874B-07C18AC5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/>
              <a:t>샘플트레이스와</a:t>
            </a:r>
            <a:r>
              <a:rPr lang="ko-KR" altLang="en-US"/>
              <a:t> 비슷한 간격으로 </a:t>
            </a:r>
            <a:r>
              <a:rPr lang="ko-KR" altLang="en-US" err="1"/>
              <a:t>트레이스</a:t>
            </a:r>
            <a:r>
              <a:rPr lang="ko-KR" altLang="en-US"/>
              <a:t> 인터벌 변경 </a:t>
            </a:r>
            <a:endParaRPr lang="en-US" altLang="ko-KR"/>
          </a:p>
          <a:p>
            <a:pPr lvl="1"/>
            <a:r>
              <a:rPr lang="en-US" altLang="ko-KR"/>
              <a:t>msec </a:t>
            </a:r>
            <a:r>
              <a:rPr lang="ko-KR" altLang="en-US"/>
              <a:t>단위를 라인마다 </a:t>
            </a:r>
            <a:r>
              <a:rPr lang="en-US" altLang="ko-KR"/>
              <a:t>1</a:t>
            </a:r>
            <a:r>
              <a:rPr lang="ko-KR" altLang="en-US"/>
              <a:t>씩 증가 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pPr marL="575945" lvl="1"/>
            <a:endParaRPr lang="en-US" altLang="ko-KR"/>
          </a:p>
          <a:p>
            <a:pPr marL="0" indent="0">
              <a:buNone/>
            </a:pPr>
            <a:endParaRPr lang="ko-KR" altLang="en-US"/>
          </a:p>
          <a:p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9D2846C-547D-4DE7-99DD-BBE59F335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98"/>
          <a:stretch/>
        </p:blipFill>
        <p:spPr>
          <a:xfrm>
            <a:off x="898344" y="2162221"/>
            <a:ext cx="2704017" cy="39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시뮬레이션 결과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E3CCDCF-F66C-4DB9-874B-07C18AC5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에러발생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 dirty="0"/>
              <a:t>에러 발생코드  </a:t>
            </a:r>
            <a:endParaRPr lang="en-US" altLang="ko-KR" dirty="0"/>
          </a:p>
          <a:p>
            <a:pPr marL="575945" lvl="1"/>
            <a:r>
              <a:rPr lang="ko-KR" altLang="en-US" sz="1800" dirty="0"/>
              <a:t>기본값이 </a:t>
            </a:r>
            <a:r>
              <a:rPr lang="en-US" altLang="ko-KR" sz="1800" dirty="0"/>
              <a:t>-1</a:t>
            </a:r>
            <a:r>
              <a:rPr lang="ko-KR" altLang="en-US" sz="1800" dirty="0"/>
              <a:t>로 정의되어 있는 </a:t>
            </a:r>
            <a:r>
              <a:rPr lang="en-US" altLang="ko-KR" sz="1800" dirty="0" err="1"/>
              <a:t>logorgno</a:t>
            </a:r>
            <a:r>
              <a:rPr lang="ko-KR" altLang="en-US" sz="1800" dirty="0"/>
              <a:t>변수</a:t>
            </a:r>
            <a:endParaRPr lang="en-US" altLang="ko-KR" sz="1800" dirty="0"/>
          </a:p>
          <a:p>
            <a:pPr marL="575945" lvl="1"/>
            <a:r>
              <a:rPr lang="en-US" altLang="ko-KR" sz="1800" dirty="0"/>
              <a:t> </a:t>
            </a:r>
            <a:r>
              <a:rPr lang="ko-KR" altLang="en-US" sz="1800"/>
              <a:t>변수 값이 변경되지 않으면 에러발생</a:t>
            </a:r>
            <a:endParaRPr lang="en-US" altLang="ko-KR" sz="1800"/>
          </a:p>
          <a:p>
            <a:pPr marL="575945" lvl="1"/>
            <a:endParaRPr lang="en-US" altLang="ko-KR" sz="1800" dirty="0"/>
          </a:p>
          <a:p>
            <a:pPr marL="575945" lvl="1"/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EBABF-F9C9-4479-82C2-4FE78AC5F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7"/>
          <a:stretch/>
        </p:blipFill>
        <p:spPr>
          <a:xfrm>
            <a:off x="537931" y="1627532"/>
            <a:ext cx="5161411" cy="3297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75DB38-C936-4C30-9887-4000D6ABD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0" y="3811649"/>
            <a:ext cx="5769267" cy="53529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D9EDDF-448A-4A9A-B419-D93C1E6340F0}"/>
              </a:ext>
            </a:extLst>
          </p:cNvPr>
          <p:cNvGrpSpPr/>
          <p:nvPr/>
        </p:nvGrpSpPr>
        <p:grpSpPr>
          <a:xfrm>
            <a:off x="7051055" y="1123225"/>
            <a:ext cx="4341367" cy="5046820"/>
            <a:chOff x="7587532" y="1592984"/>
            <a:chExt cx="3642051" cy="4480156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2FE29D13-E49E-448A-B76F-8F8E95221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44"/>
            <a:stretch/>
          </p:blipFill>
          <p:spPr>
            <a:xfrm>
              <a:off x="7587532" y="2488350"/>
              <a:ext cx="3529262" cy="3584790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414121A3-1424-4452-966E-7874C4001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1" b="82299"/>
            <a:stretch/>
          </p:blipFill>
          <p:spPr>
            <a:xfrm>
              <a:off x="7587532" y="1592984"/>
              <a:ext cx="3642051" cy="895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85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A36CC-0314-4703-B478-7BCAEB21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에러발생 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DF456-B629-4F99-BDB0-3D9F1129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트레이스를</a:t>
            </a:r>
            <a:r>
              <a:rPr lang="ko-KR" altLang="en-US" dirty="0"/>
              <a:t> 수집한 </a:t>
            </a:r>
            <a:r>
              <a:rPr lang="ko-KR" altLang="en-US" dirty="0" err="1"/>
              <a:t>SSD의</a:t>
            </a:r>
            <a:r>
              <a:rPr lang="ko-KR" altLang="en-US" dirty="0"/>
              <a:t> 용량보다 </a:t>
            </a:r>
            <a:r>
              <a:rPr lang="ko-KR" altLang="en-US" dirty="0" err="1"/>
              <a:t>Disksim</a:t>
            </a:r>
            <a:r>
              <a:rPr lang="ko-KR" altLang="en-US" dirty="0"/>
              <a:t> </a:t>
            </a:r>
            <a:r>
              <a:rPr lang="ko-KR" altLang="en-US" dirty="0" err="1"/>
              <a:t>SSD의</a:t>
            </a:r>
            <a:r>
              <a:rPr lang="ko-KR" altLang="en-US" dirty="0"/>
              <a:t> 용량이 작음</a:t>
            </a:r>
            <a:endParaRPr lang="ko-KR" dirty="0"/>
          </a:p>
          <a:p>
            <a:pPr marL="575945" lvl="1"/>
            <a:r>
              <a:rPr lang="en-US" altLang="ko-KR" dirty="0"/>
              <a:t>128GB </a:t>
            </a:r>
            <a:r>
              <a:rPr lang="en-US" altLang="ko-KR" dirty="0" err="1"/>
              <a:t>SSD에서</a:t>
            </a:r>
            <a:r>
              <a:rPr lang="en-US" altLang="ko-KR" dirty="0"/>
              <a:t> </a:t>
            </a:r>
            <a:r>
              <a:rPr lang="en-US" altLang="ko-KR" dirty="0" err="1"/>
              <a:t>수집한</a:t>
            </a:r>
            <a:r>
              <a:rPr lang="en-US" altLang="ko-KR" dirty="0"/>
              <a:t> </a:t>
            </a:r>
            <a:r>
              <a:rPr lang="en-US" altLang="ko-KR" dirty="0" err="1"/>
              <a:t>트레이스의</a:t>
            </a:r>
            <a:r>
              <a:rPr lang="en-US" altLang="ko-KR" dirty="0"/>
              <a:t> </a:t>
            </a:r>
            <a:r>
              <a:rPr lang="en-US" altLang="ko-KR" dirty="0" err="1"/>
              <a:t>블록번호가</a:t>
            </a:r>
            <a:r>
              <a:rPr lang="en-US" altLang="ko-KR" dirty="0"/>
              <a:t> 64GB </a:t>
            </a:r>
            <a:r>
              <a:rPr lang="en-US" altLang="ko-KR" dirty="0" err="1"/>
              <a:t>disksim</a:t>
            </a:r>
            <a:r>
              <a:rPr lang="en-US" altLang="ko-KR" dirty="0"/>
              <a:t> </a:t>
            </a:r>
            <a:r>
              <a:rPr lang="en-US" altLang="ko-KR" dirty="0" err="1"/>
              <a:t>SSD의</a:t>
            </a:r>
            <a:r>
              <a:rPr lang="en-US" altLang="ko-KR" dirty="0"/>
              <a:t> </a:t>
            </a:r>
            <a:r>
              <a:rPr lang="en-US" altLang="ko-KR" dirty="0" err="1"/>
              <a:t>블록번호</a:t>
            </a:r>
            <a:r>
              <a:rPr lang="en-US" altLang="ko-KR" dirty="0"/>
              <a:t> </a:t>
            </a:r>
            <a:r>
              <a:rPr lang="en-US" altLang="ko-KR" dirty="0" err="1"/>
              <a:t>범위를</a:t>
            </a:r>
            <a:r>
              <a:rPr lang="en-US" altLang="ko-KR" dirty="0"/>
              <a:t> </a:t>
            </a:r>
            <a:r>
              <a:rPr lang="en-US" altLang="ko-KR" dirty="0" err="1"/>
              <a:t>초과</a:t>
            </a:r>
            <a:r>
              <a:rPr lang="en-US" altLang="ko-KR" dirty="0"/>
              <a:t> </a:t>
            </a:r>
          </a:p>
          <a:p>
            <a:pPr marL="575945" lvl="1"/>
            <a:r>
              <a:rPr lang="en-US" altLang="ko-KR" dirty="0" err="1"/>
              <a:t>트레이스의</a:t>
            </a:r>
            <a:r>
              <a:rPr lang="en-US" altLang="ko-KR" dirty="0"/>
              <a:t> </a:t>
            </a:r>
            <a:r>
              <a:rPr lang="en-US" altLang="ko-KR" dirty="0" err="1"/>
              <a:t>블록번호</a:t>
            </a:r>
            <a:r>
              <a:rPr lang="en-US" altLang="ko-KR" dirty="0"/>
              <a:t> 3000~4000에 </a:t>
            </a:r>
            <a:r>
              <a:rPr lang="en-US" altLang="ko-KR" dirty="0" err="1"/>
              <a:t>대해</a:t>
            </a:r>
            <a:r>
              <a:rPr lang="en-US" altLang="ko-KR" dirty="0"/>
              <a:t> 'Unexpected request location' </a:t>
            </a:r>
            <a:r>
              <a:rPr lang="en-US" altLang="ko-KR" dirty="0" err="1"/>
              <a:t>에러</a:t>
            </a:r>
            <a:r>
              <a:rPr lang="en-US" altLang="ko-KR" dirty="0"/>
              <a:t> </a:t>
            </a:r>
            <a:r>
              <a:rPr lang="en-US" altLang="ko-KR" dirty="0" err="1"/>
              <a:t>발생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98468-13C0-44A7-AAB5-FD726C23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EA698-9B13-4F18-ADF3-587A49883702}"/>
              </a:ext>
            </a:extLst>
          </p:cNvPr>
          <p:cNvSpPr/>
          <p:nvPr/>
        </p:nvSpPr>
        <p:spPr>
          <a:xfrm>
            <a:off x="795866" y="2861733"/>
            <a:ext cx="4868334" cy="353906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FFB2EF8-48FB-4E55-8214-6AA063702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08063"/>
              </p:ext>
            </p:extLst>
          </p:nvPr>
        </p:nvGraphicFramePr>
        <p:xfrm>
          <a:off x="999066" y="3081866"/>
          <a:ext cx="4456506" cy="68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51">
                  <a:extLst>
                    <a:ext uri="{9D8B030D-6E8A-4147-A177-3AD203B41FA5}">
                      <a16:colId xmlns:a16="http://schemas.microsoft.com/office/drawing/2014/main" val="1604844310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315792131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511164427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334103834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462781356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591776463"/>
                    </a:ext>
                  </a:extLst>
                </a:gridCol>
              </a:tblGrid>
              <a:tr h="685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  <a:p>
                      <a:pPr lvl="0"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1649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0C9529-7DDF-4077-BDC6-0C16B7A04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24466"/>
              </p:ext>
            </p:extLst>
          </p:nvPr>
        </p:nvGraphicFramePr>
        <p:xfrm>
          <a:off x="1007532" y="3928532"/>
          <a:ext cx="4456506" cy="68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51">
                  <a:extLst>
                    <a:ext uri="{9D8B030D-6E8A-4147-A177-3AD203B41FA5}">
                      <a16:colId xmlns:a16="http://schemas.microsoft.com/office/drawing/2014/main" val="1604844310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315792131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511164427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334103834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462781356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591776463"/>
                    </a:ext>
                  </a:extLst>
                </a:gridCol>
              </a:tblGrid>
              <a:tr h="685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  <a:p>
                      <a:pPr lvl="0"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16494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F489D978-2ABE-4A34-B885-57F900349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53015"/>
              </p:ext>
            </p:extLst>
          </p:nvPr>
        </p:nvGraphicFramePr>
        <p:xfrm>
          <a:off x="1007532" y="4724398"/>
          <a:ext cx="4456506" cy="68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51">
                  <a:extLst>
                    <a:ext uri="{9D8B030D-6E8A-4147-A177-3AD203B41FA5}">
                      <a16:colId xmlns:a16="http://schemas.microsoft.com/office/drawing/2014/main" val="1604844310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315792131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511164427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334103834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462781356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591776463"/>
                    </a:ext>
                  </a:extLst>
                </a:gridCol>
              </a:tblGrid>
              <a:tr h="685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1" i="0" u="none" strike="noStrike" noProof="0" dirty="0">
                          <a:solidFill>
                            <a:schemeClr val="tx1"/>
                          </a:solidFill>
                          <a:latin typeface="lato"/>
                        </a:rPr>
                        <a:t>3000</a:t>
                      </a: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16494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D95BEE18-EFAD-4E97-A9DF-29CA1BE7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39863"/>
              </p:ext>
            </p:extLst>
          </p:nvPr>
        </p:nvGraphicFramePr>
        <p:xfrm>
          <a:off x="1007532" y="5528731"/>
          <a:ext cx="4456506" cy="68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51">
                  <a:extLst>
                    <a:ext uri="{9D8B030D-6E8A-4147-A177-3AD203B41FA5}">
                      <a16:colId xmlns:a16="http://schemas.microsoft.com/office/drawing/2014/main" val="1604844310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315792131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511164427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334103834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462781356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591776463"/>
                    </a:ext>
                  </a:extLst>
                </a:gridCol>
              </a:tblGrid>
              <a:tr h="685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1649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28CC1-4769-430E-A190-21DE7E081704}"/>
              </a:ext>
            </a:extLst>
          </p:cNvPr>
          <p:cNvSpPr/>
          <p:nvPr/>
        </p:nvSpPr>
        <p:spPr>
          <a:xfrm>
            <a:off x="880533" y="3005666"/>
            <a:ext cx="4682067" cy="846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845A69-1EA3-40AF-91EB-2BC26C166E08}"/>
              </a:ext>
            </a:extLst>
          </p:cNvPr>
          <p:cNvCxnSpPr/>
          <p:nvPr/>
        </p:nvCxnSpPr>
        <p:spPr>
          <a:xfrm flipH="1">
            <a:off x="5578475" y="2750608"/>
            <a:ext cx="423333" cy="397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DF9EBC-B91A-4640-A498-17182D2F96F3}"/>
              </a:ext>
            </a:extLst>
          </p:cNvPr>
          <p:cNvSpPr txBox="1"/>
          <p:nvPr/>
        </p:nvSpPr>
        <p:spPr>
          <a:xfrm>
            <a:off x="5933017" y="253788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solidFill>
                  <a:srgbClr val="FF0000"/>
                </a:solidFill>
              </a:rPr>
              <a:t>Block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F97926-8A36-4263-9C16-0066926A29D4}"/>
              </a:ext>
            </a:extLst>
          </p:cNvPr>
          <p:cNvCxnSpPr>
            <a:cxnSpLocks/>
          </p:cNvCxnSpPr>
          <p:nvPr/>
        </p:nvCxnSpPr>
        <p:spPr>
          <a:xfrm flipH="1">
            <a:off x="5451475" y="3114674"/>
            <a:ext cx="524933" cy="4826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BDB9B3-1C93-407F-9E94-7323D364B7B3}"/>
              </a:ext>
            </a:extLst>
          </p:cNvPr>
          <p:cNvSpPr txBox="1"/>
          <p:nvPr/>
        </p:nvSpPr>
        <p:spPr>
          <a:xfrm>
            <a:off x="5949951" y="2876550"/>
            <a:ext cx="32173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 err="1">
                <a:solidFill>
                  <a:schemeClr val="accent4"/>
                </a:solidFill>
              </a:rPr>
              <a:t>Page</a:t>
            </a: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489D9-3AB5-49DE-B3A5-B5904408A0D1}"/>
              </a:ext>
            </a:extLst>
          </p:cNvPr>
          <p:cNvSpPr/>
          <p:nvPr/>
        </p:nvSpPr>
        <p:spPr>
          <a:xfrm>
            <a:off x="6214533" y="3412066"/>
            <a:ext cx="5012266" cy="1905001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28EB056E-DD89-4006-911E-3A49C913C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68198"/>
              </p:ext>
            </p:extLst>
          </p:nvPr>
        </p:nvGraphicFramePr>
        <p:xfrm>
          <a:off x="6527799" y="3615265"/>
          <a:ext cx="4456506" cy="68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51">
                  <a:extLst>
                    <a:ext uri="{9D8B030D-6E8A-4147-A177-3AD203B41FA5}">
                      <a16:colId xmlns:a16="http://schemas.microsoft.com/office/drawing/2014/main" val="1604844310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315792131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511164427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334103834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462781356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591776463"/>
                    </a:ext>
                  </a:extLst>
                </a:gridCol>
              </a:tblGrid>
              <a:tr h="685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1" i="0" u="none" strike="noStrike" noProof="0" dirty="0">
                          <a:solidFill>
                            <a:schemeClr val="tx1"/>
                          </a:solidFill>
                          <a:latin typeface="lato"/>
                        </a:rPr>
                        <a:t>1000</a:t>
                      </a:r>
                      <a:endParaRPr lang="ko-KR" sz="1100" b="1" i="0" u="none" strike="noStrike" noProof="0" dirty="0">
                        <a:solidFill>
                          <a:schemeClr val="tx1"/>
                        </a:solidFill>
                        <a:latin typeface="lato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1649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9DFCE3-ADEC-4E05-86AD-1E4D56125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65001"/>
              </p:ext>
            </p:extLst>
          </p:nvPr>
        </p:nvGraphicFramePr>
        <p:xfrm>
          <a:off x="6536265" y="4428064"/>
          <a:ext cx="4456506" cy="68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51">
                  <a:extLst>
                    <a:ext uri="{9D8B030D-6E8A-4147-A177-3AD203B41FA5}">
                      <a16:colId xmlns:a16="http://schemas.microsoft.com/office/drawing/2014/main" val="1604844310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315792131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511164427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1334103834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462781356"/>
                    </a:ext>
                  </a:extLst>
                </a:gridCol>
                <a:gridCol w="742751">
                  <a:extLst>
                    <a:ext uri="{9D8B030D-6E8A-4147-A177-3AD203B41FA5}">
                      <a16:colId xmlns:a16="http://schemas.microsoft.com/office/drawing/2014/main" val="3591776463"/>
                    </a:ext>
                  </a:extLst>
                </a:gridCol>
              </a:tblGrid>
              <a:tr h="685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1" i="0" u="none" strike="noStrike" noProof="0" dirty="0">
                          <a:solidFill>
                            <a:schemeClr val="tx1"/>
                          </a:solidFill>
                          <a:latin typeface="lato"/>
                        </a:rPr>
                        <a:t>2000</a:t>
                      </a:r>
                      <a:endParaRPr lang="ko-KR" sz="1100" b="1" i="0" u="none" strike="noStrike" noProof="0" dirty="0">
                        <a:solidFill>
                          <a:schemeClr val="tx1"/>
                        </a:solidFill>
                        <a:latin typeface="lato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1649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C9CC83-291B-4607-89BA-82F36FB4D153}"/>
              </a:ext>
            </a:extLst>
          </p:cNvPr>
          <p:cNvSpPr txBox="1"/>
          <p:nvPr/>
        </p:nvSpPr>
        <p:spPr>
          <a:xfrm>
            <a:off x="2444751" y="2537883"/>
            <a:ext cx="3217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128GB SSD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EFF047-C5BA-4CFC-99B3-51AC7A8A0589}"/>
              </a:ext>
            </a:extLst>
          </p:cNvPr>
          <p:cNvSpPr txBox="1"/>
          <p:nvPr/>
        </p:nvSpPr>
        <p:spPr>
          <a:xfrm>
            <a:off x="7313083" y="2995082"/>
            <a:ext cx="3217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64GB SSD-</a:t>
            </a:r>
            <a:r>
              <a:rPr lang="ko-KR" altLang="en-US" dirty="0" err="1">
                <a:solidFill>
                  <a:srgbClr val="FF0000"/>
                </a:solidFill>
              </a:rPr>
              <a:t>iozone.parv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0DD4D3-AEC5-40DB-9FDA-56ADE9A1E1C0}"/>
              </a:ext>
            </a:extLst>
          </p:cNvPr>
          <p:cNvCxnSpPr/>
          <p:nvPr/>
        </p:nvCxnSpPr>
        <p:spPr>
          <a:xfrm flipH="1" flipV="1">
            <a:off x="7396690" y="5364691"/>
            <a:ext cx="745067" cy="558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4378BA-AFA3-436F-9907-3018F1203216}"/>
              </a:ext>
            </a:extLst>
          </p:cNvPr>
          <p:cNvSpPr txBox="1"/>
          <p:nvPr/>
        </p:nvSpPr>
        <p:spPr>
          <a:xfrm>
            <a:off x="8100484" y="5865283"/>
            <a:ext cx="38015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Input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trace</a:t>
            </a:r>
            <a:r>
              <a:rPr lang="ko-KR" altLang="en-US" sz="1400" dirty="0">
                <a:solidFill>
                  <a:srgbClr val="FF0000"/>
                </a:solidFill>
              </a:rPr>
              <a:t>: 2560.2345 0 </a:t>
            </a:r>
            <a:r>
              <a:rPr lang="ko-KR" altLang="en-US" sz="1400" b="1" dirty="0">
                <a:solidFill>
                  <a:srgbClr val="FF0000"/>
                </a:solidFill>
              </a:rPr>
              <a:t>3000</a:t>
            </a:r>
            <a:r>
              <a:rPr lang="ko-KR" altLang="en-US" sz="1400" dirty="0">
                <a:solidFill>
                  <a:srgbClr val="FF0000"/>
                </a:solidFill>
              </a:rPr>
              <a:t> 16 1 </a:t>
            </a:r>
          </a:p>
        </p:txBody>
      </p:sp>
      <p:sp>
        <p:nvSpPr>
          <p:cNvPr id="29" name="폭발: 8pt 28">
            <a:extLst>
              <a:ext uri="{FF2B5EF4-FFF2-40B4-BE49-F238E27FC236}">
                <a16:creationId xmlns:a16="http://schemas.microsoft.com/office/drawing/2014/main" id="{1BA63900-BC9D-469F-B334-2C6F26D90428}"/>
              </a:ext>
            </a:extLst>
          </p:cNvPr>
          <p:cNvSpPr/>
          <p:nvPr/>
        </p:nvSpPr>
        <p:spPr>
          <a:xfrm>
            <a:off x="6343729" y="4769164"/>
            <a:ext cx="1117600" cy="1092200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Error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F48C86-1BB1-4E9D-B5EB-6679C10FD6EE}"/>
              </a:ext>
            </a:extLst>
          </p:cNvPr>
          <p:cNvSpPr/>
          <p:nvPr/>
        </p:nvSpPr>
        <p:spPr>
          <a:xfrm>
            <a:off x="999067" y="3081865"/>
            <a:ext cx="584201" cy="22860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84C423D-8E85-4560-9934-D4609248834E}"/>
              </a:ext>
            </a:extLst>
          </p:cNvPr>
          <p:cNvCxnSpPr>
            <a:cxnSpLocks/>
          </p:cNvCxnSpPr>
          <p:nvPr/>
        </p:nvCxnSpPr>
        <p:spPr>
          <a:xfrm flipV="1">
            <a:off x="708024" y="3341158"/>
            <a:ext cx="634999" cy="5926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137115-AFCB-4F8F-AF4D-E3FD3A864A98}"/>
              </a:ext>
            </a:extLst>
          </p:cNvPr>
          <p:cNvSpPr txBox="1"/>
          <p:nvPr/>
        </p:nvSpPr>
        <p:spPr>
          <a:xfrm>
            <a:off x="99483" y="385021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 err="1">
                <a:solidFill>
                  <a:schemeClr val="tx2"/>
                </a:solidFill>
              </a:rPr>
              <a:t>Blkno</a:t>
            </a:r>
            <a:endParaRPr lang="ko-KR" alt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8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A36CC-0314-4703-B478-7BCAEB21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SSD 파티션 분배 후 </a:t>
            </a:r>
            <a:r>
              <a:rPr lang="ko-KR" altLang="en-US" dirty="0" err="1"/>
              <a:t>트레이스</a:t>
            </a:r>
            <a:r>
              <a:rPr lang="ko-KR" altLang="en-US" dirty="0"/>
              <a:t> 수집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DF456-B629-4F99-BDB0-3D9F1129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DiskSim</a:t>
            </a:r>
            <a:r>
              <a:rPr lang="ko-KR" altLang="en-US" dirty="0"/>
              <a:t> </a:t>
            </a:r>
            <a:r>
              <a:rPr lang="ko-KR" altLang="en-US" dirty="0" err="1"/>
              <a:t>SSD와</a:t>
            </a:r>
            <a:r>
              <a:rPr lang="ko-KR" altLang="en-US" dirty="0"/>
              <a:t> 용량이 동일한 환경을 구성하여 </a:t>
            </a:r>
            <a:r>
              <a:rPr lang="ko-KR" altLang="en-US" dirty="0" err="1"/>
              <a:t>트레이스를</a:t>
            </a:r>
            <a:r>
              <a:rPr lang="ko-KR" altLang="en-US" dirty="0"/>
              <a:t> 수집</a:t>
            </a:r>
          </a:p>
          <a:p>
            <a:r>
              <a:rPr lang="ko-KR" altLang="en-US" dirty="0"/>
              <a:t>스토리지 파티션 배정 </a:t>
            </a:r>
            <a:endParaRPr lang="ko-KR" dirty="0"/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/>
              <a:t>스토리지 파티션은 보통 기존 시스템에서 새로운 스토리지를 추가하면 </a:t>
            </a:r>
            <a:r>
              <a:rPr lang="ko-KR" altLang="en-US" dirty="0" err="1"/>
              <a:t>fdisk로</a:t>
            </a:r>
            <a:r>
              <a:rPr lang="ko-KR" altLang="en-US" dirty="0"/>
              <a:t> 파티션을 배정할 수 있음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/>
              <a:t>또는 운영체제 설치 시 직접 파티션 배정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/>
              <a:t>현재 시스템에서 사용중인 공간에 대해서는 파티션 분할불가</a:t>
            </a:r>
            <a:r>
              <a:rPr lang="ko-KR" altLang="en-US" dirty="0">
                <a:solidFill>
                  <a:srgbClr val="FF0000"/>
                </a:solidFill>
              </a:rPr>
              <a:t>(주의)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98468-13C0-44A7-AAB5-FD726C23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58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A36CC-0314-4703-B478-7BCAEB21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스토리지 파티션 정보확인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DF456-B629-4F99-BDB0-3D9F1129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파티션 정보확인 </a:t>
            </a:r>
          </a:p>
          <a:p>
            <a:pPr marL="575945" lvl="1"/>
            <a:r>
              <a:rPr lang="ko-KR" altLang="en-US" dirty="0"/>
              <a:t>현재 저장장치 사용정보 출력 </a:t>
            </a:r>
          </a:p>
          <a:p>
            <a:pPr marL="575945" lvl="1"/>
            <a:r>
              <a:rPr lang="ko-KR" altLang="en-US" dirty="0" err="1">
                <a:solidFill>
                  <a:schemeClr val="accent5"/>
                </a:solidFill>
              </a:rPr>
              <a:t>fdisk</a:t>
            </a:r>
            <a:r>
              <a:rPr lang="ko-KR" altLang="en-US" dirty="0">
                <a:solidFill>
                  <a:schemeClr val="accent5"/>
                </a:solidFill>
              </a:rPr>
              <a:t> –</a:t>
            </a:r>
            <a:r>
              <a:rPr lang="ko-KR" altLang="en-US" dirty="0" err="1">
                <a:solidFill>
                  <a:schemeClr val="accent5"/>
                </a:solidFill>
              </a:rPr>
              <a:t>l</a:t>
            </a:r>
            <a:endParaRPr lang="ko-KR" altLang="en-US">
              <a:solidFill>
                <a:schemeClr val="accent5"/>
              </a:solidFill>
            </a:endParaRPr>
          </a:p>
          <a:p>
            <a:r>
              <a:rPr lang="ko-KR" altLang="en-US" dirty="0">
                <a:solidFill>
                  <a:srgbClr val="3B3B3B"/>
                </a:solidFill>
              </a:rPr>
              <a:t>현재 사용중인 SSD 사용정보  </a:t>
            </a:r>
          </a:p>
          <a:p>
            <a:pPr marL="575945" lvl="1"/>
            <a:r>
              <a:rPr lang="ko-KR" altLang="en-US" dirty="0">
                <a:solidFill>
                  <a:srgbClr val="3B3B3B"/>
                </a:solidFill>
              </a:rPr>
              <a:t>119.2GiB</a:t>
            </a:r>
            <a:r>
              <a:rPr lang="ko-KR" dirty="0">
                <a:ea typeface="+mn-lt"/>
                <a:cs typeface="+mn-lt"/>
              </a:rPr>
              <a:t>≈</a:t>
            </a:r>
            <a:r>
              <a:rPr lang="en-US" altLang="ko-KR" dirty="0">
                <a:ea typeface="+mn-lt"/>
                <a:cs typeface="+mn-lt"/>
              </a:rPr>
              <a:t>128GB SSD, </a:t>
            </a:r>
            <a:r>
              <a:rPr lang="en-US" altLang="ko-KR" dirty="0" err="1">
                <a:ea typeface="+mn-lt"/>
                <a:cs typeface="+mn-lt"/>
              </a:rPr>
              <a:t>섹터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블록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en-US" altLang="ko-KR" dirty="0" err="1">
                <a:ea typeface="+mn-lt"/>
                <a:cs typeface="+mn-lt"/>
              </a:rPr>
              <a:t>크기</a:t>
            </a:r>
            <a:r>
              <a:rPr lang="en-US" altLang="ko-KR" dirty="0">
                <a:ea typeface="+mn-lt"/>
                <a:cs typeface="+mn-lt"/>
              </a:rPr>
              <a:t>: 512 byte, 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r>
              <a:rPr lang="ko-KR" altLang="en-US" dirty="0">
                <a:solidFill>
                  <a:srgbClr val="3B3B3B"/>
                </a:solidFill>
              </a:rPr>
              <a:t>EFI </a:t>
            </a:r>
            <a:r>
              <a:rPr lang="ko-KR" altLang="en-US" dirty="0" err="1">
                <a:solidFill>
                  <a:srgbClr val="3B3B3B"/>
                </a:solidFill>
              </a:rPr>
              <a:t>boot</a:t>
            </a:r>
            <a:r>
              <a:rPr lang="ko-KR" altLang="en-US" dirty="0">
                <a:solidFill>
                  <a:srgbClr val="3B3B3B"/>
                </a:solidFill>
              </a:rPr>
              <a:t>(512MB), </a:t>
            </a:r>
            <a:r>
              <a:rPr lang="ko-KR" altLang="en-US" dirty="0" err="1">
                <a:solidFill>
                  <a:srgbClr val="3B3B3B"/>
                </a:solidFill>
              </a:rPr>
              <a:t>filesystem</a:t>
            </a:r>
            <a:r>
              <a:rPr lang="ko-KR" altLang="en-US" dirty="0">
                <a:solidFill>
                  <a:srgbClr val="3B3B3B"/>
                </a:solidFill>
              </a:rPr>
              <a:t>(64GB), </a:t>
            </a:r>
            <a:r>
              <a:rPr lang="ko-KR" altLang="en-US" dirty="0" err="1">
                <a:solidFill>
                  <a:srgbClr val="3B3B3B"/>
                </a:solidFill>
              </a:rPr>
              <a:t>swap</a:t>
            </a:r>
            <a:r>
              <a:rPr lang="ko-KR" altLang="en-US" dirty="0">
                <a:solidFill>
                  <a:srgbClr val="3B3B3B"/>
                </a:solidFill>
              </a:rPr>
              <a:t>(3GB)로 파티션 구성, </a:t>
            </a:r>
            <a:r>
              <a:rPr lang="ko-KR" altLang="en-US" dirty="0" err="1">
                <a:solidFill>
                  <a:srgbClr val="3B3B3B"/>
                </a:solidFill>
              </a:rPr>
              <a:t>free</a:t>
            </a:r>
            <a:r>
              <a:rPr lang="ko-KR" altLang="en-US" dirty="0">
                <a:solidFill>
                  <a:srgbClr val="3B3B3B"/>
                </a:solidFill>
              </a:rPr>
              <a:t>(61GB)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98468-13C0-44A7-AAB5-FD726C23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3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5916834-E52B-45FE-9999-D3F28A5D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159099"/>
            <a:ext cx="6890794" cy="21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41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A36CC-0314-4703-B478-7BCAEB21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DF456-B629-4F99-BDB0-3D9F1129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ssd-rw250.parv 파라미터 파일 사용</a:t>
            </a:r>
          </a:p>
          <a:p>
            <a:r>
              <a:rPr lang="ko-KR" altLang="en-US" dirty="0"/>
              <a:t>정상적으로 실행되는 것을 확인</a:t>
            </a:r>
          </a:p>
          <a:p>
            <a:pPr marL="347345" lvl="1" indent="0">
              <a:buNone/>
            </a:pPr>
            <a:endParaRPr lang="ko-KR" altLang="en-US" dirty="0"/>
          </a:p>
          <a:p>
            <a:pPr marL="575945"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98468-13C0-44A7-AAB5-FD726C23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DABD76F-D537-4E09-89AF-A3163789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6" y="2158852"/>
            <a:ext cx="5019554" cy="4122167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F0DC1E6-D76D-4A59-8097-7F6E3A6E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78" y="1980256"/>
            <a:ext cx="3910313" cy="42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A36CC-0314-4703-B478-7BCAEB21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트레이스</a:t>
            </a:r>
            <a:r>
              <a:rPr lang="ko-KR" altLang="en-US" dirty="0"/>
              <a:t> 수집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DF456-B629-4F99-BDB0-3D9F1129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stamp</a:t>
            </a:r>
            <a:r>
              <a:rPr lang="ko-KR" altLang="en-US" dirty="0"/>
              <a:t>, RWBS </a:t>
            </a:r>
            <a:r>
              <a:rPr lang="ko-KR" altLang="en-US" dirty="0" err="1"/>
              <a:t>flag</a:t>
            </a:r>
            <a:r>
              <a:rPr lang="ko-KR" altLang="en-US" dirty="0"/>
              <a:t> 값을 </a:t>
            </a:r>
            <a:r>
              <a:rPr lang="ko-KR" altLang="en-US" dirty="0" err="1"/>
              <a:t>DiskSim에</a:t>
            </a:r>
            <a:r>
              <a:rPr lang="ko-KR" altLang="en-US" dirty="0"/>
              <a:t> 적합한 포맷으로 파싱 </a:t>
            </a:r>
            <a:endParaRPr lang="ko-KR"/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/>
              <a:t>변환된 </a:t>
            </a:r>
            <a:r>
              <a:rPr lang="ko-KR" altLang="en-US" dirty="0" err="1"/>
              <a:t>트레이스</a:t>
            </a:r>
            <a:r>
              <a:rPr lang="ko-KR" altLang="en-US" dirty="0"/>
              <a:t> 파일 </a:t>
            </a:r>
          </a:p>
          <a:p>
            <a:endParaRPr lang="ko-KR" altLang="en-US" dirty="0"/>
          </a:p>
          <a:p>
            <a:pPr marL="575945" lvl="1"/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98468-13C0-44A7-AAB5-FD726C23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0028809-31F3-4B6A-B346-C5E389D2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136645"/>
            <a:ext cx="3765630" cy="42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4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설치(1/2)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/>
              <a:t>설치환경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의존성 패키지 설치 </a:t>
            </a:r>
            <a:endParaRPr lang="ko-KR"/>
          </a:p>
          <a:p>
            <a:pPr marL="575945" lvl="1"/>
            <a:r>
              <a:rPr lang="ko-KR" altLang="en-US" err="1">
                <a:solidFill>
                  <a:schemeClr val="accent5"/>
                </a:solidFill>
              </a:rPr>
              <a:t>sudo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ko-KR" altLang="en-US" err="1">
                <a:solidFill>
                  <a:schemeClr val="accent5"/>
                </a:solidFill>
              </a:rPr>
              <a:t>apt-get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ko-KR" altLang="en-US" err="1">
                <a:solidFill>
                  <a:schemeClr val="accent5"/>
                </a:solidFill>
              </a:rPr>
              <a:t>install</a:t>
            </a:r>
            <a:r>
              <a:rPr lang="ko-KR" altLang="en-US">
                <a:solidFill>
                  <a:schemeClr val="accent5"/>
                </a:solidFill>
              </a:rPr>
              <a:t> libaio1</a:t>
            </a:r>
          </a:p>
          <a:p>
            <a:pPr marL="575945" lvl="1"/>
            <a:r>
              <a:rPr lang="ko-KR" altLang="en-US" err="1">
                <a:solidFill>
                  <a:schemeClr val="accent5"/>
                </a:solidFill>
              </a:rPr>
              <a:t>apt-get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ko-KR" altLang="en-US" err="1">
                <a:solidFill>
                  <a:schemeClr val="accent5"/>
                </a:solidFill>
              </a:rPr>
              <a:t>install</a:t>
            </a:r>
            <a:r>
              <a:rPr lang="ko-KR" altLang="en-US">
                <a:solidFill>
                  <a:schemeClr val="accent5"/>
                </a:solidFill>
              </a:rPr>
              <a:t> libc6</a:t>
            </a:r>
          </a:p>
          <a:p>
            <a:pPr marL="575945" lvl="1"/>
            <a:r>
              <a:rPr lang="ko-KR" altLang="en-US" err="1">
                <a:solidFill>
                  <a:schemeClr val="accent5"/>
                </a:solidFill>
              </a:rPr>
              <a:t>apt-get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ko-KR" altLang="en-US" err="1">
                <a:solidFill>
                  <a:schemeClr val="accent5"/>
                </a:solidFill>
              </a:rPr>
              <a:t>install</a:t>
            </a:r>
            <a:r>
              <a:rPr lang="ko-KR" altLang="en-US">
                <a:solidFill>
                  <a:schemeClr val="accent5"/>
                </a:solidFill>
              </a:rPr>
              <a:t> libc6.1</a:t>
            </a:r>
          </a:p>
          <a:p>
            <a:pPr marL="575945" lvl="1"/>
            <a:r>
              <a:rPr lang="ko-KR" altLang="en-US" err="1">
                <a:solidFill>
                  <a:schemeClr val="accent5"/>
                </a:solidFill>
              </a:rPr>
              <a:t>apt-get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ko-KR" altLang="en-US" err="1">
                <a:solidFill>
                  <a:schemeClr val="accent5"/>
                </a:solidFill>
              </a:rPr>
              <a:t>install</a:t>
            </a:r>
            <a:r>
              <a:rPr lang="ko-KR" altLang="en-US">
                <a:solidFill>
                  <a:schemeClr val="accent5"/>
                </a:solidFill>
              </a:rPr>
              <a:t> python3</a:t>
            </a:r>
          </a:p>
          <a:p>
            <a:pPr marL="575945" lvl="1"/>
            <a:r>
              <a:rPr lang="ko-KR" altLang="en-US" err="1">
                <a:solidFill>
                  <a:schemeClr val="accent5"/>
                </a:solidFill>
              </a:rPr>
              <a:t>apt-get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ko-KR" altLang="en-US" err="1">
                <a:solidFill>
                  <a:schemeClr val="accent5"/>
                </a:solidFill>
              </a:rPr>
              <a:t>install</a:t>
            </a:r>
            <a:r>
              <a:rPr lang="ko-KR" altLang="en-US">
                <a:solidFill>
                  <a:schemeClr val="accent5"/>
                </a:solidFill>
              </a:rPr>
              <a:t> librsvg2-bin </a:t>
            </a:r>
          </a:p>
          <a:p>
            <a:pPr marL="575945" lvl="1"/>
            <a:r>
              <a:rPr lang="ko-KR" altLang="en-US" err="1">
                <a:solidFill>
                  <a:schemeClr val="accent5"/>
                </a:solidFill>
              </a:rPr>
              <a:t>apt-get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r>
              <a:rPr lang="ko-KR" altLang="en-US" err="1">
                <a:solidFill>
                  <a:schemeClr val="accent5"/>
                </a:solidFill>
              </a:rPr>
              <a:t>install</a:t>
            </a:r>
            <a:r>
              <a:rPr lang="ko-KR" altLang="en-US">
                <a:solidFill>
                  <a:schemeClr val="accent5"/>
                </a:solidFill>
              </a:rPr>
              <a:t> gnuplot-x11</a:t>
            </a:r>
          </a:p>
          <a:p>
            <a:endParaRPr lang="ko-KR" altLang="en-US">
              <a:ea typeface="+mn-lt"/>
              <a:cs typeface="+mn-lt"/>
            </a:endParaRPr>
          </a:p>
          <a:p>
            <a:pPr marL="347345" lvl="1" indent="0">
              <a:buNone/>
            </a:pPr>
            <a:endParaRPr lang="ko-KR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ko-KR" altLang="en-US"/>
          </a:p>
          <a:p>
            <a:pPr marL="575945" lvl="1"/>
            <a:endParaRPr lang="en-US" altLang="ko-KR"/>
          </a:p>
          <a:p>
            <a:pPr marL="575945"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87761-8982-4558-8192-16D1FD370E25}"/>
              </a:ext>
            </a:extLst>
          </p:cNvPr>
          <p:cNvSpPr txBox="1"/>
          <p:nvPr/>
        </p:nvSpPr>
        <p:spPr>
          <a:xfrm>
            <a:off x="10320593" y="90620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/>
              <a:t>실제 작성코드: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A4DD39-8F35-4F75-8B40-2EA583401D8B}"/>
              </a:ext>
            </a:extLst>
          </p:cNvPr>
          <p:cNvSpPr/>
          <p:nvPr/>
        </p:nvSpPr>
        <p:spPr>
          <a:xfrm>
            <a:off x="11574511" y="967965"/>
            <a:ext cx="180259" cy="17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BB0EE05-07D1-439F-8565-CAA851415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15200"/>
              </p:ext>
            </p:extLst>
          </p:nvPr>
        </p:nvGraphicFramePr>
        <p:xfrm>
          <a:off x="584790" y="1408814"/>
          <a:ext cx="6227780" cy="15331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77246">
                  <a:extLst>
                    <a:ext uri="{9D8B030D-6E8A-4147-A177-3AD203B41FA5}">
                      <a16:colId xmlns:a16="http://schemas.microsoft.com/office/drawing/2014/main" val="1784680534"/>
                    </a:ext>
                  </a:extLst>
                </a:gridCol>
                <a:gridCol w="5050534">
                  <a:extLst>
                    <a:ext uri="{9D8B030D-6E8A-4147-A177-3AD203B41FA5}">
                      <a16:colId xmlns:a16="http://schemas.microsoft.com/office/drawing/2014/main" val="308842473"/>
                    </a:ext>
                  </a:extLst>
                </a:gridCol>
              </a:tblGrid>
              <a:tr h="307639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400" b="0">
                          <a:effectLst/>
                        </a:rPr>
                        <a:t>CPU</a:t>
                      </a:r>
                      <a:r>
                        <a:rPr lang="af-ZA" sz="1400" b="0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ko-KR" sz="1400" b="0" u="none" strike="noStrike">
                          <a:effectLst/>
                        </a:rPr>
                        <a:t>Intel® </a:t>
                      </a:r>
                      <a:r>
                        <a:rPr lang="af-ZA" altLang="ko-KR" sz="1400" b="0" u="none" strike="noStrike" err="1">
                          <a:effectLst/>
                        </a:rPr>
                        <a:t>Core</a:t>
                      </a:r>
                      <a:r>
                        <a:rPr lang="af-ZA" altLang="ko-KR" sz="1400" b="0" u="none" strike="noStrike">
                          <a:effectLst/>
                        </a:rPr>
                        <a:t> i5-6300HQ @ 2.3GHz, 4</a:t>
                      </a:r>
                      <a:r>
                        <a:rPr lang="ko-KR" altLang="en-US" sz="1400" b="0" u="none" strike="noStrike">
                          <a:effectLst/>
                        </a:rPr>
                        <a:t>코어</a:t>
                      </a:r>
                      <a:r>
                        <a:rPr lang="ko-KR" altLang="en-US" sz="1400" b="0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8632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400" err="1">
                          <a:effectLst/>
                        </a:rPr>
                        <a:t>memory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ko-KR" sz="1400" u="none" strike="noStrike">
                          <a:effectLst/>
                        </a:rPr>
                        <a:t>8 G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246735"/>
                  </a:ext>
                </a:extLst>
              </a:tr>
              <a:tr h="520621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400" err="1">
                          <a:effectLst/>
                        </a:rPr>
                        <a:t>NVMe</a:t>
                      </a:r>
                      <a:r>
                        <a:rPr lang="af-ZA" altLang="ko-KR" sz="1400">
                          <a:effectLst/>
                        </a:rPr>
                        <a:t> SSD</a:t>
                      </a:r>
                      <a:r>
                        <a:rPr lang="af-ZA" sz="1400">
                          <a:effectLst/>
                        </a:rPr>
                        <a:t>​+HDD</a:t>
                      </a:r>
                      <a:endParaRPr lang="ko-KR" altLang="af-ZA" sz="140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ko-KR" sz="1400">
                          <a:effectLst/>
                        </a:rPr>
                        <a:t>SAMSUNG PM-951 128GB </a:t>
                      </a:r>
                      <a:r>
                        <a:rPr lang="af-ZA" sz="1400" u="none" strike="noStrike">
                          <a:effectLst/>
                        </a:rPr>
                        <a:t>PCIe3.0x4 (32GT/s)</a:t>
                      </a:r>
                      <a:r>
                        <a:rPr lang="af-ZA" altLang="ko-KR" sz="1400">
                          <a:effectLst/>
                        </a:rPr>
                        <a:t>​</a:t>
                      </a:r>
                    </a:p>
                    <a:p>
                      <a:pPr lvl="0" algn="l">
                        <a:buNone/>
                      </a:pPr>
                      <a:r>
                        <a:rPr lang="af-ZA" altLang="ko-KR" sz="1400">
                          <a:effectLst/>
                        </a:rPr>
                        <a:t>Western </a:t>
                      </a:r>
                      <a:r>
                        <a:rPr lang="af-ZA" altLang="ko-KR" sz="1400" err="1">
                          <a:effectLst/>
                        </a:rPr>
                        <a:t>Digital</a:t>
                      </a:r>
                      <a:r>
                        <a:rPr lang="af-ZA" altLang="ko-KR" sz="1400">
                          <a:effectLst/>
                        </a:rPr>
                        <a:t> wd1 500GB SATA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81929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400">
                          <a:effectLst/>
                        </a:rPr>
                        <a:t>OS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ko-KR" sz="1400" err="1">
                          <a:effectLst/>
                        </a:rPr>
                        <a:t>Ubunbtu</a:t>
                      </a:r>
                      <a:r>
                        <a:rPr lang="af-ZA" altLang="ko-KR" sz="1400">
                          <a:effectLst/>
                        </a:rPr>
                        <a:t> 16.04, Linux </a:t>
                      </a:r>
                      <a:r>
                        <a:rPr lang="af-ZA" altLang="ko-KR" sz="1400" err="1">
                          <a:effectLst/>
                        </a:rPr>
                        <a:t>Kernel</a:t>
                      </a:r>
                      <a:r>
                        <a:rPr lang="af-ZA" altLang="ko-KR" sz="1400">
                          <a:effectLst/>
                        </a:rPr>
                        <a:t> 4.15.0​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95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67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설치(2/2)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err="1">
                <a:ea typeface="+mn-lt"/>
                <a:cs typeface="+mn-lt"/>
              </a:rPr>
              <a:t>blktrace</a:t>
            </a:r>
            <a:r>
              <a:rPr lang="ko-KR" altLang="en-US">
                <a:ea typeface="+mn-lt"/>
                <a:cs typeface="+mn-lt"/>
              </a:rPr>
              <a:t> 소스파일</a:t>
            </a:r>
            <a:r>
              <a:rPr lang="ko-KR">
                <a:ea typeface="+mn-lt"/>
                <a:cs typeface="+mn-lt"/>
              </a:rPr>
              <a:t> 다운로드</a:t>
            </a:r>
            <a:endParaRPr lang="ko-KR"/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>
                <a:ea typeface="+mn-lt"/>
                <a:cs typeface="+mn-lt"/>
                <a:hlinkClick r:id="rId2"/>
              </a:rPr>
              <a:t>https://git.kernel.dk/cgit/blktrace/</a:t>
            </a:r>
            <a:endParaRPr lang="ko-KR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ea typeface="+mn-lt"/>
                <a:cs typeface="+mn-lt"/>
              </a:rPr>
              <a:t>1.2버전에는 </a:t>
            </a:r>
            <a:r>
              <a:rPr lang="en-US" altLang="ko-KR" err="1">
                <a:ea typeface="+mn-lt"/>
                <a:cs typeface="+mn-lt"/>
              </a:rPr>
              <a:t>blkparser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en-US" altLang="ko-KR" err="1">
                <a:ea typeface="+mn-lt"/>
                <a:cs typeface="+mn-lt"/>
              </a:rPr>
              <a:t>iowatcher가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패키지에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포함</a:t>
            </a:r>
            <a:r>
              <a:rPr lang="en-US" altLang="ko-KR">
                <a:ea typeface="+mn-lt"/>
                <a:cs typeface="+mn-lt"/>
              </a:rPr>
              <a:t> </a:t>
            </a:r>
          </a:p>
          <a:p>
            <a:r>
              <a:rPr lang="ko-KR" altLang="en-US">
                <a:ea typeface="+mn-lt"/>
                <a:cs typeface="+mn-lt"/>
              </a:rPr>
              <a:t>경로 접근 후 압축해제</a:t>
            </a:r>
            <a:endParaRPr lang="en-US" altLang="ko-KR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r>
              <a:rPr lang="en-US" altLang="ko-KR" err="1">
                <a:solidFill>
                  <a:schemeClr val="accent5"/>
                </a:solidFill>
                <a:ea typeface="+mn-lt"/>
                <a:cs typeface="+mn-lt"/>
              </a:rPr>
              <a:t>sudo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 tar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–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xvzf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 blktrace-1.2.0.tar.gz</a:t>
            </a:r>
          </a:p>
          <a:p>
            <a:r>
              <a:rPr lang="ko-KR" altLang="en-US">
                <a:solidFill>
                  <a:srgbClr val="3B3B3B"/>
                </a:solidFill>
              </a:rPr>
              <a:t>빌드 및 설치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cd blktrace-1.2.0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err="1">
                <a:solidFill>
                  <a:schemeClr val="accent5"/>
                </a:solidFill>
                <a:ea typeface="+mn-lt"/>
                <a:cs typeface="+mn-lt"/>
              </a:rPr>
              <a:t>sudo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make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,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  </a:t>
            </a:r>
            <a:r>
              <a:rPr lang="en-US" altLang="ko-KR" err="1">
                <a:solidFill>
                  <a:schemeClr val="accent5"/>
                </a:solidFill>
                <a:ea typeface="+mn-lt"/>
                <a:cs typeface="+mn-lt"/>
              </a:rPr>
              <a:t>sudo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 make install</a:t>
            </a:r>
            <a:endParaRPr lang="ko-KR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"</a:t>
            </a:r>
            <a:r>
              <a:rPr lang="ko-KR" err="1">
                <a:solidFill>
                  <a:srgbClr val="FF0000"/>
                </a:solidFill>
                <a:ea typeface="+mn-lt"/>
                <a:cs typeface="+mn-lt"/>
              </a:rPr>
              <a:t>Fatal</a:t>
            </a:r>
            <a:r>
              <a:rPr lang="ko-KR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0000"/>
                </a:solidFill>
                <a:ea typeface="+mn-lt"/>
                <a:cs typeface="+mn-lt"/>
              </a:rPr>
              <a:t>error</a:t>
            </a:r>
            <a:r>
              <a:rPr lang="ko-KR">
                <a:solidFill>
                  <a:srgbClr val="FF0000"/>
                </a:solidFill>
                <a:ea typeface="+mn-lt"/>
                <a:cs typeface="+mn-lt"/>
              </a:rPr>
              <a:t>: </a:t>
            </a:r>
            <a:r>
              <a:rPr lang="ko-KR" err="1">
                <a:ea typeface="+mn-lt"/>
                <a:cs typeface="+mn-lt"/>
              </a:rPr>
              <a:t>libaio.h</a:t>
            </a:r>
            <a:r>
              <a:rPr lang="ko-KR">
                <a:ea typeface="+mn-lt"/>
                <a:cs typeface="+mn-lt"/>
              </a:rPr>
              <a:t>: </a:t>
            </a:r>
            <a:r>
              <a:rPr lang="ko-KR" err="1">
                <a:ea typeface="+mn-lt"/>
                <a:cs typeface="+mn-lt"/>
              </a:rPr>
              <a:t>No</a:t>
            </a:r>
            <a:r>
              <a:rPr lang="ko-KR">
                <a:ea typeface="+mn-lt"/>
                <a:cs typeface="+mn-lt"/>
              </a:rPr>
              <a:t> </a:t>
            </a:r>
            <a:r>
              <a:rPr lang="ko-KR" err="1">
                <a:ea typeface="+mn-lt"/>
                <a:cs typeface="+mn-lt"/>
              </a:rPr>
              <a:t>such</a:t>
            </a:r>
            <a:r>
              <a:rPr lang="ko-KR">
                <a:ea typeface="+mn-lt"/>
                <a:cs typeface="+mn-lt"/>
              </a:rPr>
              <a:t> </a:t>
            </a:r>
            <a:r>
              <a:rPr lang="ko-KR" err="1">
                <a:ea typeface="+mn-lt"/>
                <a:cs typeface="+mn-lt"/>
              </a:rPr>
              <a:t>file</a:t>
            </a:r>
            <a:r>
              <a:rPr lang="ko-KR">
                <a:ea typeface="+mn-lt"/>
                <a:cs typeface="+mn-lt"/>
              </a:rPr>
              <a:t> </a:t>
            </a:r>
            <a:r>
              <a:rPr lang="ko-KR" err="1">
                <a:ea typeface="+mn-lt"/>
                <a:cs typeface="+mn-lt"/>
              </a:rPr>
              <a:t>or</a:t>
            </a:r>
            <a:r>
              <a:rPr lang="ko-KR">
                <a:ea typeface="+mn-lt"/>
                <a:cs typeface="+mn-lt"/>
              </a:rPr>
              <a:t> </a:t>
            </a:r>
            <a:r>
              <a:rPr lang="ko-KR" err="1">
                <a:ea typeface="+mn-lt"/>
                <a:cs typeface="+mn-lt"/>
              </a:rPr>
              <a:t>directory</a:t>
            </a:r>
            <a:r>
              <a:rPr lang="ko-KR">
                <a:ea typeface="+mn-lt"/>
                <a:cs typeface="+mn-lt"/>
              </a:rPr>
              <a:t>" 에러 발생 시 </a:t>
            </a:r>
          </a:p>
          <a:p>
            <a:pPr marL="575945" lvl="1"/>
            <a:r>
              <a:rPr lang="en-US" altLang="ko-KR" err="1">
                <a:solidFill>
                  <a:schemeClr val="accent1"/>
                </a:solidFill>
                <a:ea typeface="+mn-lt"/>
                <a:cs typeface="+mn-lt"/>
              </a:rPr>
              <a:t>sudo</a:t>
            </a:r>
            <a:r>
              <a:rPr lang="ko-KR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apt-get install </a:t>
            </a:r>
            <a:r>
              <a:rPr lang="en-US" altLang="ko-KR" err="1">
                <a:solidFill>
                  <a:schemeClr val="accent1"/>
                </a:solidFill>
                <a:ea typeface="+mn-lt"/>
                <a:cs typeface="+mn-lt"/>
              </a:rPr>
              <a:t>libaio</a:t>
            </a:r>
            <a:r>
              <a:rPr lang="en-US" altLang="ko-KR">
                <a:solidFill>
                  <a:schemeClr val="accent1"/>
                </a:solidFill>
                <a:ea typeface="+mn-lt"/>
                <a:cs typeface="+mn-lt"/>
              </a:rPr>
              <a:t>-dev</a:t>
            </a:r>
            <a:endParaRPr lang="ko-KR">
              <a:solidFill>
                <a:schemeClr val="accent1"/>
              </a:solidFill>
              <a:ea typeface="+mn-lt"/>
              <a:cs typeface="+mn-lt"/>
            </a:endParaRPr>
          </a:p>
          <a:p>
            <a:endParaRPr lang="ko-KR" altLang="en-US"/>
          </a:p>
          <a:p>
            <a:pPr marL="575945" lvl="1"/>
            <a:endParaRPr lang="ko-KR"/>
          </a:p>
          <a:p>
            <a:pPr marL="575945" lvl="1">
              <a:buFont typeface="Arial" panose="05000000000000000000" pitchFamily="2" charset="2"/>
            </a:pPr>
            <a:endParaRPr lang="ko-KR" altLang="en-US"/>
          </a:p>
          <a:p>
            <a:pPr marL="575945" lvl="1"/>
            <a:endParaRPr lang="en-US" altLang="ko-KR"/>
          </a:p>
          <a:p>
            <a:pPr marL="575945"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80CF02B-5676-4E23-BEC9-9C46F6EC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04" y="1179618"/>
            <a:ext cx="4462129" cy="22482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89DA15-5580-43EF-A43B-5758FE07FF55}"/>
              </a:ext>
            </a:extLst>
          </p:cNvPr>
          <p:cNvSpPr/>
          <p:nvPr/>
        </p:nvSpPr>
        <p:spPr>
          <a:xfrm>
            <a:off x="8607055" y="1492102"/>
            <a:ext cx="1240463" cy="186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6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테스트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 사용중인 </a:t>
            </a:r>
            <a:r>
              <a:rPr lang="ko-KR" altLang="en-US" err="1"/>
              <a:t>장치명</a:t>
            </a:r>
            <a:r>
              <a:rPr lang="ko-KR" altLang="en-US"/>
              <a:t> 확인 </a:t>
            </a:r>
            <a:endParaRPr lang="ko-KR"/>
          </a:p>
          <a:p>
            <a:pPr marL="575945" lvl="1"/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lsblk</a:t>
            </a:r>
            <a:endParaRPr lang="ko-KR" altLang="en-US" err="1">
              <a:solidFill>
                <a:schemeClr val="accent5"/>
              </a:solidFill>
              <a:ea typeface="+mn-lt"/>
              <a:cs typeface="+mn-lt"/>
            </a:endParaRPr>
          </a:p>
          <a:p>
            <a:endParaRPr lang="ko-KR" altLang="en-US">
              <a:solidFill>
                <a:srgbClr val="3B3B3B"/>
              </a:solidFill>
            </a:endParaRPr>
          </a:p>
          <a:p>
            <a:endParaRPr lang="ko-KR" altLang="en-US">
              <a:solidFill>
                <a:srgbClr val="3B3B3B"/>
              </a:solidFill>
            </a:endParaRPr>
          </a:p>
          <a:p>
            <a:endParaRPr lang="ko-KR" altLang="en-US">
              <a:solidFill>
                <a:srgbClr val="3B3B3B"/>
              </a:solidFill>
            </a:endParaRPr>
          </a:p>
          <a:p>
            <a:pPr marL="575945" lvl="1"/>
            <a:endParaRPr lang="en-US" altLang="ko-KR"/>
          </a:p>
          <a:p>
            <a:pPr marL="575945"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889AF16-ED17-4054-91A0-C1C274B6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40" y="2001177"/>
            <a:ext cx="5578740" cy="19672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9ED7EB-49AB-42FA-9C8B-E5FB4DCEAEFD}"/>
              </a:ext>
            </a:extLst>
          </p:cNvPr>
          <p:cNvSpPr/>
          <p:nvPr/>
        </p:nvSpPr>
        <p:spPr>
          <a:xfrm>
            <a:off x="907311" y="2458342"/>
            <a:ext cx="845927" cy="221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EDC7E4-E99C-423D-A63B-E6E934EB703B}"/>
              </a:ext>
            </a:extLst>
          </p:cNvPr>
          <p:cNvSpPr/>
          <p:nvPr/>
        </p:nvSpPr>
        <p:spPr>
          <a:xfrm>
            <a:off x="907312" y="3336508"/>
            <a:ext cx="643476" cy="184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현재 사용중인 장치의 I/O 트레이스를 터미널에 출력</a:t>
            </a:r>
            <a:endParaRPr lang="en-US" altLang="ko-KR">
              <a:ea typeface="+mn-lt"/>
              <a:cs typeface="+mn-lt"/>
            </a:endParaRP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sudo 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blktrace -d /dev/</a:t>
            </a:r>
            <a:r>
              <a:rPr lang="en-US" altLang="ko-KR">
                <a:solidFill>
                  <a:schemeClr val="accent5"/>
                </a:solidFill>
                <a:ea typeface="+mn-lt"/>
                <a:cs typeface="+mn-lt"/>
              </a:rPr>
              <a:t>nvme0n1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 -o - | blkparse -i -</a:t>
            </a: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altLang="ko-KR"/>
              <a:t>blktrace: 실행파일</a:t>
            </a:r>
          </a:p>
          <a:p>
            <a:pPr marL="575945" lvl="1">
              <a:buFont typeface="Arial,Sans-Serif" panose="05000000000000000000" pitchFamily="2" charset="2"/>
            </a:pPr>
            <a:r>
              <a:rPr lang="en-US" altLang="ko-KR"/>
              <a:t>-d: 특정 장치 사용</a:t>
            </a:r>
          </a:p>
          <a:p>
            <a:pPr marL="575945" lvl="1">
              <a:buFont typeface="Arial,Sans-Serif" panose="05000000000000000000" pitchFamily="2" charset="2"/>
            </a:pPr>
            <a:r>
              <a:rPr lang="en-US" altLang="ko-KR"/>
              <a:t>-o: output 형식지정 옵션</a:t>
            </a:r>
          </a:p>
          <a:p>
            <a:pPr marL="575945" lvl="1">
              <a:buFont typeface="Arial,Sans-Serif" panose="05000000000000000000" pitchFamily="2" charset="2"/>
            </a:pPr>
            <a:r>
              <a:rPr lang="en-US" altLang="ko-KR"/>
              <a:t> - : 표준출력(터미널) 사용</a:t>
            </a:r>
          </a:p>
          <a:p>
            <a:pPr marL="575945" lvl="1">
              <a:buFont typeface="Arial,Sans-Serif" panose="05000000000000000000" pitchFamily="2" charset="2"/>
            </a:pPr>
            <a:r>
              <a:rPr lang="en-US" altLang="ko-KR"/>
              <a:t>| blkparse: 트레이스 파서 실행파일 </a:t>
            </a:r>
          </a:p>
          <a:p>
            <a:pPr marL="575945" lvl="1"/>
            <a:r>
              <a:rPr lang="en-US" altLang="ko-KR"/>
              <a:t>-i: blktrace의 출력옵션으로 표준출력을 사용했으므로 파서 입력옵션으로 표준입력 지정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1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+mn-lt"/>
                <a:cs typeface="+mn-lt"/>
              </a:rPr>
              <a:t>명령을 실행하면 </a:t>
            </a:r>
            <a:r>
              <a:rPr lang="ko-KR" altLang="en-US" err="1">
                <a:ea typeface="+mn-lt"/>
                <a:cs typeface="+mn-lt"/>
              </a:rPr>
              <a:t>트레이스가</a:t>
            </a:r>
            <a:r>
              <a:rPr lang="ko-KR" altLang="en-US">
                <a:ea typeface="+mn-lt"/>
                <a:cs typeface="+mn-lt"/>
              </a:rPr>
              <a:t> 특정 포맷으로 </a:t>
            </a:r>
            <a:r>
              <a:rPr lang="ko-KR" altLang="en-US" err="1">
                <a:ea typeface="+mn-lt"/>
                <a:cs typeface="+mn-lt"/>
              </a:rPr>
              <a:t>파싱되어</a:t>
            </a:r>
            <a:r>
              <a:rPr lang="ko-KR" altLang="en-US">
                <a:ea typeface="+mn-lt"/>
                <a:cs typeface="+mn-lt"/>
              </a:rPr>
              <a:t> 터미널에 출력됨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FF0000"/>
                </a:solidFill>
                <a:ea typeface="+mn-lt"/>
                <a:cs typeface="+mn-lt"/>
              </a:rPr>
              <a:t>[장치번호] [</a:t>
            </a:r>
            <a:r>
              <a:rPr lang="ko-KR" altLang="en-US" sz="1800" err="1">
                <a:solidFill>
                  <a:srgbClr val="FF0000"/>
                </a:solidFill>
                <a:ea typeface="+mn-lt"/>
                <a:cs typeface="+mn-lt"/>
              </a:rPr>
              <a:t>cpu</a:t>
            </a:r>
            <a:r>
              <a:rPr lang="ko-KR" altLang="en-US" sz="1800">
                <a:solidFill>
                  <a:srgbClr val="FF0000"/>
                </a:solidFill>
                <a:ea typeface="+mn-lt"/>
                <a:cs typeface="+mn-lt"/>
              </a:rPr>
              <a:t>] [시퀀스 번호] [타임스탬프] [PID] [이벤트] [RWBS] [시작 블록번호, 블록의 수] [프로세스]</a:t>
            </a:r>
          </a:p>
          <a:p>
            <a:pPr marL="575945" lvl="1">
              <a:buFont typeface="Arial,Sans-Serif" panose="05000000000000000000" pitchFamily="2" charset="2"/>
              <a:buChar char="•"/>
            </a:pP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2470AA5-E9C8-4000-A5E0-A1521081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2036703"/>
            <a:ext cx="8945319" cy="31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2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Fio</a:t>
            </a:r>
            <a:r>
              <a:rPr lang="ko-KR" altLang="en-US"/>
              <a:t>, </a:t>
            </a:r>
            <a:r>
              <a:rPr lang="ko-KR" altLang="en-US" err="1"/>
              <a:t>blktrace를</a:t>
            </a:r>
            <a:r>
              <a:rPr lang="ko-KR" altLang="en-US"/>
              <a:t> 사용한 </a:t>
            </a:r>
            <a:r>
              <a:rPr lang="ko-KR" altLang="en-US" err="1"/>
              <a:t>cgroup</a:t>
            </a:r>
            <a:r>
              <a:rPr lang="ko-KR" altLang="en-US"/>
              <a:t> </a:t>
            </a:r>
            <a:r>
              <a:rPr lang="ko-KR" altLang="en-US" err="1"/>
              <a:t>blkio</a:t>
            </a:r>
            <a:r>
              <a:rPr lang="ko-KR" altLang="en-US"/>
              <a:t> </a:t>
            </a:r>
            <a:r>
              <a:rPr lang="ko-KR" altLang="en-US" err="1"/>
              <a:t>트레이스</a:t>
            </a:r>
            <a:r>
              <a:rPr lang="ko-KR" altLang="en-US"/>
              <a:t>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+mn-lt"/>
                <a:cs typeface="+mn-lt"/>
              </a:rPr>
              <a:t>Fio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jobfile</a:t>
            </a:r>
            <a:r>
              <a:rPr lang="ko-KR" altLang="en-US">
                <a:ea typeface="+mn-lt"/>
                <a:cs typeface="+mn-lt"/>
              </a:rPr>
              <a:t> 작성</a:t>
            </a:r>
          </a:p>
          <a:p>
            <a:r>
              <a:rPr lang="ko-KR" altLang="en-US">
                <a:ea typeface="+mn-lt"/>
                <a:cs typeface="+mn-lt"/>
              </a:rPr>
              <a:t>Cgroup 1개 생성 </a:t>
            </a:r>
          </a:p>
          <a:p>
            <a:r>
              <a:rPr lang="ko-KR" altLang="en-US">
                <a:ea typeface="+mn-lt"/>
                <a:cs typeface="+mn-lt"/>
              </a:rPr>
              <a:t>5GB 파일을 direct I/O를 사용하여 순차읽기 수행 </a:t>
            </a:r>
          </a:p>
          <a:p>
            <a:pPr marL="575945" lvl="1"/>
            <a:r>
              <a:rPr lang="ko-KR" altLang="en-US">
                <a:ea typeface="+mn-lt"/>
                <a:cs typeface="+mn-lt"/>
              </a:rPr>
              <a:t>Block size: 4KB</a:t>
            </a:r>
          </a:p>
          <a:p>
            <a:r>
              <a:rPr lang="ko-KR" altLang="en-US">
                <a:ea typeface="+mn-lt"/>
                <a:cs typeface="+mn-lt"/>
              </a:rPr>
              <a:t>수행시간 60초 </a:t>
            </a:r>
          </a:p>
          <a:p>
            <a:pPr marL="0" indent="0">
              <a:buNone/>
            </a:pPr>
            <a:endParaRPr lang="ko-KR" altLang="en-US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E3A9160-8589-4977-A34D-3F4F6FEF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2" r="46108" b="517"/>
          <a:stretch/>
        </p:blipFill>
        <p:spPr>
          <a:xfrm>
            <a:off x="9088179" y="2015202"/>
            <a:ext cx="3030784" cy="42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Blktrace</a:t>
            </a:r>
            <a:r>
              <a:rPr lang="ko-KR" altLang="en-US"/>
              <a:t>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Blktrace 명령어 실행</a:t>
            </a:r>
            <a:endParaRPr lang="en-US">
              <a:ea typeface="+mn-lt"/>
              <a:cs typeface="+mn-lt"/>
            </a:endParaRP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blktrace -d /dev/</a:t>
            </a:r>
            <a:r>
              <a:rPr lang="en-US">
                <a:solidFill>
                  <a:schemeClr val="accent5"/>
                </a:solidFill>
                <a:ea typeface="+mn-lt"/>
                <a:cs typeface="+mn-lt"/>
              </a:rPr>
              <a:t>nvme0n1[</a:t>
            </a:r>
            <a:r>
              <a:rPr lang="ko-KR" altLang="en-US">
                <a:solidFill>
                  <a:schemeClr val="accent5"/>
                </a:solidFill>
                <a:ea typeface="+mn-lt"/>
                <a:cs typeface="+mn-lt"/>
              </a:rPr>
              <a:t>장치명</a:t>
            </a:r>
            <a:r>
              <a:rPr lang="en-US">
                <a:solidFill>
                  <a:schemeClr val="accent5"/>
                </a:solidFill>
                <a:ea typeface="+mn-lt"/>
                <a:cs typeface="+mn-lt"/>
              </a:rPr>
              <a:t>]</a:t>
            </a:r>
            <a:r>
              <a:rPr lang="ko-KR">
                <a:solidFill>
                  <a:schemeClr val="accent5"/>
                </a:solidFill>
                <a:ea typeface="+mn-lt"/>
                <a:cs typeface="+mn-lt"/>
              </a:rPr>
              <a:t> -w </a:t>
            </a:r>
            <a:r>
              <a:rPr lang="en-US">
                <a:solidFill>
                  <a:schemeClr val="accent5"/>
                </a:solidFill>
                <a:ea typeface="+mn-lt"/>
                <a:cs typeface="+mn-lt"/>
              </a:rPr>
              <a:t>70</a:t>
            </a: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ko-KR">
                <a:ea typeface="+mn-lt"/>
                <a:cs typeface="+mn-lt"/>
              </a:rPr>
              <a:t>-d: 트레이스를 모니터링할 장치 </a:t>
            </a:r>
            <a:endParaRPr lang="en-US">
              <a:ea typeface="+mn-lt"/>
              <a:cs typeface="+mn-lt"/>
            </a:endParaRP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ko-KR">
                <a:ea typeface="+mn-lt"/>
                <a:cs typeface="+mn-lt"/>
              </a:rPr>
              <a:t>-w:  측정시간을 </a:t>
            </a:r>
            <a:r>
              <a:rPr lang="en-US">
                <a:ea typeface="+mn-lt"/>
                <a:cs typeface="+mn-lt"/>
              </a:rPr>
              <a:t>70</a:t>
            </a:r>
            <a:r>
              <a:rPr lang="ko-KR">
                <a:ea typeface="+mn-lt"/>
                <a:cs typeface="+mn-lt"/>
              </a:rPr>
              <a:t>초로 설정 </a:t>
            </a:r>
          </a:p>
          <a:p>
            <a:r>
              <a:rPr lang="ko-KR" altLang="en-US">
                <a:ea typeface="+mn-lt"/>
                <a:cs typeface="+mn-lt"/>
              </a:rPr>
              <a:t>blktrace명령어 실행 후 새로운 터미널 생성</a:t>
            </a:r>
            <a:endParaRPr lang="ko-KR"/>
          </a:p>
          <a:p>
            <a:pPr marL="575945" lvl="1"/>
            <a:r>
              <a:rPr lang="ko-KR" altLang="en-US">
                <a:solidFill>
                  <a:schemeClr val="accent5"/>
                </a:solidFill>
                <a:ea typeface="+mn-lt"/>
                <a:cs typeface="+mn-lt"/>
              </a:rPr>
              <a:t>fio test.fio</a:t>
            </a:r>
          </a:p>
          <a:p>
            <a:endParaRPr lang="ko-KR" altLang="en-US">
              <a:ea typeface="+mn-lt"/>
              <a:cs typeface="+mn-lt"/>
            </a:endParaRPr>
          </a:p>
          <a:p>
            <a:r>
              <a:rPr lang="ko-KR" altLang="en-US">
                <a:ea typeface="+mn-lt"/>
                <a:cs typeface="+mn-lt"/>
              </a:rPr>
              <a:t>현재 </a:t>
            </a:r>
            <a:r>
              <a:rPr lang="ko-KR" altLang="en-US" err="1">
                <a:ea typeface="+mn-lt"/>
                <a:cs typeface="+mn-lt"/>
              </a:rPr>
              <a:t>Fio에</a:t>
            </a:r>
            <a:r>
              <a:rPr lang="ko-KR" altLang="en-US">
                <a:ea typeface="+mn-lt"/>
                <a:cs typeface="+mn-lt"/>
              </a:rPr>
              <a:t> 의해 순차읽기 연산을 수행중인 ​장치의 </a:t>
            </a:r>
            <a:r>
              <a:rPr lang="ko-KR" altLang="en-US" err="1">
                <a:ea typeface="+mn-lt"/>
                <a:cs typeface="+mn-lt"/>
              </a:rPr>
              <a:t>트레이스를</a:t>
            </a:r>
            <a:r>
              <a:rPr lang="ko-KR" altLang="en-US">
                <a:ea typeface="+mn-lt"/>
                <a:cs typeface="+mn-lt"/>
              </a:rPr>
              <a:t> 모니터링</a:t>
            </a:r>
            <a:endParaRPr lang="ko-KR">
              <a:ea typeface="+mn-lt"/>
              <a:cs typeface="+mn-lt"/>
            </a:endParaRPr>
          </a:p>
          <a:p>
            <a:pPr marL="575945" lvl="1"/>
            <a:endParaRPr lang="ko-KR" altLang="en-US">
              <a:ea typeface="+mn-lt"/>
              <a:cs typeface="+mn-lt"/>
            </a:endParaRPr>
          </a:p>
          <a:p>
            <a:pPr marL="347345" lvl="1" indent="0">
              <a:buNone/>
            </a:pPr>
            <a:endParaRPr lang="ko-KR" altLang="en-US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A0C61F7-FE4F-4DDD-8862-E127D0DC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66" r="-134"/>
          <a:stretch/>
        </p:blipFill>
        <p:spPr>
          <a:xfrm>
            <a:off x="548442" y="4151895"/>
            <a:ext cx="11308474" cy="434004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E1171914-3D1D-4B5E-841C-A7F7460C8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93" y="4153171"/>
            <a:ext cx="4845934" cy="228657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A528809C-4CFC-4BF4-860F-4B89482C9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918" y="4150766"/>
            <a:ext cx="3347544" cy="2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29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blktrace</vt:lpstr>
      <vt:lpstr>설치(1/2) </vt:lpstr>
      <vt:lpstr>설치(2/2) </vt:lpstr>
      <vt:lpstr>실행 테스트 </vt:lpstr>
      <vt:lpstr>명령어</vt:lpstr>
      <vt:lpstr>출력 결과</vt:lpstr>
      <vt:lpstr>Fio, blktrace를 사용한 cgroup blkio 트레이스 추출</vt:lpstr>
      <vt:lpstr>Blktrace 실행</vt:lpstr>
      <vt:lpstr>트레이스 파싱 </vt:lpstr>
      <vt:lpstr>수행결과 </vt:lpstr>
      <vt:lpstr>트레이스 Action 종류 </vt:lpstr>
      <vt:lpstr>RWBS</vt:lpstr>
      <vt:lpstr>N개그룹 I/O트레이스 생성 </vt:lpstr>
      <vt:lpstr>그룹 개수별 성능측정 </vt:lpstr>
      <vt:lpstr>실행결과</vt:lpstr>
      <vt:lpstr>DiskSim 트레이스 시뮬레이션</vt:lpstr>
      <vt:lpstr>트레이스 변환 결과 </vt:lpstr>
      <vt:lpstr>시뮬레이션 </vt:lpstr>
      <vt:lpstr>시뮬레이션 결과  </vt:lpstr>
      <vt:lpstr>트레이스 시간단위 변환 </vt:lpstr>
      <vt:lpstr>단위 변환 후 시뮬레이션 결과 </vt:lpstr>
      <vt:lpstr>시간당 I/O 횟수 축소 </vt:lpstr>
      <vt:lpstr>시뮬레이션 결과  </vt:lpstr>
      <vt:lpstr>에러발생 원인</vt:lpstr>
      <vt:lpstr>SSD 파티션 분배 후 트레이스 수집 </vt:lpstr>
      <vt:lpstr>스토리지 파티션 정보확인 </vt:lpstr>
      <vt:lpstr>시뮬레이션 결과 </vt:lpstr>
      <vt:lpstr>트레이스 수집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365</cp:revision>
  <dcterms:created xsi:type="dcterms:W3CDTF">2020-12-30T11:11:37Z</dcterms:created>
  <dcterms:modified xsi:type="dcterms:W3CDTF">2021-03-04T11:48:29Z</dcterms:modified>
</cp:coreProperties>
</file>