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79" r:id="rId4"/>
    <p:sldId id="280" r:id="rId5"/>
    <p:sldId id="276" r:id="rId6"/>
    <p:sldId id="277" r:id="rId7"/>
    <p:sldId id="268" r:id="rId8"/>
    <p:sldId id="281" r:id="rId9"/>
    <p:sldId id="282" r:id="rId10"/>
    <p:sldId id="283" r:id="rId11"/>
    <p:sldId id="274" r:id="rId12"/>
    <p:sldId id="278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92" r:id="rId22"/>
    <p:sldId id="294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4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</p:sldIdLst>
  <p:sldSz cx="12192000" cy="6858000"/>
  <p:notesSz cx="6858000" cy="9144000"/>
  <p:embeddedFontLst>
    <p:embeddedFont>
      <p:font typeface="맑은 고딕" panose="020B0503020000020004" pitchFamily="34" charset="-127"/>
      <p:regular r:id="rId45"/>
      <p:bold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1E67974C-972C-73AF-4157-60733522F735}" v="3" dt="2021-02-22T06:06:36.377"/>
    <p1510:client id="{248877CA-7DDF-E090-9C45-E3BE45BFE410}" v="355" dt="2021-02-08T07:30:22.401"/>
    <p1510:client id="{346F3A17-26A0-4934-B69D-9611B82ED265}" v="152" dt="2021-02-05T00:04:28.591"/>
    <p1510:client id="{4F639843-A85B-8591-414F-2B11D6A363C4}" v="38" dt="2021-02-04T10:39:17.052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2" y="84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otta.snia.org/tracetypes/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dl.cmu.edu/DiskSim/index.s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2332&amp;from=https%3A%2F%2Fresearch.microsoft.com%2Fen-us%2Fdownloads%2Fb41019e2-1d2b-44d8-b512-ba35ab814cd4%2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ghao/disksim-4.0-with-ssdmodel-patch" TargetMode="External"/><Relationship Id="rId4" Type="http://schemas.openxmlformats.org/officeDocument/2006/relationships/hyperlink" Target="https://github.com/cighao/disksim-4.0-with-ssdmodel-64bit-patch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5"/>
                </a:solidFill>
                <a:latin typeface="+mn-ea"/>
                <a:cs typeface="lato"/>
              </a:rPr>
              <a:t>Disk Simulator 설치</a:t>
            </a:r>
            <a:endParaRPr lang="en-US" altLang="ko-KR" sz="3600" b="1" dirty="0">
              <a:solidFill>
                <a:schemeClr val="accent5"/>
              </a:solidFill>
              <a:latin typeface="+mn-ea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패치&amp;빌드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빌드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 전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패치적용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현재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경로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: /home/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js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/disksim-4.0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SSD-model, 64bit 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>
              <a:buFont typeface="Arial"/>
              <a:buChar char="•"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patch -p1 &lt;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ssdmodel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ssd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-patch</a:t>
            </a:r>
          </a:p>
          <a:p>
            <a:pPr marL="575945" lvl="1">
              <a:buFont typeface="Arial"/>
              <a:buChar char="•"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patch -p1 &lt; modify-patch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patch –p1 &lt; 64bit-patch</a:t>
            </a:r>
          </a:p>
          <a:p>
            <a:pPr>
              <a:buFont typeface="Wingdings,Sans-Serif"/>
              <a:buChar char="§"/>
            </a:pPr>
            <a:r>
              <a:rPr lang="ko-KR" altLang="en-US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빌드</a:t>
            </a:r>
            <a:endParaRPr lang="en-US" dirty="0"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ko-KR" altLang="en-US" dirty="0" err="1">
                <a:solidFill>
                  <a:schemeClr val="accent1"/>
                </a:solidFill>
                <a:ea typeface="+mn-lt"/>
                <a:cs typeface="+mn-lt"/>
              </a:rPr>
              <a:t>make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chemeClr val="accent1"/>
              </a:solidFill>
              <a:cs typeface="lato"/>
            </a:endParaRPr>
          </a:p>
          <a:p>
            <a:pPr marL="575945" lvl="1"/>
            <a:endParaRPr lang="en-US" dirty="0">
              <a:solidFill>
                <a:srgbClr val="5B9BD5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26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실행 테스트 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valid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디렉터리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접근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cd</a:t>
            </a: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cd /home/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/disksim-4.0/valid 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runvalid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파일 실행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./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runvaild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설치된 드라이버 시뮬레이터 유효성 검사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2CDFC84-D645-42F7-8359-A8AF0A72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76" y="2236787"/>
            <a:ext cx="5849073" cy="3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사용법</a:t>
            </a:r>
            <a:endParaRPr lang="en-US" altLang="ko-KR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Hello world</a:t>
            </a:r>
          </a:p>
          <a:p>
            <a:pPr marL="575945" lvl="1">
              <a:buFont typeface="Arial,Sans-Serif"/>
              <a:buChar char="•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cd valid</a:t>
            </a:r>
          </a:p>
          <a:p>
            <a:pPr marL="575945" lvl="1">
              <a:buFont typeface="Arial,Sans-Serif"/>
              <a:buChar char="•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../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disksim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3disks.parv 3disks.outv ascii 0 1</a:t>
            </a:r>
          </a:p>
          <a:p>
            <a:pPr marL="575945" lvl="1">
              <a:buFont typeface="Arial,Sans-Serif"/>
              <a:buChar char="•"/>
            </a:pP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valid 디렉터리에서 디스크 모델을 선택하 /home/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js/src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내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disksim </a:t>
            </a:r>
            <a:r>
              <a:rPr lang="ko-KR" altLang="ko-KR" b="1" dirty="0">
                <a:solidFill>
                  <a:schemeClr val="tx2"/>
                </a:solidFill>
                <a:ea typeface="+mn-lt"/>
                <a:cs typeface="+mn-lt"/>
              </a:rPr>
              <a:t>실행파일</a:t>
            </a:r>
            <a:r>
              <a:rPr lang="ko-KR" altLang="ko-KR" dirty="0">
                <a:solidFill>
                  <a:schemeClr val="tx2"/>
                </a:solidFill>
                <a:ea typeface="+mn-lt"/>
                <a:cs typeface="+mn-lt"/>
              </a:rPr>
              <a:t>로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동작</a:t>
            </a:r>
          </a:p>
          <a:p>
            <a:pPr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/valid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디렉터리에 3disks.outv 파일 생성 </a:t>
            </a: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DA78626-41B1-407E-A07B-60AAE2EC0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" r="1483" b="-484"/>
          <a:stretch/>
        </p:blipFill>
        <p:spPr>
          <a:xfrm>
            <a:off x="995143" y="3627533"/>
            <a:ext cx="4479490" cy="2583693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BB65478-B5BC-4751-980F-696648BF5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" r="2287" b="-752"/>
          <a:stretch/>
        </p:blipFill>
        <p:spPr>
          <a:xfrm>
            <a:off x="5922473" y="3627532"/>
            <a:ext cx="4498864" cy="25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사용법</a:t>
            </a:r>
            <a:endParaRPr lang="en-US" altLang="ko-KR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../src/disksim 3disks.parv 3disks.outv ascii 0 1</a:t>
            </a:r>
            <a:endParaRPr lang="en-US" altLang="ko-KR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disksim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 /src 디렉터리의 실행파일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3disks.parv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 디스크 모델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3disks.outv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 로그 출력파일.outv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ascii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 입력 workload 포맷 </a:t>
            </a: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0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 입력 workload, 0일 경우 입력 workload 없음, 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synthetic workload 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사용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1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: s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ynthetic workload generating module enable, 0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경우 disable </a:t>
            </a: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disksim [디스크 모델.parv] [출력 파일명] [입력 포맷] [workload 파일] [synthgen]</a:t>
            </a:r>
            <a:endParaRPr lang="ko-KR" alt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synthgen: 1이상의 값 입력, 입력값에 따라 다른 workload 생성 </a:t>
            </a:r>
            <a:endParaRPr lang="ko-KR" alt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41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SSD model 사용법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SSD모델 파라미터 파일이 존재하는 디렉터리로 이동</a:t>
            </a:r>
            <a:endParaRPr lang="ko-KR" altLang="en-US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SSDmodel 디렉터리 내 SSD모델 파라미터 파일이 따로 존재</a:t>
            </a:r>
          </a:p>
          <a:p>
            <a:pPr marL="575945" lvl="1">
              <a:buFont typeface="Arial"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cd /home/js/disksim-4.0/ssdmodel/valid</a:t>
            </a: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rgbClr val="2C2C2C"/>
                </a:solidFill>
                <a:ea typeface="+mn-lt"/>
                <a:cs typeface="+mn-lt"/>
              </a:rPr>
              <a:t>valid 디렉터리에서</a:t>
            </a:r>
            <a:r>
              <a:rPr lang="en-US" altLang="ko-KR">
                <a:solidFill>
                  <a:srgbClr val="2C2C2C"/>
                </a:solidFill>
                <a:ea typeface="+mn-lt"/>
                <a:cs typeface="+mn-lt"/>
              </a:rPr>
              <a:t> 상위 /src 디렉터리 내 disksim 실행파일 경로를 지정하여 실행</a:t>
            </a:r>
            <a:endParaRPr lang="ko-KR" altLang="en-US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/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/home/js/disksim-4.0/src/disksim ssd-sr250k.parv ssd-sr250k.outv ascii 0 1</a:t>
            </a:r>
            <a:endParaRPr lang="en-US">
              <a:solidFill>
                <a:schemeClr val="accent1"/>
              </a:solidFill>
              <a:cs typeface="lato"/>
            </a:endParaRPr>
          </a:p>
          <a:p>
            <a:pPr marL="575945" lvl="1"/>
            <a:r>
              <a:rPr lang="en-US" altLang="ko-KR">
                <a:solidFill>
                  <a:srgbClr val="2C2C2C"/>
                </a:solidFill>
                <a:ea typeface="+mn-lt"/>
                <a:cs typeface="+mn-lt"/>
              </a:rPr>
              <a:t>ssd-sr250k 모델을 사용하여 synthetic workload에 대한 결과를 ssd-sr250k.outv로 저장</a:t>
            </a: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778C559-4B88-4B1B-A858-E6F506A7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97" y="4470362"/>
            <a:ext cx="7474974" cy="18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트레이스파일 사용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ea typeface="+mn-lt"/>
                <a:cs typeface="+mn-lt"/>
              </a:rPr>
              <a:t>DiskSim은 입력 트레이스에 대한 몇가지 포맷이 존재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ea typeface="+mn-lt"/>
                <a:cs typeface="+mn-lt"/>
              </a:rPr>
              <a:t>ASCII(default), HPL, DEC, RAW, BATCH, ATABUS... .Etc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2C2C2C"/>
                </a:solidFill>
                <a:ea typeface="+mn-lt"/>
                <a:cs typeface="+mn-lt"/>
              </a:rPr>
              <a:t>실행커맨드로 입력 트레이스에 대한 포맷지정 가능 </a:t>
            </a: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disksim ssd-sr250k.parv log.outv </a:t>
            </a: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ascii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b="1">
                <a:solidFill>
                  <a:schemeClr val="tx2"/>
                </a:solidFill>
                <a:ea typeface="+mn-lt"/>
                <a:cs typeface="+mn-lt"/>
              </a:rPr>
              <a:t>ssd-iozone-aligned2-100k.trace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0</a:t>
            </a: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몇가지 샘플 트레이스 파일 제공 </a:t>
            </a: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725A4B8-76C8-494E-850B-20501741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46" y="3153124"/>
            <a:ext cx="2993036" cy="3256558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9FADEDE-15E8-46D9-94E4-70AC58DA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71" y="3213225"/>
            <a:ext cx="3317822" cy="30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외부 트레이스 파일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트레이스 파일의 포맷이 DiskSim에서 지원하지 않는경우 직접 포맷 구성 가능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"Disksim_global.h" 파일에 포맷정의 추가(필수)</a:t>
            </a: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"disksim_iotrace.c" 파일에 명령어로 사용될 포맷이름 지정(필수)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"disksim_iotrace.c"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파일에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포맷처리 프로시저 생성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(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필수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트레이스 파일 내 특정헤더를 시뮬레이션에 반영하기 휘한 프로시저 생성(선택)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빌드(make)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6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외부 트레이스 파일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트레이스 파일의 포맷이 DiskSim에서 지원하지 않는경우 직접 포맷 구성 가능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"Disksim_global.h" 파일에 포맷정의 추가(필수)</a:t>
            </a: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"disksim_iotrace.c" 파일에 명령어로 사용될 포맷이름 지정(필수)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"disksim_iotrace.c"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파일에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포맷처리 프로시저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구현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(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필수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)</a:t>
            </a: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트레이스 파일 내 특정헤더를 시뮬레이션에 반영하기 위한 프로시저 생성(선택)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804545" lvl="1" indent="-457200">
              <a:buAutoNum type="arabicPeriod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빌드(make)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44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Block I/O 트레이스 포맷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Microsoft Research Cambridge(MSRC) 에서 제공하는 wdev 트레이스 사용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다운로드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  <a:hlinkClick r:id="rId2"/>
              </a:rPr>
              <a:t>http://iotta.snia.org/tracetypes/3</a:t>
            </a:r>
            <a:endParaRPr lang="en-US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9902112-938E-43F6-8ADD-A8F6C204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2" y="2288374"/>
            <a:ext cx="5619136" cy="3637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D6DD1-D526-4189-9B89-D8C8B44F854E}"/>
              </a:ext>
            </a:extLst>
          </p:cNvPr>
          <p:cNvSpPr txBox="1"/>
          <p:nvPr/>
        </p:nvSpPr>
        <p:spPr>
          <a:xfrm>
            <a:off x="717754" y="5928851"/>
            <a:ext cx="66883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accent1"/>
                </a:solidFill>
                <a:ea typeface="+mn-lt"/>
                <a:cs typeface="+mn-lt"/>
              </a:rPr>
              <a:t>MSRC format, https://trace.camelab.org/2016/03/01/flash.html</a:t>
            </a:r>
            <a:endParaRPr lang="ko-KR" altLang="en-US" sz="1400">
              <a:solidFill>
                <a:schemeClr val="accent1"/>
              </a:solidFill>
              <a:cs typeface="lato"/>
            </a:endParaRPr>
          </a:p>
        </p:txBody>
      </p:sp>
      <p:pic>
        <p:nvPicPr>
          <p:cNvPr id="7" name="그림 7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EC80A7A8-1B95-482F-AE53-439820031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95" y="2284345"/>
            <a:ext cx="5078361" cy="37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새로운 포맷 정의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/src디렉터리 내 "disksim_global.h" 파일 수정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vi /home/js/disksim-4.0/src/disksim_global.h 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163line "Trace Formats" 부분에 포맷정의 추가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#define MSRC   12</a:t>
            </a:r>
          </a:p>
          <a:p>
            <a:pPr>
              <a:buFont typeface="Wingdings"/>
              <a:buChar char="§"/>
            </a:pPr>
            <a:r>
              <a:rPr lang="en-US" altLang="ko-KR">
                <a:ea typeface="+mn-lt"/>
                <a:cs typeface="+mn-lt"/>
              </a:rPr>
              <a:t>저장 후 vi종료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:wq 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 :wq!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EA3D50D-E5ED-465E-9324-36974EAA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84" y="1301659"/>
            <a:ext cx="4107424" cy="49183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479A9B-90AF-4241-B2DE-7CDAF07D2DD1}"/>
              </a:ext>
            </a:extLst>
          </p:cNvPr>
          <p:cNvSpPr/>
          <p:nvPr/>
        </p:nvSpPr>
        <p:spPr>
          <a:xfrm>
            <a:off x="7543799" y="3758380"/>
            <a:ext cx="3146322" cy="22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DiskSim 이란 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ea typeface="+mn-lt"/>
                <a:cs typeface="+mn-lt"/>
              </a:rPr>
              <a:t>정밀한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구성이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가능한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검증된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디스크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시스템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시뮬레션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도구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University of Michigan</a:t>
            </a:r>
            <a:r>
              <a:rPr lang="ko-KR" altLang="en-US" dirty="0">
                <a:ea typeface="+mn-lt"/>
                <a:cs typeface="+mn-lt"/>
              </a:rPr>
              <a:t>에서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개발하고</a:t>
            </a:r>
            <a:r>
              <a:rPr lang="en-US" altLang="ko-KR" dirty="0">
                <a:ea typeface="+mn-lt"/>
                <a:cs typeface="+mn-lt"/>
              </a:rPr>
              <a:t> Ca</a:t>
            </a:r>
            <a:r>
              <a:rPr lang="en-US" dirty="0">
                <a:ea typeface="+mn-lt"/>
                <a:cs typeface="+mn-lt"/>
              </a:rPr>
              <a:t>rnegie Mellon University(CMU)</a:t>
            </a:r>
            <a:r>
              <a:rPr lang="ko-KR" altLang="en-US" dirty="0">
                <a:ea typeface="+mn-lt"/>
                <a:cs typeface="+mn-lt"/>
              </a:rPr>
              <a:t>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발전시킴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cs typeface="lato"/>
              </a:rPr>
              <a:t>스토리지 서브시스템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아키텍쳐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연구에 많이 쓰임</a:t>
            </a:r>
          </a:p>
          <a:p>
            <a:pPr>
              <a:buFont typeface="Wingdings,Sans-Serif" panose="020B0604020202020204" pitchFamily="34" charset="0"/>
              <a:buChar char="§"/>
            </a:pPr>
            <a:r>
              <a:rPr lang="ko-KR" altLang="en-US" dirty="0">
                <a:ea typeface="+mn-lt"/>
                <a:cs typeface="+mn-lt"/>
              </a:rPr>
              <a:t>디스크, 컨트롤러, 버스, 스케줄러, 드라이버 등 여러 모듈 세부설정 지원</a:t>
            </a:r>
          </a:p>
          <a:p>
            <a:pPr marL="575945" lvl="1">
              <a:buFont typeface="Wingdings,Sans-Serif" panose="020B0604020202020204" pitchFamily="34" charset="0"/>
              <a:buChar char="§"/>
            </a:pPr>
            <a:r>
              <a:rPr lang="ko-KR" altLang="en-US" dirty="0" err="1">
                <a:ea typeface="+mn-lt"/>
                <a:cs typeface="+mn-lt"/>
              </a:rPr>
              <a:t>C로</a:t>
            </a:r>
            <a:r>
              <a:rPr lang="ko-KR" altLang="en-US" dirty="0">
                <a:ea typeface="+mn-lt"/>
                <a:cs typeface="+mn-lt"/>
              </a:rPr>
              <a:t> 작성됨,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리눅스 환경에서 동작 </a:t>
            </a:r>
          </a:p>
          <a:p>
            <a:pPr marL="575945" lvl="1">
              <a:buFont typeface="Wingdings,Sans-Serif" panose="020B0604020202020204" pitchFamily="34" charset="0"/>
              <a:buChar char="§"/>
            </a:pPr>
            <a:r>
              <a:rPr lang="ko-KR" altLang="en-US">
                <a:solidFill>
                  <a:srgbClr val="3B3B3B"/>
                </a:solidFill>
                <a:cs typeface="lato"/>
              </a:rPr>
              <a:t>Microsoft에서 SSD 시스템 시뮬레이션을 위한 SSD 패치파일 제공</a:t>
            </a:r>
          </a:p>
          <a:p>
            <a:pPr>
              <a:buFont typeface="Wingdings,Sans-Serif" panose="020B0604020202020204" pitchFamily="34" charset="0"/>
              <a:buChar char="§"/>
            </a:pPr>
            <a:r>
              <a:rPr lang="en-US" altLang="ko-KR" dirty="0" err="1">
                <a:ea typeface="+mn-lt"/>
                <a:cs typeface="+mn-lt"/>
              </a:rPr>
              <a:t>워크로드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파일을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사용해서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시뮬레이션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가능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8B33328-F6A1-4FB0-B224-547842366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" r="28571" b="49778"/>
          <a:stretch/>
        </p:blipFill>
        <p:spPr>
          <a:xfrm>
            <a:off x="6338610" y="3349987"/>
            <a:ext cx="5048891" cy="29610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포맷 명령어 지정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명령어로 쓰일 포맷이름 지정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/src디렉터리 내 "disksim_iotrace.c" 파일 수정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vi /home/js/disksim-4.0/src/disksim_iotrace.c 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126line iotrace_set_format(char *formatname) 하위 else if문 추가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else if (strcmp(formatname, "msrc") == 0) {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Disksim-&gt;traceformat = MSRC;</a:t>
            </a:r>
          </a:p>
          <a:p>
            <a:pPr marL="347345" lvl="1" indent="0">
              <a:buNone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  }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ea typeface="+mn-lt"/>
                <a:cs typeface="+mn-lt"/>
              </a:rPr>
              <a:t>저장 후 vi종료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:wq 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 :wq!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479A9B-90AF-4241-B2DE-7CDAF07D2DD1}"/>
              </a:ext>
            </a:extLst>
          </p:cNvPr>
          <p:cNvSpPr/>
          <p:nvPr/>
        </p:nvSpPr>
        <p:spPr>
          <a:xfrm>
            <a:off x="7027605" y="5577348"/>
            <a:ext cx="3773128" cy="41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0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55E3B5B-C686-45AF-B40B-CE11D3DD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3" y="3279696"/>
            <a:ext cx="4362450" cy="316205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517line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이후부터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작성되어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있는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다른포맷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프로시저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코드를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복사하여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사용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static </a:t>
            </a:r>
            <a:r>
              <a:rPr lang="en-US" altLang="ko-KR" dirty="0" err="1">
                <a:ea typeface="+mn-lt"/>
                <a:cs typeface="+mn-lt"/>
              </a:rPr>
              <a:t>ioreq_event</a:t>
            </a:r>
            <a:r>
              <a:rPr lang="en-US" altLang="ko-KR" dirty="0">
                <a:ea typeface="+mn-lt"/>
                <a:cs typeface="+mn-lt"/>
              </a:rPr>
              <a:t> * </a:t>
            </a:r>
            <a:r>
              <a:rPr lang="en-US" altLang="ko-KR" dirty="0" err="1">
                <a:ea typeface="+mn-lt"/>
                <a:cs typeface="+mn-lt"/>
              </a:rPr>
              <a:t>iotrace_xxx_get_ioreq_event</a:t>
            </a:r>
            <a:r>
              <a:rPr lang="en-US" altLang="ko-KR" dirty="0">
                <a:ea typeface="+mn-lt"/>
                <a:cs typeface="+mn-lt"/>
              </a:rPr>
              <a:t> (FILE *</a:t>
            </a:r>
            <a:r>
              <a:rPr lang="en-US" altLang="ko-KR" dirty="0" err="1">
                <a:ea typeface="+mn-lt"/>
                <a:cs typeface="+mn-lt"/>
              </a:rPr>
              <a:t>tracefile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dirty="0" err="1">
                <a:ea typeface="+mn-lt"/>
                <a:cs typeface="+mn-lt"/>
              </a:rPr>
              <a:t>ioreq_event</a:t>
            </a:r>
            <a:r>
              <a:rPr lang="en-US" altLang="ko-KR" dirty="0">
                <a:ea typeface="+mn-lt"/>
                <a:cs typeface="+mn-lt"/>
              </a:rPr>
              <a:t> *new) </a:t>
            </a:r>
            <a:r>
              <a:rPr lang="en-US" altLang="ko-KR" dirty="0" err="1">
                <a:ea typeface="+mn-lt"/>
                <a:cs typeface="+mn-lt"/>
              </a:rPr>
              <a:t>복사</a:t>
            </a:r>
            <a:r>
              <a:rPr lang="en-US" altLang="ko-KR" dirty="0">
                <a:ea typeface="+mn-lt"/>
                <a:cs typeface="+mn-lt"/>
              </a:rPr>
              <a:t> 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"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disksim_global.h"파일의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ioreq_event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구조체가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입력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트레이스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데이터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저장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이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구조체에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정의되지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않은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트레이스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데이터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반영은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추가적인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정의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및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동작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구현이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요구됨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479A9B-90AF-4241-B2DE-7CDAF07D2DD1}"/>
              </a:ext>
            </a:extLst>
          </p:cNvPr>
          <p:cNvSpPr/>
          <p:nvPr/>
        </p:nvSpPr>
        <p:spPr>
          <a:xfrm>
            <a:off x="10212527" y="3249676"/>
            <a:ext cx="796567" cy="12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08E2CD7-F0C8-456D-ABE2-AD57A57E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22979"/>
            <a:ext cx="4040981" cy="306954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CEF5AC-BABB-45DB-A538-EBE3DF327D8F}"/>
              </a:ext>
            </a:extLst>
          </p:cNvPr>
          <p:cNvSpPr/>
          <p:nvPr/>
        </p:nvSpPr>
        <p:spPr>
          <a:xfrm rot="-1200000">
            <a:off x="5797384" y="4258576"/>
            <a:ext cx="976312" cy="273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7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DiskSim에서는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시뮬레이션을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위해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최소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5가지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데이터가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요구됨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Request arrival time(%lx): I/O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요청시간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ms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) → </a:t>
            </a:r>
            <a:r>
              <a:rPr lang="en-US" b="1" dirty="0">
                <a:solidFill>
                  <a:srgbClr val="3B3B3B"/>
                </a:solidFill>
                <a:ea typeface="+mn-lt"/>
                <a:cs typeface="+mn-lt"/>
              </a:rPr>
              <a:t>time</a:t>
            </a:r>
            <a:endParaRPr lang="en-US" b="1" dirty="0"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Device number(%d): 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장치번호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→ </a:t>
            </a:r>
            <a:r>
              <a:rPr lang="en-US" altLang="ko-KR" b="1" dirty="0" err="1">
                <a:solidFill>
                  <a:srgbClr val="3B3B3B"/>
                </a:solidFill>
                <a:ea typeface="+mn-lt"/>
                <a:cs typeface="+mn-lt"/>
              </a:rPr>
              <a:t>devno</a:t>
            </a:r>
            <a:endParaRPr lang="en-US" b="1" dirty="0"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Block number(%d):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장치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주소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→  </a:t>
            </a:r>
            <a:r>
              <a:rPr lang="en-US" altLang="ko-KR" b="1" dirty="0" err="1">
                <a:solidFill>
                  <a:srgbClr val="3B3B3B"/>
                </a:solidFill>
                <a:ea typeface="+mn-lt"/>
                <a:cs typeface="+mn-lt"/>
              </a:rPr>
              <a:t>blkno</a:t>
            </a:r>
            <a:endParaRPr lang="en-US" b="1" dirty="0"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Request size(%d)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→ </a:t>
            </a:r>
            <a:r>
              <a:rPr lang="en-US" altLang="ko-KR" b="1" dirty="0" err="1">
                <a:solidFill>
                  <a:srgbClr val="3B3B3B"/>
                </a:solidFill>
                <a:ea typeface="+mn-lt"/>
                <a:cs typeface="+mn-lt"/>
              </a:rPr>
              <a:t>bcount</a:t>
            </a:r>
            <a:r>
              <a:rPr lang="en-US" altLang="ko-KR" b="1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endParaRPr lang="en-US" b="1" dirty="0"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Request flag(%x):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요청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정보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(read/write)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→ </a:t>
            </a:r>
            <a:r>
              <a:rPr lang="en-US" altLang="ko-KR" b="1" dirty="0">
                <a:solidFill>
                  <a:srgbClr val="3B3B3B"/>
                </a:solidFill>
                <a:ea typeface="+mn-lt"/>
                <a:cs typeface="+mn-lt"/>
              </a:rPr>
              <a:t>flags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5E7DD6-8368-4165-9830-102D845598F3}"/>
              </a:ext>
            </a:extLst>
          </p:cNvPr>
          <p:cNvGrpSpPr/>
          <p:nvPr/>
        </p:nvGrpSpPr>
        <p:grpSpPr>
          <a:xfrm>
            <a:off x="7189435" y="2346589"/>
            <a:ext cx="4530938" cy="3812092"/>
            <a:chOff x="7481688" y="2880279"/>
            <a:chExt cx="4040981" cy="3068679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33C5E89-F87D-430B-86EF-C401FFDCF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0" b="-150"/>
            <a:stretch/>
          </p:blipFill>
          <p:spPr>
            <a:xfrm>
              <a:off x="7481688" y="2880279"/>
              <a:ext cx="4040981" cy="3068679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56FE2F-3841-4822-8A71-11B78BA26AA5}"/>
                </a:ext>
              </a:extLst>
            </p:cNvPr>
            <p:cNvSpPr/>
            <p:nvPr/>
          </p:nvSpPr>
          <p:spPr>
            <a:xfrm>
              <a:off x="7578157" y="2964982"/>
              <a:ext cx="1149849" cy="1118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281BED-43D8-4005-B0A6-B0B0D664FE67}"/>
                </a:ext>
              </a:extLst>
            </p:cNvPr>
            <p:cNvSpPr/>
            <p:nvPr/>
          </p:nvSpPr>
          <p:spPr>
            <a:xfrm>
              <a:off x="7578157" y="3389703"/>
              <a:ext cx="1149849" cy="1118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1689B7-B778-4BF2-BC74-E9C313C8419B}"/>
                </a:ext>
              </a:extLst>
            </p:cNvPr>
            <p:cNvSpPr/>
            <p:nvPr/>
          </p:nvSpPr>
          <p:spPr>
            <a:xfrm>
              <a:off x="7578156" y="3502129"/>
              <a:ext cx="1149849" cy="1118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3B3D3D-67FD-449C-8980-9E6F9610A43C}"/>
                </a:ext>
              </a:extLst>
            </p:cNvPr>
            <p:cNvSpPr/>
            <p:nvPr/>
          </p:nvSpPr>
          <p:spPr>
            <a:xfrm>
              <a:off x="7578156" y="3614555"/>
              <a:ext cx="1149849" cy="1055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823C1FD-4A5F-40A4-963A-442AF0CFF813}"/>
                </a:ext>
              </a:extLst>
            </p:cNvPr>
            <p:cNvSpPr/>
            <p:nvPr/>
          </p:nvSpPr>
          <p:spPr>
            <a:xfrm>
              <a:off x="7578155" y="3926849"/>
              <a:ext cx="1149849" cy="1055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7077D51C-C909-4CCD-96D4-3466EAE0C2B9}"/>
                </a:ext>
              </a:extLst>
            </p:cNvPr>
            <p:cNvSpPr txBox="1"/>
            <p:nvPr/>
          </p:nvSpPr>
          <p:spPr>
            <a:xfrm>
              <a:off x="8735180" y="2880279"/>
              <a:ext cx="2743200" cy="19820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000" dirty="0">
                <a:solidFill>
                  <a:srgbClr val="FF0000"/>
                </a:solidFill>
                <a:cs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9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트레이스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파일에 </a:t>
            </a:r>
            <a:r>
              <a:rPr lang="ko-KR" altLang="en-US">
                <a:ea typeface="+mn-lt"/>
                <a:cs typeface="+mn-lt"/>
              </a:rPr>
              <a:t> 임의의 값</a:t>
            </a:r>
            <a:r>
              <a:rPr lang="en-US" altLang="ko-KR">
                <a:ea typeface="+mn-lt"/>
                <a:cs typeface="+mn-lt"/>
              </a:rPr>
              <a:t>(1)</a:t>
            </a:r>
            <a:r>
              <a:rPr lang="ko-KR" altLang="en-US">
                <a:ea typeface="+mn-lt"/>
                <a:cs typeface="+mn-lt"/>
              </a:rPr>
              <a:t>을 삽입하여 장치번호(devno)로 대체 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75E2CD-C5E2-4035-AE80-F3E25FB5723A}"/>
              </a:ext>
            </a:extLst>
          </p:cNvPr>
          <p:cNvGrpSpPr/>
          <p:nvPr/>
        </p:nvGrpSpPr>
        <p:grpSpPr>
          <a:xfrm>
            <a:off x="6263640" y="3174365"/>
            <a:ext cx="5619136" cy="3214690"/>
            <a:chOff x="5704211" y="2961077"/>
            <a:chExt cx="5619136" cy="3214690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98DAB28-64BF-4611-9FFA-145432949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620"/>
            <a:stretch/>
          </p:blipFill>
          <p:spPr>
            <a:xfrm>
              <a:off x="5704211" y="2961077"/>
              <a:ext cx="5619136" cy="321469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A687F72-2E0F-4340-BD18-D260C50BA962}"/>
                </a:ext>
              </a:extLst>
            </p:cNvPr>
            <p:cNvSpPr/>
            <p:nvPr/>
          </p:nvSpPr>
          <p:spPr>
            <a:xfrm>
              <a:off x="5753440" y="4147035"/>
              <a:ext cx="1430914" cy="21800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9CFBD4-0FDE-42A3-890D-BE7DCF59C413}"/>
                </a:ext>
              </a:extLst>
            </p:cNvPr>
            <p:cNvSpPr/>
            <p:nvPr/>
          </p:nvSpPr>
          <p:spPr>
            <a:xfrm>
              <a:off x="5753439" y="4365641"/>
              <a:ext cx="1730717" cy="2055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0DB025-7AAC-4805-BCBD-36F1F60C8CDF}"/>
                </a:ext>
              </a:extLst>
            </p:cNvPr>
            <p:cNvSpPr/>
            <p:nvPr/>
          </p:nvSpPr>
          <p:spPr>
            <a:xfrm>
              <a:off x="5753438" y="4571755"/>
              <a:ext cx="1393439" cy="2055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173442-5563-4DA9-9651-2DD70D3DD944}"/>
                </a:ext>
              </a:extLst>
            </p:cNvPr>
            <p:cNvSpPr/>
            <p:nvPr/>
          </p:nvSpPr>
          <p:spPr>
            <a:xfrm>
              <a:off x="5753437" y="4771916"/>
              <a:ext cx="1624537" cy="2055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183B69-5090-4612-969D-FF0E89E2A0C9}"/>
              </a:ext>
            </a:extLst>
          </p:cNvPr>
          <p:cNvSpPr txBox="1"/>
          <p:nvPr/>
        </p:nvSpPr>
        <p:spPr>
          <a:xfrm>
            <a:off x="5645188" y="43048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time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89487-4F7A-4693-8880-E72E13D2439F}"/>
              </a:ext>
            </a:extLst>
          </p:cNvPr>
          <p:cNvSpPr txBox="1"/>
          <p:nvPr/>
        </p:nvSpPr>
        <p:spPr>
          <a:xfrm>
            <a:off x="5645189" y="4529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flags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455969-6582-4BF1-B326-24ABC1313CD2}"/>
              </a:ext>
            </a:extLst>
          </p:cNvPr>
          <p:cNvSpPr txBox="1"/>
          <p:nvPr/>
        </p:nvSpPr>
        <p:spPr>
          <a:xfrm>
            <a:off x="5645190" y="471919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blkno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AC236-86E3-432D-B7F1-062A25D7D9A3}"/>
              </a:ext>
            </a:extLst>
          </p:cNvPr>
          <p:cNvSpPr txBox="1"/>
          <p:nvPr/>
        </p:nvSpPr>
        <p:spPr>
          <a:xfrm>
            <a:off x="5645191" y="492672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bcount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D64C6CBE-97E1-4AAD-88BD-4A4BEAD96D5A}"/>
              </a:ext>
            </a:extLst>
          </p:cNvPr>
          <p:cNvSpPr/>
          <p:nvPr/>
        </p:nvSpPr>
        <p:spPr>
          <a:xfrm rot="17593830">
            <a:off x="8233738" y="2472512"/>
            <a:ext cx="355575" cy="772330"/>
          </a:xfrm>
          <a:prstGeom prst="curvedLeftArrow">
            <a:avLst>
              <a:gd name="adj1" fmla="val 25000"/>
              <a:gd name="adj2" fmla="val 83587"/>
              <a:gd name="adj3" fmla="val 25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9ED1F9-F9EC-4D4E-999D-B4814E17A208}"/>
              </a:ext>
            </a:extLst>
          </p:cNvPr>
          <p:cNvSpPr txBox="1"/>
          <p:nvPr/>
        </p:nvSpPr>
        <p:spPr>
          <a:xfrm>
            <a:off x="7662162" y="28127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‘1’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53981870-72D8-417D-8196-B52217CCD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4" y="3174365"/>
            <a:ext cx="4098457" cy="2963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B7F40E-DF15-42B0-8A91-C9A481A16380}"/>
              </a:ext>
            </a:extLst>
          </p:cNvPr>
          <p:cNvSpPr/>
          <p:nvPr/>
        </p:nvSpPr>
        <p:spPr>
          <a:xfrm>
            <a:off x="2122038" y="3195466"/>
            <a:ext cx="351635" cy="81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FEB93-75BB-41FC-BF0B-36294C5C6994}"/>
              </a:ext>
            </a:extLst>
          </p:cNvPr>
          <p:cNvSpPr/>
          <p:nvPr/>
        </p:nvSpPr>
        <p:spPr>
          <a:xfrm>
            <a:off x="2267081" y="4010748"/>
            <a:ext cx="206593" cy="2074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코드 작성</a:t>
            </a:r>
            <a:br>
              <a:rPr lang="en-US" altLang="ko-KR" sz="2800" dirty="0"/>
            </a:br>
            <a:br>
              <a:rPr lang="en-US" altLang="ko-KR" dirty="0"/>
            </a:b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트레이스</a:t>
            </a:r>
            <a:r>
              <a:rPr lang="ko-KR" altLang="en-US" dirty="0">
                <a:latin typeface="+mn-ea"/>
                <a:ea typeface="+mn-ea"/>
                <a:cs typeface="lato"/>
              </a:rPr>
              <a:t> 포맷처리 프로시저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241F-E007-4274-B704-BB692D01DE5B}"/>
              </a:ext>
            </a:extLst>
          </p:cNvPr>
          <p:cNvSpPr txBox="1"/>
          <p:nvPr/>
        </p:nvSpPr>
        <p:spPr>
          <a:xfrm>
            <a:off x="6463036" y="1751228"/>
            <a:ext cx="5573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if (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sscanf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(line, "%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%s %d %d %d %s %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%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%d \n",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     &amp;new-&gt;time, operation, &amp;new-&gt;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blkno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bcount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devno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                                     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         type, &amp;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inter_arrival_time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device_time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idle_time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async_flag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!= 9) 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"Wrong number of arguments for I/O trace event type\n");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"line: %s", line);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exit(0);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if (!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strcasecmp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operation,"RS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")) 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new-&gt;flags = READ;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 else if (!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strcasecmp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operation,"WS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")) 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new-&gt;flags = WRITE;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 else 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"Unknown operation: %s in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iotrace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event\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n",operation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"line: %s", line);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exit(0);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new-&gt;time *= 1000.0;  /*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msrc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trace times are in seconds!!  */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buf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opid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busno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new-&gt;cause = 0;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return(new</a:t>
            </a:r>
            <a:r>
              <a:rPr lang="en-US" altLang="ko-KR" sz="12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AC67F7-AAA0-4F41-AB67-A5A8FDFE4364}"/>
              </a:ext>
            </a:extLst>
          </p:cNvPr>
          <p:cNvSpPr txBox="1"/>
          <p:nvPr/>
        </p:nvSpPr>
        <p:spPr>
          <a:xfrm>
            <a:off x="360686" y="1677977"/>
            <a:ext cx="6102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// MSRC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static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ioreq_event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iotrace_msrc_get_ioreq_event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(FILE *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tracefile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ioreq_event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*new)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line[201];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operation[15];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/*not used*/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type[10];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inter_arrival_time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device_time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idle_time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int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async_flag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if (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fgets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(line, 200,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tracefile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== NULL) {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addtoextraq</a:t>
            </a: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((event *) new);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return(NULL);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}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2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변수 선언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lvl="1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사용하지 않을 값도 변수로 선언 </a:t>
            </a:r>
            <a:endParaRPr lang="en-US" dirty="0">
              <a:ea typeface="+mn-lt"/>
              <a:cs typeface="+mn-lt"/>
            </a:endParaRPr>
          </a:p>
          <a:p>
            <a:pPr marL="347400" lvl="1" indent="0">
              <a:buNone/>
            </a:pP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line[201];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operation[15];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/*not used*/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char type[10];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inter_arrival_time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device_time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float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idle_time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int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async_flag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;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1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NULL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체크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400" lvl="1" indent="0">
              <a:buNone/>
            </a:pP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if (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fgets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(line, 200, 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tracefile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== NULL) {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addtoextraq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((event *) new);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return(NULL);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}</a:t>
            </a:r>
            <a:endParaRPr lang="en-US" altLang="ko-KR" sz="1800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9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트레이스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파일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line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단위 변수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,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구조체 매핑 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 dirty="0" err="1">
                <a:solidFill>
                  <a:schemeClr val="tx2"/>
                </a:solidFill>
                <a:ea typeface="+mn-lt"/>
                <a:cs typeface="+mn-lt"/>
              </a:rPr>
              <a:t>읽어들인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line split 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개수 체크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C45D3-9143-407D-B736-E05A5F9AFFEA}"/>
              </a:ext>
            </a:extLst>
          </p:cNvPr>
          <p:cNvSpPr txBox="1"/>
          <p:nvPr/>
        </p:nvSpPr>
        <p:spPr>
          <a:xfrm>
            <a:off x="820320" y="2023104"/>
            <a:ext cx="112600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If (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sscanf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(line, 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“%</a:t>
            </a:r>
            <a:r>
              <a:rPr lang="en-US" altLang="ko-KR" sz="1600" b="1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%s %d %d %d 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%s %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%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%d \n”,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&amp;new-&gt;time</a:t>
            </a:r>
            <a:r>
              <a:rPr lang="en-US" altLang="ko-KR" sz="16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lang="en-US" altLang="ko-KR" sz="16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&amp;new-&gt;</a:t>
            </a:r>
            <a:r>
              <a:rPr lang="en-US" altLang="ko-KR" sz="1600" b="1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blkno</a:t>
            </a:r>
            <a:r>
              <a:rPr lang="en-US" altLang="ko-KR" sz="16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&amp;new-&gt;</a:t>
            </a:r>
            <a:r>
              <a:rPr lang="en-US" altLang="ko-KR" sz="1600" b="1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bcount</a:t>
            </a:r>
            <a:r>
              <a:rPr lang="en-US" altLang="ko-KR" sz="16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6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&amp;new-&gt;</a:t>
            </a:r>
            <a:r>
              <a:rPr lang="en-US" altLang="ko-KR" sz="1600" b="1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devno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type, &amp;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inter_arrival_time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device_time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                     </a:t>
            </a:r>
            <a:r>
              <a:rPr lang="ko-KR" alt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        </a:t>
            </a:r>
            <a:r>
              <a:rPr lang="ko-KR" alt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                                 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idle_time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&amp;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async_flag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!= 9) {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"Wrong number of arguments for I/O trace event type\n");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"line: %s", line);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exit(0);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if (!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strcasecmp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operation,"RS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")) {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new-&gt;flags = READ;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 else if (!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strcasecmp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operation,"WS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")) {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new-&gt;flags = WRITE;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 else {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"Unknown operation: %s in 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iotrace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event\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n",operation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</a:t>
            </a:r>
            <a:r>
              <a:rPr lang="en-US" altLang="ko-KR" sz="1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fprintf</a:t>
            </a: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(stderr, "line: %s", line);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   exit(0);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6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단위시간 보정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,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사용하지 않는 변수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‘0’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할당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저장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wq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!</a:t>
            </a: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포맷처리 프로시저 구현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C45D3-9143-407D-B736-E05A5F9AFFEA}"/>
              </a:ext>
            </a:extLst>
          </p:cNvPr>
          <p:cNvSpPr txBox="1"/>
          <p:nvPr/>
        </p:nvSpPr>
        <p:spPr>
          <a:xfrm>
            <a:off x="358784" y="1613118"/>
            <a:ext cx="11260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new-&gt;time *= 1000.0;  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buf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opid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</a:t>
            </a:r>
            <a:r>
              <a:rPr lang="en-US" altLang="ko-KR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busno</a:t>
            </a: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new-&gt;cause = 0;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en-US" altLang="ko-KR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  return(new</a:t>
            </a:r>
            <a:r>
              <a:rPr lang="en-US" altLang="ko-KR" sz="16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51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값을 추가한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트레이스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파일을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/disksim-4.0/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ssdmodel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/valid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에 배치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mv wdev_2_fixed.trace /home/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/disksim-4.0/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ssdmodel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/valid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disksim-4.0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디렉터리에서 빌드 실행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cd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/home/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/disksim-4.0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make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트레이스</a:t>
            </a:r>
            <a:r>
              <a:rPr lang="ko-KR" altLang="en-US" dirty="0">
                <a:latin typeface="+mn-ea"/>
                <a:ea typeface="+mn-ea"/>
                <a:cs typeface="lato"/>
              </a:rPr>
              <a:t> 파일 위치 지정</a:t>
            </a:r>
            <a:r>
              <a:rPr lang="en-US" altLang="ko-KR" dirty="0">
                <a:latin typeface="+mn-ea"/>
                <a:ea typeface="+mn-ea"/>
                <a:cs typeface="lato"/>
              </a:rPr>
              <a:t>, </a:t>
            </a:r>
            <a:r>
              <a:rPr lang="ko-KR" altLang="en-US" dirty="0">
                <a:latin typeface="+mn-ea"/>
                <a:ea typeface="+mn-ea"/>
                <a:cs typeface="lato"/>
              </a:rPr>
              <a:t>빌드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C012DEB-4C60-46E6-B9C0-351E3A2F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0" y="2387541"/>
            <a:ext cx="3878792" cy="3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Disksim-4.0.tar.gz 다운로드: </a:t>
            </a:r>
            <a:r>
              <a:rPr lang="ko-KR" dirty="0">
                <a:ea typeface="+mn-lt"/>
                <a:cs typeface="+mn-lt"/>
                <a:hlinkClick r:id="rId2"/>
              </a:rPr>
              <a:t>https://</a:t>
            </a:r>
            <a:r>
              <a:rPr lang="en-US" altLang="ko-KR" dirty="0">
                <a:ea typeface="+mn-lt"/>
                <a:cs typeface="+mn-lt"/>
                <a:hlinkClick r:id="rId2"/>
              </a:rPr>
              <a:t>www.pdl.cmu</a:t>
            </a:r>
            <a:r>
              <a:rPr lang="ko-KR" dirty="0">
                <a:ea typeface="+mn-lt"/>
                <a:cs typeface="+mn-lt"/>
                <a:hlinkClick r:id="rId2"/>
              </a:rPr>
              <a:t>.</a:t>
            </a:r>
            <a:r>
              <a:rPr lang="en-US" altLang="ko-KR" dirty="0">
                <a:ea typeface="+mn-lt"/>
                <a:cs typeface="+mn-lt"/>
                <a:hlinkClick r:id="rId2"/>
              </a:rPr>
              <a:t>edu</a:t>
            </a:r>
            <a:r>
              <a:rPr lang="ko-KR" dirty="0">
                <a:ea typeface="+mn-lt"/>
                <a:cs typeface="+mn-lt"/>
                <a:hlinkClick r:id="rId2"/>
              </a:rPr>
              <a:t>/</a:t>
            </a:r>
            <a:r>
              <a:rPr lang="en-US" altLang="ko-KR" dirty="0">
                <a:ea typeface="+mn-lt"/>
                <a:cs typeface="+mn-lt"/>
                <a:hlinkClick r:id="rId2"/>
              </a:rPr>
              <a:t>DiskSim</a:t>
            </a:r>
            <a:r>
              <a:rPr lang="ko-KR" dirty="0">
                <a:ea typeface="+mn-lt"/>
                <a:cs typeface="+mn-lt"/>
                <a:hlinkClick r:id="rId2"/>
              </a:rPr>
              <a:t>/</a:t>
            </a:r>
            <a:r>
              <a:rPr lang="en-US" altLang="ko-KR" dirty="0">
                <a:ea typeface="+mn-lt"/>
                <a:cs typeface="+mn-lt"/>
                <a:hlinkClick r:id="rId2"/>
              </a:rPr>
              <a:t>index.shtml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 </a:t>
            </a:r>
            <a:endParaRPr lang="en-US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임의의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디렉터리에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저장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cs typeface="lato"/>
              </a:rPr>
              <a:t>여기서는 /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home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/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js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(사용자 디렉터리) 에 저장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소스파일</a:t>
            </a:r>
            <a:r>
              <a:rPr 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 </a:t>
            </a:r>
            <a:r>
              <a:rPr lang="en-US" dirty="0" err="1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다운로드</a:t>
            </a:r>
            <a:r>
              <a:rPr 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 </a:t>
            </a:r>
            <a:endParaRPr lang="en-US" b="0" dirty="0">
              <a:latin typeface="lato" panose="020B0600000101010101" charset="0"/>
              <a:ea typeface="lato" panose="020B0600000101010101" charset="0"/>
              <a:cs typeface="lato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A8EC8E-0756-4F29-8A62-B05881EA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3" y="2637366"/>
            <a:ext cx="6197599" cy="36152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464EB-CF67-436D-B459-523D3AC2CA0F}"/>
              </a:ext>
            </a:extLst>
          </p:cNvPr>
          <p:cNvSpPr/>
          <p:nvPr/>
        </p:nvSpPr>
        <p:spPr>
          <a:xfrm>
            <a:off x="6596835" y="4421553"/>
            <a:ext cx="1262183" cy="174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8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ssd-sr250k.parv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파라미터 파일 사용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, wdev2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트레이스를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msrc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포맷으로 시뮬레이션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cd /home/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/disksim-4.0/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ssdmodel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/valid</a:t>
            </a: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/home/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/disksim-4.0/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disksim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ssd-sr250k.parv 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log.outv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. 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msrc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 wdev_2_fixed.trace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테스트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E20910-156A-4E8C-A6ED-3E1C5DEF4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81" y="4398658"/>
            <a:ext cx="7417314" cy="17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7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wdev.trace 시뮬레이션 결과</a:t>
            </a:r>
            <a:endParaRPr lang="ko-KR" altLang="en-US"/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64845.6686301 라인에서 accertion 에러 발생   </a:t>
            </a:r>
            <a:endParaRPr lang="en-US"/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A7B66E3-CF84-4445-8402-C137046C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83" r="27701"/>
          <a:stretch/>
        </p:blipFill>
        <p:spPr>
          <a:xfrm>
            <a:off x="7017902" y="2458075"/>
            <a:ext cx="4405783" cy="3373270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E8406CF-5AC6-461D-8702-D34328F9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2" y="2430285"/>
            <a:ext cx="6367584" cy="33547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22D18-F0F2-4C8D-B451-73A7A2BEC913}"/>
              </a:ext>
            </a:extLst>
          </p:cNvPr>
          <p:cNvSpPr/>
          <p:nvPr/>
        </p:nvSpPr>
        <p:spPr>
          <a:xfrm>
            <a:off x="7065654" y="4106316"/>
            <a:ext cx="4385614" cy="240608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DA4B2-F5B6-4F97-AA6F-1C13C07CA524}"/>
              </a:ext>
            </a:extLst>
          </p:cNvPr>
          <p:cNvSpPr txBox="1"/>
          <p:nvPr/>
        </p:nvSpPr>
        <p:spPr>
          <a:xfrm>
            <a:off x="7152759" y="2172690"/>
            <a:ext cx="543858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>
                <a:cs typeface="lato"/>
              </a:rPr>
              <a:t>time / devno / blkno / bcount / flags</a:t>
            </a:r>
            <a:endParaRPr lang="ko-KR" altLang="en-US" sz="1400" err="1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63174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동일한 위치에서 에러 발생 </a:t>
            </a:r>
            <a:endParaRPr lang="en-US" altLang="ko-KR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ascii 포맷으로 실행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17A9047-00DA-4BAD-A75E-A7C5CAD3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0" y="1553398"/>
            <a:ext cx="6387946" cy="1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ssd-iozone-aligned2-100K.trace 사용 </a:t>
            </a: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정상적으로 실행 되는것을 확인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샘플 </a:t>
            </a:r>
            <a:r>
              <a:rPr lang="ko-KR" altLang="en-US" err="1">
                <a:latin typeface="+mn-ea"/>
                <a:ea typeface="+mn-ea"/>
                <a:cs typeface="lato"/>
              </a:rPr>
              <a:t>트레이스</a:t>
            </a:r>
            <a:r>
              <a:rPr lang="ko-KR" altLang="en-US">
                <a:latin typeface="+mn-ea"/>
                <a:ea typeface="+mn-ea"/>
                <a:cs typeface="lato"/>
              </a:rPr>
              <a:t> 시뮬레이션 테스트 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6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6BF2CC40-36C6-4BDF-9EC9-12BBEE76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7" y="2226118"/>
            <a:ext cx="8101780" cy="623356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F5D2FD58-9B67-47B3-9CAA-A80170FA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3052327"/>
            <a:ext cx="6150633" cy="27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1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ssd-iozone-aligned2-100K.trace 와 같이 요청 블록 크기를 8의 배수로 변경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wdev 트레이스 변경 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619DBC1-C1BA-4627-96DF-E8CFE852A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7" r="27831" b="14236"/>
          <a:stretch/>
        </p:blipFill>
        <p:spPr>
          <a:xfrm>
            <a:off x="2206969" y="2593685"/>
            <a:ext cx="2954906" cy="19477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86CB20-2957-4597-95F3-F1A4B6B5F879}"/>
              </a:ext>
            </a:extLst>
          </p:cNvPr>
          <p:cNvSpPr/>
          <p:nvPr/>
        </p:nvSpPr>
        <p:spPr>
          <a:xfrm>
            <a:off x="4515172" y="3307596"/>
            <a:ext cx="587644" cy="413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B49021A-0CDC-4486-A13E-6557E2FA0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0" t="153" b="332"/>
          <a:stretch/>
        </p:blipFill>
        <p:spPr>
          <a:xfrm>
            <a:off x="6961806" y="2558511"/>
            <a:ext cx="3072758" cy="20152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2C7FA02-566C-4520-98BA-CDC840273559}"/>
              </a:ext>
            </a:extLst>
          </p:cNvPr>
          <p:cNvSpPr/>
          <p:nvPr/>
        </p:nvSpPr>
        <p:spPr>
          <a:xfrm>
            <a:off x="9222781" y="3359256"/>
            <a:ext cx="561814" cy="413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CDF070-601A-43C3-9CB8-EABBB87A0D65}"/>
              </a:ext>
            </a:extLst>
          </p:cNvPr>
          <p:cNvSpPr/>
          <p:nvPr/>
        </p:nvSpPr>
        <p:spPr>
          <a:xfrm>
            <a:off x="5593880" y="3341667"/>
            <a:ext cx="981559" cy="4843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8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동일한 위치에서 에러 발생 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wdev 트레이스 변경후 실행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CA9873-DFD4-4E44-9E53-03406F9D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529536"/>
            <a:ext cx="6121879" cy="1570438"/>
          </a:xfrm>
          <a:prstGeom prst="rect">
            <a:avLst/>
          </a:prstGeom>
        </p:spPr>
      </p:pic>
      <p:pic>
        <p:nvPicPr>
          <p:cNvPr id="9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53C24B-B153-4A71-9402-41A5DB90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5" y="3365192"/>
            <a:ext cx="2562225" cy="1733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F70003-BBBC-4BE8-89AF-B6D2B41A5CC6}"/>
              </a:ext>
            </a:extLst>
          </p:cNvPr>
          <p:cNvSpPr/>
          <p:nvPr/>
        </p:nvSpPr>
        <p:spPr>
          <a:xfrm>
            <a:off x="2518768" y="3671209"/>
            <a:ext cx="211019" cy="181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45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에러가 발생하기 이전 라인만 분리하여 실행</a:t>
            </a: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정상적으로 실행되는것을 확인 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에러 발생 이전 트레이스 실행 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E8CF545-4728-4633-A5E8-F8D9A3D0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2213811"/>
            <a:ext cx="5782243" cy="377896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1E0396-ED49-4BA1-9DC7-674EF0AC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51" y="1993045"/>
            <a:ext cx="4537587" cy="38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cs typeface="lato"/>
              </a:rPr>
              <a:t>에러가 발생한 </a:t>
            </a:r>
            <a:r>
              <a:rPr lang="ko-KR" altLang="en-US" dirty="0" err="1">
                <a:cs typeface="lato"/>
              </a:rPr>
              <a:t>트레이스</a:t>
            </a:r>
            <a:r>
              <a:rPr lang="ko-KR" altLang="en-US" dirty="0">
                <a:cs typeface="lato"/>
              </a:rPr>
              <a:t> 라인 삭제 후 실행 </a:t>
            </a:r>
            <a:endParaRPr lang="ko-KR" dirty="0"/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요청한 블록 디바이스의 주소 '12769853' 를 요청한 라인에 대한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트레이스가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유효하지 않은 값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해당라인 삭제 후 재실행해도 다른 라인에서 동일한 오류 발생 </a:t>
            </a: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트레이스 삭제 후 실행  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5DA8850-61E3-4457-819E-048E7A67A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" t="153" b="332"/>
          <a:stretch/>
        </p:blipFill>
        <p:spPr>
          <a:xfrm>
            <a:off x="1188271" y="3490908"/>
            <a:ext cx="3072758" cy="20152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7778C9-FAD7-401C-9820-5AB522E991A0}"/>
              </a:ext>
            </a:extLst>
          </p:cNvPr>
          <p:cNvCxnSpPr/>
          <p:nvPr/>
        </p:nvCxnSpPr>
        <p:spPr>
          <a:xfrm flipV="1">
            <a:off x="1170121" y="4353731"/>
            <a:ext cx="2918845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D7CA64D-D854-454E-92C5-80E08FEC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65" y="3550965"/>
            <a:ext cx="6590070" cy="6957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19427A-5A60-4126-AA4A-FCBD77DA3A51}"/>
              </a:ext>
            </a:extLst>
          </p:cNvPr>
          <p:cNvSpPr/>
          <p:nvPr/>
        </p:nvSpPr>
        <p:spPr>
          <a:xfrm>
            <a:off x="1170929" y="5006758"/>
            <a:ext cx="2964050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B707726-E763-4BDD-B10F-D9835781F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41" y="4580624"/>
            <a:ext cx="6626941" cy="650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533DB-FC52-4129-ACB6-1AD661E24B9E}"/>
              </a:ext>
            </a:extLst>
          </p:cNvPr>
          <p:cNvSpPr txBox="1"/>
          <p:nvPr/>
        </p:nvSpPr>
        <p:spPr>
          <a:xfrm>
            <a:off x="635819" y="4257367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  <a:cs typeface="lato"/>
              </a:rPr>
              <a:t>삭제</a:t>
            </a:r>
            <a:endParaRPr lang="ko-KR" altLang="en-US" sz="1200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2EECD-847C-4389-A1B9-FEC08FD95B9D}"/>
              </a:ext>
            </a:extLst>
          </p:cNvPr>
          <p:cNvSpPr txBox="1"/>
          <p:nvPr/>
        </p:nvSpPr>
        <p:spPr>
          <a:xfrm>
            <a:off x="455561" y="497020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  <a:cs typeface="lato"/>
              </a:rPr>
              <a:t>오류발생</a:t>
            </a:r>
            <a:endParaRPr lang="ko-KR" altLang="en-US" sz="1200" dirty="0">
              <a:solidFill>
                <a:srgbClr val="FF0000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0382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046834-5DC2-4E19-A94A-A2F604E6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5" y="4356611"/>
            <a:ext cx="2562225" cy="17335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트레이스의 블록사이즈(bcount)가 '0'인 경우, 에러메시지 출력후 종료 되는것을 확인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트레이스에서 'bcount' 값이 '0'인 경우 '8'로 대체 </a:t>
            </a: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에러발생 코드 분석 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9427A-5A60-4126-AA4A-FCBD77DA3A51}"/>
              </a:ext>
            </a:extLst>
          </p:cNvPr>
          <p:cNvSpPr/>
          <p:nvPr/>
        </p:nvSpPr>
        <p:spPr>
          <a:xfrm>
            <a:off x="2512465" y="4683743"/>
            <a:ext cx="211019" cy="181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A4CF79E-6358-4D46-A512-DCC0D9906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62" r="33117" b="560"/>
          <a:stretch/>
        </p:blipFill>
        <p:spPr>
          <a:xfrm>
            <a:off x="512916" y="2585316"/>
            <a:ext cx="8452650" cy="13261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33430-E325-413D-868F-3646AE71AC0A}"/>
              </a:ext>
            </a:extLst>
          </p:cNvPr>
          <p:cNvSpPr/>
          <p:nvPr/>
        </p:nvSpPr>
        <p:spPr>
          <a:xfrm>
            <a:off x="2854703" y="2851855"/>
            <a:ext cx="1546567" cy="189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943FC99-30B4-46DB-92D2-B91F845C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70" r="298" b="-379"/>
          <a:stretch/>
        </p:blipFill>
        <p:spPr>
          <a:xfrm>
            <a:off x="4306528" y="4335511"/>
            <a:ext cx="2816947" cy="1741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B7505-BA82-4633-B29A-89D090C80BE6}"/>
              </a:ext>
            </a:extLst>
          </p:cNvPr>
          <p:cNvSpPr/>
          <p:nvPr/>
        </p:nvSpPr>
        <p:spPr>
          <a:xfrm>
            <a:off x="6297568" y="4654434"/>
            <a:ext cx="211019" cy="181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0AC0C90-2772-4E3F-AFCF-942697E74B21}"/>
              </a:ext>
            </a:extLst>
          </p:cNvPr>
          <p:cNvSpPr/>
          <p:nvPr/>
        </p:nvSpPr>
        <p:spPr>
          <a:xfrm>
            <a:off x="3345376" y="5095780"/>
            <a:ext cx="573549" cy="22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57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처음과 동일한 assertion에러 발생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변경된 트레이스로 재실행 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D0394B-80F0-4565-B580-B8080694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2" y="1640647"/>
            <a:ext cx="6387946" cy="1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085E3F6-4307-4D42-BE4F-70828012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17" y="4475062"/>
            <a:ext cx="7064415" cy="176610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ea typeface="+mn-lt"/>
                <a:cs typeface="+mn-lt"/>
              </a:rPr>
              <a:t>ssd-add-on.zip: </a:t>
            </a:r>
            <a:r>
              <a:rPr lang="ko-KR" dirty="0">
                <a:ea typeface="+mn-lt"/>
                <a:cs typeface="+mn-lt"/>
                <a:hlinkClick r:id="rId3"/>
              </a:rPr>
              <a:t>https://www.microsoft.com/en-us/download/</a:t>
            </a:r>
            <a:endParaRPr lang="en-US" altLang="ko-KR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cs typeface="lato"/>
              </a:rPr>
              <a:t>DiskSim과 동일한 경로에 저장(/home/js)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,Sans-Serif"/>
              <a:buChar char="§"/>
            </a:pPr>
            <a:r>
              <a:rPr lang="en-US">
                <a:ea typeface="+mn-lt"/>
                <a:cs typeface="+mn-lt"/>
              </a:rPr>
              <a:t>64bit 패치파일 </a:t>
            </a:r>
            <a:endParaRPr lang="ko-KR" altLang="en-US">
              <a:ea typeface="+mn-lt"/>
              <a:cs typeface="+mn-lt"/>
            </a:endParaRPr>
          </a:p>
          <a:p>
            <a:pPr marL="575945" lvl="1">
              <a:buFont typeface="Wingdings,Sans-Serif"/>
              <a:buChar char="§"/>
            </a:pPr>
            <a:r>
              <a:rPr lang="en-US">
                <a:ea typeface="+mn-lt"/>
                <a:cs typeface="+mn-lt"/>
              </a:rPr>
              <a:t>disksim-4.0-with-ssdmodel-64bit-patch.zip: </a:t>
            </a:r>
            <a:r>
              <a:rPr lang="en-US" dirty="0">
                <a:ea typeface="+mn-lt"/>
                <a:cs typeface="+mn-lt"/>
                <a:hlinkClick r:id="rId4"/>
              </a:rPr>
              <a:t>https://github.com/cighao/disksim-4.0</a:t>
            </a:r>
            <a:endParaRPr lang="en-US"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SSD model 패치파일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Wingdings,Sans-Serif"/>
              <a:buChar char="§"/>
            </a:pPr>
            <a:r>
              <a:rPr lang="en-US">
                <a:ea typeface="+mn-lt"/>
                <a:cs typeface="+mn-lt"/>
              </a:rPr>
              <a:t>disksim-4.0-with-ssdmodel-patch.zip: </a:t>
            </a:r>
            <a:r>
              <a:rPr lang="en-US" dirty="0">
                <a:ea typeface="+mn-lt"/>
                <a:cs typeface="+mn-lt"/>
                <a:hlinkClick r:id="rId5"/>
              </a:rPr>
              <a:t>https://github.com/cighao/disksim-4.0</a:t>
            </a:r>
            <a:endParaRPr lang="en-US"/>
          </a:p>
          <a:p>
            <a:pPr>
              <a:buFont typeface="Wingdings"/>
              <a:buChar char="§"/>
            </a:pPr>
            <a:endParaRPr lang="en-US" altLang="ko-KR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SSD extenstion 소스파일 다운로드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0CFB1C-7ADA-4CA1-BA5C-1AB2544541AC}"/>
              </a:ext>
            </a:extLst>
          </p:cNvPr>
          <p:cNvSpPr/>
          <p:nvPr/>
        </p:nvSpPr>
        <p:spPr>
          <a:xfrm>
            <a:off x="877012" y="5038869"/>
            <a:ext cx="4696006" cy="608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AE5E79-E4E3-42C8-AE79-98C77E9CBF85}"/>
              </a:ext>
            </a:extLst>
          </p:cNvPr>
          <p:cNvSpPr/>
          <p:nvPr/>
        </p:nvSpPr>
        <p:spPr>
          <a:xfrm>
            <a:off x="5659286" y="5413118"/>
            <a:ext cx="1561196" cy="232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29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다음 트레이스(tmp)의 블록사이즈(bcount) 값이 현재ssd</a:t>
            </a:r>
            <a:r>
              <a:rPr lang="ko-KR">
                <a:solidFill>
                  <a:srgbClr val="3B3B3B"/>
                </a:solidFill>
                <a:ea typeface="+mn-lt"/>
                <a:cs typeface="+mn-lt"/>
              </a:rPr>
              <a:t>(currdisk)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의 페이지 크기와 동일할 때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예외발생 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에러발생 코드분석 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8EDD331-43CB-4417-9C05-3829A872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56" y="2411234"/>
            <a:ext cx="5649431" cy="38873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EA136F-6535-4A90-B32C-F324C1F6F89A}"/>
              </a:ext>
            </a:extLst>
          </p:cNvPr>
          <p:cNvSpPr/>
          <p:nvPr/>
        </p:nvSpPr>
        <p:spPr>
          <a:xfrm>
            <a:off x="6558377" y="4553064"/>
            <a:ext cx="3885729" cy="198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99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예외발생부분 주석처리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실행 성공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코드변경 및 재실행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EC41D42-9C3B-49D1-A010-1572C3BA5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6" r="-329" b="40139"/>
          <a:stretch/>
        </p:blipFill>
        <p:spPr>
          <a:xfrm>
            <a:off x="586563" y="1449546"/>
            <a:ext cx="5401345" cy="14701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0B32DB-94BE-4C4F-A7CD-B4ECE11788D6}"/>
              </a:ext>
            </a:extLst>
          </p:cNvPr>
          <p:cNvSpPr/>
          <p:nvPr/>
        </p:nvSpPr>
        <p:spPr>
          <a:xfrm>
            <a:off x="985144" y="2656924"/>
            <a:ext cx="3238916" cy="18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A154637-85CB-4CAF-A235-39F834F70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43" b="79150"/>
          <a:stretch/>
        </p:blipFill>
        <p:spPr>
          <a:xfrm>
            <a:off x="586562" y="3555927"/>
            <a:ext cx="5835518" cy="13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29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937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로그파일 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776848D-6848-4FC6-8EA0-2A464B9B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6" y="1012972"/>
            <a:ext cx="4772246" cy="5257354"/>
          </a:xfrm>
          <a:prstGeom prst="rect">
            <a:avLst/>
          </a:prstGeom>
        </p:spPr>
      </p:pic>
      <p:pic>
        <p:nvPicPr>
          <p:cNvPr id="8" name="그림 8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DC54A63D-DF96-419B-99BF-13631026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91" y="1052208"/>
            <a:ext cx="4577315" cy="52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Ubuntu 12.04 64Bit (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정상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커널버전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: 3.13.0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Ubuntu 14.04 64Bit (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정상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커널버전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: 4.4.0</a:t>
            </a:r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Ubuntu 16.04 64Bit 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빌드 에러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커널버전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: 4.5.0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Ubuntu 18.04 64Bit (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빌드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에러)</a:t>
            </a:r>
          </a:p>
          <a:p>
            <a:pPr marL="575945" lvl="1"/>
            <a:r>
              <a:rPr lang="ko-KR" altLang="en-US" dirty="0" err="1">
                <a:solidFill>
                  <a:srgbClr val="3B3B3B"/>
                </a:solidFill>
                <a:cs typeface="lato"/>
              </a:rPr>
              <a:t>커널버전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: 5.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4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.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0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Ubuntu 20.04 64Bit (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빌드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에러)</a:t>
            </a:r>
          </a:p>
          <a:p>
            <a:pPr marL="575945" lvl="1"/>
            <a:r>
              <a:rPr lang="ko-KR" altLang="en-US" dirty="0" err="1">
                <a:solidFill>
                  <a:srgbClr val="3B3B3B"/>
                </a:solidFill>
                <a:cs typeface="lato"/>
              </a:rPr>
              <a:t>커널버전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: 5.10.4</a:t>
            </a: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6" y="88464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테스트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환경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루트권한으로 전환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su</a:t>
            </a:r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빌드 도구 설치</a:t>
            </a:r>
          </a:p>
          <a:p>
            <a:pPr marL="575945" lvl="1"/>
            <a:r>
              <a:rPr lang="en-US" altLang="ko-KR" b="0" i="0" dirty="0">
                <a:solidFill>
                  <a:schemeClr val="accent1"/>
                </a:solidFill>
                <a:effectLst/>
                <a:latin typeface="lato"/>
                <a:cs typeface="lato"/>
              </a:rPr>
              <a:t>apt-get install build-essential</a:t>
            </a:r>
          </a:p>
          <a:p>
            <a:pPr marL="575945"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apt-get install bison flex</a:t>
            </a: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80006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소스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ko-KR" altLang="en-US" dirty="0">
                <a:latin typeface="+mn-ea"/>
                <a:ea typeface="+mn-ea"/>
                <a:cs typeface="lato"/>
              </a:rPr>
              <a:t>빌드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도구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설치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6E17B-C27C-410D-BC36-E548BE9933BD}"/>
              </a:ext>
            </a:extLst>
          </p:cNvPr>
          <p:cNvSpPr txBox="1"/>
          <p:nvPr/>
        </p:nvSpPr>
        <p:spPr>
          <a:xfrm>
            <a:off x="9618784" y="1051169"/>
            <a:ext cx="27431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cs typeface="lato"/>
              </a:rPr>
              <a:t>실제 작성할 코드: </a:t>
            </a:r>
          </a:p>
          <a:p>
            <a:endParaRPr lang="ko-KR" altLang="en-US" sz="1600" dirty="0">
              <a:cs typeface="la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B1CD88-9B8A-4767-9458-EC333D78B602}"/>
              </a:ext>
            </a:extLst>
          </p:cNvPr>
          <p:cNvSpPr/>
          <p:nvPr/>
        </p:nvSpPr>
        <p:spPr>
          <a:xfrm>
            <a:off x="11144982" y="1092443"/>
            <a:ext cx="23446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5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압축해제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Shell </a:t>
            </a:r>
            <a:r>
              <a:rPr lang="ko-KR" altLang="en-US" dirty="0">
                <a:ea typeface="+mn-lt"/>
                <a:cs typeface="+mn-lt"/>
              </a:rPr>
              <a:t>생성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소스파일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다운로드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경로에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접근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ls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파일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리스트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확인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안보인다면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cd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명령어로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파일이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존재하는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디렉터리로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이동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ea typeface="+mn-lt"/>
                <a:cs typeface="+mn-lt"/>
              </a:rPr>
              <a:t>압축해제</a:t>
            </a:r>
            <a:endParaRPr lang="en-US" altLang="ko-KR" dirty="0" err="1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tar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xfz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 disksim-4.0-with-dixtrac.tar.gz(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파일명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dirty="0" err="1">
                <a:solidFill>
                  <a:srgbClr val="3B3B3B"/>
                </a:solidFill>
                <a:cs typeface="lato"/>
              </a:rPr>
              <a:t>Disksim</a:t>
            </a:r>
            <a:r>
              <a:rPr lang="en-US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>
                <a:solidFill>
                  <a:srgbClr val="3B3B3B"/>
                </a:solidFill>
                <a:cs typeface="lato"/>
              </a:rPr>
              <a:t>디렉터리로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>
                <a:solidFill>
                  <a:srgbClr val="3B3B3B"/>
                </a:solidFill>
                <a:cs typeface="lato"/>
              </a:rPr>
              <a:t>이동</a:t>
            </a: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cd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disksim-4.0</a:t>
            </a:r>
            <a:endParaRPr lang="ko-KR" altLang="en-US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r>
              <a:rPr lang="en-US" altLang="ko-KR" dirty="0" err="1">
                <a:ea typeface="+mn-lt"/>
                <a:cs typeface="+mn-lt"/>
              </a:rPr>
              <a:t>디렉터리</a:t>
            </a:r>
            <a:r>
              <a:rPr lang="en-US" altLang="ko-KR">
                <a:ea typeface="+mn-lt"/>
                <a:cs typeface="+mn-lt"/>
              </a:rPr>
              <a:t> 내 ssd-add-on.zip </a:t>
            </a:r>
            <a:r>
              <a:rPr lang="en-US" altLang="ko-KR" dirty="0" err="1">
                <a:ea typeface="+mn-lt"/>
                <a:cs typeface="+mn-lt"/>
              </a:rPr>
              <a:t>압축해제</a:t>
            </a:r>
          </a:p>
          <a:p>
            <a:pPr marL="575945" lvl="1">
              <a:buFont typeface="Arial"/>
              <a:buChar char="•"/>
            </a:pP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unzip ../ssd-add-on.zip</a:t>
            </a: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75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압축해제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ea typeface="+mn-lt"/>
                <a:cs typeface="+mn-lt"/>
              </a:rPr>
              <a:t>패치파일 압축해제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chemeClr val="accent1"/>
                </a:solidFill>
                <a:cs typeface="lato"/>
              </a:rPr>
              <a:t>cd /home/js</a:t>
            </a:r>
            <a:r>
              <a:rPr lang="en-US" altLang="ko-KR">
                <a:cs typeface="lato"/>
              </a:rPr>
              <a:t>(사용자 디렉터리로 이동)</a:t>
            </a:r>
          </a:p>
          <a:p>
            <a:pPr marL="575945" lvl="1"/>
            <a:r>
              <a:rPr lang="en-US" altLang="ko-KR">
                <a:solidFill>
                  <a:schemeClr val="accent1"/>
                </a:solidFill>
                <a:cs typeface="lato"/>
              </a:rPr>
              <a:t>unzip 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disksim-4.0-with-ssdmodel-64bit-patch.zip</a:t>
            </a:r>
            <a:endParaRPr lang="en-US" altLang="ko-KR" dirty="0">
              <a:solidFill>
                <a:schemeClr val="accent1"/>
              </a:solidFill>
              <a:cs typeface="lato"/>
            </a:endParaRPr>
          </a:p>
          <a:p>
            <a:pPr marL="575945" lvl="1"/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unzip disksim-4.0-with-ssdmodel-patch.zip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cs typeface="lato"/>
              </a:rPr>
              <a:t>DiskSim 디렉터리로 패치파일 이동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</a:pP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mv 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disksim-4.0-with-ssdmodel-64bit-patch/64bit-patch /home/js/disksim-4.0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>
              <a:buFont typeface="Arial"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mv disksim-4.0-with-ssdmodel-patch/modify-patch /home/js/disksim-4.0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lato"/>
              </a:rPr>
              <a:t>압축해제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파일내용 조회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3045C9-2FB3-4277-B9F6-6E4A16A4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6" y="1634983"/>
            <a:ext cx="4624086" cy="39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와이드스크린</PresentationFormat>
  <Paragraphs>289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DiskSim 이란 </vt:lpstr>
      <vt:lpstr>소스파일 다운로드 </vt:lpstr>
      <vt:lpstr>SSD extenstion 소스파일 다운로드</vt:lpstr>
      <vt:lpstr>테스트 환경 </vt:lpstr>
      <vt:lpstr>소스 빌드도구 설치 </vt:lpstr>
      <vt:lpstr>압축해제</vt:lpstr>
      <vt:lpstr>압축해제</vt:lpstr>
      <vt:lpstr>압축해제</vt:lpstr>
      <vt:lpstr>패치&amp;빌드</vt:lpstr>
      <vt:lpstr>실행 테스트 </vt:lpstr>
      <vt:lpstr>사용법</vt:lpstr>
      <vt:lpstr>사용법</vt:lpstr>
      <vt:lpstr>SSD model 사용법</vt:lpstr>
      <vt:lpstr>트레이스파일 사용</vt:lpstr>
      <vt:lpstr>외부 트레이스 파일 사용</vt:lpstr>
      <vt:lpstr>외부 트레이스 파일 사용</vt:lpstr>
      <vt:lpstr>Block I/O 트레이스 포맷</vt:lpstr>
      <vt:lpstr>새로운 포맷 정의</vt:lpstr>
      <vt:lpstr>포맷 명령어 지정</vt:lpstr>
      <vt:lpstr>트레이스 포맷처리 프로시저 구현</vt:lpstr>
      <vt:lpstr>트레이스 포맷처리 프로시저 구현</vt:lpstr>
      <vt:lpstr>트레이스 포맷처리 프로시저 구현</vt:lpstr>
      <vt:lpstr>트레이스 포맷처리 프로시저 구현</vt:lpstr>
      <vt:lpstr>트레이스 포맷처리 프로시저 구현</vt:lpstr>
      <vt:lpstr>트레이스 포맷처리 프로시저 구현</vt:lpstr>
      <vt:lpstr>트레이스 포맷처리 프로시저 구현</vt:lpstr>
      <vt:lpstr>트레이스 포맷처리 프로시저 구현</vt:lpstr>
      <vt:lpstr>트레이스 파일 위치 지정, 빌드</vt:lpstr>
      <vt:lpstr>테스트 </vt:lpstr>
      <vt:lpstr>오류</vt:lpstr>
      <vt:lpstr>ascii 포맷으로 실행</vt:lpstr>
      <vt:lpstr>샘플 트레이스 시뮬레이션 테스트 </vt:lpstr>
      <vt:lpstr>wdev 트레이스 변경 </vt:lpstr>
      <vt:lpstr>wdev 트레이스 변경후 실행</vt:lpstr>
      <vt:lpstr>에러 발생 이전 트레이스 실행 </vt:lpstr>
      <vt:lpstr>트레이스 삭제 후 실행  </vt:lpstr>
      <vt:lpstr>에러발생 코드 분석 </vt:lpstr>
      <vt:lpstr>변경된 트레이스로 재실행 </vt:lpstr>
      <vt:lpstr>에러발생 코드분석 </vt:lpstr>
      <vt:lpstr>코드변경 및 재실행</vt:lpstr>
      <vt:lpstr>로그파일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3748</cp:revision>
  <dcterms:created xsi:type="dcterms:W3CDTF">2020-03-06T02:35:36Z</dcterms:created>
  <dcterms:modified xsi:type="dcterms:W3CDTF">2021-02-22T06:06:42Z</dcterms:modified>
</cp:coreProperties>
</file>