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7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E9EB59B-D91E-484B-A3AC-F1724BC21D4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F9AC2B-19D0-4E67-BB4A-5AF55737779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05920" y="3615120"/>
            <a:ext cx="1175724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5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059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859480" y="927000"/>
            <a:ext cx="6449400" cy="51458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859480" y="927000"/>
            <a:ext cx="6449400" cy="514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05920" y="165600"/>
            <a:ext cx="11757240" cy="324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059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05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05920" y="3615120"/>
            <a:ext cx="1175724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05920" y="3615120"/>
            <a:ext cx="1175724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05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059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859480" y="927000"/>
            <a:ext cx="6449400" cy="51458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859480" y="927000"/>
            <a:ext cx="6449400" cy="514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05920" y="165600"/>
            <a:ext cx="11757240" cy="324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059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5145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520" y="361512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520" y="927000"/>
            <a:ext cx="573732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05920" y="3615120"/>
            <a:ext cx="11757240" cy="24544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the title text format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the outline text format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Second Outline Level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Third Outline Level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Fourth Outline Level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Fifth Outline Level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Sixth Outline Level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Seventh Outline Level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05920" y="165600"/>
            <a:ext cx="11757240" cy="700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Title Test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05920" y="927000"/>
            <a:ext cx="11757240" cy="51458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Click to edit the outline text format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Second Outline Level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Third Outline Level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Fourth Outline Level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Fifth Outline Level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Sixth Outline Level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Seventh Outline Level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마스터 텍스트 스타일 편집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둘째 수준</a:t>
            </a:r>
            <a:endParaRPr b="0" lang="ko-KR" sz="24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3600" y="6457680"/>
            <a:ext cx="12191760" cy="3999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9258840" y="6550200"/>
            <a:ext cx="24804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Changwon National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45720" y="6557760"/>
            <a:ext cx="599292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Jinseo Choi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205920" y="797400"/>
            <a:ext cx="1175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7"/>
          <p:cNvSpPr/>
          <p:nvPr/>
        </p:nvSpPr>
        <p:spPr>
          <a:xfrm>
            <a:off x="11639160" y="6503400"/>
            <a:ext cx="360" cy="296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8"/>
          <p:cNvSpPr>
            <a:spLocks noGrp="1"/>
          </p:cNvSpPr>
          <p:nvPr>
            <p:ph type="sldNum"/>
          </p:nvPr>
        </p:nvSpPr>
        <p:spPr>
          <a:xfrm>
            <a:off x="11720520" y="6465600"/>
            <a:ext cx="442800" cy="3646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78C43F1-C597-4B11-92A4-DEF1DA4B2B76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ernel.org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pathname.com/fhs/pub/fhs-2.3.html#USRSRCSOURCECODE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24520" y="1749960"/>
            <a:ext cx="934236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Linux kernel 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&amp;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kernel update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59240" y="3499560"/>
            <a:ext cx="106887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Jinseo Choi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111120" y="5244840"/>
            <a:ext cx="6149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847"/>
              </a:lnSpc>
            </a:pPr>
            <a:r>
              <a:rPr b="0" lang="en-US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roboto"/>
                <a:ea typeface="lato"/>
              </a:rPr>
              <a:t>CHANGWON NATIONAL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003720" y="517320"/>
            <a:ext cx="18432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 압축해제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/usr/src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경로로 이동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cd /usr/src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압축해제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xz –d [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 명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.tar.xz]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.tar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 묶음 해제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tar xf [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 명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.tar]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9812995-8840-4683-8688-BA160661EB4C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6" name="그림 6" descr=""/>
          <p:cNvPicPr/>
          <p:nvPr/>
        </p:nvPicPr>
        <p:blipFill>
          <a:blip r:embed="rId1"/>
          <a:srcRect l="0" t="83062" r="156" b="402"/>
          <a:stretch/>
        </p:blipFill>
        <p:spPr>
          <a:xfrm>
            <a:off x="5838840" y="5759280"/>
            <a:ext cx="6132240" cy="409680"/>
          </a:xfrm>
          <a:prstGeom prst="rect">
            <a:avLst/>
          </a:prstGeom>
          <a:ln>
            <a:noFill/>
          </a:ln>
        </p:spPr>
      </p:pic>
      <p:pic>
        <p:nvPicPr>
          <p:cNvPr id="127" name="그림 6" descr=""/>
          <p:cNvPicPr/>
          <p:nvPr/>
        </p:nvPicPr>
        <p:blipFill>
          <a:blip r:embed="rId2"/>
          <a:srcRect l="0" t="0" r="156" b="33071"/>
          <a:stretch/>
        </p:blipFill>
        <p:spPr>
          <a:xfrm>
            <a:off x="5838840" y="4108320"/>
            <a:ext cx="6132240" cy="16592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커널의 하드웨어 설정파일 복사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(1/3)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커널을 설치할 때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설치할 시스템에 하드웨어의 특성에 맞는 옵션이 필요하다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그러한 설정값들은 커널소스 폴더 내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.config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라는 파일에 저장한다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.config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파일은 내용이 방대하고 직접 구성하는데 시스템의 하드웨어에 대한 이해와 관련 지식이 요구된다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커널은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 시 시스템 특성에 맞게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.config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파일이 구성되어 있다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따라서 설치된 커널의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.config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파일을 복사하여 설치할 커널을 소스폴더에 복사한다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CD63039-3A2A-4500-B730-EAF8FFA96DEF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커널의 하드웨어 설정파일 복사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(2/3)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기존에 설치된 커널이 설치된 커널버전 확인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uname –r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Ubuntu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배포판 기준 기존커널의 설정파일은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/boot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경로에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config-[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커널버전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이름의 파일로 저장되어 있다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설정파일 복사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현재경로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/usr/src/[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설치할 커널 소스파일 명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cp /boot/config-[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커널버전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 ./.config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ko-KR" sz="19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b="0" lang="ko-KR" sz="19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경로에 복사한 파일을 </a:t>
            </a:r>
            <a:r>
              <a:rPr b="0" lang="ko-KR" sz="19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.config</a:t>
            </a:r>
            <a:r>
              <a:rPr b="0" lang="ko-KR" sz="19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라는 파일로 저장</a:t>
            </a:r>
            <a:r>
              <a:rPr b="0" lang="ko-KR" sz="19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5F57A50-FC75-4520-8AB1-BD867DA11F5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커널의 하드웨어 설정파일 복사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(3/3)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생성된 파일확인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ls –a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숨김파일까지 표시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1E5C8BE-4CBA-4861-9559-0CC9C76E7B07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7" name="그림 5" descr=""/>
          <p:cNvPicPr/>
          <p:nvPr/>
        </p:nvPicPr>
        <p:blipFill>
          <a:blip r:embed="rId1"/>
          <a:stretch/>
        </p:blipFill>
        <p:spPr>
          <a:xfrm>
            <a:off x="993240" y="2818080"/>
            <a:ext cx="10001520" cy="284328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988560" y="5365440"/>
            <a:ext cx="918000" cy="24372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컴파일 설정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(1/3)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menuconfig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라는 도구를 사용하여  커널소스 컴파일 전 사용자가 원하는 컴파일 설정을 간편하게 적용 할 수 있다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앞서 복사한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.config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파일을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menuconfig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를 사용해 로드하면  커널 소스를 빌드하는 정책파일인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Makefile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에 자동으로 반영된다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690120" indent="-34272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menuconfig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A9EA35D-4FFA-4AA5-BAC5-5548B451FC2B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2" name="그림 5" descr=""/>
          <p:cNvPicPr/>
          <p:nvPr/>
        </p:nvPicPr>
        <p:blipFill>
          <a:blip r:embed="rId1"/>
          <a:srcRect l="1695" t="8665" r="3148" b="8665"/>
          <a:stretch/>
        </p:blipFill>
        <p:spPr>
          <a:xfrm>
            <a:off x="5918040" y="3788640"/>
            <a:ext cx="5697360" cy="231876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5915160" y="6073920"/>
            <a:ext cx="2742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menuconfig  </a:t>
            </a:r>
            <a:r>
              <a:rPr b="0" lang="en-US" sz="14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를 실행한 모습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컴파일 설정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(2/3)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4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&lt;Load&gt;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를 선택하면 파일을 로드할 팝업업창이 생성된다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4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팝업창에 불러올 설정파일의 이름이 이미 명시되어 있으므로 바로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&lt;Ok&gt;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를 선택한다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4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&lt;Save&gt;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를 선택하여 설정을 저장한 다음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&lt;Exit&gt;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로 빠져나온다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67BB9B8-5B66-4B6E-818B-1979DC77ACD2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컴파일 설정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(3/3)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245223B-454B-4890-89F4-E0DF36A683DD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0" name="그림 8" descr=""/>
          <p:cNvPicPr/>
          <p:nvPr/>
        </p:nvPicPr>
        <p:blipFill>
          <a:blip r:embed="rId1"/>
          <a:srcRect l="22061" t="25184" r="22416" b="25947"/>
          <a:stretch/>
        </p:blipFill>
        <p:spPr>
          <a:xfrm>
            <a:off x="5095800" y="2557080"/>
            <a:ext cx="3583800" cy="1472400"/>
          </a:xfrm>
          <a:prstGeom prst="rect">
            <a:avLst/>
          </a:prstGeom>
          <a:ln>
            <a:noFill/>
          </a:ln>
        </p:spPr>
      </p:pic>
      <p:pic>
        <p:nvPicPr>
          <p:cNvPr id="151" name="그림 9" descr=""/>
          <p:cNvPicPr/>
          <p:nvPr/>
        </p:nvPicPr>
        <p:blipFill>
          <a:blip r:embed="rId2"/>
          <a:srcRect l="2489" t="10397" r="357" b="795"/>
          <a:stretch/>
        </p:blipFill>
        <p:spPr>
          <a:xfrm>
            <a:off x="7020000" y="4304880"/>
            <a:ext cx="4872600" cy="1980000"/>
          </a:xfrm>
          <a:prstGeom prst="rect">
            <a:avLst/>
          </a:prstGeom>
          <a:ln>
            <a:noFill/>
          </a:ln>
        </p:spPr>
      </p:pic>
      <p:pic>
        <p:nvPicPr>
          <p:cNvPr id="152" name="그림 5" descr=""/>
          <p:cNvPicPr/>
          <p:nvPr/>
        </p:nvPicPr>
        <p:blipFill>
          <a:blip r:embed="rId3"/>
          <a:srcRect l="1695" t="8665" r="3148" b="8665"/>
          <a:stretch/>
        </p:blipFill>
        <p:spPr>
          <a:xfrm>
            <a:off x="271440" y="1131120"/>
            <a:ext cx="4368960" cy="232848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3294360" y="3128040"/>
            <a:ext cx="605160" cy="2732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3235680" y="27572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6107760" y="3684960"/>
            <a:ext cx="605160" cy="2732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6049440" y="33138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9771120" y="5951520"/>
            <a:ext cx="605160" cy="2732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9712800" y="55803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8550000" y="5961240"/>
            <a:ext cx="605160" cy="2732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1"/>
          <p:cNvSpPr/>
          <p:nvPr/>
        </p:nvSpPr>
        <p:spPr>
          <a:xfrm>
            <a:off x="8491680" y="55900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컴파일 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&amp; 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빌드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(1/2)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컴파일 설정이 완료되면 커널 소스를 컴파일 하여 설치 이미지를 생성한다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 코드의 양이 방대하기 때문에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PC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에 따라 완료 되는데 걸리는 시간 편차가 다양하다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.(20~30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분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2~3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시간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따라서 컴파일 시 멀티코어 사용 옵션을 추가해서 컴파일 속도를 향상 시킬 수 있다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grep –c processor /proc/cpuinfo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CPU</a:t>
            </a: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에 대한 정보가 저장되어 있는 파일에서 </a:t>
            </a: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processor </a:t>
            </a: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패턴과 일치하는 라인의 개수를 출력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</a:t>
            </a: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CPU </a:t>
            </a:r>
            <a:r>
              <a:rPr b="0" lang="ko-KR" sz="22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코어가 몇개인지 ​확인가능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컴파일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69012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현재경로 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/usr/src/[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설치할 커널 소스파일 명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69012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make-kpkg –J [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코어 개수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 --initrd –revision=1.0 kernel_image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B64F7F7-A0C8-4774-B4A1-16914DB60FA7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컴파일 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&amp; 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빌드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(2/2)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make-kpkg [option] [target]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경로의 커널 소스를 데비안 계열 패키지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(.deb)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로 생성한다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-revision = [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사용자 임의의 버전번호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 빌드 후 파일 버전관리를 위해 임의로 사용자가 번호를 지정할 수 있다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kernel_image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 이미지를 생성한다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,Sans-Serif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이미지는 하나의 파일로 구성된 커널을 의미한다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,Sans-Serif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부팅 시 로더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(lilo)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에 의해 디스크에 저장된 커널 이미지 파일이 메모리에 올라간다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E272877-3860-40CF-80FB-6897C9520D0F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7" name="그림 7" descr=""/>
          <p:cNvPicPr/>
          <p:nvPr/>
        </p:nvPicPr>
        <p:blipFill>
          <a:blip r:embed="rId1"/>
          <a:stretch/>
        </p:blipFill>
        <p:spPr>
          <a:xfrm>
            <a:off x="559800" y="5347440"/>
            <a:ext cx="7067160" cy="504360"/>
          </a:xfrm>
          <a:prstGeom prst="rect">
            <a:avLst/>
          </a:prstGeom>
          <a:ln>
            <a:noFill/>
          </a:ln>
        </p:spPr>
      </p:pic>
      <p:pic>
        <p:nvPicPr>
          <p:cNvPr id="168" name="그림 8" descr=""/>
          <p:cNvPicPr/>
          <p:nvPr/>
        </p:nvPicPr>
        <p:blipFill>
          <a:blip r:embed="rId2"/>
          <a:stretch/>
        </p:blipFill>
        <p:spPr>
          <a:xfrm>
            <a:off x="559080" y="5950440"/>
            <a:ext cx="9581760" cy="266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설치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 경로로 이동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690120" indent="-34272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cd /usr/src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생성된 커널 이미지 파일 확인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ls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설치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 dpkg -I 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 이미지파일 명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dpkg 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는 데비안 계열 패키지관리 도구로써 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.deb 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파일을 설치할 수 있다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4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 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재부팅 후 커널 버전 확인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reboot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uname –r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7E303E5-6BAE-4111-A1C8-B5004204E51C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커널이란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?(1/2)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리소스에 대한 모든 권한을 가지고 시스템을 제어하는 운영체제 핵심 프로그램 </a:t>
            </a:r>
            <a:r>
              <a:rPr b="0" lang="ko-KR" sz="2000" spc="-1" strike="noStrike" baseline="50000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(1)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4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시스템 리소스관리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프로세스 스케줄링 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4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하드웨어를 추상화 하여 커널 위에서 동작하는 프로그램이 하드웨어를 사용할 수 있도록 인터페이스를 제공한다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0420CB9-EC2B-45CF-A5B7-DEA5EF6A5E72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0" name="그림 5" descr=""/>
          <p:cNvPicPr/>
          <p:nvPr/>
        </p:nvPicPr>
        <p:blipFill>
          <a:blip r:embed="rId1"/>
          <a:stretch/>
        </p:blipFill>
        <p:spPr>
          <a:xfrm>
            <a:off x="7318080" y="2951280"/>
            <a:ext cx="3619080" cy="285840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7392960" y="5675400"/>
            <a:ext cx="5460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https://en.wikipedia.org/wiki/Kernel_(operating_system)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05920" y="6108840"/>
            <a:ext cx="5460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1. Kernel Definition, http://www.linfo.org/kernel.html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설치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(2/2)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재시작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343080" indent="-34272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버전 확인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4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22C5019-6DA2-47EF-829B-366B8B7DF716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5" name="그림 5" descr=""/>
          <p:cNvPicPr/>
          <p:nvPr/>
        </p:nvPicPr>
        <p:blipFill>
          <a:blip r:embed="rId1"/>
          <a:stretch/>
        </p:blipFill>
        <p:spPr>
          <a:xfrm>
            <a:off x="627480" y="1461600"/>
            <a:ext cx="7930440" cy="2045880"/>
          </a:xfrm>
          <a:prstGeom prst="rect">
            <a:avLst/>
          </a:prstGeom>
          <a:ln>
            <a:noFill/>
          </a:ln>
        </p:spPr>
      </p:pic>
      <p:pic>
        <p:nvPicPr>
          <p:cNvPr id="176" name="그림 7" descr=""/>
          <p:cNvPicPr/>
          <p:nvPr/>
        </p:nvPicPr>
        <p:blipFill>
          <a:blip r:embed="rId2"/>
          <a:stretch/>
        </p:blipFill>
        <p:spPr>
          <a:xfrm>
            <a:off x="631080" y="5349240"/>
            <a:ext cx="8868240" cy="828720"/>
          </a:xfrm>
          <a:prstGeom prst="rect">
            <a:avLst/>
          </a:prstGeom>
          <a:ln>
            <a:noFill/>
          </a:ln>
        </p:spPr>
      </p:pic>
      <p:pic>
        <p:nvPicPr>
          <p:cNvPr id="177" name="그림 9" descr=""/>
          <p:cNvPicPr/>
          <p:nvPr/>
        </p:nvPicPr>
        <p:blipFill>
          <a:blip r:embed="rId3"/>
          <a:stretch/>
        </p:blipFill>
        <p:spPr>
          <a:xfrm>
            <a:off x="631080" y="4025520"/>
            <a:ext cx="7500600" cy="477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커널이란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?(2/2)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리눅스 배포판은 커널을 기초로 시스템을 운영할 수 있는  시스템 프로그램의 모음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통상적으로 운영체제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(OS)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라고 한다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배포판은 커널과 시스템 프로그램이 구분된다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따라서 필요에 따라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재설치 없이 커널만 업데이트가 가능하다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5E9E6D5-3A5B-483F-8894-5361ED1CF026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439760" y="6069240"/>
            <a:ext cx="5460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Linux distribution, http://swis.swan.ac.uk/linux/getlinux.php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그림 8" descr=""/>
          <p:cNvPicPr/>
          <p:nvPr/>
        </p:nvPicPr>
        <p:blipFill>
          <a:blip r:embed="rId1"/>
          <a:stretch/>
        </p:blipFill>
        <p:spPr>
          <a:xfrm>
            <a:off x="7439760" y="3357720"/>
            <a:ext cx="3816000" cy="27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테스트 환경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Ubuntu 20.04.1 LTS 64Bit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버전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5.4.0-58-generic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설치되어 있는 커널 버전을 확인하여 현재 설치된 버전보다 최근에 릴리즈 된 버전을 설치한다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설치된 커널 버전 확인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 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터미널 실행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(Ctrl+Alt+T)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 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uname –r 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우분투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20.04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의 기본 커널인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5.4.0.-58-generic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이 설치되어 있음을 확인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실행 환경에 따라 다를 수 있음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E72577E-7374-46D2-B294-4FCF2145D24C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1" name="그림 5" descr=""/>
          <p:cNvPicPr/>
          <p:nvPr/>
        </p:nvPicPr>
        <p:blipFill>
          <a:blip r:embed="rId1"/>
          <a:srcRect l="0" t="54777" r="68234" b="0"/>
          <a:stretch/>
        </p:blipFill>
        <p:spPr>
          <a:xfrm>
            <a:off x="880560" y="5405400"/>
            <a:ext cx="3338640" cy="5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 다운로드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https://www.kernel.org/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아카이브 접속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설치할 커널 버전 선택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Mainline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리누스 토발즈가 관리하는 커널 버전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지속적으로 업데이트가 진행중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rc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maintainer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권한이 있는 개발자들이 추가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변경한 사항을 반영한 버전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Stable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Mainline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버전에서 안정화 되었다고 판단된 버전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EOL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유지보수 지원종료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(End-Of-Life)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Longterm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이전 버전들 중에서 오랜 기간 유지 보수될 버전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Linux-next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maintainer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에 의해 기능 추가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변경사항을 반영중인 가장 최신버전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F4A5FE8-9D34-4D22-8638-7C40936D0AD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 다운로드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(2/2)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선택한 커널 버전 다운로드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Lastest Release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또는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Stable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버전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[tarball]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클릭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tar.xz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형식 파일 다운로드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원하는 경로에 저장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기본값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 ~/Downloads)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BFD1391-4E6C-4662-B402-D4DEAF2CBB8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그림 5" descr=""/>
          <p:cNvPicPr/>
          <p:nvPr/>
        </p:nvPicPr>
        <p:blipFill>
          <a:blip r:embed="rId1"/>
          <a:srcRect l="0" t="1876" r="180" b="231"/>
          <a:stretch/>
        </p:blipFill>
        <p:spPr>
          <a:xfrm>
            <a:off x="6258240" y="2582640"/>
            <a:ext cx="4823280" cy="356220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9531720" y="3798720"/>
            <a:ext cx="1224000" cy="5648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8042040" y="4746240"/>
            <a:ext cx="384840" cy="15372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8575560" y="41907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6305760" y="5917680"/>
            <a:ext cx="2742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https://www.kernel.org/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컴파일에 필요한 패키지 설치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패키지 목록 최신화 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apt-get update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apt-get upgrade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컴파일에 필요한 패키지 설치 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apt-get install build-essential libncurses5 libncurses5-dev bin86 kernel-package bison flex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build-essential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소스코드 빌드 시 필요한 컴파일러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(gcc, g++…),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파일관리 유틸리티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(make),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각종 라이브러리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libncurses5, libncurses5-dev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터미널 같은 텍스트 모드 환경에서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GUI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요소를 쉽게 사용하고 개발할 수 있는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ncurses5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라이브러리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8FBB090-1977-44DD-A768-90B30D86ADEC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컴파일에 필요한 패키지 설치</a:t>
            </a: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(2/2)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bin86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16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비트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x86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어셈블러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로더 패키지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kernel-package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커스텀 커널 컴파일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설치 자동화 패키지 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Bison, flex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3b3b3b"/>
              </a:buClr>
              <a:buFont typeface="Wingdings,Sans-Serif"/>
              <a:buChar char="§"/>
            </a:pP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컴파일러 생성도구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위 패키지들의 설치가 끝나면 커널 컴파일 환경 구축이 완료된다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61FBE44-45C4-4244-8697-FE25E9AA27F4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05920" y="165600"/>
            <a:ext cx="11757240" cy="70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 위치 이동</a:t>
            </a:r>
            <a:endParaRPr b="0" lang="ko-KR" sz="1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05920" y="927000"/>
            <a:ext cx="11757240" cy="514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설치를 위해 다운로드 받은 커널 소스파일 위치를 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/usr/src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경로로 옮긴다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File Hierarchy Standard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에 따르면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일반적으로 소스파일은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/usr/src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하위 경로에 저장된다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현재 커널 소스파일이 저장되어 있는 경로로 이동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,Sans-Serif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cd /[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소스파일을 다운로드받은 경로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] 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,Sans-Serif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ls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(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 목록 조회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파일명 확인</a:t>
            </a:r>
            <a:r>
              <a:rPr b="0" lang="ko-KR" sz="20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28600" indent="-228240">
              <a:lnSpc>
                <a:spcPct val="100000"/>
              </a:lnSpc>
              <a:buClr>
                <a:srgbClr val="3b3b3b"/>
              </a:buClr>
              <a:buFont typeface="Wingdings" charset="2"/>
              <a:buChar char=""/>
            </a:pP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/usr/src </a:t>
            </a:r>
            <a:r>
              <a:rPr b="0" lang="ko-KR" sz="2400" spc="-1" strike="noStrike">
                <a:solidFill>
                  <a:srgbClr val="3b3b3b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경로로 파일 이동 </a:t>
            </a: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576000" indent="-22824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sudo mv [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커널 소스파일 명</a:t>
            </a:r>
            <a:r>
              <a:rPr b="0" lang="ko-K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.tar.xz] /usr/src/</a:t>
            </a:r>
            <a:endParaRPr b="0" lang="ko-KR" sz="20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endParaRPr b="0" lang="ko-KR" sz="2800" spc="-1" strike="noStrike">
              <a:solidFill>
                <a:srgbClr val="3b3b3b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1720520" y="6465600"/>
            <a:ext cx="44280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3C14107-6E81-412B-9EEE-E8DB226E120C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그림 5" descr=""/>
          <p:cNvPicPr/>
          <p:nvPr/>
        </p:nvPicPr>
        <p:blipFill>
          <a:blip r:embed="rId2"/>
          <a:stretch/>
        </p:blipFill>
        <p:spPr>
          <a:xfrm>
            <a:off x="6026400" y="4788360"/>
            <a:ext cx="5927400" cy="128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495</Words>
  <Paragraphs>323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2020-03-06T02:35:36Z</dcterms:created>
  <dc:creator/>
  <dc:description/>
  <dc:language>en-US</dc:language>
  <cp:lastModifiedBy/>
  <dcterms:modified xsi:type="dcterms:W3CDTF">2021-03-11T10:42:01Z</dcterms:modified>
  <cp:revision>1686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