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4"/>
  </p:sldMasterIdLst>
  <p:notesMasterIdLst>
    <p:notesMasterId r:id="rId38"/>
  </p:notesMasterIdLst>
  <p:sldIdLst>
    <p:sldId id="256" r:id="rId5"/>
    <p:sldId id="261" r:id="rId6"/>
    <p:sldId id="262" r:id="rId7"/>
    <p:sldId id="258" r:id="rId8"/>
    <p:sldId id="257" r:id="rId9"/>
    <p:sldId id="264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60" r:id="rId26"/>
    <p:sldId id="281" r:id="rId27"/>
    <p:sldId id="280" r:id="rId28"/>
    <p:sldId id="282" r:id="rId29"/>
    <p:sldId id="283" r:id="rId30"/>
    <p:sldId id="284" r:id="rId31"/>
    <p:sldId id="285" r:id="rId32"/>
    <p:sldId id="286" r:id="rId33"/>
    <p:sldId id="287" r:id="rId34"/>
    <p:sldId id="259" r:id="rId35"/>
    <p:sldId id="288" r:id="rId36"/>
    <p:sldId id="289" r:id="rId37"/>
  </p:sldIdLst>
  <p:sldSz cx="12192000" cy="6858000"/>
  <p:notesSz cx="6858000" cy="9144000"/>
  <p:embeddedFontLst>
    <p:embeddedFont>
      <p:font typeface="lato" panose="020F0502020204030203" pitchFamily="34" charset="0"/>
      <p:regular r:id="rId39"/>
      <p:bold r:id="rId40"/>
      <p:italic r:id="rId41"/>
      <p:boldItalic r:id="rId42"/>
    </p:embeddedFont>
    <p:embeddedFont>
      <p:font typeface="roboto" panose="02000000000000000000" pitchFamily="2" charset="0"/>
      <p:regular r:id="rId43"/>
      <p:bold r:id="rId44"/>
      <p:italic r:id="rId45"/>
      <p:boldItalic r:id="rId46"/>
    </p:embeddedFont>
    <p:embeddedFont>
      <p:font typeface="맑은 고딕" panose="020B0503020000020004" pitchFamily="50" charset="-127"/>
      <p:regular r:id="rId47"/>
      <p:bold r:id="rId48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080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C54"/>
    <a:srgbClr val="990000"/>
    <a:srgbClr val="C00000"/>
    <a:srgbClr val="5B9BD5"/>
    <a:srgbClr val="FF9B9B"/>
    <a:srgbClr val="00A249"/>
    <a:srgbClr val="007635"/>
    <a:srgbClr val="0F0F70"/>
    <a:srgbClr val="66FF99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6A0CF3-3F33-42C7-BF20-D996B348C505}" v="1705" dt="2022-08-10T00:11:14.669"/>
    <p1510:client id="{ADC6699B-45DB-4C1C-A2F6-D2BCC3A3C986}" v="67" dt="2022-08-10T04:01:45.376"/>
    <p1510:client id="{CB88AA91-DCE0-4CFA-8908-0F9C7FA37BA5}" v="4" dt="2022-08-10T00:11:54.378"/>
    <p1510:client id="{DC413AF6-23F3-44BB-84E6-36D7273C9087}" v="2840" dt="2022-08-10T03:56:52.664"/>
    <p1510:client id="{DE75E1A3-7268-4FFC-AD66-D8905A48F198}" v="2" dt="2022-08-09T08:14:00.4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13" autoAdjust="0"/>
    <p:restoredTop sz="93767" autoAdjust="0"/>
  </p:normalViewPr>
  <p:slideViewPr>
    <p:cSldViewPr snapToGrid="0" showGuides="1">
      <p:cViewPr varScale="1">
        <p:scale>
          <a:sx n="96" d="100"/>
          <a:sy n="96" d="100"/>
        </p:scale>
        <p:origin x="102" y="324"/>
      </p:cViewPr>
      <p:guideLst>
        <p:guide pos="4080"/>
        <p:guide orient="horz" pos="1656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6.fntdata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6.xml"/><Relationship Id="rId41" Type="http://schemas.openxmlformats.org/officeDocument/2006/relationships/font" Target="fonts/font3.fntdata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 err="1">
                <a:solidFill>
                  <a:schemeClr val="bg1"/>
                </a:solidFill>
                <a:latin typeface="+mn-lt"/>
              </a:rPr>
              <a:t>Minseon</a:t>
            </a:r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 Cho</a:t>
            </a:r>
            <a:endParaRPr lang="ko-KR" altLang="en-US" sz="13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wnloads.apache.org/hadoop/common/hadoop-3.2.3/hadoop-3.2.3.tar.gz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altLang="ko-KR" sz="3600" b="1">
                <a:solidFill>
                  <a:schemeClr val="accent5"/>
                </a:solidFill>
                <a:latin typeface="roboto" panose="02000000000000000000" pitchFamily="2" charset="0"/>
              </a:rPr>
              <a:t>Hadoop ecosystem</a:t>
            </a:r>
            <a:endParaRPr lang="ko-KR" altLang="en-US" sz="3600" b="1" dirty="0">
              <a:solidFill>
                <a:schemeClr val="accent5"/>
              </a:solidFill>
              <a:latin typeface="roboto" panose="020000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 err="1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Minseon</a:t>
            </a:r>
            <a:r>
              <a:rPr lang="en-US" altLang="ko-KR" sz="2200" b="1" dirty="0">
                <a:solidFill>
                  <a:schemeClr val="accent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Cho</a:t>
            </a:r>
            <a:endParaRPr lang="en-US" altLang="ko-KR"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21329" y="5227659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335803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84AEB-0EC4-D612-2057-64D736B79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Multi-node</a:t>
            </a:r>
            <a:r>
              <a:rPr lang="ko-KR" altLang="en-US" dirty="0"/>
              <a:t> HDFS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D11CAF-D164-8AB2-1B0F-C71BD2C16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cs typeface="lato"/>
              </a:rPr>
              <a:t>하둡</a:t>
            </a:r>
            <a:r>
              <a:rPr lang="ko-KR" altLang="en-US" dirty="0">
                <a:cs typeface="lato"/>
              </a:rPr>
              <a:t> 설정 파일 수정</a:t>
            </a:r>
          </a:p>
          <a:p>
            <a:pPr marL="575945" lvl="1"/>
            <a:r>
              <a:rPr lang="ko-KR" altLang="en-US" dirty="0" err="1">
                <a:cs typeface="lato"/>
              </a:rPr>
              <a:t>hadoop-env.sh</a:t>
            </a:r>
            <a:r>
              <a:rPr lang="ko-KR" altLang="en-US" dirty="0">
                <a:cs typeface="lato"/>
              </a:rPr>
              <a:t>, </a:t>
            </a:r>
            <a:r>
              <a:rPr lang="ko-KR" altLang="en-US" dirty="0" err="1">
                <a:cs typeface="lato"/>
              </a:rPr>
              <a:t>core-site.xml</a:t>
            </a:r>
            <a:r>
              <a:rPr lang="ko-KR" altLang="en-US" dirty="0">
                <a:cs typeface="lato"/>
              </a:rPr>
              <a:t>, </a:t>
            </a:r>
            <a:r>
              <a:rPr lang="ko-KR" altLang="en-US" dirty="0" err="1">
                <a:cs typeface="lato"/>
              </a:rPr>
              <a:t>hdfs-site.xml</a:t>
            </a:r>
            <a:r>
              <a:rPr lang="ko-KR" altLang="en-US" dirty="0">
                <a:cs typeface="lato"/>
              </a:rPr>
              <a:t>, </a:t>
            </a:r>
            <a:r>
              <a:rPr lang="ko-KR" altLang="en-US" dirty="0" err="1">
                <a:cs typeface="lato"/>
              </a:rPr>
              <a:t>mapred-site.xml</a:t>
            </a:r>
            <a:r>
              <a:rPr lang="ko-KR" altLang="en-US" dirty="0">
                <a:cs typeface="lato"/>
              </a:rPr>
              <a:t>, yarn-site.xml</a:t>
            </a:r>
          </a:p>
          <a:p>
            <a:pPr marL="575945" lvl="1"/>
            <a:r>
              <a:rPr lang="ko-KR" altLang="en-US" dirty="0">
                <a:cs typeface="lato"/>
              </a:rPr>
              <a:t>{</a:t>
            </a:r>
            <a:r>
              <a:rPr lang="ko-KR" altLang="en-US" dirty="0" err="1">
                <a:cs typeface="lato"/>
              </a:rPr>
              <a:t>hdfs의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root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directory</a:t>
            </a:r>
            <a:r>
              <a:rPr lang="ko-KR" altLang="en-US" dirty="0">
                <a:cs typeface="lato"/>
              </a:rPr>
              <a:t>}/</a:t>
            </a:r>
            <a:r>
              <a:rPr lang="ko-KR" altLang="en-US" dirty="0" err="1">
                <a:cs typeface="lato"/>
              </a:rPr>
              <a:t>etc</a:t>
            </a:r>
            <a:r>
              <a:rPr lang="ko-KR" altLang="en-US" dirty="0">
                <a:cs typeface="lato"/>
              </a:rPr>
              <a:t>/</a:t>
            </a:r>
            <a:r>
              <a:rPr lang="ko-KR" altLang="en-US" dirty="0" err="1">
                <a:cs typeface="lato"/>
              </a:rPr>
              <a:t>hadoop</a:t>
            </a:r>
            <a:r>
              <a:rPr lang="ko-KR" altLang="en-US" dirty="0">
                <a:cs typeface="lato"/>
              </a:rPr>
              <a:t>/ 내에 존재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ko-KR" altLang="en-US" b="1" dirty="0" err="1">
                <a:cs typeface="lato"/>
              </a:rPr>
              <a:t>hadoop-env.sh</a:t>
            </a:r>
            <a:r>
              <a:rPr lang="ko-KR" altLang="en-US" dirty="0">
                <a:cs typeface="lato"/>
              </a:rPr>
              <a:t>: </a:t>
            </a:r>
            <a:r>
              <a:rPr lang="ko-KR" altLang="en-US" dirty="0" err="1">
                <a:cs typeface="lato"/>
              </a:rPr>
              <a:t>하둡</a:t>
            </a:r>
            <a:r>
              <a:rPr lang="ko-KR" altLang="en-US" dirty="0">
                <a:cs typeface="lato"/>
              </a:rPr>
              <a:t> 환경설정 스크립트</a:t>
            </a:r>
          </a:p>
          <a:p>
            <a:pPr marL="575945" lvl="1"/>
            <a:r>
              <a:rPr lang="ko-KR" altLang="en-US" dirty="0">
                <a:cs typeface="lato"/>
              </a:rPr>
              <a:t>JAVA_HOME 경로 설정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AF288D-7A15-9D50-18CB-C36E4CFD3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3EE2A591-0DEB-4876-FDFF-3023290C7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630" y="4101704"/>
            <a:ext cx="6562377" cy="94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271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A1962-91F1-FCA1-917A-474D1ED57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Multi-node</a:t>
            </a:r>
            <a:r>
              <a:rPr lang="ko-KR" altLang="en-US" dirty="0"/>
              <a:t> HDFS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544030-C1C7-CCD9-12C9-908310BE2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b="1" dirty="0" err="1">
                <a:cs typeface="lato"/>
              </a:rPr>
              <a:t>Core-site.xml</a:t>
            </a:r>
            <a:r>
              <a:rPr lang="ko-KR" altLang="en-US" dirty="0">
                <a:cs typeface="lato"/>
              </a:rPr>
              <a:t>: 클러스터의 </a:t>
            </a:r>
            <a:r>
              <a:rPr lang="ko-KR" altLang="en-US" dirty="0" err="1">
                <a:cs typeface="lato"/>
              </a:rPr>
              <a:t>네임노드에서</a:t>
            </a:r>
            <a:r>
              <a:rPr lang="ko-KR" altLang="en-US" dirty="0">
                <a:cs typeface="lato"/>
              </a:rPr>
              <a:t> 실행되는 </a:t>
            </a:r>
            <a:r>
              <a:rPr lang="ko-KR" altLang="en-US" dirty="0" err="1">
                <a:cs typeface="lato"/>
              </a:rPr>
              <a:t>하둡</a:t>
            </a:r>
            <a:r>
              <a:rPr lang="ko-KR" altLang="en-US" dirty="0">
                <a:cs typeface="lato"/>
              </a:rPr>
              <a:t> 데몬 설정</a:t>
            </a:r>
          </a:p>
          <a:p>
            <a:pPr marL="575945" lvl="1"/>
            <a:r>
              <a:rPr lang="ko-KR" altLang="en-US" dirty="0">
                <a:cs typeface="lato"/>
              </a:rPr>
              <a:t>HDFS 이름 설정</a:t>
            </a:r>
          </a:p>
          <a:p>
            <a:pPr marL="575945" lvl="1"/>
            <a:r>
              <a:rPr lang="ko-KR" altLang="en-US" dirty="0" err="1">
                <a:cs typeface="lato"/>
              </a:rPr>
              <a:t>tmp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dir</a:t>
            </a:r>
            <a:r>
              <a:rPr lang="ko-KR" altLang="en-US" dirty="0">
                <a:cs typeface="lato"/>
              </a:rPr>
              <a:t> 설정</a:t>
            </a:r>
          </a:p>
          <a:p>
            <a:pPr marL="575945" lvl="1"/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3B1CB5-C8A4-DB9C-BB47-6686B36AFC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F68896-E086-CC39-7FCD-A5218EDEF049}"/>
              </a:ext>
            </a:extLst>
          </p:cNvPr>
          <p:cNvSpPr txBox="1"/>
          <p:nvPr/>
        </p:nvSpPr>
        <p:spPr>
          <a:xfrm>
            <a:off x="1207195" y="2661176"/>
            <a:ext cx="6832102" cy="28623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dirty="0">
                <a:ea typeface="+mn-lt"/>
                <a:cs typeface="+mn-lt"/>
              </a:rPr>
              <a:t>&lt;</a:t>
            </a:r>
            <a:r>
              <a:rPr lang="ko-KR" dirty="0" err="1">
                <a:solidFill>
                  <a:schemeClr val="accent5"/>
                </a:solidFill>
                <a:ea typeface="+mn-lt"/>
                <a:cs typeface="+mn-lt"/>
              </a:rPr>
              <a:t>configuration</a:t>
            </a:r>
            <a:r>
              <a:rPr lang="ko-KR" dirty="0">
                <a:ea typeface="+mn-lt"/>
                <a:cs typeface="+mn-lt"/>
              </a:rPr>
              <a:t>&gt;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    &lt;</a:t>
            </a:r>
            <a:r>
              <a:rPr lang="ko-KR" dirty="0" err="1">
                <a:solidFill>
                  <a:schemeClr val="accent5"/>
                </a:solidFill>
                <a:ea typeface="+mn-lt"/>
                <a:cs typeface="+mn-lt"/>
              </a:rPr>
              <a:t>property</a:t>
            </a:r>
            <a:r>
              <a:rPr lang="ko-KR" dirty="0">
                <a:ea typeface="+mn-lt"/>
                <a:cs typeface="+mn-lt"/>
              </a:rPr>
              <a:t>&gt;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        &lt;</a:t>
            </a:r>
            <a:r>
              <a:rPr lang="ko-KR" dirty="0" err="1">
                <a:solidFill>
                  <a:schemeClr val="accent5"/>
                </a:solidFill>
                <a:ea typeface="+mn-lt"/>
                <a:cs typeface="+mn-lt"/>
              </a:rPr>
              <a:t>name</a:t>
            </a:r>
            <a:r>
              <a:rPr lang="ko-KR" dirty="0">
                <a:ea typeface="+mn-lt"/>
                <a:cs typeface="+mn-lt"/>
              </a:rPr>
              <a:t>&gt;</a:t>
            </a:r>
            <a:r>
              <a:rPr lang="ko-KR" dirty="0" err="1">
                <a:ea typeface="+mn-lt"/>
                <a:cs typeface="+mn-lt"/>
              </a:rPr>
              <a:t>fs.defaultFS</a:t>
            </a:r>
            <a:r>
              <a:rPr lang="ko-KR" dirty="0">
                <a:ea typeface="+mn-lt"/>
                <a:cs typeface="+mn-lt"/>
              </a:rPr>
              <a:t>&lt;/</a:t>
            </a:r>
            <a:r>
              <a:rPr lang="ko-KR" dirty="0" err="1">
                <a:solidFill>
                  <a:schemeClr val="accent5"/>
                </a:solidFill>
                <a:ea typeface="+mn-lt"/>
                <a:cs typeface="+mn-lt"/>
              </a:rPr>
              <a:t>name</a:t>
            </a:r>
            <a:r>
              <a:rPr lang="ko-KR" dirty="0">
                <a:ea typeface="+mn-lt"/>
                <a:cs typeface="+mn-lt"/>
              </a:rPr>
              <a:t>&gt;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        &lt;</a:t>
            </a:r>
            <a:r>
              <a:rPr lang="ko-KR" dirty="0" err="1">
                <a:solidFill>
                  <a:schemeClr val="accent5"/>
                </a:solidFill>
                <a:ea typeface="+mn-lt"/>
                <a:cs typeface="+mn-lt"/>
              </a:rPr>
              <a:t>value</a:t>
            </a:r>
            <a:r>
              <a:rPr lang="ko-KR" dirty="0">
                <a:ea typeface="+mn-lt"/>
                <a:cs typeface="+mn-lt"/>
              </a:rPr>
              <a:t>&gt;</a:t>
            </a:r>
            <a:r>
              <a:rPr lang="ko-KR" dirty="0" err="1">
                <a:ea typeface="+mn-lt"/>
                <a:cs typeface="+mn-lt"/>
              </a:rPr>
              <a:t>hdfs</a:t>
            </a:r>
            <a:r>
              <a:rPr lang="en-US" altLang="ko-KR" dirty="0">
                <a:ea typeface="+mn-lt"/>
                <a:cs typeface="+mn-lt"/>
              </a:rPr>
              <a:t>://</a:t>
            </a:r>
            <a:r>
              <a:rPr lang="en-US" altLang="ko-KR" i="1" dirty="0">
                <a:ea typeface="+mn-lt"/>
                <a:cs typeface="+mn-lt"/>
              </a:rPr>
              <a:t>{</a:t>
            </a:r>
            <a:r>
              <a:rPr lang="en-US" altLang="ko-KR" i="1" dirty="0" err="1">
                <a:ea typeface="+mn-lt"/>
                <a:cs typeface="+mn-lt"/>
              </a:rPr>
              <a:t>namenode</a:t>
            </a:r>
            <a:r>
              <a:rPr lang="en-US" altLang="ko-KR" i="1" dirty="0">
                <a:ea typeface="+mn-lt"/>
                <a:cs typeface="+mn-lt"/>
              </a:rPr>
              <a:t> IP}</a:t>
            </a:r>
            <a:r>
              <a:rPr lang="en-US" altLang="ko-KR" dirty="0">
                <a:ea typeface="+mn-lt"/>
                <a:cs typeface="+mn-lt"/>
              </a:rPr>
              <a:t>:9000</a:t>
            </a:r>
            <a:r>
              <a:rPr lang="ko-KR" dirty="0">
                <a:ea typeface="+mn-lt"/>
                <a:cs typeface="+mn-lt"/>
              </a:rPr>
              <a:t>&lt;/</a:t>
            </a:r>
            <a:r>
              <a:rPr lang="ko-KR" dirty="0" err="1">
                <a:solidFill>
                  <a:schemeClr val="accent5"/>
                </a:solidFill>
                <a:ea typeface="+mn-lt"/>
                <a:cs typeface="+mn-lt"/>
              </a:rPr>
              <a:t>value</a:t>
            </a:r>
            <a:r>
              <a:rPr lang="ko-KR" dirty="0">
                <a:ea typeface="+mn-lt"/>
                <a:cs typeface="+mn-lt"/>
              </a:rPr>
              <a:t>&gt;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    &lt;/</a:t>
            </a:r>
            <a:r>
              <a:rPr lang="ko-KR" dirty="0" err="1">
                <a:solidFill>
                  <a:schemeClr val="accent5"/>
                </a:solidFill>
                <a:ea typeface="+mn-lt"/>
                <a:cs typeface="+mn-lt"/>
              </a:rPr>
              <a:t>property</a:t>
            </a:r>
            <a:r>
              <a:rPr lang="ko-KR" dirty="0">
                <a:ea typeface="+mn-lt"/>
                <a:cs typeface="+mn-lt"/>
              </a:rPr>
              <a:t>&gt;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    &lt;</a:t>
            </a:r>
            <a:r>
              <a:rPr lang="ko-KR" dirty="0" err="1">
                <a:solidFill>
                  <a:schemeClr val="accent5"/>
                </a:solidFill>
                <a:ea typeface="+mn-lt"/>
                <a:cs typeface="+mn-lt"/>
              </a:rPr>
              <a:t>property</a:t>
            </a:r>
            <a:r>
              <a:rPr lang="ko-KR" dirty="0">
                <a:ea typeface="+mn-lt"/>
                <a:cs typeface="+mn-lt"/>
              </a:rPr>
              <a:t>&gt;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        &lt;</a:t>
            </a:r>
            <a:r>
              <a:rPr lang="ko-KR" dirty="0" err="1">
                <a:solidFill>
                  <a:schemeClr val="accent5"/>
                </a:solidFill>
                <a:ea typeface="+mn-lt"/>
                <a:cs typeface="+mn-lt"/>
              </a:rPr>
              <a:t>name</a:t>
            </a:r>
            <a:r>
              <a:rPr lang="ko-KR" dirty="0">
                <a:ea typeface="+mn-lt"/>
                <a:cs typeface="+mn-lt"/>
              </a:rPr>
              <a:t>&gt;</a:t>
            </a:r>
            <a:r>
              <a:rPr lang="ko-KR" dirty="0" err="1">
                <a:ea typeface="+mn-lt"/>
                <a:cs typeface="+mn-lt"/>
              </a:rPr>
              <a:t>hadoop.tmp.dir</a:t>
            </a:r>
            <a:r>
              <a:rPr lang="ko-KR" dirty="0">
                <a:ea typeface="+mn-lt"/>
                <a:cs typeface="+mn-lt"/>
              </a:rPr>
              <a:t>&lt;/</a:t>
            </a:r>
            <a:r>
              <a:rPr lang="ko-KR" dirty="0" err="1">
                <a:solidFill>
                  <a:schemeClr val="accent5"/>
                </a:solidFill>
                <a:ea typeface="+mn-lt"/>
                <a:cs typeface="+mn-lt"/>
              </a:rPr>
              <a:t>name</a:t>
            </a:r>
            <a:r>
              <a:rPr lang="ko-KR" dirty="0">
                <a:ea typeface="+mn-lt"/>
                <a:cs typeface="+mn-lt"/>
              </a:rPr>
              <a:t>&gt;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        &lt;</a:t>
            </a:r>
            <a:r>
              <a:rPr lang="ko-KR" dirty="0" err="1">
                <a:solidFill>
                  <a:schemeClr val="accent5"/>
                </a:solidFill>
                <a:ea typeface="+mn-lt"/>
                <a:cs typeface="+mn-lt"/>
              </a:rPr>
              <a:t>value</a:t>
            </a:r>
            <a:r>
              <a:rPr lang="ko-KR" dirty="0">
                <a:ea typeface="+mn-lt"/>
                <a:cs typeface="+mn-lt"/>
              </a:rPr>
              <a:t>&gt;file:///home/hadoop/hadoop-3.2.3/tmp&lt;/</a:t>
            </a:r>
            <a:r>
              <a:rPr lang="ko-KR" dirty="0">
                <a:solidFill>
                  <a:schemeClr val="accent5"/>
                </a:solidFill>
                <a:ea typeface="+mn-lt"/>
                <a:cs typeface="+mn-lt"/>
              </a:rPr>
              <a:t>value</a:t>
            </a:r>
            <a:r>
              <a:rPr lang="ko-KR" dirty="0">
                <a:ea typeface="+mn-lt"/>
                <a:cs typeface="+mn-lt"/>
              </a:rPr>
              <a:t>&gt;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    &lt;/</a:t>
            </a:r>
            <a:r>
              <a:rPr lang="ko-KR" dirty="0" err="1">
                <a:solidFill>
                  <a:schemeClr val="accent5"/>
                </a:solidFill>
                <a:ea typeface="+mn-lt"/>
                <a:cs typeface="+mn-lt"/>
              </a:rPr>
              <a:t>property</a:t>
            </a:r>
            <a:r>
              <a:rPr lang="ko-KR" dirty="0">
                <a:ea typeface="+mn-lt"/>
                <a:cs typeface="+mn-lt"/>
              </a:rPr>
              <a:t>&gt;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&lt;/</a:t>
            </a:r>
            <a:r>
              <a:rPr lang="ko-KR" dirty="0" err="1">
                <a:solidFill>
                  <a:schemeClr val="accent5"/>
                </a:solidFill>
                <a:ea typeface="+mn-lt"/>
                <a:cs typeface="+mn-lt"/>
              </a:rPr>
              <a:t>configuration</a:t>
            </a:r>
            <a:r>
              <a:rPr lang="ko-KR" dirty="0">
                <a:ea typeface="+mn-lt"/>
                <a:cs typeface="+mn-lt"/>
              </a:rPr>
              <a:t>&gt;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021406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6E8CE-B3A9-D058-145C-0EDF5FBB5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 err="1">
                <a:ea typeface="+mj-lt"/>
                <a:cs typeface="+mj-lt"/>
              </a:rPr>
              <a:t>Multi-node</a:t>
            </a:r>
            <a:r>
              <a:rPr lang="ko-KR" dirty="0">
                <a:ea typeface="+mj-lt"/>
                <a:cs typeface="+mj-lt"/>
              </a:rPr>
              <a:t> HDFS</a:t>
            </a:r>
            <a:endParaRPr lang="en-US" altLang="ko-KR" b="0" dirty="0">
              <a:ea typeface="+mj-lt"/>
              <a:cs typeface="+mj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CD7893-3248-F059-4E75-8E89C6642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b="1" dirty="0" err="1">
                <a:cs typeface="lato"/>
              </a:rPr>
              <a:t>hdfs-site.xml</a:t>
            </a:r>
            <a:r>
              <a:rPr lang="ko-KR" altLang="en-US" dirty="0">
                <a:cs typeface="lato"/>
              </a:rPr>
              <a:t>: </a:t>
            </a:r>
            <a:r>
              <a:rPr lang="ko-KR" altLang="en-US" dirty="0" err="1">
                <a:cs typeface="lato"/>
              </a:rPr>
              <a:t>hdfs의</a:t>
            </a:r>
            <a:r>
              <a:rPr lang="ko-KR" altLang="en-US" dirty="0">
                <a:cs typeface="lato"/>
              </a:rPr>
              <a:t> 설정</a:t>
            </a:r>
          </a:p>
          <a:p>
            <a:pPr marL="575945" lvl="1">
              <a:buFont typeface="Arial" panose="05000000000000000000" pitchFamily="2" charset="2"/>
            </a:pPr>
            <a:r>
              <a:rPr lang="ko-KR" altLang="en-US" dirty="0" err="1">
                <a:cs typeface="lato"/>
              </a:rPr>
              <a:t>레플리카의</a:t>
            </a:r>
            <a:r>
              <a:rPr lang="ko-KR" altLang="en-US" dirty="0">
                <a:cs typeface="lato"/>
              </a:rPr>
              <a:t> 수를 설정</a:t>
            </a:r>
          </a:p>
          <a:p>
            <a:pPr marL="575945" lvl="1">
              <a:buFont typeface="Arial" panose="05000000000000000000" pitchFamily="2" charset="2"/>
            </a:pPr>
            <a:r>
              <a:rPr lang="ko-KR" altLang="en-US" dirty="0" err="1">
                <a:ea typeface="+mn-lt"/>
                <a:cs typeface="+mn-lt"/>
              </a:rPr>
              <a:t>네임노드</a:t>
            </a:r>
            <a:r>
              <a:rPr lang="ko-KR" altLang="en-US" dirty="0">
                <a:ea typeface="+mn-lt"/>
                <a:cs typeface="+mn-lt"/>
              </a:rPr>
              <a:t> 디렉토리 경로</a:t>
            </a:r>
            <a:r>
              <a:rPr lang="ko-KR" dirty="0">
                <a:ea typeface="+mn-lt"/>
                <a:cs typeface="+mn-lt"/>
              </a:rPr>
              <a:t> 지정</a:t>
            </a:r>
            <a:endParaRPr lang="ko-KR" altLang="en-US" dirty="0">
              <a:cs typeface="lato"/>
            </a:endParaRPr>
          </a:p>
          <a:p>
            <a:pPr marL="575945" lvl="1">
              <a:buFont typeface="Arial" panose="05000000000000000000" pitchFamily="2" charset="2"/>
            </a:pPr>
            <a:r>
              <a:rPr lang="ko-KR" dirty="0" err="1">
                <a:cs typeface="lato"/>
              </a:rPr>
              <a:t>데이터노드</a:t>
            </a:r>
            <a:r>
              <a:rPr lang="ko-KR" dirty="0">
                <a:cs typeface="lato"/>
              </a:rPr>
              <a:t> 디렉토리 경로 지정</a:t>
            </a:r>
          </a:p>
          <a:p>
            <a:pPr marL="575945" lvl="1">
              <a:buFont typeface="Arial" panose="05000000000000000000" pitchFamily="2" charset="2"/>
            </a:pPr>
            <a:r>
              <a:rPr lang="en-US" altLang="ko-KR" dirty="0" err="1">
                <a:cs typeface="lato"/>
              </a:rPr>
              <a:t>Dfs를</a:t>
            </a:r>
            <a:r>
              <a:rPr lang="en-US" altLang="ko-KR" dirty="0">
                <a:cs typeface="lato"/>
              </a:rPr>
              <a:t> </a:t>
            </a:r>
            <a:r>
              <a:rPr lang="en-US" altLang="ko-KR" dirty="0" err="1">
                <a:cs typeface="lato"/>
              </a:rPr>
              <a:t>webUI에서</a:t>
            </a:r>
            <a:r>
              <a:rPr lang="en-US" altLang="ko-KR" dirty="0">
                <a:cs typeface="lato"/>
              </a:rPr>
              <a:t> </a:t>
            </a:r>
            <a:r>
              <a:rPr lang="en-US" altLang="ko-KR" dirty="0" err="1">
                <a:cs typeface="lato"/>
              </a:rPr>
              <a:t>확인하기</a:t>
            </a:r>
            <a:r>
              <a:rPr lang="en-US" altLang="ko-KR" dirty="0">
                <a:cs typeface="lato"/>
              </a:rPr>
              <a:t> </a:t>
            </a:r>
            <a:r>
              <a:rPr lang="en-US" altLang="ko-KR" dirty="0" err="1">
                <a:cs typeface="lato"/>
              </a:rPr>
              <a:t>위한</a:t>
            </a:r>
            <a:r>
              <a:rPr lang="en-US" altLang="ko-KR" dirty="0">
                <a:cs typeface="lato"/>
              </a:rPr>
              <a:t> </a:t>
            </a:r>
            <a:br>
              <a:rPr lang="en-US" dirty="0"/>
            </a:br>
            <a:r>
              <a:rPr lang="en-US" altLang="ko-KR" dirty="0" err="1">
                <a:cs typeface="lato"/>
              </a:rPr>
              <a:t>주소</a:t>
            </a:r>
            <a:r>
              <a:rPr lang="en-US" altLang="ko-KR" dirty="0">
                <a:cs typeface="lato"/>
              </a:rPr>
              <a:t> </a:t>
            </a:r>
            <a:r>
              <a:rPr lang="en-US" altLang="ko-KR" dirty="0" err="1">
                <a:cs typeface="lato"/>
              </a:rPr>
              <a:t>지정</a:t>
            </a:r>
          </a:p>
          <a:p>
            <a:pPr marL="575945" lvl="1">
              <a:buFont typeface="Arial" panose="05000000000000000000" pitchFamily="2" charset="2"/>
            </a:pPr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8DD96C-198C-0D5E-E27E-F2D9388BC2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6BECC3-EE7A-5F89-BB75-990687FB4FA6}"/>
              </a:ext>
            </a:extLst>
          </p:cNvPr>
          <p:cNvSpPr txBox="1"/>
          <p:nvPr/>
        </p:nvSpPr>
        <p:spPr>
          <a:xfrm>
            <a:off x="4653128" y="993242"/>
            <a:ext cx="7255435" cy="50783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dirty="0">
                <a:ea typeface="+mn-lt"/>
                <a:cs typeface="+mn-lt"/>
              </a:rPr>
              <a:t>&lt;</a:t>
            </a:r>
            <a:r>
              <a:rPr lang="ko-KR" dirty="0" err="1">
                <a:solidFill>
                  <a:schemeClr val="accent5"/>
                </a:solidFill>
                <a:ea typeface="+mn-lt"/>
                <a:cs typeface="+mn-lt"/>
              </a:rPr>
              <a:t>configuration</a:t>
            </a:r>
            <a:r>
              <a:rPr lang="ko-KR" dirty="0">
                <a:ea typeface="+mn-lt"/>
                <a:cs typeface="+mn-lt"/>
              </a:rPr>
              <a:t>&gt;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    &lt;</a:t>
            </a:r>
            <a:r>
              <a:rPr lang="ko-KR" dirty="0" err="1">
                <a:solidFill>
                  <a:schemeClr val="accent5"/>
                </a:solidFill>
                <a:ea typeface="+mn-lt"/>
                <a:cs typeface="+mn-lt"/>
              </a:rPr>
              <a:t>property</a:t>
            </a:r>
            <a:r>
              <a:rPr lang="ko-KR" dirty="0">
                <a:ea typeface="+mn-lt"/>
                <a:cs typeface="+mn-lt"/>
              </a:rPr>
              <a:t>&gt;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        &lt;</a:t>
            </a:r>
            <a:r>
              <a:rPr lang="ko-KR" dirty="0" err="1">
                <a:solidFill>
                  <a:schemeClr val="accent5"/>
                </a:solidFill>
                <a:ea typeface="+mn-lt"/>
                <a:cs typeface="+mn-lt"/>
              </a:rPr>
              <a:t>name</a:t>
            </a:r>
            <a:r>
              <a:rPr lang="ko-KR" dirty="0">
                <a:ea typeface="+mn-lt"/>
                <a:cs typeface="+mn-lt"/>
              </a:rPr>
              <a:t>&gt;</a:t>
            </a:r>
            <a:r>
              <a:rPr lang="en-US" altLang="ko-KR" dirty="0" err="1">
                <a:ea typeface="+mn-lt"/>
                <a:cs typeface="+mn-lt"/>
              </a:rPr>
              <a:t>dfs</a:t>
            </a:r>
            <a:r>
              <a:rPr lang="ko-KR" dirty="0">
                <a:ea typeface="+mn-lt"/>
                <a:cs typeface="+mn-lt"/>
              </a:rPr>
              <a:t>.</a:t>
            </a:r>
            <a:r>
              <a:rPr lang="en-US" altLang="ko-KR" dirty="0">
                <a:ea typeface="+mn-lt"/>
                <a:cs typeface="+mn-lt"/>
              </a:rPr>
              <a:t>replication</a:t>
            </a:r>
            <a:r>
              <a:rPr lang="ko-KR" dirty="0">
                <a:ea typeface="+mn-lt"/>
                <a:cs typeface="+mn-lt"/>
              </a:rPr>
              <a:t>&lt;/</a:t>
            </a:r>
            <a:r>
              <a:rPr lang="ko-KR" dirty="0" err="1">
                <a:solidFill>
                  <a:schemeClr val="accent5"/>
                </a:solidFill>
                <a:ea typeface="+mn-lt"/>
                <a:cs typeface="+mn-lt"/>
              </a:rPr>
              <a:t>name</a:t>
            </a:r>
            <a:r>
              <a:rPr lang="ko-KR" dirty="0">
                <a:ea typeface="+mn-lt"/>
                <a:cs typeface="+mn-lt"/>
              </a:rPr>
              <a:t>&gt;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        &lt;</a:t>
            </a:r>
            <a:r>
              <a:rPr lang="ko-KR" dirty="0" err="1">
                <a:solidFill>
                  <a:schemeClr val="accent5"/>
                </a:solidFill>
                <a:ea typeface="+mn-lt"/>
                <a:cs typeface="+mn-lt"/>
              </a:rPr>
              <a:t>value</a:t>
            </a:r>
            <a:r>
              <a:rPr lang="ko-KR" dirty="0">
                <a:ea typeface="+mn-lt"/>
                <a:cs typeface="+mn-lt"/>
              </a:rPr>
              <a:t>&gt;</a:t>
            </a:r>
            <a:r>
              <a:rPr lang="en-US" altLang="ko-KR" dirty="0">
                <a:ea typeface="+mn-lt"/>
                <a:cs typeface="+mn-lt"/>
              </a:rPr>
              <a:t>3</a:t>
            </a:r>
            <a:r>
              <a:rPr lang="ko-KR" dirty="0">
                <a:ea typeface="+mn-lt"/>
                <a:cs typeface="+mn-lt"/>
              </a:rPr>
              <a:t>&lt;/</a:t>
            </a:r>
            <a:r>
              <a:rPr lang="ko-KR" dirty="0" err="1">
                <a:solidFill>
                  <a:schemeClr val="accent5"/>
                </a:solidFill>
                <a:ea typeface="+mn-lt"/>
                <a:cs typeface="+mn-lt"/>
              </a:rPr>
              <a:t>value</a:t>
            </a:r>
            <a:r>
              <a:rPr lang="ko-KR" dirty="0">
                <a:ea typeface="+mn-lt"/>
                <a:cs typeface="+mn-lt"/>
              </a:rPr>
              <a:t>&gt;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    &lt;/</a:t>
            </a:r>
            <a:r>
              <a:rPr lang="ko-KR" dirty="0" err="1">
                <a:solidFill>
                  <a:schemeClr val="accent5"/>
                </a:solidFill>
                <a:ea typeface="+mn-lt"/>
                <a:cs typeface="+mn-lt"/>
              </a:rPr>
              <a:t>property</a:t>
            </a:r>
            <a:r>
              <a:rPr lang="ko-KR" dirty="0">
                <a:ea typeface="+mn-lt"/>
                <a:cs typeface="+mn-lt"/>
              </a:rPr>
              <a:t>&gt;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    &lt;</a:t>
            </a:r>
            <a:r>
              <a:rPr lang="ko-KR" dirty="0" err="1">
                <a:solidFill>
                  <a:schemeClr val="accent5"/>
                </a:solidFill>
                <a:ea typeface="+mn-lt"/>
                <a:cs typeface="+mn-lt"/>
              </a:rPr>
              <a:t>property</a:t>
            </a:r>
            <a:r>
              <a:rPr lang="ko-KR" dirty="0">
                <a:ea typeface="+mn-lt"/>
                <a:cs typeface="+mn-lt"/>
              </a:rPr>
              <a:t>&gt;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        &lt;</a:t>
            </a:r>
            <a:r>
              <a:rPr lang="ko-KR" dirty="0" err="1">
                <a:solidFill>
                  <a:schemeClr val="accent5"/>
                </a:solidFill>
                <a:ea typeface="+mn-lt"/>
                <a:cs typeface="+mn-lt"/>
              </a:rPr>
              <a:t>name</a:t>
            </a:r>
            <a:r>
              <a:rPr lang="ko-KR" dirty="0">
                <a:ea typeface="+mn-lt"/>
                <a:cs typeface="+mn-lt"/>
              </a:rPr>
              <a:t>&gt;</a:t>
            </a:r>
            <a:r>
              <a:rPr lang="en-US" altLang="ko-KR" dirty="0" err="1">
                <a:ea typeface="+mn-lt"/>
                <a:cs typeface="+mn-lt"/>
              </a:rPr>
              <a:t>dfs.namenode</a:t>
            </a:r>
            <a:r>
              <a:rPr lang="ko-KR" dirty="0">
                <a:ea typeface="+mn-lt"/>
                <a:cs typeface="+mn-lt"/>
              </a:rPr>
              <a:t>.</a:t>
            </a:r>
            <a:r>
              <a:rPr lang="en-US" altLang="ko-KR" dirty="0">
                <a:ea typeface="+mn-lt"/>
                <a:cs typeface="+mn-lt"/>
              </a:rPr>
              <a:t>name</a:t>
            </a:r>
            <a:r>
              <a:rPr lang="ko-KR" dirty="0">
                <a:ea typeface="+mn-lt"/>
                <a:cs typeface="+mn-lt"/>
              </a:rPr>
              <a:t>.</a:t>
            </a:r>
            <a:r>
              <a:rPr lang="ko-KR" dirty="0" err="1">
                <a:ea typeface="+mn-lt"/>
                <a:cs typeface="+mn-lt"/>
              </a:rPr>
              <a:t>dir</a:t>
            </a:r>
            <a:r>
              <a:rPr lang="ko-KR" dirty="0">
                <a:ea typeface="+mn-lt"/>
                <a:cs typeface="+mn-lt"/>
              </a:rPr>
              <a:t>&lt;/</a:t>
            </a:r>
            <a:r>
              <a:rPr lang="ko-KR" dirty="0" err="1">
                <a:solidFill>
                  <a:schemeClr val="accent5"/>
                </a:solidFill>
                <a:ea typeface="+mn-lt"/>
                <a:cs typeface="+mn-lt"/>
              </a:rPr>
              <a:t>name</a:t>
            </a:r>
            <a:r>
              <a:rPr lang="ko-KR" dirty="0">
                <a:ea typeface="+mn-lt"/>
                <a:cs typeface="+mn-lt"/>
              </a:rPr>
              <a:t>&gt;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        &lt;</a:t>
            </a:r>
            <a:r>
              <a:rPr lang="ko-KR" dirty="0" err="1">
                <a:solidFill>
                  <a:schemeClr val="accent5"/>
                </a:solidFill>
                <a:ea typeface="+mn-lt"/>
                <a:cs typeface="+mn-lt"/>
              </a:rPr>
              <a:t>value</a:t>
            </a:r>
            <a:r>
              <a:rPr lang="ko-KR" dirty="0">
                <a:ea typeface="+mn-lt"/>
                <a:cs typeface="+mn-lt"/>
              </a:rPr>
              <a:t>&gt;file:///home/hadoop/hadoop-3.2.3/</a:t>
            </a:r>
            <a:r>
              <a:rPr lang="en-US" altLang="ko-KR" dirty="0" err="1">
                <a:ea typeface="+mn-lt"/>
                <a:cs typeface="+mn-lt"/>
              </a:rPr>
              <a:t>namenode</a:t>
            </a:r>
            <a:r>
              <a:rPr lang="ko-KR" dirty="0">
                <a:ea typeface="+mn-lt"/>
                <a:cs typeface="+mn-lt"/>
              </a:rPr>
              <a:t>&lt;/</a:t>
            </a:r>
            <a:r>
              <a:rPr lang="ko-KR" dirty="0" err="1">
                <a:solidFill>
                  <a:schemeClr val="accent5"/>
                </a:solidFill>
                <a:ea typeface="+mn-lt"/>
                <a:cs typeface="+mn-lt"/>
              </a:rPr>
              <a:t>value</a:t>
            </a:r>
            <a:r>
              <a:rPr lang="ko-KR" dirty="0">
                <a:ea typeface="+mn-lt"/>
                <a:cs typeface="+mn-lt"/>
              </a:rPr>
              <a:t>&gt;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    &lt;/</a:t>
            </a:r>
            <a:r>
              <a:rPr lang="ko-KR" dirty="0" err="1">
                <a:solidFill>
                  <a:schemeClr val="accent5"/>
                </a:solidFill>
                <a:ea typeface="+mn-lt"/>
                <a:cs typeface="+mn-lt"/>
              </a:rPr>
              <a:t>property</a:t>
            </a:r>
            <a:r>
              <a:rPr lang="ko-KR" dirty="0">
                <a:ea typeface="+mn-lt"/>
                <a:cs typeface="+mn-lt"/>
              </a:rPr>
              <a:t>&gt;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    </a:t>
            </a:r>
            <a:r>
              <a:rPr lang="en-US" altLang="ko-KR" dirty="0">
                <a:ea typeface="+mn-lt"/>
                <a:cs typeface="+mn-lt"/>
              </a:rPr>
              <a:t>&lt;</a:t>
            </a:r>
            <a:r>
              <a:rPr lang="en-US" altLang="ko-KR" dirty="0">
                <a:solidFill>
                  <a:schemeClr val="accent5"/>
                </a:solidFill>
                <a:ea typeface="+mn-lt"/>
                <a:cs typeface="+mn-lt"/>
              </a:rPr>
              <a:t>property</a:t>
            </a:r>
            <a:r>
              <a:rPr lang="en-US" altLang="ko-KR" dirty="0">
                <a:ea typeface="+mn-lt"/>
                <a:cs typeface="+mn-lt"/>
              </a:rPr>
              <a:t>&gt;</a:t>
            </a:r>
            <a:endParaRPr lang="ko-KR" altLang="en-US" dirty="0">
              <a:ea typeface="+mn-lt"/>
              <a:cs typeface="+mn-lt"/>
            </a:endParaRPr>
          </a:p>
          <a:p>
            <a:r>
              <a:rPr lang="ko-KR" dirty="0">
                <a:ea typeface="+mn-lt"/>
                <a:cs typeface="+mn-lt"/>
              </a:rPr>
              <a:t>        </a:t>
            </a:r>
            <a:r>
              <a:rPr lang="en-US" altLang="ko-KR" dirty="0">
                <a:ea typeface="+mn-lt"/>
                <a:cs typeface="+mn-lt"/>
              </a:rPr>
              <a:t>&lt;</a:t>
            </a:r>
            <a:r>
              <a:rPr lang="en-US" altLang="ko-KR" dirty="0">
                <a:solidFill>
                  <a:schemeClr val="accent5"/>
                </a:solidFill>
                <a:ea typeface="+mn-lt"/>
                <a:cs typeface="+mn-lt"/>
              </a:rPr>
              <a:t>name</a:t>
            </a:r>
            <a:r>
              <a:rPr lang="en-US" altLang="ko-KR" dirty="0">
                <a:ea typeface="+mn-lt"/>
                <a:cs typeface="+mn-lt"/>
              </a:rPr>
              <a:t>&gt;</a:t>
            </a:r>
            <a:r>
              <a:rPr lang="en-US" dirty="0" err="1">
                <a:ea typeface="+mn-lt"/>
                <a:cs typeface="+mn-lt"/>
              </a:rPr>
              <a:t>dfs.namenode</a:t>
            </a:r>
            <a:r>
              <a:rPr lang="en-US" altLang="ko-KR" dirty="0" err="1">
                <a:ea typeface="+mn-lt"/>
                <a:cs typeface="+mn-lt"/>
              </a:rPr>
              <a:t>.</a:t>
            </a:r>
            <a:r>
              <a:rPr lang="en-US" dirty="0" err="1">
                <a:ea typeface="+mn-lt"/>
                <a:cs typeface="+mn-lt"/>
              </a:rPr>
              <a:t>name</a:t>
            </a:r>
            <a:r>
              <a:rPr lang="en-US" altLang="ko-KR" dirty="0" err="1">
                <a:ea typeface="+mn-lt"/>
                <a:cs typeface="+mn-lt"/>
              </a:rPr>
              <a:t>.dir</a:t>
            </a:r>
            <a:r>
              <a:rPr lang="en-US" altLang="ko-KR" dirty="0">
                <a:ea typeface="+mn-lt"/>
                <a:cs typeface="+mn-lt"/>
              </a:rPr>
              <a:t>&lt;/</a:t>
            </a:r>
            <a:r>
              <a:rPr lang="en-US" altLang="ko-KR" dirty="0">
                <a:solidFill>
                  <a:schemeClr val="accent5"/>
                </a:solidFill>
                <a:ea typeface="+mn-lt"/>
                <a:cs typeface="+mn-lt"/>
              </a:rPr>
              <a:t>name</a:t>
            </a:r>
            <a:r>
              <a:rPr lang="en-US" altLang="ko-KR" dirty="0">
                <a:ea typeface="+mn-lt"/>
                <a:cs typeface="+mn-lt"/>
              </a:rPr>
              <a:t>&gt;</a:t>
            </a:r>
            <a:endParaRPr lang="ko-KR" altLang="en-US" dirty="0">
              <a:ea typeface="+mn-lt"/>
              <a:cs typeface="+mn-lt"/>
            </a:endParaRPr>
          </a:p>
          <a:p>
            <a:r>
              <a:rPr lang="ko-KR" dirty="0">
                <a:ea typeface="+mn-lt"/>
                <a:cs typeface="+mn-lt"/>
              </a:rPr>
              <a:t>        </a:t>
            </a:r>
            <a:r>
              <a:rPr lang="en-US" altLang="ko-KR" dirty="0">
                <a:ea typeface="+mn-lt"/>
                <a:cs typeface="+mn-lt"/>
              </a:rPr>
              <a:t>&lt;</a:t>
            </a:r>
            <a:r>
              <a:rPr lang="en-US" altLang="ko-KR" dirty="0">
                <a:solidFill>
                  <a:schemeClr val="accent5"/>
                </a:solidFill>
                <a:ea typeface="+mn-lt"/>
                <a:cs typeface="+mn-lt"/>
              </a:rPr>
              <a:t>value</a:t>
            </a:r>
            <a:r>
              <a:rPr lang="en-US" altLang="ko-KR" dirty="0">
                <a:ea typeface="+mn-lt"/>
                <a:cs typeface="+mn-lt"/>
              </a:rPr>
              <a:t>&gt;file:///home/hadoop/hadoop-3.2.3/</a:t>
            </a:r>
            <a:r>
              <a:rPr lang="en-US" dirty="0">
                <a:ea typeface="+mn-lt"/>
                <a:cs typeface="+mn-lt"/>
              </a:rPr>
              <a:t>datanode</a:t>
            </a:r>
            <a:r>
              <a:rPr lang="en-US" altLang="ko-KR" dirty="0">
                <a:ea typeface="+mn-lt"/>
                <a:cs typeface="+mn-lt"/>
              </a:rPr>
              <a:t>&lt;/</a:t>
            </a:r>
            <a:r>
              <a:rPr lang="en-US" altLang="ko-KR" dirty="0">
                <a:solidFill>
                  <a:schemeClr val="accent5"/>
                </a:solidFill>
                <a:ea typeface="+mn-lt"/>
                <a:cs typeface="+mn-lt"/>
              </a:rPr>
              <a:t>value</a:t>
            </a:r>
            <a:r>
              <a:rPr lang="en-US" altLang="ko-KR" dirty="0">
                <a:ea typeface="+mn-lt"/>
                <a:cs typeface="+mn-lt"/>
              </a:rPr>
              <a:t>&gt;</a:t>
            </a:r>
            <a:endParaRPr lang="ko-KR" altLang="en-US" dirty="0">
              <a:ea typeface="+mn-lt"/>
              <a:cs typeface="+mn-lt"/>
            </a:endParaRPr>
          </a:p>
          <a:p>
            <a:r>
              <a:rPr lang="ko-KR" dirty="0">
                <a:ea typeface="+mn-lt"/>
                <a:cs typeface="+mn-lt"/>
              </a:rPr>
              <a:t>    </a:t>
            </a:r>
            <a:r>
              <a:rPr lang="en-US" altLang="ko-KR" dirty="0">
                <a:ea typeface="+mn-lt"/>
                <a:cs typeface="+mn-lt"/>
              </a:rPr>
              <a:t>&lt;/</a:t>
            </a:r>
            <a:r>
              <a:rPr lang="en-US" altLang="ko-KR" dirty="0">
                <a:solidFill>
                  <a:schemeClr val="accent5"/>
                </a:solidFill>
                <a:ea typeface="+mn-lt"/>
                <a:cs typeface="+mn-lt"/>
              </a:rPr>
              <a:t>property</a:t>
            </a:r>
            <a:r>
              <a:rPr lang="en-US" altLang="ko-KR" dirty="0">
                <a:ea typeface="+mn-lt"/>
                <a:cs typeface="+mn-lt"/>
              </a:rPr>
              <a:t>&gt;</a:t>
            </a:r>
            <a:endParaRPr lang="ko-KR" altLang="en-US" dirty="0"/>
          </a:p>
          <a:p>
            <a:r>
              <a:rPr lang="ko-KR" altLang="en-US" dirty="0">
                <a:ea typeface="+mn-lt"/>
                <a:cs typeface="+mn-lt"/>
              </a:rPr>
              <a:t>    </a:t>
            </a:r>
            <a:r>
              <a:rPr lang="en-US" dirty="0">
                <a:ea typeface="+mn-lt"/>
                <a:cs typeface="+mn-lt"/>
              </a:rPr>
              <a:t>&lt;</a:t>
            </a:r>
            <a:r>
              <a:rPr lang="en-US" dirty="0">
                <a:solidFill>
                  <a:schemeClr val="accent5"/>
                </a:solidFill>
                <a:ea typeface="+mn-lt"/>
                <a:cs typeface="+mn-lt"/>
              </a:rPr>
              <a:t>property</a:t>
            </a:r>
            <a:r>
              <a:rPr lang="en-US" dirty="0">
                <a:ea typeface="+mn-lt"/>
                <a:cs typeface="+mn-lt"/>
              </a:rPr>
              <a:t>&gt;</a:t>
            </a:r>
            <a:endParaRPr lang="ko-KR" altLang="en-US" dirty="0">
              <a:ea typeface="+mn-lt"/>
              <a:cs typeface="+mn-lt"/>
            </a:endParaRPr>
          </a:p>
          <a:p>
            <a:r>
              <a:rPr lang="ko-KR" altLang="en-US" dirty="0">
                <a:ea typeface="+mn-lt"/>
                <a:cs typeface="+mn-lt"/>
              </a:rPr>
              <a:t>        </a:t>
            </a:r>
            <a:r>
              <a:rPr lang="en-US" dirty="0">
                <a:ea typeface="+mn-lt"/>
                <a:cs typeface="+mn-lt"/>
              </a:rPr>
              <a:t>&lt;</a:t>
            </a:r>
            <a:r>
              <a:rPr lang="en-US" dirty="0">
                <a:solidFill>
                  <a:schemeClr val="accent5"/>
                </a:solidFill>
                <a:ea typeface="+mn-lt"/>
                <a:cs typeface="+mn-lt"/>
              </a:rPr>
              <a:t>name</a:t>
            </a:r>
            <a:r>
              <a:rPr lang="en-US" dirty="0">
                <a:ea typeface="+mn-lt"/>
                <a:cs typeface="+mn-lt"/>
              </a:rPr>
              <a:t>&gt;</a:t>
            </a:r>
            <a:r>
              <a:rPr lang="en-US" dirty="0" err="1">
                <a:ea typeface="+mn-lt"/>
                <a:cs typeface="+mn-lt"/>
              </a:rPr>
              <a:t>dfs.http.address</a:t>
            </a:r>
            <a:r>
              <a:rPr lang="en-US" dirty="0">
                <a:ea typeface="+mn-lt"/>
                <a:cs typeface="+mn-lt"/>
              </a:rPr>
              <a:t>&lt;/</a:t>
            </a:r>
            <a:r>
              <a:rPr lang="en-US" dirty="0">
                <a:solidFill>
                  <a:schemeClr val="accent5"/>
                </a:solidFill>
                <a:ea typeface="+mn-lt"/>
                <a:cs typeface="+mn-lt"/>
              </a:rPr>
              <a:t>name</a:t>
            </a:r>
            <a:r>
              <a:rPr lang="en-US" dirty="0">
                <a:ea typeface="+mn-lt"/>
                <a:cs typeface="+mn-lt"/>
              </a:rPr>
              <a:t>&gt;</a:t>
            </a:r>
            <a:endParaRPr lang="ko-KR" altLang="en-US" dirty="0">
              <a:ea typeface="+mn-lt"/>
              <a:cs typeface="+mn-lt"/>
            </a:endParaRPr>
          </a:p>
          <a:p>
            <a:r>
              <a:rPr lang="ko-KR" altLang="en-US" dirty="0">
                <a:ea typeface="+mn-lt"/>
                <a:cs typeface="+mn-lt"/>
              </a:rPr>
              <a:t>        </a:t>
            </a:r>
            <a:r>
              <a:rPr lang="en-US" dirty="0">
                <a:ea typeface="+mn-lt"/>
                <a:cs typeface="+mn-lt"/>
              </a:rPr>
              <a:t>&lt;</a:t>
            </a:r>
            <a:r>
              <a:rPr lang="en-US" dirty="0">
                <a:solidFill>
                  <a:schemeClr val="accent5"/>
                </a:solidFill>
                <a:ea typeface="+mn-lt"/>
                <a:cs typeface="+mn-lt"/>
              </a:rPr>
              <a:t>value</a:t>
            </a:r>
            <a:r>
              <a:rPr lang="en-US" dirty="0">
                <a:ea typeface="+mn-lt"/>
                <a:cs typeface="+mn-lt"/>
              </a:rPr>
              <a:t>&gt;</a:t>
            </a:r>
            <a:r>
              <a:rPr lang="en-US" i="1" dirty="0">
                <a:ea typeface="+mn-lt"/>
                <a:cs typeface="+mn-lt"/>
              </a:rPr>
              <a:t>{</a:t>
            </a:r>
            <a:r>
              <a:rPr lang="en-US" i="1" dirty="0" err="1">
                <a:ea typeface="+mn-lt"/>
                <a:cs typeface="+mn-lt"/>
              </a:rPr>
              <a:t>namenode</a:t>
            </a:r>
            <a:r>
              <a:rPr lang="en-US" i="1" dirty="0">
                <a:ea typeface="+mn-lt"/>
                <a:cs typeface="+mn-lt"/>
              </a:rPr>
              <a:t> IP}</a:t>
            </a:r>
            <a:r>
              <a:rPr lang="en-US" dirty="0">
                <a:ea typeface="+mn-lt"/>
                <a:cs typeface="+mn-lt"/>
              </a:rPr>
              <a:t>:50070&lt;/</a:t>
            </a:r>
            <a:r>
              <a:rPr lang="en-US" dirty="0">
                <a:solidFill>
                  <a:schemeClr val="accent5"/>
                </a:solidFill>
                <a:ea typeface="+mn-lt"/>
                <a:cs typeface="+mn-lt"/>
              </a:rPr>
              <a:t>value</a:t>
            </a:r>
            <a:r>
              <a:rPr lang="en-US" dirty="0">
                <a:ea typeface="+mn-lt"/>
                <a:cs typeface="+mn-lt"/>
              </a:rPr>
              <a:t>&gt;</a:t>
            </a:r>
            <a:endParaRPr lang="ko-KR" altLang="en-US" dirty="0">
              <a:ea typeface="+mn-lt"/>
              <a:cs typeface="+mn-lt"/>
            </a:endParaRPr>
          </a:p>
          <a:p>
            <a:r>
              <a:rPr lang="ko-KR" altLang="en-US" dirty="0">
                <a:ea typeface="+mn-lt"/>
                <a:cs typeface="+mn-lt"/>
              </a:rPr>
              <a:t>    </a:t>
            </a:r>
            <a:r>
              <a:rPr lang="en-US" dirty="0">
                <a:ea typeface="+mn-lt"/>
                <a:cs typeface="+mn-lt"/>
              </a:rPr>
              <a:t>&lt;/</a:t>
            </a:r>
            <a:r>
              <a:rPr lang="en-US" dirty="0">
                <a:solidFill>
                  <a:schemeClr val="accent5"/>
                </a:solidFill>
                <a:ea typeface="+mn-lt"/>
                <a:cs typeface="+mn-lt"/>
              </a:rPr>
              <a:t>property</a:t>
            </a:r>
            <a:r>
              <a:rPr lang="en-US" dirty="0">
                <a:ea typeface="+mn-lt"/>
                <a:cs typeface="+mn-lt"/>
              </a:rPr>
              <a:t>&gt;</a:t>
            </a:r>
            <a:endParaRPr lang="en-US" dirty="0"/>
          </a:p>
          <a:p>
            <a:r>
              <a:rPr lang="ko-KR" dirty="0">
                <a:ea typeface="+mn-lt"/>
                <a:cs typeface="+mn-lt"/>
              </a:rPr>
              <a:t>&lt;/</a:t>
            </a:r>
            <a:r>
              <a:rPr lang="ko-KR" dirty="0" err="1">
                <a:solidFill>
                  <a:schemeClr val="accent5"/>
                </a:solidFill>
                <a:ea typeface="+mn-lt"/>
                <a:cs typeface="+mn-lt"/>
              </a:rPr>
              <a:t>configuration</a:t>
            </a:r>
            <a:r>
              <a:rPr lang="ko-KR" dirty="0">
                <a:ea typeface="+mn-lt"/>
                <a:cs typeface="+mn-lt"/>
              </a:rPr>
              <a:t>&gt;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98016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9FCA5-7BA3-E554-7ED5-DB2487331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 err="1">
                <a:ea typeface="+mj-lt"/>
                <a:cs typeface="+mj-lt"/>
              </a:rPr>
              <a:t>Multi-node</a:t>
            </a:r>
            <a:r>
              <a:rPr lang="ko-KR" dirty="0">
                <a:ea typeface="+mj-lt"/>
                <a:cs typeface="+mj-lt"/>
              </a:rPr>
              <a:t> HDFS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1AACCD-DD3D-9C77-17EB-9327B1192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b="1" dirty="0" err="1">
                <a:cs typeface="lato"/>
              </a:rPr>
              <a:t>mapred-site.xml</a:t>
            </a:r>
            <a:r>
              <a:rPr lang="ko-KR" altLang="en-US" dirty="0">
                <a:cs typeface="lato"/>
              </a:rPr>
              <a:t>: </a:t>
            </a:r>
            <a:r>
              <a:rPr lang="ko-KR" altLang="en-US" dirty="0" err="1">
                <a:cs typeface="lato"/>
              </a:rPr>
              <a:t>맵리듀스</a:t>
            </a:r>
            <a:r>
              <a:rPr lang="ko-KR" altLang="en-US" dirty="0">
                <a:cs typeface="lato"/>
              </a:rPr>
              <a:t> 설정</a:t>
            </a:r>
          </a:p>
          <a:p>
            <a:endParaRPr lang="ko-KR" altLang="en-US" dirty="0">
              <a:cs typeface="lato"/>
            </a:endParaRPr>
          </a:p>
          <a:p>
            <a:endParaRPr lang="ko-KR" altLang="en-US" dirty="0">
              <a:cs typeface="lato"/>
            </a:endParaRPr>
          </a:p>
          <a:p>
            <a:endParaRPr lang="ko-KR" altLang="en-US" dirty="0">
              <a:cs typeface="lato"/>
            </a:endParaRPr>
          </a:p>
          <a:p>
            <a:r>
              <a:rPr lang="ko-KR" altLang="en-US" b="1" dirty="0" err="1">
                <a:cs typeface="lato"/>
              </a:rPr>
              <a:t>yarn-site.xml</a:t>
            </a:r>
            <a:r>
              <a:rPr lang="ko-KR" altLang="en-US" dirty="0">
                <a:cs typeface="lato"/>
              </a:rPr>
              <a:t>: </a:t>
            </a:r>
            <a:r>
              <a:rPr lang="ko-KR" altLang="en-US" dirty="0" err="1">
                <a:cs typeface="lato"/>
              </a:rPr>
              <a:t>yarn</a:t>
            </a:r>
            <a:r>
              <a:rPr lang="ko-KR" altLang="en-US" dirty="0">
                <a:cs typeface="lato"/>
              </a:rPr>
              <a:t> 설정 (</a:t>
            </a:r>
            <a:r>
              <a:rPr lang="ko-KR" altLang="en-US" dirty="0" err="1">
                <a:cs typeface="lato"/>
              </a:rPr>
              <a:t>yarn은</a:t>
            </a:r>
            <a:r>
              <a:rPr lang="ko-KR" altLang="en-US" dirty="0">
                <a:cs typeface="lato"/>
              </a:rPr>
              <a:t> 리소스매니저 프로그램)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E1DEFD-82C3-0C33-53C8-C086E8D4A2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5615AA-1D6A-3757-4E5D-25DDE96C8D59}"/>
              </a:ext>
            </a:extLst>
          </p:cNvPr>
          <p:cNvSpPr txBox="1"/>
          <p:nvPr/>
        </p:nvSpPr>
        <p:spPr>
          <a:xfrm>
            <a:off x="2680395" y="1535109"/>
            <a:ext cx="6832102" cy="17543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dirty="0">
                <a:ea typeface="+mn-lt"/>
                <a:cs typeface="+mn-lt"/>
              </a:rPr>
              <a:t>&lt;</a:t>
            </a:r>
            <a:r>
              <a:rPr lang="ko-KR" dirty="0" err="1">
                <a:solidFill>
                  <a:schemeClr val="accent5"/>
                </a:solidFill>
                <a:ea typeface="+mn-lt"/>
                <a:cs typeface="+mn-lt"/>
              </a:rPr>
              <a:t>configuration</a:t>
            </a:r>
            <a:r>
              <a:rPr lang="ko-KR" dirty="0">
                <a:ea typeface="+mn-lt"/>
                <a:cs typeface="+mn-lt"/>
              </a:rPr>
              <a:t>&gt;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    &lt;</a:t>
            </a:r>
            <a:r>
              <a:rPr lang="ko-KR" dirty="0" err="1">
                <a:solidFill>
                  <a:schemeClr val="accent5"/>
                </a:solidFill>
                <a:ea typeface="+mn-lt"/>
                <a:cs typeface="+mn-lt"/>
              </a:rPr>
              <a:t>property</a:t>
            </a:r>
            <a:r>
              <a:rPr lang="ko-KR" dirty="0">
                <a:ea typeface="+mn-lt"/>
                <a:cs typeface="+mn-lt"/>
              </a:rPr>
              <a:t>&gt;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        &lt;</a:t>
            </a:r>
            <a:r>
              <a:rPr lang="ko-KR" dirty="0" err="1">
                <a:solidFill>
                  <a:schemeClr val="accent5"/>
                </a:solidFill>
                <a:ea typeface="+mn-lt"/>
                <a:cs typeface="+mn-lt"/>
              </a:rPr>
              <a:t>name</a:t>
            </a:r>
            <a:r>
              <a:rPr lang="ko-KR" dirty="0">
                <a:ea typeface="+mn-lt"/>
                <a:cs typeface="+mn-lt"/>
              </a:rPr>
              <a:t>&gt;</a:t>
            </a:r>
            <a:r>
              <a:rPr lang="en-US" altLang="ko-KR" dirty="0" err="1">
                <a:ea typeface="+mn-lt"/>
                <a:cs typeface="+mn-lt"/>
              </a:rPr>
              <a:t>mapreduce.framework</a:t>
            </a:r>
            <a:r>
              <a:rPr lang="ko-KR" dirty="0">
                <a:ea typeface="+mn-lt"/>
                <a:cs typeface="+mn-lt"/>
              </a:rPr>
              <a:t>.</a:t>
            </a:r>
            <a:r>
              <a:rPr lang="en-US" altLang="ko-KR" dirty="0">
                <a:ea typeface="+mn-lt"/>
                <a:cs typeface="+mn-lt"/>
              </a:rPr>
              <a:t>name</a:t>
            </a:r>
            <a:r>
              <a:rPr lang="ko-KR" dirty="0">
                <a:ea typeface="+mn-lt"/>
                <a:cs typeface="+mn-lt"/>
              </a:rPr>
              <a:t>&lt;/</a:t>
            </a:r>
            <a:r>
              <a:rPr lang="ko-KR" dirty="0" err="1">
                <a:solidFill>
                  <a:schemeClr val="accent5"/>
                </a:solidFill>
                <a:ea typeface="+mn-lt"/>
                <a:cs typeface="+mn-lt"/>
              </a:rPr>
              <a:t>name</a:t>
            </a:r>
            <a:r>
              <a:rPr lang="ko-KR" dirty="0">
                <a:ea typeface="+mn-lt"/>
                <a:cs typeface="+mn-lt"/>
              </a:rPr>
              <a:t>&gt;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        &lt;</a:t>
            </a:r>
            <a:r>
              <a:rPr lang="ko-KR" dirty="0" err="1">
                <a:solidFill>
                  <a:schemeClr val="accent5"/>
                </a:solidFill>
                <a:ea typeface="+mn-lt"/>
                <a:cs typeface="+mn-lt"/>
              </a:rPr>
              <a:t>value</a:t>
            </a:r>
            <a:r>
              <a:rPr lang="ko-KR" dirty="0">
                <a:ea typeface="+mn-lt"/>
                <a:cs typeface="+mn-lt"/>
              </a:rPr>
              <a:t>&gt;</a:t>
            </a:r>
            <a:r>
              <a:rPr lang="en-US" altLang="ko-KR" dirty="0">
                <a:ea typeface="+mn-lt"/>
                <a:cs typeface="+mn-lt"/>
              </a:rPr>
              <a:t>yarn</a:t>
            </a:r>
            <a:r>
              <a:rPr lang="ko-KR" dirty="0">
                <a:ea typeface="+mn-lt"/>
                <a:cs typeface="+mn-lt"/>
              </a:rPr>
              <a:t>&lt;/</a:t>
            </a:r>
            <a:r>
              <a:rPr lang="ko-KR" dirty="0" err="1">
                <a:solidFill>
                  <a:schemeClr val="accent5"/>
                </a:solidFill>
                <a:ea typeface="+mn-lt"/>
                <a:cs typeface="+mn-lt"/>
              </a:rPr>
              <a:t>value</a:t>
            </a:r>
            <a:r>
              <a:rPr lang="ko-KR" dirty="0">
                <a:ea typeface="+mn-lt"/>
                <a:cs typeface="+mn-lt"/>
              </a:rPr>
              <a:t>&gt;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    &lt;/</a:t>
            </a:r>
            <a:r>
              <a:rPr lang="ko-KR" dirty="0" err="1">
                <a:solidFill>
                  <a:schemeClr val="accent5"/>
                </a:solidFill>
                <a:ea typeface="+mn-lt"/>
                <a:cs typeface="+mn-lt"/>
              </a:rPr>
              <a:t>property</a:t>
            </a:r>
            <a:r>
              <a:rPr lang="ko-KR" dirty="0">
                <a:ea typeface="+mn-lt"/>
                <a:cs typeface="+mn-lt"/>
              </a:rPr>
              <a:t>&gt;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&lt;/</a:t>
            </a:r>
            <a:r>
              <a:rPr lang="ko-KR" dirty="0" err="1">
                <a:solidFill>
                  <a:schemeClr val="accent5"/>
                </a:solidFill>
                <a:ea typeface="+mn-lt"/>
                <a:cs typeface="+mn-lt"/>
              </a:rPr>
              <a:t>configuration</a:t>
            </a:r>
            <a:r>
              <a:rPr lang="ko-KR" dirty="0">
                <a:ea typeface="+mn-lt"/>
                <a:cs typeface="+mn-lt"/>
              </a:rPr>
              <a:t>&gt;</a:t>
            </a:r>
            <a:endParaRPr 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DB7160-12FF-2CFB-7A29-4BEA88954797}"/>
              </a:ext>
            </a:extLst>
          </p:cNvPr>
          <p:cNvSpPr txBox="1"/>
          <p:nvPr/>
        </p:nvSpPr>
        <p:spPr>
          <a:xfrm>
            <a:off x="2680395" y="4337576"/>
            <a:ext cx="6832102" cy="17543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dirty="0">
                <a:ea typeface="+mn-lt"/>
                <a:cs typeface="+mn-lt"/>
              </a:rPr>
              <a:t>&lt;</a:t>
            </a:r>
            <a:r>
              <a:rPr lang="ko-KR" dirty="0" err="1">
                <a:solidFill>
                  <a:schemeClr val="accent5"/>
                </a:solidFill>
                <a:ea typeface="+mn-lt"/>
                <a:cs typeface="+mn-lt"/>
              </a:rPr>
              <a:t>configuration</a:t>
            </a:r>
            <a:r>
              <a:rPr lang="ko-KR" dirty="0">
                <a:ea typeface="+mn-lt"/>
                <a:cs typeface="+mn-lt"/>
              </a:rPr>
              <a:t>&gt;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    &lt;</a:t>
            </a:r>
            <a:r>
              <a:rPr lang="ko-KR" dirty="0" err="1">
                <a:solidFill>
                  <a:schemeClr val="accent5"/>
                </a:solidFill>
                <a:ea typeface="+mn-lt"/>
                <a:cs typeface="+mn-lt"/>
              </a:rPr>
              <a:t>property</a:t>
            </a:r>
            <a:r>
              <a:rPr lang="ko-KR" dirty="0">
                <a:ea typeface="+mn-lt"/>
                <a:cs typeface="+mn-lt"/>
              </a:rPr>
              <a:t>&gt;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        &lt;</a:t>
            </a:r>
            <a:r>
              <a:rPr lang="ko-KR" dirty="0" err="1">
                <a:solidFill>
                  <a:schemeClr val="accent5"/>
                </a:solidFill>
                <a:ea typeface="+mn-lt"/>
                <a:cs typeface="+mn-lt"/>
              </a:rPr>
              <a:t>name</a:t>
            </a:r>
            <a:r>
              <a:rPr lang="ko-KR" dirty="0">
                <a:ea typeface="+mn-lt"/>
                <a:cs typeface="+mn-lt"/>
              </a:rPr>
              <a:t>&gt;</a:t>
            </a:r>
            <a:r>
              <a:rPr lang="en-US" altLang="ko-KR" dirty="0" err="1">
                <a:ea typeface="+mn-lt"/>
                <a:cs typeface="+mn-lt"/>
              </a:rPr>
              <a:t>yarn.resourcemanager</a:t>
            </a:r>
            <a:r>
              <a:rPr lang="ko-KR" dirty="0">
                <a:ea typeface="+mn-lt"/>
                <a:cs typeface="+mn-lt"/>
              </a:rPr>
              <a:t>.</a:t>
            </a:r>
            <a:r>
              <a:rPr lang="en-US" altLang="ko-KR" dirty="0">
                <a:ea typeface="+mn-lt"/>
                <a:cs typeface="+mn-lt"/>
              </a:rPr>
              <a:t>hostname</a:t>
            </a:r>
            <a:r>
              <a:rPr lang="ko-KR" dirty="0">
                <a:ea typeface="+mn-lt"/>
                <a:cs typeface="+mn-lt"/>
              </a:rPr>
              <a:t>&lt;/</a:t>
            </a:r>
            <a:r>
              <a:rPr lang="ko-KR" dirty="0" err="1">
                <a:solidFill>
                  <a:schemeClr val="accent5"/>
                </a:solidFill>
                <a:ea typeface="+mn-lt"/>
                <a:cs typeface="+mn-lt"/>
              </a:rPr>
              <a:t>name</a:t>
            </a:r>
            <a:r>
              <a:rPr lang="ko-KR" dirty="0">
                <a:ea typeface="+mn-lt"/>
                <a:cs typeface="+mn-lt"/>
              </a:rPr>
              <a:t>&gt;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        &lt;</a:t>
            </a:r>
            <a:r>
              <a:rPr lang="ko-KR" dirty="0" err="1">
                <a:solidFill>
                  <a:schemeClr val="accent5"/>
                </a:solidFill>
                <a:ea typeface="+mn-lt"/>
                <a:cs typeface="+mn-lt"/>
              </a:rPr>
              <a:t>value</a:t>
            </a:r>
            <a:r>
              <a:rPr lang="en-US" altLang="ko-KR" dirty="0">
                <a:ea typeface="+mn-lt"/>
                <a:cs typeface="+mn-lt"/>
              </a:rPr>
              <a:t>&gt;</a:t>
            </a:r>
            <a:r>
              <a:rPr lang="en-US" altLang="ko-KR" i="1" dirty="0">
                <a:ea typeface="+mn-lt"/>
                <a:cs typeface="+mn-lt"/>
              </a:rPr>
              <a:t>{</a:t>
            </a:r>
            <a:r>
              <a:rPr lang="en-US" altLang="ko-KR" i="1" dirty="0" err="1">
                <a:ea typeface="+mn-lt"/>
                <a:cs typeface="+mn-lt"/>
              </a:rPr>
              <a:t>namenode</a:t>
            </a:r>
            <a:r>
              <a:rPr lang="en-US" altLang="ko-KR" i="1" dirty="0">
                <a:ea typeface="+mn-lt"/>
                <a:cs typeface="+mn-lt"/>
              </a:rPr>
              <a:t> IP}</a:t>
            </a:r>
            <a:r>
              <a:rPr lang="en-US" altLang="ko-KR" dirty="0">
                <a:ea typeface="+mn-lt"/>
                <a:cs typeface="+mn-lt"/>
              </a:rPr>
              <a:t>&lt;/</a:t>
            </a:r>
            <a:r>
              <a:rPr lang="ko-KR" dirty="0" err="1">
                <a:solidFill>
                  <a:schemeClr val="accent5"/>
                </a:solidFill>
                <a:ea typeface="+mn-lt"/>
                <a:cs typeface="+mn-lt"/>
              </a:rPr>
              <a:t>value</a:t>
            </a:r>
            <a:r>
              <a:rPr lang="ko-KR" dirty="0">
                <a:ea typeface="+mn-lt"/>
                <a:cs typeface="+mn-lt"/>
              </a:rPr>
              <a:t>&gt;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    &lt;/</a:t>
            </a:r>
            <a:r>
              <a:rPr lang="ko-KR" dirty="0" err="1">
                <a:solidFill>
                  <a:schemeClr val="accent5"/>
                </a:solidFill>
                <a:ea typeface="+mn-lt"/>
                <a:cs typeface="+mn-lt"/>
              </a:rPr>
              <a:t>property</a:t>
            </a:r>
            <a:r>
              <a:rPr lang="ko-KR" dirty="0">
                <a:ea typeface="+mn-lt"/>
                <a:cs typeface="+mn-lt"/>
              </a:rPr>
              <a:t>&gt;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&lt;/</a:t>
            </a:r>
            <a:r>
              <a:rPr lang="ko-KR" dirty="0" err="1">
                <a:solidFill>
                  <a:schemeClr val="accent5"/>
                </a:solidFill>
                <a:ea typeface="+mn-lt"/>
                <a:cs typeface="+mn-lt"/>
              </a:rPr>
              <a:t>configuration</a:t>
            </a:r>
            <a:r>
              <a:rPr lang="ko-KR" dirty="0">
                <a:ea typeface="+mn-lt"/>
                <a:cs typeface="+mn-lt"/>
              </a:rPr>
              <a:t>&gt;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252958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8119F7-71B5-1697-086E-74E6AFE8D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207" y="165629"/>
            <a:ext cx="11757660" cy="700498"/>
          </a:xfrm>
        </p:spPr>
        <p:txBody>
          <a:bodyPr/>
          <a:lstStyle/>
          <a:p>
            <a:r>
              <a:rPr lang="ko-KR" dirty="0" err="1">
                <a:ea typeface="+mj-lt"/>
                <a:cs typeface="+mj-lt"/>
              </a:rPr>
              <a:t>Multi-node</a:t>
            </a:r>
            <a:r>
              <a:rPr lang="ko-KR" dirty="0">
                <a:ea typeface="+mj-lt"/>
                <a:cs typeface="+mj-lt"/>
              </a:rPr>
              <a:t> HDFS</a:t>
            </a:r>
            <a:endParaRPr lang="en-US" altLang="ko-KR" b="0" dirty="0">
              <a:ea typeface="+mj-lt"/>
              <a:cs typeface="+mj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4A74F1-5D85-5035-CB1B-5FFDF1F1A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cs typeface="lato"/>
              </a:rPr>
              <a:t>Workers</a:t>
            </a:r>
            <a:r>
              <a:rPr lang="ko-KR" altLang="en-US" dirty="0">
                <a:cs typeface="lato"/>
              </a:rPr>
              <a:t>: </a:t>
            </a:r>
            <a:r>
              <a:rPr lang="ko-KR" altLang="en-US" dirty="0" err="1">
                <a:cs typeface="lato"/>
              </a:rPr>
              <a:t>datanode</a:t>
            </a:r>
            <a:r>
              <a:rPr lang="ko-KR" altLang="en-US" dirty="0">
                <a:cs typeface="lato"/>
              </a:rPr>
              <a:t> 명시</a:t>
            </a:r>
          </a:p>
          <a:p>
            <a:pPr marL="575945" lvl="1"/>
            <a:r>
              <a:rPr lang="ko-KR" altLang="en-US" dirty="0">
                <a:cs typeface="lato"/>
              </a:rPr>
              <a:t>각 라인에 </a:t>
            </a:r>
            <a:r>
              <a:rPr lang="ko-KR" altLang="en-US" dirty="0" err="1">
                <a:cs typeface="lato"/>
              </a:rPr>
              <a:t>datanode의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hostname</a:t>
            </a:r>
            <a:r>
              <a:rPr lang="ko-KR" altLang="en-US" dirty="0">
                <a:cs typeface="lato"/>
              </a:rPr>
              <a:t>(혹은 IP)</a:t>
            </a:r>
            <a:r>
              <a:rPr lang="ko-KR" altLang="en-US" dirty="0" err="1">
                <a:cs typeface="lato"/>
              </a:rPr>
              <a:t>를</a:t>
            </a:r>
            <a:r>
              <a:rPr lang="ko-KR" altLang="en-US" dirty="0">
                <a:cs typeface="lato"/>
              </a:rPr>
              <a:t> 입력</a:t>
            </a:r>
          </a:p>
          <a:p>
            <a:pPr marL="575945" lvl="1"/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ko-KR" altLang="en-US" dirty="0">
                <a:cs typeface="lato"/>
              </a:rPr>
              <a:t>모든 파일 설정이 끝난 후에는 나머지 노드로 설정 파일을 복사</a:t>
            </a:r>
          </a:p>
          <a:p>
            <a:pPr marL="575945" lvl="1"/>
            <a:r>
              <a:rPr lang="ko-KR" altLang="en-US" dirty="0">
                <a:cs typeface="lato"/>
              </a:rPr>
              <a:t>혹시나 설정이 달라서 노드가 연결되지 않을 일을 막기 위해서</a:t>
            </a:r>
          </a:p>
          <a:p>
            <a:pPr marL="575945" lvl="1"/>
            <a:r>
              <a:rPr lang="en-US" altLang="ko-KR" dirty="0">
                <a:ea typeface="+mn-lt"/>
                <a:cs typeface="+mn-lt"/>
              </a:rPr>
              <a:t>$ </a:t>
            </a:r>
            <a:r>
              <a:rPr lang="ko-KR" dirty="0" err="1">
                <a:ea typeface="+mn-lt"/>
                <a:cs typeface="+mn-lt"/>
              </a:rPr>
              <a:t>scp</a:t>
            </a:r>
            <a:r>
              <a:rPr lang="ko-KR" dirty="0">
                <a:ea typeface="+mn-lt"/>
                <a:cs typeface="+mn-lt"/>
              </a:rPr>
              <a:t> ~/hadoop-3.2.3/</a:t>
            </a:r>
            <a:r>
              <a:rPr lang="ko-KR" dirty="0" err="1">
                <a:ea typeface="+mn-lt"/>
                <a:cs typeface="+mn-lt"/>
              </a:rPr>
              <a:t>etc</a:t>
            </a:r>
            <a:r>
              <a:rPr lang="ko-KR" dirty="0">
                <a:ea typeface="+mn-lt"/>
                <a:cs typeface="+mn-lt"/>
              </a:rPr>
              <a:t>/</a:t>
            </a:r>
            <a:r>
              <a:rPr lang="ko-KR" dirty="0" err="1">
                <a:ea typeface="+mn-lt"/>
                <a:cs typeface="+mn-lt"/>
              </a:rPr>
              <a:t>hadoop</a:t>
            </a:r>
            <a:r>
              <a:rPr lang="ko-KR" dirty="0">
                <a:ea typeface="+mn-lt"/>
                <a:cs typeface="+mn-lt"/>
              </a:rPr>
              <a:t>/* hadoop@noslab-ssd2:~/hadoop-3.2.3/</a:t>
            </a:r>
            <a:r>
              <a:rPr lang="ko-KR" dirty="0" err="1">
                <a:ea typeface="+mn-lt"/>
                <a:cs typeface="+mn-lt"/>
              </a:rPr>
              <a:t>etc</a:t>
            </a:r>
            <a:r>
              <a:rPr lang="ko-KR" dirty="0">
                <a:ea typeface="+mn-lt"/>
                <a:cs typeface="+mn-lt"/>
              </a:rPr>
              <a:t>/</a:t>
            </a:r>
            <a:r>
              <a:rPr lang="ko-KR" dirty="0" err="1">
                <a:ea typeface="+mn-lt"/>
                <a:cs typeface="+mn-lt"/>
              </a:rPr>
              <a:t>hadoop</a:t>
            </a:r>
            <a:r>
              <a:rPr lang="ko-KR" dirty="0">
                <a:ea typeface="+mn-lt"/>
                <a:cs typeface="+mn-lt"/>
              </a:rPr>
              <a:t>/</a:t>
            </a:r>
            <a:br>
              <a:rPr lang="en-US" dirty="0"/>
            </a:br>
            <a:r>
              <a:rPr lang="en-US" altLang="ko-KR" dirty="0">
                <a:ea typeface="+mn-lt"/>
                <a:cs typeface="+mn-lt"/>
              </a:rPr>
              <a:t>$ </a:t>
            </a:r>
            <a:r>
              <a:rPr lang="en-US" altLang="ko-KR" dirty="0" err="1">
                <a:ea typeface="+mn-lt"/>
                <a:cs typeface="+mn-lt"/>
              </a:rPr>
              <a:t>scp</a:t>
            </a:r>
            <a:r>
              <a:rPr lang="en-US" altLang="ko-KR" dirty="0">
                <a:ea typeface="+mn-lt"/>
                <a:cs typeface="+mn-lt"/>
              </a:rPr>
              <a:t> ~/hadoop-3.2.3/</a:t>
            </a:r>
            <a:r>
              <a:rPr lang="en-US" altLang="ko-KR" dirty="0" err="1">
                <a:ea typeface="+mn-lt"/>
                <a:cs typeface="+mn-lt"/>
              </a:rPr>
              <a:t>etc</a:t>
            </a:r>
            <a:r>
              <a:rPr lang="en-US" altLang="ko-KR" dirty="0">
                <a:ea typeface="+mn-lt"/>
                <a:cs typeface="+mn-lt"/>
              </a:rPr>
              <a:t>/</a:t>
            </a:r>
            <a:r>
              <a:rPr lang="en-US" altLang="ko-KR" dirty="0" err="1">
                <a:ea typeface="+mn-lt"/>
                <a:cs typeface="+mn-lt"/>
              </a:rPr>
              <a:t>hadoop</a:t>
            </a:r>
            <a:r>
              <a:rPr lang="en-US" altLang="ko-KR" dirty="0">
                <a:ea typeface="+mn-lt"/>
                <a:cs typeface="+mn-lt"/>
              </a:rPr>
              <a:t>/* </a:t>
            </a:r>
            <a:r>
              <a:rPr lang="en-US" altLang="ko-KR" dirty="0" err="1">
                <a:ea typeface="+mn-lt"/>
                <a:cs typeface="+mn-lt"/>
              </a:rPr>
              <a:t>hadoop@noslab-gpu</a:t>
            </a:r>
            <a:r>
              <a:rPr lang="en-US" altLang="ko-KR" dirty="0">
                <a:ea typeface="+mn-lt"/>
                <a:cs typeface="+mn-lt"/>
              </a:rPr>
              <a:t>:~/hadoop-3.2.3/</a:t>
            </a:r>
            <a:r>
              <a:rPr lang="en-US" altLang="ko-KR" dirty="0" err="1">
                <a:ea typeface="+mn-lt"/>
                <a:cs typeface="+mn-lt"/>
              </a:rPr>
              <a:t>etc</a:t>
            </a:r>
            <a:r>
              <a:rPr lang="en-US" altLang="ko-KR" dirty="0">
                <a:ea typeface="+mn-lt"/>
                <a:cs typeface="+mn-lt"/>
              </a:rPr>
              <a:t>/</a:t>
            </a:r>
            <a:r>
              <a:rPr lang="en-US" altLang="ko-KR" dirty="0" err="1">
                <a:ea typeface="+mn-lt"/>
                <a:cs typeface="+mn-lt"/>
              </a:rPr>
              <a:t>hadoop</a:t>
            </a:r>
            <a:r>
              <a:rPr lang="en-US" altLang="ko-KR" dirty="0">
                <a:ea typeface="+mn-lt"/>
                <a:cs typeface="+mn-lt"/>
              </a:rPr>
              <a:t>/</a:t>
            </a:r>
            <a:br>
              <a:rPr lang="en-US" dirty="0"/>
            </a:br>
            <a:r>
              <a:rPr lang="en-US" altLang="ko-KR" dirty="0">
                <a:ea typeface="+mn-lt"/>
                <a:cs typeface="+mn-lt"/>
              </a:rPr>
              <a:t>$ </a:t>
            </a:r>
            <a:r>
              <a:rPr lang="en-US" altLang="ko-KR" dirty="0" err="1">
                <a:ea typeface="+mn-lt"/>
                <a:cs typeface="+mn-lt"/>
              </a:rPr>
              <a:t>scp</a:t>
            </a:r>
            <a:r>
              <a:rPr lang="en-US" altLang="ko-KR" dirty="0">
                <a:ea typeface="+mn-lt"/>
                <a:cs typeface="+mn-lt"/>
              </a:rPr>
              <a:t> ~/hadoop-3.2.3/</a:t>
            </a:r>
            <a:r>
              <a:rPr lang="en-US" altLang="ko-KR" dirty="0" err="1">
                <a:ea typeface="+mn-lt"/>
                <a:cs typeface="+mn-lt"/>
              </a:rPr>
              <a:t>etc</a:t>
            </a:r>
            <a:r>
              <a:rPr lang="en-US" altLang="ko-KR" dirty="0">
                <a:ea typeface="+mn-lt"/>
                <a:cs typeface="+mn-lt"/>
              </a:rPr>
              <a:t>/</a:t>
            </a:r>
            <a:r>
              <a:rPr lang="en-US" altLang="ko-KR" dirty="0" err="1">
                <a:ea typeface="+mn-lt"/>
                <a:cs typeface="+mn-lt"/>
              </a:rPr>
              <a:t>hadoop</a:t>
            </a:r>
            <a:r>
              <a:rPr lang="en-US" altLang="ko-KR" dirty="0">
                <a:ea typeface="+mn-lt"/>
                <a:cs typeface="+mn-lt"/>
              </a:rPr>
              <a:t>/* hadoop@noslab-gpu2:~/hadoop-3.2.3/</a:t>
            </a:r>
            <a:r>
              <a:rPr lang="en-US" altLang="ko-KR" dirty="0" err="1">
                <a:ea typeface="+mn-lt"/>
                <a:cs typeface="+mn-lt"/>
              </a:rPr>
              <a:t>etc</a:t>
            </a:r>
            <a:r>
              <a:rPr lang="en-US" altLang="ko-KR" dirty="0">
                <a:ea typeface="+mn-lt"/>
                <a:cs typeface="+mn-lt"/>
              </a:rPr>
              <a:t>/</a:t>
            </a:r>
            <a:r>
              <a:rPr lang="en-US" altLang="ko-KR" dirty="0" err="1">
                <a:ea typeface="+mn-lt"/>
                <a:cs typeface="+mn-lt"/>
              </a:rPr>
              <a:t>hadoop</a:t>
            </a:r>
            <a:r>
              <a:rPr lang="en-US" altLang="ko-KR" dirty="0">
                <a:ea typeface="+mn-lt"/>
                <a:cs typeface="+mn-lt"/>
              </a:rPr>
              <a:t>/</a:t>
            </a:r>
            <a:endParaRPr lang="ko-KR" altLang="en-US" dirty="0">
              <a:cs typeface="lato"/>
            </a:endParaRPr>
          </a:p>
          <a:p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DC3667-D99D-BE5C-3994-B3392478CF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A73293-222F-AD3E-7B09-4F4E395B9FB2}"/>
              </a:ext>
            </a:extLst>
          </p:cNvPr>
          <p:cNvSpPr txBox="1"/>
          <p:nvPr/>
        </p:nvSpPr>
        <p:spPr>
          <a:xfrm>
            <a:off x="970128" y="2093908"/>
            <a:ext cx="6832102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cs typeface="lato"/>
              </a:rPr>
              <a:t>noslab-ssd</a:t>
            </a:r>
          </a:p>
          <a:p>
            <a:r>
              <a:rPr lang="ko-KR" altLang="en-US" dirty="0" err="1">
                <a:cs typeface="lato"/>
              </a:rPr>
              <a:t>noslab-gpu</a:t>
            </a:r>
            <a:endParaRPr lang="ko-KR" altLang="en-US">
              <a:cs typeface="lato"/>
            </a:endParaRPr>
          </a:p>
          <a:p>
            <a:r>
              <a:rPr lang="ko-KR" altLang="en-US" dirty="0">
                <a:cs typeface="lato"/>
              </a:rPr>
              <a:t>noslab-gpu2</a:t>
            </a:r>
          </a:p>
        </p:txBody>
      </p:sp>
    </p:spTree>
    <p:extLst>
      <p:ext uri="{BB962C8B-B14F-4D97-AF65-F5344CB8AC3E}">
        <p14:creationId xmlns:p14="http://schemas.microsoft.com/office/powerpoint/2010/main" val="986405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CA2C55-BF19-EF97-6993-75274A510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 err="1">
                <a:ea typeface="+mj-lt"/>
                <a:cs typeface="+mj-lt"/>
              </a:rPr>
              <a:t>Multi-node</a:t>
            </a:r>
            <a:r>
              <a:rPr lang="ko-KR" dirty="0">
                <a:ea typeface="+mj-lt"/>
                <a:cs typeface="+mj-lt"/>
              </a:rPr>
              <a:t> HDFS</a:t>
            </a:r>
            <a:endParaRPr lang="en-US" altLang="ko-KR" b="0" dirty="0">
              <a:ea typeface="+mj-lt"/>
              <a:cs typeface="+mj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5E60E9-28CB-8A49-800A-A44A95103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cs typeface="lato"/>
              </a:rPr>
              <a:t>.</a:t>
            </a:r>
            <a:r>
              <a:rPr lang="ko-KR" altLang="en-US" dirty="0" err="1">
                <a:cs typeface="lato"/>
              </a:rPr>
              <a:t>bashrc</a:t>
            </a:r>
            <a:r>
              <a:rPr lang="ko-KR" altLang="en-US" dirty="0">
                <a:cs typeface="lato"/>
              </a:rPr>
              <a:t> 수정</a:t>
            </a: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ko-KR" altLang="en-US" dirty="0">
                <a:cs typeface="lato"/>
              </a:rPr>
              <a:t>~/.</a:t>
            </a:r>
            <a:r>
              <a:rPr lang="ko-KR" altLang="en-US" dirty="0" err="1">
                <a:cs typeface="lato"/>
              </a:rPr>
              <a:t>bashrc</a:t>
            </a:r>
            <a:r>
              <a:rPr lang="ko-KR" altLang="en-US" dirty="0">
                <a:cs typeface="lato"/>
              </a:rPr>
              <a:t> 하단에 </a:t>
            </a:r>
            <a:r>
              <a:rPr lang="ko-KR" altLang="en-US" dirty="0" err="1">
                <a:cs typeface="lato"/>
              </a:rPr>
              <a:t>HADOOP과</a:t>
            </a:r>
            <a:r>
              <a:rPr lang="ko-KR" altLang="en-US" dirty="0">
                <a:cs typeface="lato"/>
              </a:rPr>
              <a:t> 관련된 </a:t>
            </a:r>
            <a:r>
              <a:rPr lang="ko-KR" altLang="en-US" dirty="0" err="1">
                <a:cs typeface="lato"/>
              </a:rPr>
              <a:t>PATH와</a:t>
            </a:r>
            <a:r>
              <a:rPr lang="ko-KR" altLang="en-US" dirty="0">
                <a:cs typeface="lato"/>
              </a:rPr>
              <a:t> 변수 설정</a:t>
            </a:r>
          </a:p>
          <a:p>
            <a:pPr marL="575945" lvl="1">
              <a:buFont typeface="Arial" panose="05000000000000000000" pitchFamily="2" charset="2"/>
              <a:buChar char="•"/>
            </a:pPr>
            <a:endParaRPr lang="ko-KR" altLang="en-US" dirty="0">
              <a:cs typeface="lato"/>
            </a:endParaRPr>
          </a:p>
          <a:p>
            <a:pPr marL="575945" lvl="1">
              <a:buFont typeface="Arial" panose="05000000000000000000" pitchFamily="2" charset="2"/>
              <a:buChar char="•"/>
            </a:pPr>
            <a:endParaRPr lang="ko-KR" altLang="en-US" dirty="0">
              <a:cs typeface="lato"/>
            </a:endParaRPr>
          </a:p>
          <a:p>
            <a:pPr marL="575945" lvl="1">
              <a:buFont typeface="Arial" panose="05000000000000000000" pitchFamily="2" charset="2"/>
              <a:buChar char="•"/>
            </a:pPr>
            <a:endParaRPr lang="ko-KR" altLang="en-US" dirty="0">
              <a:cs typeface="lato"/>
            </a:endParaRPr>
          </a:p>
          <a:p>
            <a:pPr marL="575945" lvl="1">
              <a:buFont typeface="Arial" panose="05000000000000000000" pitchFamily="2" charset="2"/>
              <a:buChar char="•"/>
            </a:pPr>
            <a:endParaRPr lang="ko-KR" altLang="en-US" dirty="0">
              <a:cs typeface="lato"/>
            </a:endParaRPr>
          </a:p>
          <a:p>
            <a:pPr marL="575945" lvl="1">
              <a:buFont typeface="Arial" panose="05000000000000000000" pitchFamily="2" charset="2"/>
              <a:buChar char="•"/>
            </a:pPr>
            <a:endParaRPr lang="ko-KR" altLang="en-US" dirty="0">
              <a:cs typeface="lato"/>
            </a:endParaRP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ko-KR" altLang="en-US" dirty="0">
                <a:cs typeface="lato"/>
              </a:rPr>
              <a:t>수정한 내용을 적용</a:t>
            </a:r>
            <a:br>
              <a:rPr lang="ko-KR" altLang="en-US" dirty="0">
                <a:cs typeface="lato"/>
              </a:rPr>
            </a:br>
            <a:r>
              <a:rPr lang="ko-KR" altLang="en-US" dirty="0">
                <a:cs typeface="lato"/>
              </a:rPr>
              <a:t>$ </a:t>
            </a:r>
            <a:r>
              <a:rPr lang="ko-KR" altLang="en-US" dirty="0" err="1">
                <a:cs typeface="lato"/>
              </a:rPr>
              <a:t>source</a:t>
            </a:r>
            <a:r>
              <a:rPr lang="ko-KR" altLang="en-US" dirty="0">
                <a:cs typeface="lato"/>
              </a:rPr>
              <a:t> ~/.</a:t>
            </a:r>
            <a:r>
              <a:rPr lang="ko-KR" altLang="en-US" dirty="0" err="1">
                <a:cs typeface="lato"/>
              </a:rPr>
              <a:t>bashrc</a:t>
            </a:r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6D31BA-6030-3D05-8CEF-4E0BA05C2C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D0FBCA-F12F-EA27-3824-CB8DB3E3C3D8}"/>
              </a:ext>
            </a:extLst>
          </p:cNvPr>
          <p:cNvSpPr txBox="1"/>
          <p:nvPr/>
        </p:nvSpPr>
        <p:spPr>
          <a:xfrm>
            <a:off x="970128" y="2093908"/>
            <a:ext cx="6832102" cy="20313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ea typeface="+mn-lt"/>
                <a:cs typeface="+mn-lt"/>
              </a:rPr>
              <a:t>export</a:t>
            </a:r>
            <a:r>
              <a:rPr lang="ko-KR" altLang="en-US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HADOOP_HOME=/home/</a:t>
            </a:r>
            <a:r>
              <a:rPr lang="en-US" altLang="ko-KR" dirty="0" err="1">
                <a:ea typeface="+mn-lt"/>
                <a:cs typeface="+mn-lt"/>
              </a:rPr>
              <a:t>hadoop</a:t>
            </a:r>
            <a:r>
              <a:rPr lang="en-US" altLang="ko-KR" dirty="0">
                <a:ea typeface="+mn-lt"/>
                <a:cs typeface="+mn-lt"/>
              </a:rPr>
              <a:t>/hadoop-3.2.3</a:t>
            </a:r>
            <a:endParaRPr lang="ko-KR" altLang="en-US" dirty="0"/>
          </a:p>
          <a:p>
            <a:r>
              <a:rPr lang="en-US" altLang="ko-KR" dirty="0">
                <a:solidFill>
                  <a:srgbClr val="FF0000"/>
                </a:solidFill>
                <a:ea typeface="+mn-lt"/>
                <a:cs typeface="+mn-lt"/>
              </a:rPr>
              <a:t>export</a:t>
            </a:r>
            <a:r>
              <a:rPr lang="ko-KR" altLang="en-US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PATH=$PATH:$HADOOP_HOME/bin</a:t>
            </a:r>
            <a:endParaRPr lang="ko-KR" altLang="en-US"/>
          </a:p>
          <a:p>
            <a:r>
              <a:rPr lang="en-US" altLang="ko-KR" dirty="0">
                <a:solidFill>
                  <a:srgbClr val="FF0000"/>
                </a:solidFill>
                <a:ea typeface="+mn-lt"/>
                <a:cs typeface="+mn-lt"/>
              </a:rPr>
              <a:t>export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PATH=$PATH:$HADOOP_HOME/</a:t>
            </a:r>
            <a:r>
              <a:rPr lang="en-US" altLang="ko-KR" dirty="0" err="1">
                <a:ea typeface="+mn-lt"/>
                <a:cs typeface="+mn-lt"/>
              </a:rPr>
              <a:t>sbin</a:t>
            </a:r>
            <a:endParaRPr lang="ko-KR" altLang="en-US"/>
          </a:p>
          <a:p>
            <a:r>
              <a:rPr lang="en-US" altLang="ko-KR" dirty="0">
                <a:solidFill>
                  <a:srgbClr val="FF0000"/>
                </a:solidFill>
                <a:ea typeface="+mn-lt"/>
                <a:cs typeface="+mn-lt"/>
              </a:rPr>
              <a:t>export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HADOOP_MAPRED_HOME=$HADOOP_HOME</a:t>
            </a:r>
            <a:endParaRPr lang="ko-KR" altLang="en-US"/>
          </a:p>
          <a:p>
            <a:r>
              <a:rPr lang="en-US" altLang="ko-KR" dirty="0">
                <a:solidFill>
                  <a:srgbClr val="FF0000"/>
                </a:solidFill>
                <a:ea typeface="+mn-lt"/>
                <a:cs typeface="+mn-lt"/>
              </a:rPr>
              <a:t>export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HADOOP_COMMON_HOME=$HADOOP_HOME</a:t>
            </a:r>
            <a:endParaRPr lang="ko-KR" altLang="en-US"/>
          </a:p>
          <a:p>
            <a:r>
              <a:rPr lang="en-US" altLang="ko-KR" dirty="0">
                <a:solidFill>
                  <a:srgbClr val="FF0000"/>
                </a:solidFill>
                <a:ea typeface="+mn-lt"/>
                <a:cs typeface="+mn-lt"/>
              </a:rPr>
              <a:t>export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HADOOP_HDFS_HOME=$HADOOP_HOME</a:t>
            </a:r>
            <a:endParaRPr lang="ko-KR" altLang="en-US"/>
          </a:p>
          <a:p>
            <a:r>
              <a:rPr lang="en-US" altLang="ko-KR" dirty="0">
                <a:solidFill>
                  <a:srgbClr val="FF0000"/>
                </a:solidFill>
                <a:ea typeface="+mn-lt"/>
                <a:cs typeface="+mn-lt"/>
              </a:rPr>
              <a:t>export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YARN_HOME=$HADOOP_HOME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368693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D43EA-9860-7F75-77B9-52F87A3E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 err="1">
                <a:ea typeface="+mj-lt"/>
                <a:cs typeface="+mj-lt"/>
              </a:rPr>
              <a:t>Multi-node</a:t>
            </a:r>
            <a:r>
              <a:rPr lang="ko-KR" dirty="0">
                <a:ea typeface="+mj-lt"/>
                <a:cs typeface="+mj-lt"/>
              </a:rPr>
              <a:t> HDFS</a:t>
            </a:r>
            <a:endParaRPr 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6CCE59-E882-2B77-CFB5-5857812D5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cs typeface="lato"/>
              </a:rPr>
              <a:t>HDFS 실행</a:t>
            </a:r>
          </a:p>
          <a:p>
            <a:pPr marL="575945" lvl="1"/>
            <a:r>
              <a:rPr lang="ko-KR" altLang="en-US" dirty="0">
                <a:cs typeface="lato"/>
              </a:rPr>
              <a:t>$ ./start-all.sh</a:t>
            </a:r>
          </a:p>
          <a:p>
            <a:pPr marL="575945" lvl="1"/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  <a:p>
            <a:pPr marL="0" indent="0">
              <a:buNone/>
            </a:pPr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C67652-FB24-361B-643E-6B3FF2BA4C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BF31A412-6685-EF68-F5C1-37919ED8F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47" y="2124696"/>
            <a:ext cx="6581658" cy="170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951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D43EA-9860-7F75-77B9-52F87A3E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 err="1">
                <a:ea typeface="+mj-lt"/>
                <a:cs typeface="+mj-lt"/>
              </a:rPr>
              <a:t>Multi-node</a:t>
            </a:r>
            <a:r>
              <a:rPr lang="ko-KR" dirty="0">
                <a:ea typeface="+mj-lt"/>
                <a:cs typeface="+mj-lt"/>
              </a:rPr>
              <a:t> HDFS</a:t>
            </a:r>
            <a:endParaRPr 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6CCE59-E882-2B77-CFB5-5857812D5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cs typeface="lato"/>
              </a:rPr>
              <a:t>JPS를</a:t>
            </a:r>
            <a:r>
              <a:rPr lang="ko-KR" altLang="en-US" dirty="0">
                <a:cs typeface="lato"/>
              </a:rPr>
              <a:t> 통한 HDFS 실행 확인</a:t>
            </a:r>
          </a:p>
          <a:p>
            <a:pPr marL="575945" lvl="1"/>
            <a:r>
              <a:rPr lang="ko-KR" altLang="en-US" b="1" dirty="0" err="1">
                <a:cs typeface="lato"/>
              </a:rPr>
              <a:t>Jps</a:t>
            </a:r>
            <a:r>
              <a:rPr lang="ko-KR" altLang="en-US" b="1" dirty="0">
                <a:cs typeface="lato"/>
              </a:rPr>
              <a:t>(</a:t>
            </a:r>
            <a:r>
              <a:rPr lang="ko-KR" altLang="en-US" b="1" dirty="0" err="1">
                <a:cs typeface="lato"/>
              </a:rPr>
              <a:t>Java</a:t>
            </a:r>
            <a:r>
              <a:rPr lang="ko-KR" altLang="en-US" b="1" dirty="0">
                <a:cs typeface="lato"/>
              </a:rPr>
              <a:t> </a:t>
            </a:r>
            <a:r>
              <a:rPr lang="ko-KR" altLang="en-US" b="1" dirty="0" err="1">
                <a:cs typeface="lato"/>
              </a:rPr>
              <a:t>virtual</a:t>
            </a:r>
            <a:r>
              <a:rPr lang="ko-KR" altLang="en-US" b="1" dirty="0">
                <a:cs typeface="lato"/>
              </a:rPr>
              <a:t> </a:t>
            </a:r>
            <a:r>
              <a:rPr lang="ko-KR" altLang="en-US" b="1" dirty="0" err="1">
                <a:cs typeface="lato"/>
              </a:rPr>
              <a:t>machine</a:t>
            </a:r>
            <a:r>
              <a:rPr lang="ko-KR" altLang="en-US" b="1" dirty="0">
                <a:cs typeface="lato"/>
              </a:rPr>
              <a:t> </a:t>
            </a:r>
            <a:r>
              <a:rPr lang="ko-KR" altLang="en-US" b="1" dirty="0" err="1">
                <a:cs typeface="lato"/>
              </a:rPr>
              <a:t>Process</a:t>
            </a:r>
            <a:r>
              <a:rPr lang="ko-KR" altLang="en-US" b="1" dirty="0">
                <a:cs typeface="lato"/>
              </a:rPr>
              <a:t> </a:t>
            </a:r>
            <a:r>
              <a:rPr lang="ko-KR" altLang="en-US" b="1" dirty="0" err="1">
                <a:cs typeface="lato"/>
              </a:rPr>
              <a:t>Status</a:t>
            </a:r>
            <a:r>
              <a:rPr lang="ko-KR" altLang="en-US" b="1" dirty="0">
                <a:cs typeface="lato"/>
              </a:rPr>
              <a:t> </a:t>
            </a:r>
            <a:r>
              <a:rPr lang="ko-KR" altLang="en-US" b="1" dirty="0" err="1">
                <a:cs typeface="lato"/>
              </a:rPr>
              <a:t>tool</a:t>
            </a:r>
            <a:r>
              <a:rPr lang="ko-KR" altLang="en-US" b="1" dirty="0">
                <a:cs typeface="lato"/>
              </a:rPr>
              <a:t>)</a:t>
            </a:r>
            <a:r>
              <a:rPr lang="ko-KR" altLang="en-US" dirty="0">
                <a:cs typeface="lato"/>
              </a:rPr>
              <a:t>: </a:t>
            </a:r>
            <a:r>
              <a:rPr lang="ko-KR" altLang="en-US" dirty="0" err="1">
                <a:cs typeface="lato"/>
              </a:rPr>
              <a:t>JVM에서</a:t>
            </a:r>
            <a:r>
              <a:rPr lang="ko-KR" altLang="en-US" dirty="0">
                <a:cs typeface="lato"/>
              </a:rPr>
              <a:t> 실행 중인 프로세스 확인을 위한 툴</a:t>
            </a:r>
          </a:p>
          <a:p>
            <a:pPr marL="575945" lvl="1"/>
            <a:r>
              <a:rPr lang="ko-KR" altLang="en-US" dirty="0">
                <a:cs typeface="lato"/>
              </a:rPr>
              <a:t>$ </a:t>
            </a:r>
            <a:r>
              <a:rPr lang="ko-KR" altLang="en-US" dirty="0" err="1">
                <a:cs typeface="lato"/>
              </a:rPr>
              <a:t>jps</a:t>
            </a:r>
          </a:p>
          <a:p>
            <a:pPr marL="575945" lvl="1"/>
            <a:r>
              <a:rPr lang="ko-KR" altLang="en-US" dirty="0" err="1">
                <a:cs typeface="lato"/>
              </a:rPr>
              <a:t>Jps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실행시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namenode에</a:t>
            </a:r>
            <a:r>
              <a:rPr lang="ko-KR" altLang="en-US" dirty="0">
                <a:cs typeface="lato"/>
              </a:rPr>
              <a:t> 표시되는 프로세스</a:t>
            </a:r>
          </a:p>
          <a:p>
            <a:pPr marL="575945" lvl="1"/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  <a:p>
            <a:pPr marL="575945" lvl="1"/>
            <a:r>
              <a:rPr lang="ko-KR" altLang="en-US" dirty="0" err="1">
                <a:cs typeface="lato"/>
              </a:rPr>
              <a:t>Jps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실행시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datanode에</a:t>
            </a:r>
            <a:r>
              <a:rPr lang="ko-KR" altLang="en-US" dirty="0">
                <a:cs typeface="lato"/>
              </a:rPr>
              <a:t> 표시되는 프로세스 </a:t>
            </a:r>
          </a:p>
          <a:p>
            <a:pPr marL="575945" lvl="1"/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  <a:p>
            <a:pPr marL="0" indent="0">
              <a:buNone/>
            </a:pPr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C67652-FB24-361B-643E-6B3FF2BA4C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24AD0C1-7FC7-066C-7D9E-4290DD5BA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316" y="3010623"/>
            <a:ext cx="6318403" cy="916050"/>
          </a:xfrm>
          <a:prstGeom prst="rect">
            <a:avLst/>
          </a:prstGeom>
        </p:spPr>
      </p:pic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1420D4E6-7482-231E-B2A3-63A9B18DF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316" y="4596449"/>
            <a:ext cx="6378765" cy="63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467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D43EA-9860-7F75-77B9-52F87A3E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 err="1">
                <a:ea typeface="+mj-lt"/>
                <a:cs typeface="+mj-lt"/>
              </a:rPr>
              <a:t>Multi-node</a:t>
            </a:r>
            <a:r>
              <a:rPr lang="ko-KR" dirty="0">
                <a:ea typeface="+mj-lt"/>
                <a:cs typeface="+mj-lt"/>
              </a:rPr>
              <a:t> HDFS</a:t>
            </a:r>
            <a:endParaRPr 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6CCE59-E882-2B77-CFB5-5857812D5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cs typeface="lato"/>
              </a:rPr>
              <a:t>Web</a:t>
            </a:r>
            <a:r>
              <a:rPr lang="ko-KR" altLang="en-US" dirty="0">
                <a:cs typeface="lato"/>
              </a:rPr>
              <a:t> UI를 통한 HDFS 실행 확인</a:t>
            </a:r>
          </a:p>
          <a:p>
            <a:pPr marL="575945" lvl="1"/>
            <a:r>
              <a:rPr lang="ko-KR" b="1" dirty="0">
                <a:ea typeface="+mn-lt"/>
                <a:cs typeface="+mn-lt"/>
              </a:rPr>
              <a:t>http://{namenode의 IP}:50070</a:t>
            </a:r>
            <a:r>
              <a:rPr lang="ko-KR" dirty="0">
                <a:ea typeface="+mn-lt"/>
                <a:cs typeface="+mn-lt"/>
              </a:rPr>
              <a:t>으로 접속하면 </a:t>
            </a:r>
            <a:r>
              <a:rPr lang="en-US" altLang="ko-KR" dirty="0" err="1">
                <a:ea typeface="+mn-lt"/>
                <a:cs typeface="+mn-lt"/>
              </a:rPr>
              <a:t>HDFS의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상태를</a:t>
            </a:r>
            <a:r>
              <a:rPr lang="en-US" altLang="ko-KR" dirty="0">
                <a:ea typeface="+mn-lt"/>
                <a:cs typeface="+mn-lt"/>
              </a:rPr>
              <a:t> web </a:t>
            </a:r>
            <a:r>
              <a:rPr lang="en-US" altLang="ko-KR" dirty="0" err="1">
                <a:ea typeface="+mn-lt"/>
                <a:cs typeface="+mn-lt"/>
              </a:rPr>
              <a:t>UI로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확인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가능</a:t>
            </a:r>
            <a:endParaRPr lang="en-US" altLang="ko-KR">
              <a:ea typeface="+mn-lt"/>
              <a:cs typeface="+mn-lt"/>
            </a:endParaRPr>
          </a:p>
          <a:p>
            <a:pPr marL="575945" lvl="1"/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  <a:p>
            <a:pPr marL="0" indent="0">
              <a:buNone/>
            </a:pPr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C67652-FB24-361B-643E-6B3FF2BA4C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6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5950E12E-F6A5-394D-713D-DE28FB08E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981742"/>
            <a:ext cx="5782019" cy="432670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E0F3E98-8F5D-3ECD-81FC-AFA9254A3183}"/>
              </a:ext>
            </a:extLst>
          </p:cNvPr>
          <p:cNvSpPr/>
          <p:nvPr/>
        </p:nvSpPr>
        <p:spPr>
          <a:xfrm>
            <a:off x="3249467" y="3110735"/>
            <a:ext cx="3790616" cy="2099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F6D023-B7C7-43DC-A7BB-A176B619D427}"/>
              </a:ext>
            </a:extLst>
          </p:cNvPr>
          <p:cNvSpPr txBox="1"/>
          <p:nvPr/>
        </p:nvSpPr>
        <p:spPr>
          <a:xfrm>
            <a:off x="6771161" y="2987814"/>
            <a:ext cx="290953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b="1" i="1" dirty="0" err="1">
                <a:cs typeface="lato"/>
              </a:rPr>
              <a:t>전체</a:t>
            </a:r>
            <a:r>
              <a:rPr lang="en-US" altLang="ko-KR" b="1" i="1" dirty="0">
                <a:cs typeface="lato"/>
              </a:rPr>
              <a:t> </a:t>
            </a:r>
            <a:r>
              <a:rPr lang="en-US" altLang="ko-KR" b="1" i="1" dirty="0" err="1">
                <a:cs typeface="lato"/>
              </a:rPr>
              <a:t>노드</a:t>
            </a:r>
            <a:r>
              <a:rPr lang="en-US" altLang="ko-KR" b="1" i="1" dirty="0">
                <a:cs typeface="lato"/>
              </a:rPr>
              <a:t> </a:t>
            </a:r>
            <a:r>
              <a:rPr lang="en-US" altLang="ko-KR" b="1" i="1" dirty="0" err="1">
                <a:cs typeface="lato"/>
              </a:rPr>
              <a:t>용량의</a:t>
            </a:r>
            <a:r>
              <a:rPr lang="en-US" altLang="ko-KR" b="1" i="1" dirty="0">
                <a:cs typeface="lato"/>
              </a:rPr>
              <a:t> </a:t>
            </a:r>
            <a:r>
              <a:rPr lang="en-US" altLang="ko-KR" b="1" i="1" dirty="0" err="1">
                <a:cs typeface="lato"/>
              </a:rPr>
              <a:t>총합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D2ED51-516A-D5F3-6FB1-7CAC6F42222E}"/>
              </a:ext>
            </a:extLst>
          </p:cNvPr>
          <p:cNvSpPr/>
          <p:nvPr/>
        </p:nvSpPr>
        <p:spPr>
          <a:xfrm>
            <a:off x="3249465" y="4386855"/>
            <a:ext cx="4837219" cy="1823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A14C57-CDF1-0410-AFDE-5BC132185342}"/>
              </a:ext>
            </a:extLst>
          </p:cNvPr>
          <p:cNvSpPr txBox="1"/>
          <p:nvPr/>
        </p:nvSpPr>
        <p:spPr>
          <a:xfrm>
            <a:off x="8038100" y="4291476"/>
            <a:ext cx="290953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b="1" i="1" dirty="0">
                <a:cs typeface="lato"/>
              </a:rPr>
              <a:t>Live </a:t>
            </a:r>
            <a:r>
              <a:rPr lang="en-US" altLang="ko-KR" b="1" i="1" dirty="0" err="1">
                <a:cs typeface="lato"/>
              </a:rPr>
              <a:t>datanode의</a:t>
            </a:r>
            <a:r>
              <a:rPr lang="en-US" altLang="ko-KR" b="1" i="1" dirty="0">
                <a:cs typeface="lato"/>
              </a:rPr>
              <a:t> 수: 3개</a:t>
            </a:r>
          </a:p>
        </p:txBody>
      </p:sp>
    </p:spTree>
    <p:extLst>
      <p:ext uri="{BB962C8B-B14F-4D97-AF65-F5344CB8AC3E}">
        <p14:creationId xmlns:p14="http://schemas.microsoft.com/office/powerpoint/2010/main" val="1014273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D43EA-9860-7F75-77B9-52F87A3E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 err="1">
                <a:ea typeface="+mj-lt"/>
                <a:cs typeface="+mj-lt"/>
              </a:rPr>
              <a:t>Multi-node</a:t>
            </a:r>
            <a:r>
              <a:rPr lang="ko-KR" dirty="0">
                <a:ea typeface="+mj-lt"/>
                <a:cs typeface="+mj-lt"/>
              </a:rPr>
              <a:t> HDFS</a:t>
            </a:r>
            <a:endParaRPr 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6CCE59-E882-2B77-CFB5-5857812D5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cs typeface="lato"/>
              </a:rPr>
              <a:t>Web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UI를</a:t>
            </a:r>
            <a:r>
              <a:rPr lang="ko-KR" altLang="en-US" dirty="0">
                <a:cs typeface="lato"/>
              </a:rPr>
              <a:t> 통한 HDFS 실행 확인</a:t>
            </a:r>
          </a:p>
          <a:p>
            <a:pPr marL="575945" lvl="1"/>
            <a:r>
              <a:rPr lang="ko-KR" b="1" dirty="0">
                <a:ea typeface="+mn-lt"/>
                <a:cs typeface="+mn-lt"/>
              </a:rPr>
              <a:t>http://{namenode의 IP}:</a:t>
            </a:r>
            <a:r>
              <a:rPr lang="en-US" altLang="ko-KR" b="1" dirty="0">
                <a:ea typeface="+mn-lt"/>
                <a:cs typeface="+mn-lt"/>
              </a:rPr>
              <a:t>8088</a:t>
            </a:r>
            <a:r>
              <a:rPr lang="ko-KR" dirty="0" err="1">
                <a:ea typeface="+mn-lt"/>
                <a:cs typeface="+mn-lt"/>
              </a:rPr>
              <a:t>으로</a:t>
            </a:r>
            <a:r>
              <a:rPr lang="ko-KR" dirty="0">
                <a:ea typeface="+mn-lt"/>
                <a:cs typeface="+mn-lt"/>
              </a:rPr>
              <a:t> 접속하면 </a:t>
            </a:r>
            <a:r>
              <a:rPr lang="en-US" altLang="ko-KR" dirty="0">
                <a:ea typeface="+mn-lt"/>
                <a:cs typeface="+mn-lt"/>
              </a:rPr>
              <a:t>resource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manager를</a:t>
            </a:r>
            <a:r>
              <a:rPr lang="en-US" altLang="ko-KR" dirty="0">
                <a:ea typeface="+mn-lt"/>
                <a:cs typeface="+mn-lt"/>
              </a:rPr>
              <a:t> web </a:t>
            </a:r>
            <a:r>
              <a:rPr lang="en-US" altLang="ko-KR" dirty="0" err="1">
                <a:ea typeface="+mn-lt"/>
                <a:cs typeface="+mn-lt"/>
              </a:rPr>
              <a:t>UI로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확인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가능</a:t>
            </a:r>
            <a:endParaRPr lang="en-US" altLang="ko-KR" dirty="0">
              <a:ea typeface="+mn-lt"/>
              <a:cs typeface="+mn-lt"/>
            </a:endParaRPr>
          </a:p>
          <a:p>
            <a:pPr marL="575945" lvl="1"/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  <a:p>
            <a:pPr marL="0" indent="0">
              <a:buNone/>
            </a:pPr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C67652-FB24-361B-643E-6B3FF2BA4C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5" name="그림 6">
            <a:extLst>
              <a:ext uri="{FF2B5EF4-FFF2-40B4-BE49-F238E27FC236}">
                <a16:creationId xmlns:a16="http://schemas.microsoft.com/office/drawing/2014/main" id="{8F5E9C60-9BD9-29A9-FD9E-5091DA2A2C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8" b="-641"/>
          <a:stretch/>
        </p:blipFill>
        <p:spPr>
          <a:xfrm>
            <a:off x="689357" y="2325246"/>
            <a:ext cx="10785747" cy="288689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EB1D3EC-90FA-0F51-9236-C6D02A0BA586}"/>
              </a:ext>
            </a:extLst>
          </p:cNvPr>
          <p:cNvSpPr/>
          <p:nvPr/>
        </p:nvSpPr>
        <p:spPr>
          <a:xfrm>
            <a:off x="899202" y="3184181"/>
            <a:ext cx="329484" cy="1089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E1DFF3A-F636-5B3F-2996-AAAB12654077}"/>
              </a:ext>
            </a:extLst>
          </p:cNvPr>
          <p:cNvSpPr/>
          <p:nvPr/>
        </p:nvSpPr>
        <p:spPr>
          <a:xfrm>
            <a:off x="1853997" y="3597313"/>
            <a:ext cx="210135" cy="1456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938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C703C-F2AC-6D72-37C9-5DBA87868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HDFS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EEACA1-FFDB-58D0-0095-373EB91E6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cs typeface="lato"/>
              </a:rPr>
              <a:t>Hadoop</a:t>
            </a:r>
          </a:p>
          <a:p>
            <a:pPr marL="575945" lvl="1"/>
            <a:r>
              <a:rPr lang="en-US" altLang="ko-KR" dirty="0">
                <a:cs typeface="lato"/>
              </a:rPr>
              <a:t>​</a:t>
            </a:r>
            <a:r>
              <a:rPr lang="en-US" altLang="ko-KR" dirty="0" err="1">
                <a:cs typeface="lato"/>
              </a:rPr>
              <a:t>대용량</a:t>
            </a:r>
            <a:r>
              <a:rPr lang="en-US" altLang="ko-KR" dirty="0">
                <a:cs typeface="lato"/>
              </a:rPr>
              <a:t> </a:t>
            </a:r>
            <a:r>
              <a:rPr lang="en-US" altLang="ko-KR" dirty="0" err="1">
                <a:cs typeface="lato"/>
              </a:rPr>
              <a:t>데이터를</a:t>
            </a:r>
            <a:r>
              <a:rPr lang="en-US" altLang="ko-KR" dirty="0">
                <a:cs typeface="lato"/>
              </a:rPr>
              <a:t> </a:t>
            </a:r>
            <a:r>
              <a:rPr lang="en-US" altLang="ko-KR" dirty="0" err="1">
                <a:cs typeface="lato"/>
              </a:rPr>
              <a:t>분산</a:t>
            </a:r>
            <a:r>
              <a:rPr lang="en-US" altLang="ko-KR" dirty="0">
                <a:cs typeface="lato"/>
              </a:rPr>
              <a:t> </a:t>
            </a:r>
            <a:r>
              <a:rPr lang="en-US" altLang="ko-KR" dirty="0" err="1">
                <a:cs typeface="lato"/>
              </a:rPr>
              <a:t>처리하기</a:t>
            </a:r>
            <a:r>
              <a:rPr lang="en-US" altLang="ko-KR" dirty="0">
                <a:cs typeface="lato"/>
              </a:rPr>
              <a:t> </a:t>
            </a:r>
            <a:r>
              <a:rPr lang="en-US" altLang="ko-KR" dirty="0" err="1">
                <a:cs typeface="lato"/>
              </a:rPr>
              <a:t>위한</a:t>
            </a:r>
            <a:r>
              <a:rPr lang="en-US" altLang="ko-KR" dirty="0">
                <a:cs typeface="lato"/>
              </a:rPr>
              <a:t> </a:t>
            </a:r>
            <a:r>
              <a:rPr lang="en-US" altLang="ko-KR" dirty="0" err="1">
                <a:cs typeface="lato"/>
              </a:rPr>
              <a:t>자바</a:t>
            </a:r>
            <a:r>
              <a:rPr lang="en-US" altLang="ko-KR" dirty="0">
                <a:cs typeface="lato"/>
              </a:rPr>
              <a:t> </a:t>
            </a:r>
            <a:r>
              <a:rPr lang="en-US" altLang="ko-KR" dirty="0" err="1">
                <a:cs typeface="lato"/>
              </a:rPr>
              <a:t>기반</a:t>
            </a:r>
            <a:r>
              <a:rPr lang="en-US" altLang="ko-KR" dirty="0">
                <a:cs typeface="lato"/>
              </a:rPr>
              <a:t> </a:t>
            </a:r>
            <a:r>
              <a:rPr lang="en-US" altLang="ko-KR" dirty="0" err="1">
                <a:cs typeface="lato"/>
              </a:rPr>
              <a:t>오픈소스</a:t>
            </a:r>
            <a:r>
              <a:rPr lang="en-US" altLang="ko-KR" dirty="0">
                <a:cs typeface="lato"/>
              </a:rPr>
              <a:t> </a:t>
            </a:r>
            <a:r>
              <a:rPr lang="en-US" altLang="ko-KR" dirty="0" err="1">
                <a:cs typeface="lato"/>
              </a:rPr>
              <a:t>프레임워크</a:t>
            </a:r>
          </a:p>
          <a:p>
            <a:pPr marL="575945" lvl="1"/>
            <a:r>
              <a:rPr lang="en-US" altLang="ko-KR" dirty="0" err="1">
                <a:cs typeface="lato"/>
              </a:rPr>
              <a:t>분산</a:t>
            </a:r>
            <a:r>
              <a:rPr lang="en-US" altLang="ko-KR" dirty="0">
                <a:cs typeface="lato"/>
              </a:rPr>
              <a:t> </a:t>
            </a:r>
            <a:r>
              <a:rPr lang="en-US" altLang="ko-KR" dirty="0" err="1">
                <a:cs typeface="lato"/>
              </a:rPr>
              <a:t>파일</a:t>
            </a:r>
            <a:r>
              <a:rPr lang="en-US" altLang="ko-KR" dirty="0">
                <a:cs typeface="lato"/>
              </a:rPr>
              <a:t> </a:t>
            </a:r>
            <a:r>
              <a:rPr lang="en-US" altLang="ko-KR" dirty="0" err="1">
                <a:cs typeface="lato"/>
              </a:rPr>
              <a:t>시스템인</a:t>
            </a:r>
            <a:r>
              <a:rPr lang="en-US" altLang="ko-KR" dirty="0">
                <a:cs typeface="lato"/>
              </a:rPr>
              <a:t> </a:t>
            </a:r>
            <a:r>
              <a:rPr lang="en-US" altLang="ko-KR" dirty="0" err="1">
                <a:cs typeface="lato"/>
              </a:rPr>
              <a:t>HDFS에</a:t>
            </a:r>
            <a:r>
              <a:rPr lang="en-US" altLang="ko-KR" dirty="0">
                <a:cs typeface="lato"/>
              </a:rPr>
              <a:t> </a:t>
            </a:r>
            <a:r>
              <a:rPr lang="en-US" altLang="ko-KR" dirty="0" err="1">
                <a:cs typeface="lato"/>
              </a:rPr>
              <a:t>데이터를</a:t>
            </a:r>
            <a:r>
              <a:rPr lang="en-US" altLang="ko-KR" dirty="0">
                <a:cs typeface="lato"/>
              </a:rPr>
              <a:t> </a:t>
            </a:r>
            <a:r>
              <a:rPr lang="en-US" altLang="ko-KR" dirty="0" err="1">
                <a:cs typeface="lato"/>
              </a:rPr>
              <a:t>저장하고</a:t>
            </a:r>
            <a:r>
              <a:rPr lang="en-US" altLang="ko-KR" dirty="0">
                <a:cs typeface="lato"/>
              </a:rPr>
              <a:t>, </a:t>
            </a:r>
            <a:r>
              <a:rPr lang="en-US" altLang="ko-KR" dirty="0" err="1">
                <a:cs typeface="lato"/>
              </a:rPr>
              <a:t>MapReduce를</a:t>
            </a:r>
            <a:r>
              <a:rPr lang="en-US" altLang="ko-KR" dirty="0">
                <a:cs typeface="lato"/>
              </a:rPr>
              <a:t> </a:t>
            </a:r>
            <a:r>
              <a:rPr lang="en-US" altLang="ko-KR" dirty="0" err="1">
                <a:cs typeface="lato"/>
              </a:rPr>
              <a:t>이용해</a:t>
            </a:r>
            <a:r>
              <a:rPr lang="en-US" altLang="ko-KR" dirty="0">
                <a:cs typeface="lato"/>
              </a:rPr>
              <a:t> </a:t>
            </a:r>
            <a:r>
              <a:rPr lang="en-US" altLang="ko-KR" dirty="0" err="1">
                <a:cs typeface="lato"/>
              </a:rPr>
              <a:t>데이터를</a:t>
            </a:r>
            <a:r>
              <a:rPr lang="en-US" altLang="ko-KR" dirty="0">
                <a:cs typeface="lato"/>
              </a:rPr>
              <a:t> </a:t>
            </a:r>
            <a:r>
              <a:rPr lang="en-US" altLang="ko-KR" dirty="0" err="1">
                <a:cs typeface="lato"/>
              </a:rPr>
              <a:t>처리</a:t>
            </a:r>
          </a:p>
          <a:p>
            <a:r>
              <a:rPr lang="en-US" altLang="ko-KR" dirty="0"/>
              <a:t>Hadoop Distributed File System</a:t>
            </a:r>
            <a:endParaRPr lang="en-US" dirty="0"/>
          </a:p>
          <a:p>
            <a:pPr marL="575945" lvl="1"/>
            <a:r>
              <a:rPr lang="en-US" altLang="ko-KR" dirty="0" err="1">
                <a:cs typeface="lato"/>
              </a:rPr>
              <a:t>대용량</a:t>
            </a:r>
            <a:r>
              <a:rPr lang="en-US" altLang="ko-KR" dirty="0">
                <a:cs typeface="lato"/>
              </a:rPr>
              <a:t> </a:t>
            </a:r>
            <a:r>
              <a:rPr lang="en-US" altLang="ko-KR" dirty="0" err="1">
                <a:cs typeface="lato"/>
              </a:rPr>
              <a:t>파일을</a:t>
            </a:r>
            <a:r>
              <a:rPr lang="en-US" altLang="ko-KR" dirty="0">
                <a:cs typeface="lato"/>
              </a:rPr>
              <a:t> </a:t>
            </a:r>
            <a:r>
              <a:rPr lang="en-US" altLang="ko-KR" dirty="0" err="1">
                <a:cs typeface="lato"/>
              </a:rPr>
              <a:t>분산된</a:t>
            </a:r>
            <a:r>
              <a:rPr lang="en-US" altLang="ko-KR" dirty="0">
                <a:cs typeface="lato"/>
              </a:rPr>
              <a:t> </a:t>
            </a:r>
            <a:r>
              <a:rPr lang="en-US" altLang="ko-KR" dirty="0" err="1">
                <a:cs typeface="lato"/>
              </a:rPr>
              <a:t>서버에</a:t>
            </a:r>
            <a:r>
              <a:rPr lang="en-US" altLang="ko-KR" dirty="0">
                <a:cs typeface="lato"/>
              </a:rPr>
              <a:t> </a:t>
            </a:r>
            <a:r>
              <a:rPr lang="en-US" altLang="ko-KR" dirty="0" err="1">
                <a:cs typeface="lato"/>
              </a:rPr>
              <a:t>저장하고</a:t>
            </a:r>
            <a:r>
              <a:rPr lang="en-US" altLang="ko-KR" dirty="0">
                <a:cs typeface="lato"/>
              </a:rPr>
              <a:t>, </a:t>
            </a:r>
            <a:r>
              <a:rPr lang="en-US" altLang="ko-KR" dirty="0" err="1">
                <a:cs typeface="lato"/>
              </a:rPr>
              <a:t>저장된</a:t>
            </a:r>
            <a:r>
              <a:rPr lang="en-US" altLang="ko-KR" dirty="0">
                <a:cs typeface="lato"/>
              </a:rPr>
              <a:t> </a:t>
            </a:r>
            <a:r>
              <a:rPr lang="en-US" altLang="ko-KR" dirty="0" err="1">
                <a:cs typeface="lato"/>
              </a:rPr>
              <a:t>데이터를</a:t>
            </a:r>
            <a:r>
              <a:rPr lang="en-US" altLang="ko-KR" dirty="0">
                <a:cs typeface="lato"/>
              </a:rPr>
              <a:t> </a:t>
            </a:r>
            <a:r>
              <a:rPr lang="en-US" altLang="ko-KR" dirty="0" err="1">
                <a:cs typeface="lato"/>
              </a:rPr>
              <a:t>처리할</a:t>
            </a:r>
            <a:r>
              <a:rPr lang="en-US" altLang="ko-KR" dirty="0">
                <a:cs typeface="lato"/>
              </a:rPr>
              <a:t> 수 </a:t>
            </a:r>
            <a:r>
              <a:rPr lang="en-US" altLang="ko-KR" dirty="0" err="1">
                <a:cs typeface="lato"/>
              </a:rPr>
              <a:t>있도록</a:t>
            </a:r>
            <a:r>
              <a:rPr lang="en-US" altLang="ko-KR" dirty="0">
                <a:cs typeface="lato"/>
              </a:rPr>
              <a:t> </a:t>
            </a:r>
            <a:r>
              <a:rPr lang="en-US" altLang="ko-KR" dirty="0" err="1">
                <a:cs typeface="lato"/>
              </a:rPr>
              <a:t>지원하는</a:t>
            </a:r>
            <a:r>
              <a:rPr lang="en-US" altLang="ko-KR" dirty="0">
                <a:cs typeface="lato"/>
              </a:rPr>
              <a:t> </a:t>
            </a:r>
            <a:r>
              <a:rPr lang="en-US" altLang="ko-KR" dirty="0" err="1">
                <a:cs typeface="lato"/>
              </a:rPr>
              <a:t>파일</a:t>
            </a:r>
            <a:r>
              <a:rPr lang="en-US" altLang="ko-KR" dirty="0">
                <a:cs typeface="lato"/>
              </a:rPr>
              <a:t> </a:t>
            </a:r>
            <a:r>
              <a:rPr lang="en-US" altLang="ko-KR" dirty="0" err="1">
                <a:cs typeface="lato"/>
              </a:rPr>
              <a:t>시스템</a:t>
            </a:r>
          </a:p>
          <a:p>
            <a:pPr marL="575945" lvl="1"/>
            <a:r>
              <a:rPr lang="en-US" altLang="ko-KR" dirty="0">
                <a:cs typeface="lato"/>
              </a:rPr>
              <a:t>WORM(Write Once Read Many)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46374D-49C0-7BDF-22B4-CA4734A42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9DA8D045-04FF-6418-9139-CD5CAF656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485" y="4325830"/>
            <a:ext cx="4529664" cy="206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926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D43EA-9860-7F75-77B9-52F87A3E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 err="1">
                <a:ea typeface="+mj-lt"/>
                <a:cs typeface="+mj-lt"/>
              </a:rPr>
              <a:t>Multi-node</a:t>
            </a:r>
            <a:r>
              <a:rPr lang="ko-KR" dirty="0">
                <a:ea typeface="+mj-lt"/>
                <a:cs typeface="+mj-lt"/>
              </a:rPr>
              <a:t> HDFS</a:t>
            </a:r>
            <a:endParaRPr 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6CCE59-E882-2B77-CFB5-5857812D5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cs typeface="lato"/>
              </a:rPr>
              <a:t>Web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UI를</a:t>
            </a:r>
            <a:r>
              <a:rPr lang="ko-KR" altLang="en-US" dirty="0">
                <a:cs typeface="lato"/>
              </a:rPr>
              <a:t> 통한 HDFS 실행 확인</a:t>
            </a:r>
          </a:p>
          <a:p>
            <a:pPr marL="575945" lvl="1"/>
            <a:r>
              <a:rPr lang="ko-KR" b="1" dirty="0">
                <a:ea typeface="+mn-lt"/>
                <a:cs typeface="+mn-lt"/>
              </a:rPr>
              <a:t>http://{namenode의 IP}:</a:t>
            </a:r>
            <a:r>
              <a:rPr lang="en-US" altLang="ko-KR" b="1" dirty="0">
                <a:ea typeface="+mn-lt"/>
                <a:cs typeface="+mn-lt"/>
              </a:rPr>
              <a:t>8088</a:t>
            </a:r>
            <a:r>
              <a:rPr lang="ko-KR" dirty="0" err="1">
                <a:ea typeface="+mn-lt"/>
                <a:cs typeface="+mn-lt"/>
              </a:rPr>
              <a:t>으로</a:t>
            </a:r>
            <a:r>
              <a:rPr lang="ko-KR" dirty="0">
                <a:ea typeface="+mn-lt"/>
                <a:cs typeface="+mn-lt"/>
              </a:rPr>
              <a:t> 접속하면 </a:t>
            </a:r>
            <a:r>
              <a:rPr lang="en-US" altLang="ko-KR" dirty="0">
                <a:ea typeface="+mn-lt"/>
                <a:cs typeface="+mn-lt"/>
              </a:rPr>
              <a:t>resource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manager를</a:t>
            </a:r>
            <a:r>
              <a:rPr lang="en-US" altLang="ko-KR" dirty="0">
                <a:ea typeface="+mn-lt"/>
                <a:cs typeface="+mn-lt"/>
              </a:rPr>
              <a:t> web </a:t>
            </a:r>
            <a:r>
              <a:rPr lang="en-US" altLang="ko-KR" dirty="0" err="1">
                <a:ea typeface="+mn-lt"/>
                <a:cs typeface="+mn-lt"/>
              </a:rPr>
              <a:t>UI로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확인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가능</a:t>
            </a:r>
            <a:endParaRPr lang="en-US" altLang="ko-KR" dirty="0">
              <a:ea typeface="+mn-lt"/>
              <a:cs typeface="+mn-lt"/>
            </a:endParaRPr>
          </a:p>
          <a:p>
            <a:pPr marL="575945" lvl="1"/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  <a:p>
            <a:pPr marL="0" indent="0">
              <a:buNone/>
            </a:pPr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C67652-FB24-361B-643E-6B3FF2BA4C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6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C2B82925-B98F-CD5A-8834-F44A1EF2C0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1" b="222"/>
          <a:stretch/>
        </p:blipFill>
        <p:spPr>
          <a:xfrm>
            <a:off x="542466" y="2175257"/>
            <a:ext cx="11400831" cy="411413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4E21F8D-C460-C26F-4749-C3BCF70A002E}"/>
              </a:ext>
            </a:extLst>
          </p:cNvPr>
          <p:cNvSpPr/>
          <p:nvPr/>
        </p:nvSpPr>
        <p:spPr>
          <a:xfrm>
            <a:off x="1789732" y="4111434"/>
            <a:ext cx="10088592" cy="20185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874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308B5-ACE7-F4AE-32E8-1D4F0AEF8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 err="1">
                <a:ea typeface="+mj-lt"/>
                <a:cs typeface="+mj-lt"/>
              </a:rPr>
              <a:t>Multi-node</a:t>
            </a:r>
            <a:r>
              <a:rPr lang="ko-KR" dirty="0">
                <a:ea typeface="+mj-lt"/>
                <a:cs typeface="+mj-lt"/>
              </a:rPr>
              <a:t> HDFS</a:t>
            </a:r>
            <a:endParaRPr lang="ko-KR" b="0" dirty="0">
              <a:ea typeface="+mj-lt"/>
              <a:cs typeface="+mj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A98AA0-27BE-98F1-E10C-56B5A3BBF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cs typeface="lato"/>
              </a:rPr>
              <a:t>HDFS 종료</a:t>
            </a:r>
          </a:p>
          <a:p>
            <a:pPr marL="575945" lvl="1"/>
            <a:r>
              <a:rPr lang="ko-KR" altLang="en-US" dirty="0">
                <a:cs typeface="lato"/>
              </a:rPr>
              <a:t>$ stop-all.sh</a:t>
            </a:r>
          </a:p>
          <a:p>
            <a:pPr marL="575945" lvl="1"/>
            <a:r>
              <a:rPr lang="ko-KR" altLang="en-US" dirty="0">
                <a:cs typeface="lato"/>
              </a:rPr>
              <a:t>종료 후 </a:t>
            </a:r>
            <a:r>
              <a:rPr lang="ko-KR" altLang="en-US" dirty="0" err="1">
                <a:cs typeface="lato"/>
              </a:rPr>
              <a:t>jps를</a:t>
            </a:r>
            <a:r>
              <a:rPr lang="ko-KR" altLang="en-US" dirty="0">
                <a:cs typeface="lato"/>
              </a:rPr>
              <a:t> 통해 실행 중인 </a:t>
            </a:r>
            <a:r>
              <a:rPr lang="ko-KR" altLang="en-US" dirty="0" err="1">
                <a:cs typeface="lato"/>
              </a:rPr>
              <a:t>hdfs가</a:t>
            </a:r>
            <a:r>
              <a:rPr lang="ko-KR" altLang="en-US" dirty="0">
                <a:cs typeface="lato"/>
              </a:rPr>
              <a:t> 정상적으로 사라졌는지 확인 가능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ko-KR" altLang="en-US" dirty="0" err="1">
                <a:cs typeface="lato"/>
              </a:rPr>
              <a:t>Multi-node</a:t>
            </a:r>
            <a:r>
              <a:rPr lang="ko-KR" altLang="en-US" dirty="0">
                <a:cs typeface="lato"/>
              </a:rPr>
              <a:t> HDFS 설정 중 발생했던 문제</a:t>
            </a:r>
          </a:p>
          <a:p>
            <a:pPr marL="575945" lvl="1"/>
            <a:r>
              <a:rPr lang="ko-KR" altLang="en-US" dirty="0" err="1">
                <a:cs typeface="lato"/>
              </a:rPr>
              <a:t>하둡</a:t>
            </a:r>
            <a:r>
              <a:rPr lang="ko-KR" altLang="en-US" dirty="0">
                <a:cs typeface="lato"/>
              </a:rPr>
              <a:t> 설정 파일을 수정하는 중 </a:t>
            </a:r>
            <a:r>
              <a:rPr lang="ko-KR" altLang="en-US" dirty="0" err="1">
                <a:cs typeface="lato"/>
              </a:rPr>
              <a:t>네임노드</a:t>
            </a:r>
            <a:r>
              <a:rPr lang="ko-KR" altLang="en-US" dirty="0">
                <a:cs typeface="lato"/>
              </a:rPr>
              <a:t> IP 대신 </a:t>
            </a:r>
            <a:r>
              <a:rPr lang="ko-KR" altLang="en-US" dirty="0" err="1">
                <a:cs typeface="lato"/>
              </a:rPr>
              <a:t>네임노드의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호스트네임을</a:t>
            </a:r>
            <a:r>
              <a:rPr lang="ko-KR" altLang="en-US" dirty="0">
                <a:cs typeface="lato"/>
              </a:rPr>
              <a:t> 설정한 경우</a:t>
            </a:r>
            <a:br>
              <a:rPr lang="en-US" dirty="0"/>
            </a:br>
            <a:r>
              <a:rPr lang="ko-KR" altLang="en-US" dirty="0">
                <a:cs typeface="lato"/>
              </a:rPr>
              <a:t>(</a:t>
            </a:r>
            <a:r>
              <a:rPr lang="ko-KR" altLang="en-US" dirty="0" err="1">
                <a:cs typeface="lato"/>
              </a:rPr>
              <a:t>e.g</a:t>
            </a:r>
            <a:r>
              <a:rPr lang="ko-KR" altLang="en-US" dirty="0">
                <a:cs typeface="lato"/>
              </a:rPr>
              <a:t>. 10.100.54.177 대신 </a:t>
            </a:r>
            <a:r>
              <a:rPr lang="ko-KR" altLang="en-US" dirty="0" err="1">
                <a:cs typeface="lato"/>
              </a:rPr>
              <a:t>mscho-ubuntu</a:t>
            </a:r>
            <a:r>
              <a:rPr lang="ko-KR" altLang="en-US" dirty="0">
                <a:cs typeface="lato"/>
              </a:rPr>
              <a:t> 사용하는 경우) 에러가 발생하여 데이터 노드와 연결되지 않음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07DB4A-D102-B7D0-FA82-459C6E465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7930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C703C-F2AC-6D72-37C9-5DBA87868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EEACA1-FFDB-58D0-0095-373EB91E6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cs typeface="lato"/>
              </a:rPr>
              <a:t>분산 클러스터 컴퓨팅 프레임워크</a:t>
            </a: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ko-KR" altLang="en-US" dirty="0" err="1">
                <a:cs typeface="lato"/>
              </a:rPr>
              <a:t>In-memory</a:t>
            </a:r>
            <a:r>
              <a:rPr lang="ko-KR" altLang="en-US" dirty="0">
                <a:cs typeface="lato"/>
              </a:rPr>
              <a:t> 연산으로 </a:t>
            </a:r>
            <a:r>
              <a:rPr lang="ko-KR" altLang="en-US" dirty="0" err="1">
                <a:cs typeface="lato"/>
              </a:rPr>
              <a:t>Hadoop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MapReduce에</a:t>
            </a:r>
            <a:r>
              <a:rPr lang="ko-KR" altLang="en-US" dirty="0">
                <a:cs typeface="lato"/>
              </a:rPr>
              <a:t> 비해 빠른 속도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46374D-49C0-7BDF-22B4-CA4734A42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8570EA-BA12-4EB5-E5E5-4B206BC6EA14}"/>
              </a:ext>
            </a:extLst>
          </p:cNvPr>
          <p:cNvSpPr txBox="1"/>
          <p:nvPr/>
        </p:nvSpPr>
        <p:spPr>
          <a:xfrm>
            <a:off x="4191378" y="6041323"/>
            <a:ext cx="346037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b="1" i="1" dirty="0"/>
              <a:t>&lt;</a:t>
            </a:r>
            <a:r>
              <a:rPr lang="en-US" altLang="ko-KR" b="1" i="1" dirty="0" err="1"/>
              <a:t>기존의</a:t>
            </a:r>
            <a:r>
              <a:rPr lang="en-US" altLang="ko-KR" b="1" i="1" dirty="0"/>
              <a:t> </a:t>
            </a:r>
            <a:r>
              <a:rPr lang="en-US" altLang="ko-KR" b="1" i="1" dirty="0" err="1"/>
              <a:t>hadoop</a:t>
            </a:r>
            <a:r>
              <a:rPr lang="en-US" altLang="ko-KR" b="1" i="1" dirty="0"/>
              <a:t> MapReduce&gt;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7C955A-70E6-4BF0-C607-0EADE9C4D9A4}"/>
              </a:ext>
            </a:extLst>
          </p:cNvPr>
          <p:cNvSpPr/>
          <p:nvPr/>
        </p:nvSpPr>
        <p:spPr>
          <a:xfrm>
            <a:off x="1549400" y="3217333"/>
            <a:ext cx="1193800" cy="2184399"/>
          </a:xfrm>
          <a:prstGeom prst="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cs typeface="lato"/>
              </a:rPr>
              <a:t>Mapper</a:t>
            </a:r>
            <a:endParaRPr lang="ko-KR" altLang="en-US" dirty="0" err="1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8040E2-FC3A-721A-9630-0518A14E7D12}"/>
              </a:ext>
            </a:extLst>
          </p:cNvPr>
          <p:cNvSpPr/>
          <p:nvPr/>
        </p:nvSpPr>
        <p:spPr>
          <a:xfrm>
            <a:off x="5046133" y="2599266"/>
            <a:ext cx="1007534" cy="778933"/>
          </a:xfrm>
          <a:prstGeom prst="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cs typeface="lato"/>
              </a:rPr>
              <a:t>split</a:t>
            </a:r>
            <a:r>
              <a:rPr lang="ko-KR" altLang="en-US" dirty="0">
                <a:cs typeface="lato"/>
              </a:rPr>
              <a:t> 1</a:t>
            </a:r>
            <a:endParaRPr lang="ko-KR" altLang="en-US" dirty="0" err="1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5C4E0D-6A3B-A64D-473B-17E629E353A0}"/>
              </a:ext>
            </a:extLst>
          </p:cNvPr>
          <p:cNvSpPr/>
          <p:nvPr/>
        </p:nvSpPr>
        <p:spPr>
          <a:xfrm>
            <a:off x="5046133" y="3530599"/>
            <a:ext cx="1007534" cy="778933"/>
          </a:xfrm>
          <a:prstGeom prst="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cs typeface="lato"/>
              </a:rPr>
              <a:t>split</a:t>
            </a:r>
            <a:r>
              <a:rPr lang="ko-KR" altLang="en-US" dirty="0">
                <a:cs typeface="lato"/>
              </a:rPr>
              <a:t> 2</a:t>
            </a:r>
            <a:endParaRPr lang="ko-KR" altLang="en-US" dirty="0" err="1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F8C5CC-B786-B8AD-7CA9-9BC11134B51F}"/>
              </a:ext>
            </a:extLst>
          </p:cNvPr>
          <p:cNvSpPr/>
          <p:nvPr/>
        </p:nvSpPr>
        <p:spPr>
          <a:xfrm>
            <a:off x="5079999" y="5012265"/>
            <a:ext cx="1007534" cy="778933"/>
          </a:xfrm>
          <a:prstGeom prst="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cs typeface="lato"/>
              </a:rPr>
              <a:t>split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N</a:t>
            </a:r>
            <a:endParaRPr lang="ko-KR" altLang="en-US" dirty="0" err="1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8CE89AC-C34B-00FB-DC56-A699430C075D}"/>
              </a:ext>
            </a:extLst>
          </p:cNvPr>
          <p:cNvCxnSpPr>
            <a:cxnSpLocks/>
          </p:cNvCxnSpPr>
          <p:nvPr/>
        </p:nvCxnSpPr>
        <p:spPr>
          <a:xfrm flipV="1">
            <a:off x="2735231" y="3002585"/>
            <a:ext cx="2291978" cy="685800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D413ADA-C2FA-953A-490A-824A73859BED}"/>
              </a:ext>
            </a:extLst>
          </p:cNvPr>
          <p:cNvCxnSpPr>
            <a:cxnSpLocks/>
          </p:cNvCxnSpPr>
          <p:nvPr/>
        </p:nvCxnSpPr>
        <p:spPr>
          <a:xfrm flipV="1">
            <a:off x="2743697" y="3933918"/>
            <a:ext cx="2291978" cy="93133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41453DE-C43E-0348-6632-E71303FA747B}"/>
              </a:ext>
            </a:extLst>
          </p:cNvPr>
          <p:cNvCxnSpPr>
            <a:cxnSpLocks/>
          </p:cNvCxnSpPr>
          <p:nvPr/>
        </p:nvCxnSpPr>
        <p:spPr>
          <a:xfrm>
            <a:off x="2726763" y="4992251"/>
            <a:ext cx="2308912" cy="440266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ED7C148-86C1-CC6E-49ED-8449D4442E2D}"/>
              </a:ext>
            </a:extLst>
          </p:cNvPr>
          <p:cNvCxnSpPr/>
          <p:nvPr/>
        </p:nvCxnSpPr>
        <p:spPr>
          <a:xfrm flipH="1">
            <a:off x="5549591" y="4441881"/>
            <a:ext cx="0" cy="431801"/>
          </a:xfrm>
          <a:prstGeom prst="straightConnector1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98C2716-CBF1-7A7C-ED04-121ECAA63F85}"/>
              </a:ext>
            </a:extLst>
          </p:cNvPr>
          <p:cNvSpPr/>
          <p:nvPr/>
        </p:nvSpPr>
        <p:spPr>
          <a:xfrm>
            <a:off x="6587066" y="2599266"/>
            <a:ext cx="1007534" cy="778933"/>
          </a:xfrm>
          <a:prstGeom prst="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cs typeface="lato"/>
              </a:rPr>
              <a:t>R</a:t>
            </a:r>
            <a:r>
              <a:rPr lang="ko-KR" altLang="en-US" dirty="0">
                <a:cs typeface="lato"/>
              </a:rPr>
              <a:t> 1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B8DA6AF-0ED4-D573-4794-D9DD023B3C47}"/>
              </a:ext>
            </a:extLst>
          </p:cNvPr>
          <p:cNvSpPr/>
          <p:nvPr/>
        </p:nvSpPr>
        <p:spPr>
          <a:xfrm>
            <a:off x="6587066" y="3530599"/>
            <a:ext cx="1007534" cy="778933"/>
          </a:xfrm>
          <a:prstGeom prst="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cs typeface="lato"/>
              </a:rPr>
              <a:t>R</a:t>
            </a:r>
            <a:r>
              <a:rPr lang="ko-KR" altLang="en-US" dirty="0">
                <a:cs typeface="lato"/>
              </a:rPr>
              <a:t> 2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877E33B-1039-439C-973C-853D17465677}"/>
              </a:ext>
            </a:extLst>
          </p:cNvPr>
          <p:cNvSpPr/>
          <p:nvPr/>
        </p:nvSpPr>
        <p:spPr>
          <a:xfrm>
            <a:off x="6587066" y="5012265"/>
            <a:ext cx="1007534" cy="778933"/>
          </a:xfrm>
          <a:prstGeom prst="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cs typeface="lato"/>
              </a:rPr>
              <a:t>R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N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AEA3714-3268-0387-07A1-CC3BCD1AF71E}"/>
              </a:ext>
            </a:extLst>
          </p:cNvPr>
          <p:cNvCxnSpPr>
            <a:cxnSpLocks/>
          </p:cNvCxnSpPr>
          <p:nvPr/>
        </p:nvCxnSpPr>
        <p:spPr>
          <a:xfrm>
            <a:off x="6054164" y="3002585"/>
            <a:ext cx="530910" cy="0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3C2CBC4-2650-B164-51A9-5299AACE0D0F}"/>
              </a:ext>
            </a:extLst>
          </p:cNvPr>
          <p:cNvCxnSpPr>
            <a:cxnSpLocks/>
          </p:cNvCxnSpPr>
          <p:nvPr/>
        </p:nvCxnSpPr>
        <p:spPr>
          <a:xfrm>
            <a:off x="6054164" y="3891585"/>
            <a:ext cx="530910" cy="0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7C0DBD5-53E1-E0A7-7225-C6C7F4ED6256}"/>
              </a:ext>
            </a:extLst>
          </p:cNvPr>
          <p:cNvCxnSpPr>
            <a:cxnSpLocks/>
          </p:cNvCxnSpPr>
          <p:nvPr/>
        </p:nvCxnSpPr>
        <p:spPr>
          <a:xfrm>
            <a:off x="6054164" y="5432518"/>
            <a:ext cx="530910" cy="0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8CD9DC8-D2BF-B82D-5249-FB6DAD9651C6}"/>
              </a:ext>
            </a:extLst>
          </p:cNvPr>
          <p:cNvSpPr/>
          <p:nvPr/>
        </p:nvSpPr>
        <p:spPr>
          <a:xfrm>
            <a:off x="9398000" y="3217332"/>
            <a:ext cx="1193800" cy="2184399"/>
          </a:xfrm>
          <a:prstGeom prst="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cs typeface="lato"/>
              </a:rPr>
              <a:t>Result</a:t>
            </a:r>
            <a:endParaRPr lang="ko-KR" altLang="en-US" dirty="0" err="1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1EF22AF-41E7-3693-00A8-1DC76A4973F9}"/>
              </a:ext>
            </a:extLst>
          </p:cNvPr>
          <p:cNvCxnSpPr>
            <a:cxnSpLocks/>
          </p:cNvCxnSpPr>
          <p:nvPr/>
        </p:nvCxnSpPr>
        <p:spPr>
          <a:xfrm>
            <a:off x="7578164" y="2960252"/>
            <a:ext cx="1800911" cy="643466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FE7CA12-3268-B696-6FCF-0FBB036EADBD}"/>
              </a:ext>
            </a:extLst>
          </p:cNvPr>
          <p:cNvCxnSpPr>
            <a:cxnSpLocks/>
          </p:cNvCxnSpPr>
          <p:nvPr/>
        </p:nvCxnSpPr>
        <p:spPr>
          <a:xfrm flipV="1">
            <a:off x="7595097" y="3891584"/>
            <a:ext cx="1775511" cy="1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7469916-C122-693A-D6AF-C2FBD47B24C7}"/>
              </a:ext>
            </a:extLst>
          </p:cNvPr>
          <p:cNvCxnSpPr>
            <a:cxnSpLocks/>
          </p:cNvCxnSpPr>
          <p:nvPr/>
        </p:nvCxnSpPr>
        <p:spPr>
          <a:xfrm flipV="1">
            <a:off x="7612031" y="4729783"/>
            <a:ext cx="1767044" cy="660401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6BE4580-371C-742D-3AE6-2D7376D72D0B}"/>
              </a:ext>
            </a:extLst>
          </p:cNvPr>
          <p:cNvCxnSpPr>
            <a:cxnSpLocks/>
          </p:cNvCxnSpPr>
          <p:nvPr/>
        </p:nvCxnSpPr>
        <p:spPr>
          <a:xfrm flipH="1">
            <a:off x="7090524" y="4441881"/>
            <a:ext cx="0" cy="431801"/>
          </a:xfrm>
          <a:prstGeom prst="straightConnector1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4588748-5F96-450D-B757-02EA9739D0B9}"/>
              </a:ext>
            </a:extLst>
          </p:cNvPr>
          <p:cNvSpPr/>
          <p:nvPr/>
        </p:nvSpPr>
        <p:spPr>
          <a:xfrm>
            <a:off x="6387131" y="2291101"/>
            <a:ext cx="1410260" cy="3703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6DACF2-6E3C-73F9-48FD-CDBD19AF8D11}"/>
              </a:ext>
            </a:extLst>
          </p:cNvPr>
          <p:cNvSpPr txBox="1"/>
          <p:nvPr/>
        </p:nvSpPr>
        <p:spPr>
          <a:xfrm>
            <a:off x="7143694" y="2513680"/>
            <a:ext cx="2909533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b="1" i="1" dirty="0" err="1">
                <a:solidFill>
                  <a:srgbClr val="FF0000"/>
                </a:solidFill>
                <a:cs typeface="lato"/>
              </a:rPr>
              <a:t>중간</a:t>
            </a:r>
            <a:r>
              <a:rPr lang="en-US" altLang="ko-KR" b="1" i="1" dirty="0">
                <a:solidFill>
                  <a:srgbClr val="FF0000"/>
                </a:solidFill>
                <a:cs typeface="lato"/>
              </a:rPr>
              <a:t> </a:t>
            </a:r>
            <a:r>
              <a:rPr lang="en-US" altLang="ko-KR" b="1" i="1" dirty="0" err="1">
                <a:solidFill>
                  <a:srgbClr val="FF0000"/>
                </a:solidFill>
                <a:cs typeface="lato"/>
              </a:rPr>
              <a:t>결과값이</a:t>
            </a:r>
          </a:p>
          <a:p>
            <a:pPr algn="ctr"/>
            <a:r>
              <a:rPr lang="en-US" altLang="ko-KR" b="1" i="1" dirty="0" err="1">
                <a:solidFill>
                  <a:srgbClr val="FF0000"/>
                </a:solidFill>
                <a:cs typeface="lato"/>
              </a:rPr>
              <a:t>파일로</a:t>
            </a:r>
            <a:r>
              <a:rPr lang="en-US" altLang="ko-KR" b="1" i="1" dirty="0">
                <a:solidFill>
                  <a:srgbClr val="FF0000"/>
                </a:solidFill>
                <a:cs typeface="lato"/>
              </a:rPr>
              <a:t> </a:t>
            </a:r>
            <a:r>
              <a:rPr lang="en-US" altLang="ko-KR" b="1" i="1" dirty="0" err="1">
                <a:solidFill>
                  <a:srgbClr val="FF0000"/>
                </a:solidFill>
                <a:cs typeface="lato"/>
              </a:rPr>
              <a:t>저장</a:t>
            </a:r>
            <a:endParaRPr lang="en-US" altLang="ko-KR" b="1" i="1" dirty="0">
              <a:solidFill>
                <a:srgbClr val="FF0000"/>
              </a:solidFill>
              <a:cs typeface="lato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1B48AD2-C6EA-FC9C-957B-EA10A550F285}"/>
              </a:ext>
            </a:extLst>
          </p:cNvPr>
          <p:cNvSpPr txBox="1"/>
          <p:nvPr/>
        </p:nvSpPr>
        <p:spPr>
          <a:xfrm>
            <a:off x="8314644" y="5601055"/>
            <a:ext cx="346037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b="1" i="1" dirty="0" err="1"/>
              <a:t>계산을</a:t>
            </a:r>
            <a:r>
              <a:rPr lang="en-US" altLang="ko-KR" b="1" i="1" dirty="0"/>
              <a:t> </a:t>
            </a:r>
            <a:r>
              <a:rPr lang="en-US" altLang="ko-KR" b="1" i="1" dirty="0" err="1"/>
              <a:t>분산된</a:t>
            </a:r>
            <a:r>
              <a:rPr lang="en-US" altLang="ko-KR" b="1" i="1" dirty="0">
                <a:cs typeface="lato"/>
              </a:rPr>
              <a:t> </a:t>
            </a:r>
            <a:r>
              <a:rPr lang="en-US" altLang="ko-KR" b="1" i="1" dirty="0" err="1">
                <a:cs typeface="lato"/>
              </a:rPr>
              <a:t>데이터마다</a:t>
            </a:r>
          </a:p>
          <a:p>
            <a:pPr algn="ctr"/>
            <a:r>
              <a:rPr lang="en-US" altLang="ko-KR" b="1" i="1" dirty="0" err="1">
                <a:cs typeface="lato"/>
              </a:rPr>
              <a:t>각각</a:t>
            </a:r>
            <a:r>
              <a:rPr lang="en-US" altLang="ko-KR" b="1" i="1" dirty="0">
                <a:cs typeface="lato"/>
              </a:rPr>
              <a:t> </a:t>
            </a:r>
            <a:r>
              <a:rPr lang="en-US" altLang="ko-KR" b="1" i="1" dirty="0" err="1">
                <a:cs typeface="lato"/>
              </a:rPr>
              <a:t>진행</a:t>
            </a:r>
            <a:r>
              <a:rPr lang="en-US" altLang="ko-KR" b="1" i="1" dirty="0">
                <a:cs typeface="lato"/>
              </a:rPr>
              <a:t> 후 </a:t>
            </a:r>
            <a:r>
              <a:rPr lang="en-US" altLang="ko-KR" b="1" i="1" dirty="0" err="1">
                <a:cs typeface="lato"/>
              </a:rPr>
              <a:t>결과를</a:t>
            </a:r>
            <a:r>
              <a:rPr lang="en-US" altLang="ko-KR" b="1" i="1" dirty="0">
                <a:cs typeface="lato"/>
              </a:rPr>
              <a:t> </a:t>
            </a:r>
            <a:r>
              <a:rPr lang="en-US" altLang="ko-KR" b="1" i="1" dirty="0" err="1">
                <a:cs typeface="lato"/>
              </a:rPr>
              <a:t>합친다</a:t>
            </a:r>
            <a:endParaRPr lang="en-US" altLang="ko-KR" b="1" i="1" dirty="0">
              <a:cs typeface="lato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1C854C-6EB2-3B45-44B7-DFB6309D3FE9}"/>
              </a:ext>
            </a:extLst>
          </p:cNvPr>
          <p:cNvSpPr txBox="1"/>
          <p:nvPr/>
        </p:nvSpPr>
        <p:spPr>
          <a:xfrm>
            <a:off x="2718177" y="2078922"/>
            <a:ext cx="219037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b="1" i="1" dirty="0">
                <a:cs typeface="lato"/>
              </a:rPr>
              <a:t>Mapping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F6A0610-A2E7-14B3-1B98-C1521CF7464D}"/>
              </a:ext>
            </a:extLst>
          </p:cNvPr>
          <p:cNvSpPr txBox="1"/>
          <p:nvPr/>
        </p:nvSpPr>
        <p:spPr>
          <a:xfrm>
            <a:off x="7459510" y="2078922"/>
            <a:ext cx="219037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b="1" i="1" dirty="0">
                <a:cs typeface="lato"/>
              </a:rPr>
              <a:t>Reduce</a:t>
            </a:r>
          </a:p>
        </p:txBody>
      </p:sp>
    </p:spTree>
    <p:extLst>
      <p:ext uri="{BB962C8B-B14F-4D97-AF65-F5344CB8AC3E}">
        <p14:creationId xmlns:p14="http://schemas.microsoft.com/office/powerpoint/2010/main" val="27313877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C703C-F2AC-6D72-37C9-5DBA87868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EEACA1-FFDB-58D0-0095-373EB91E6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cs typeface="lato"/>
              </a:rPr>
              <a:t>분산 클러스터 컴퓨팅 프레임워크</a:t>
            </a: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ko-KR" altLang="en-US" dirty="0" err="1">
                <a:cs typeface="lato"/>
              </a:rPr>
              <a:t>In-memory</a:t>
            </a:r>
            <a:r>
              <a:rPr lang="ko-KR" altLang="en-US" dirty="0">
                <a:cs typeface="lato"/>
              </a:rPr>
              <a:t> 연산으로 </a:t>
            </a:r>
            <a:r>
              <a:rPr lang="ko-KR" altLang="en-US" dirty="0" err="1">
                <a:cs typeface="lato"/>
              </a:rPr>
              <a:t>Hadoop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MapReduce에</a:t>
            </a:r>
            <a:r>
              <a:rPr lang="ko-KR" altLang="en-US" dirty="0">
                <a:cs typeface="lato"/>
              </a:rPr>
              <a:t> 비해 빠른 속도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46374D-49C0-7BDF-22B4-CA4734A42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DA1EE5-1073-C837-2F43-A3E23830680A}"/>
              </a:ext>
            </a:extLst>
          </p:cNvPr>
          <p:cNvSpPr txBox="1"/>
          <p:nvPr/>
        </p:nvSpPr>
        <p:spPr>
          <a:xfrm>
            <a:off x="4191378" y="6041323"/>
            <a:ext cx="346037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b="1" i="1" dirty="0"/>
              <a:t>&lt;Spark&gt;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DD147F-4AFB-703D-87D9-31EE66FCFE15}"/>
              </a:ext>
            </a:extLst>
          </p:cNvPr>
          <p:cNvSpPr/>
          <p:nvPr/>
        </p:nvSpPr>
        <p:spPr>
          <a:xfrm>
            <a:off x="1549400" y="3217333"/>
            <a:ext cx="1193800" cy="2184399"/>
          </a:xfrm>
          <a:prstGeom prst="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cs typeface="lato"/>
              </a:rPr>
              <a:t>Mapper</a:t>
            </a:r>
            <a:endParaRPr lang="ko-KR" altLang="en-US" dirty="0" err="1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7A0CEE-7AB7-B8C5-C6D9-A061B24CBFBA}"/>
              </a:ext>
            </a:extLst>
          </p:cNvPr>
          <p:cNvSpPr/>
          <p:nvPr/>
        </p:nvSpPr>
        <p:spPr>
          <a:xfrm>
            <a:off x="5046133" y="2599266"/>
            <a:ext cx="1007534" cy="778933"/>
          </a:xfrm>
          <a:prstGeom prst="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cs typeface="lato"/>
              </a:rPr>
              <a:t>split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/>
              <a:t>1</a:t>
            </a:r>
            <a:endParaRPr lang="ko-KR" altLang="en-US" dirty="0" err="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F32BDB3-FE9F-259C-95DA-6566482CAAF3}"/>
              </a:ext>
            </a:extLst>
          </p:cNvPr>
          <p:cNvSpPr/>
          <p:nvPr/>
        </p:nvSpPr>
        <p:spPr>
          <a:xfrm>
            <a:off x="5046133" y="3530599"/>
            <a:ext cx="1007534" cy="778933"/>
          </a:xfrm>
          <a:prstGeom prst="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cs typeface="lato"/>
              </a:rPr>
              <a:t>split</a:t>
            </a:r>
            <a:r>
              <a:rPr lang="ko-KR" altLang="en-US" dirty="0">
                <a:cs typeface="lato"/>
              </a:rPr>
              <a:t> 2</a:t>
            </a:r>
            <a:endParaRPr lang="ko-KR" altLang="en-US" dirty="0" err="1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395E8A7-64A8-CDC2-FBDB-F2BF65BA62C5}"/>
              </a:ext>
            </a:extLst>
          </p:cNvPr>
          <p:cNvSpPr/>
          <p:nvPr/>
        </p:nvSpPr>
        <p:spPr>
          <a:xfrm>
            <a:off x="5079999" y="5012265"/>
            <a:ext cx="1007534" cy="778933"/>
          </a:xfrm>
          <a:prstGeom prst="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cs typeface="lato"/>
              </a:rPr>
              <a:t>split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N</a:t>
            </a:r>
            <a:endParaRPr lang="ko-KR" altLang="en-US" dirty="0" err="1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E1BB50B-59B8-B6DA-8CD4-D1A6CC3C928E}"/>
              </a:ext>
            </a:extLst>
          </p:cNvPr>
          <p:cNvCxnSpPr>
            <a:cxnSpLocks/>
          </p:cNvCxnSpPr>
          <p:nvPr/>
        </p:nvCxnSpPr>
        <p:spPr>
          <a:xfrm flipV="1">
            <a:off x="2735231" y="3002585"/>
            <a:ext cx="2291978" cy="685800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8DC217A-8354-3213-7D47-9B5560D12E2F}"/>
              </a:ext>
            </a:extLst>
          </p:cNvPr>
          <p:cNvCxnSpPr>
            <a:cxnSpLocks/>
          </p:cNvCxnSpPr>
          <p:nvPr/>
        </p:nvCxnSpPr>
        <p:spPr>
          <a:xfrm flipV="1">
            <a:off x="2743697" y="3933918"/>
            <a:ext cx="2291978" cy="93133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82FF87B-9C71-AD93-BB05-14B54C1E6D10}"/>
              </a:ext>
            </a:extLst>
          </p:cNvPr>
          <p:cNvCxnSpPr>
            <a:cxnSpLocks/>
          </p:cNvCxnSpPr>
          <p:nvPr/>
        </p:nvCxnSpPr>
        <p:spPr>
          <a:xfrm>
            <a:off x="2726763" y="4992251"/>
            <a:ext cx="2308912" cy="440266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E857A72-604C-E141-D73C-0E619C71119F}"/>
              </a:ext>
            </a:extLst>
          </p:cNvPr>
          <p:cNvCxnSpPr/>
          <p:nvPr/>
        </p:nvCxnSpPr>
        <p:spPr>
          <a:xfrm flipH="1">
            <a:off x="5549591" y="4441881"/>
            <a:ext cx="0" cy="431801"/>
          </a:xfrm>
          <a:prstGeom prst="straightConnector1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7622215-F333-DF01-CA75-8FC6359E34FB}"/>
              </a:ext>
            </a:extLst>
          </p:cNvPr>
          <p:cNvSpPr/>
          <p:nvPr/>
        </p:nvSpPr>
        <p:spPr>
          <a:xfrm>
            <a:off x="6587066" y="2599266"/>
            <a:ext cx="1007534" cy="778933"/>
          </a:xfrm>
          <a:prstGeom prst="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cs typeface="lato"/>
              </a:rPr>
              <a:t>R</a:t>
            </a:r>
            <a:r>
              <a:rPr lang="ko-KR" altLang="en-US" dirty="0">
                <a:cs typeface="lato"/>
              </a:rPr>
              <a:t> 1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6119252-D1F8-DF94-3D90-E50AAC75428C}"/>
              </a:ext>
            </a:extLst>
          </p:cNvPr>
          <p:cNvSpPr/>
          <p:nvPr/>
        </p:nvSpPr>
        <p:spPr>
          <a:xfrm>
            <a:off x="6587066" y="3530599"/>
            <a:ext cx="1007534" cy="778933"/>
          </a:xfrm>
          <a:prstGeom prst="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cs typeface="lato"/>
              </a:rPr>
              <a:t>R</a:t>
            </a:r>
            <a:r>
              <a:rPr lang="ko-KR" altLang="en-US" dirty="0">
                <a:cs typeface="lato"/>
              </a:rPr>
              <a:t> 2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E669B02-DADA-3EE9-AE24-E18C00BB924E}"/>
              </a:ext>
            </a:extLst>
          </p:cNvPr>
          <p:cNvSpPr/>
          <p:nvPr/>
        </p:nvSpPr>
        <p:spPr>
          <a:xfrm>
            <a:off x="6587066" y="5012265"/>
            <a:ext cx="1007534" cy="778933"/>
          </a:xfrm>
          <a:prstGeom prst="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cs typeface="lato"/>
              </a:rPr>
              <a:t>R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N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979B238-CCD8-95AF-44ED-10665CC300B0}"/>
              </a:ext>
            </a:extLst>
          </p:cNvPr>
          <p:cNvCxnSpPr>
            <a:cxnSpLocks/>
          </p:cNvCxnSpPr>
          <p:nvPr/>
        </p:nvCxnSpPr>
        <p:spPr>
          <a:xfrm>
            <a:off x="6054164" y="3002585"/>
            <a:ext cx="530910" cy="0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6A67748-0250-1CC5-2ED1-AADB4CEDD170}"/>
              </a:ext>
            </a:extLst>
          </p:cNvPr>
          <p:cNvCxnSpPr>
            <a:cxnSpLocks/>
          </p:cNvCxnSpPr>
          <p:nvPr/>
        </p:nvCxnSpPr>
        <p:spPr>
          <a:xfrm>
            <a:off x="6054164" y="3891585"/>
            <a:ext cx="530910" cy="0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3D07069-83F6-78D9-0514-0365F17492C7}"/>
              </a:ext>
            </a:extLst>
          </p:cNvPr>
          <p:cNvCxnSpPr>
            <a:cxnSpLocks/>
          </p:cNvCxnSpPr>
          <p:nvPr/>
        </p:nvCxnSpPr>
        <p:spPr>
          <a:xfrm>
            <a:off x="6054164" y="5432518"/>
            <a:ext cx="530910" cy="0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0EDED67-27FD-437B-CCC5-72D0F284F0B4}"/>
              </a:ext>
            </a:extLst>
          </p:cNvPr>
          <p:cNvSpPr/>
          <p:nvPr/>
        </p:nvSpPr>
        <p:spPr>
          <a:xfrm>
            <a:off x="9398000" y="3217332"/>
            <a:ext cx="1193800" cy="2184399"/>
          </a:xfrm>
          <a:prstGeom prst="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cs typeface="lato"/>
              </a:rPr>
              <a:t>Result</a:t>
            </a:r>
            <a:endParaRPr lang="ko-KR" altLang="en-US" dirty="0" err="1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227B621-76EE-A228-6DA6-580720A35FE2}"/>
              </a:ext>
            </a:extLst>
          </p:cNvPr>
          <p:cNvCxnSpPr>
            <a:cxnSpLocks/>
          </p:cNvCxnSpPr>
          <p:nvPr/>
        </p:nvCxnSpPr>
        <p:spPr>
          <a:xfrm>
            <a:off x="7578164" y="2960252"/>
            <a:ext cx="1800911" cy="643466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B00B75C-53A3-3CFD-2355-B64DD9A3D8DE}"/>
              </a:ext>
            </a:extLst>
          </p:cNvPr>
          <p:cNvCxnSpPr>
            <a:cxnSpLocks/>
          </p:cNvCxnSpPr>
          <p:nvPr/>
        </p:nvCxnSpPr>
        <p:spPr>
          <a:xfrm flipV="1">
            <a:off x="7595097" y="3891584"/>
            <a:ext cx="1775511" cy="1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E78C63D-685B-9133-CA9F-4212DBD51151}"/>
              </a:ext>
            </a:extLst>
          </p:cNvPr>
          <p:cNvCxnSpPr>
            <a:cxnSpLocks/>
          </p:cNvCxnSpPr>
          <p:nvPr/>
        </p:nvCxnSpPr>
        <p:spPr>
          <a:xfrm flipV="1">
            <a:off x="7612031" y="4729783"/>
            <a:ext cx="1767044" cy="660401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7E3D70F-6894-6C5E-D3E5-6A96C4EE8C41}"/>
              </a:ext>
            </a:extLst>
          </p:cNvPr>
          <p:cNvCxnSpPr>
            <a:cxnSpLocks/>
          </p:cNvCxnSpPr>
          <p:nvPr/>
        </p:nvCxnSpPr>
        <p:spPr>
          <a:xfrm flipH="1">
            <a:off x="7090524" y="4441881"/>
            <a:ext cx="0" cy="431801"/>
          </a:xfrm>
          <a:prstGeom prst="straightConnector1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FD04261-9AD6-0B04-9926-1A2E9BBEF108}"/>
              </a:ext>
            </a:extLst>
          </p:cNvPr>
          <p:cNvSpPr/>
          <p:nvPr/>
        </p:nvSpPr>
        <p:spPr>
          <a:xfrm>
            <a:off x="6387131" y="2291101"/>
            <a:ext cx="1410260" cy="3703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79424EC-2BF0-B2C1-FDF5-2ACF080145A3}"/>
              </a:ext>
            </a:extLst>
          </p:cNvPr>
          <p:cNvSpPr txBox="1"/>
          <p:nvPr/>
        </p:nvSpPr>
        <p:spPr>
          <a:xfrm>
            <a:off x="8314644" y="5601055"/>
            <a:ext cx="346037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b="1" i="1" dirty="0" err="1"/>
              <a:t>계산을</a:t>
            </a:r>
            <a:r>
              <a:rPr lang="en-US" altLang="ko-KR" b="1" i="1" dirty="0"/>
              <a:t> </a:t>
            </a:r>
            <a:r>
              <a:rPr lang="en-US" altLang="ko-KR" b="1" i="1" dirty="0" err="1"/>
              <a:t>분산된</a:t>
            </a:r>
            <a:r>
              <a:rPr lang="en-US" altLang="ko-KR" b="1" i="1" dirty="0">
                <a:cs typeface="lato"/>
              </a:rPr>
              <a:t> </a:t>
            </a:r>
            <a:r>
              <a:rPr lang="en-US" altLang="ko-KR" b="1" i="1" dirty="0" err="1">
                <a:cs typeface="lato"/>
              </a:rPr>
              <a:t>데이터마다</a:t>
            </a:r>
          </a:p>
          <a:p>
            <a:pPr algn="ctr"/>
            <a:r>
              <a:rPr lang="en-US" altLang="ko-KR" b="1" i="1" dirty="0" err="1">
                <a:cs typeface="lato"/>
              </a:rPr>
              <a:t>각각</a:t>
            </a:r>
            <a:r>
              <a:rPr lang="en-US" altLang="ko-KR" b="1" i="1" dirty="0">
                <a:cs typeface="lato"/>
              </a:rPr>
              <a:t> </a:t>
            </a:r>
            <a:r>
              <a:rPr lang="en-US" altLang="ko-KR" b="1" i="1" dirty="0" err="1">
                <a:cs typeface="lato"/>
              </a:rPr>
              <a:t>진행</a:t>
            </a:r>
            <a:r>
              <a:rPr lang="en-US" altLang="ko-KR" b="1" i="1" dirty="0">
                <a:cs typeface="lato"/>
              </a:rPr>
              <a:t> 후 </a:t>
            </a:r>
            <a:r>
              <a:rPr lang="en-US" altLang="ko-KR" b="1" i="1" dirty="0" err="1">
                <a:cs typeface="lato"/>
              </a:rPr>
              <a:t>결과를</a:t>
            </a:r>
            <a:r>
              <a:rPr lang="en-US" altLang="ko-KR" b="1" i="1" dirty="0">
                <a:cs typeface="lato"/>
              </a:rPr>
              <a:t> </a:t>
            </a:r>
            <a:r>
              <a:rPr lang="en-US" altLang="ko-KR" b="1" i="1" dirty="0" err="1">
                <a:cs typeface="lato"/>
              </a:rPr>
              <a:t>합친다</a:t>
            </a:r>
            <a:endParaRPr lang="en-US" altLang="ko-KR" b="1" i="1" dirty="0">
              <a:cs typeface="lato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5B03503-1DE9-E3EF-E4A5-BF4CFED31E8E}"/>
              </a:ext>
            </a:extLst>
          </p:cNvPr>
          <p:cNvSpPr txBox="1"/>
          <p:nvPr/>
        </p:nvSpPr>
        <p:spPr>
          <a:xfrm>
            <a:off x="7143694" y="2513680"/>
            <a:ext cx="2909533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b="1" i="1" dirty="0" err="1">
                <a:solidFill>
                  <a:srgbClr val="FF0000"/>
                </a:solidFill>
                <a:cs typeface="lato"/>
              </a:rPr>
              <a:t>중간</a:t>
            </a:r>
            <a:r>
              <a:rPr lang="en-US" altLang="ko-KR" b="1" i="1" dirty="0">
                <a:solidFill>
                  <a:srgbClr val="FF0000"/>
                </a:solidFill>
                <a:cs typeface="lato"/>
              </a:rPr>
              <a:t> </a:t>
            </a:r>
            <a:r>
              <a:rPr lang="en-US" altLang="ko-KR" b="1" i="1" dirty="0" err="1">
                <a:solidFill>
                  <a:srgbClr val="FF0000"/>
                </a:solidFill>
                <a:cs typeface="lato"/>
              </a:rPr>
              <a:t>결과값이</a:t>
            </a:r>
          </a:p>
          <a:p>
            <a:pPr algn="ctr"/>
            <a:r>
              <a:rPr lang="en-US" altLang="ko-KR" b="1" i="1" dirty="0" err="1">
                <a:solidFill>
                  <a:srgbClr val="FF0000"/>
                </a:solidFill>
                <a:cs typeface="lato"/>
              </a:rPr>
              <a:t>파일로</a:t>
            </a:r>
            <a:r>
              <a:rPr lang="en-US" altLang="ko-KR" b="1" i="1" dirty="0">
                <a:solidFill>
                  <a:srgbClr val="FF0000"/>
                </a:solidFill>
                <a:cs typeface="lato"/>
              </a:rPr>
              <a:t> </a:t>
            </a:r>
            <a:r>
              <a:rPr lang="en-US" altLang="ko-KR" b="1" i="1" dirty="0" err="1">
                <a:solidFill>
                  <a:srgbClr val="FF0000"/>
                </a:solidFill>
                <a:cs typeface="lato"/>
              </a:rPr>
              <a:t>저장</a:t>
            </a:r>
            <a:endParaRPr lang="en-US" altLang="ko-KR" b="1" i="1" dirty="0">
              <a:solidFill>
                <a:srgbClr val="FF0000"/>
              </a:solidFill>
              <a:cs typeface="lato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3C42941-6A7F-E9F1-29BD-98372DF20EA3}"/>
              </a:ext>
            </a:extLst>
          </p:cNvPr>
          <p:cNvSpPr txBox="1"/>
          <p:nvPr/>
        </p:nvSpPr>
        <p:spPr>
          <a:xfrm>
            <a:off x="2718177" y="2078922"/>
            <a:ext cx="219037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b="1" i="1" dirty="0">
                <a:cs typeface="lato"/>
              </a:rPr>
              <a:t>Mapping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DC773FD-0BA1-AB07-5F39-EA5F321F5073}"/>
              </a:ext>
            </a:extLst>
          </p:cNvPr>
          <p:cNvSpPr txBox="1"/>
          <p:nvPr/>
        </p:nvSpPr>
        <p:spPr>
          <a:xfrm>
            <a:off x="7459510" y="2078922"/>
            <a:ext cx="219037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b="1" i="1" dirty="0">
                <a:cs typeface="lato"/>
              </a:rPr>
              <a:t>Reduce</a:t>
            </a:r>
          </a:p>
        </p:txBody>
      </p:sp>
    </p:spTree>
    <p:extLst>
      <p:ext uri="{BB962C8B-B14F-4D97-AF65-F5344CB8AC3E}">
        <p14:creationId xmlns:p14="http://schemas.microsoft.com/office/powerpoint/2010/main" val="2143418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2FDBF-6441-54F6-D945-ECADD89B0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​</a:t>
            </a:r>
            <a:r>
              <a:rPr lang="ko-KR" altLang="en-US" dirty="0" err="1"/>
              <a:t>Spark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D9FBB1-A170-6CA6-6268-6D90AD624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cs typeface="lato"/>
              </a:rPr>
              <a:t>Pyspark</a:t>
            </a:r>
            <a:r>
              <a:rPr lang="ko-KR" altLang="en-US" dirty="0">
                <a:cs typeface="lato"/>
              </a:rPr>
              <a:t> 설​치</a:t>
            </a:r>
          </a:p>
          <a:p>
            <a:pPr marL="575945" lvl="1"/>
            <a:r>
              <a:rPr lang="ko-KR" altLang="en-US" dirty="0">
                <a:cs typeface="lato"/>
              </a:rPr>
              <a:t>$ </a:t>
            </a:r>
            <a:r>
              <a:rPr lang="ko-KR" altLang="en-US" dirty="0" err="1">
                <a:cs typeface="lato"/>
              </a:rPr>
              <a:t>pip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install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pyspark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ko-KR" altLang="en-US" dirty="0" err="1">
                <a:cs typeface="lato"/>
              </a:rPr>
              <a:t>Pyspark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shell</a:t>
            </a:r>
            <a:r>
              <a:rPr lang="ko-KR" altLang="en-US" dirty="0">
                <a:cs typeface="lato"/>
              </a:rPr>
              <a:t> 실행</a:t>
            </a:r>
          </a:p>
          <a:p>
            <a:pPr marL="575945" lvl="1"/>
            <a:r>
              <a:rPr lang="ko-KR" altLang="en-US" dirty="0">
                <a:cs typeface="lato"/>
              </a:rPr>
              <a:t>$ </a:t>
            </a:r>
            <a:r>
              <a:rPr lang="ko-KR" altLang="en-US" dirty="0" err="1">
                <a:cs typeface="lato"/>
              </a:rPr>
              <a:t>pyspark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C70E2B-D368-1AA6-8071-EF5BEE523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09C97DD1-1F17-2DBE-54E2-531FD0C97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54" y="3204704"/>
            <a:ext cx="8306714" cy="247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0008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674A0-BC45-C578-EF05-01201529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Spark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1114F7-7C20-1754-525E-081C32B90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cs typeface="lato"/>
              </a:rPr>
              <a:t>예제에 사용할 파일 (</a:t>
            </a:r>
            <a:r>
              <a:rPr lang="ko-KR" altLang="en-US" dirty="0" err="1">
                <a:cs typeface="lato"/>
              </a:rPr>
              <a:t>test.txt</a:t>
            </a:r>
            <a:r>
              <a:rPr lang="ko-KR" altLang="en-US" dirty="0">
                <a:cs typeface="lato"/>
              </a:rPr>
              <a:t>)</a:t>
            </a:r>
          </a:p>
          <a:p>
            <a:endParaRPr lang="ko-KR" altLang="en-US" dirty="0">
              <a:cs typeface="lato"/>
            </a:endParaRPr>
          </a:p>
          <a:p>
            <a:endParaRPr lang="ko-KR" altLang="en-US" dirty="0">
              <a:cs typeface="lato"/>
            </a:endParaRPr>
          </a:p>
          <a:p>
            <a:r>
              <a:rPr lang="ko-KR" altLang="en-US" dirty="0">
                <a:cs typeface="lato"/>
              </a:rPr>
              <a:t>파일 읽기</a:t>
            </a:r>
          </a:p>
          <a:p>
            <a:pPr marL="575945" lvl="1"/>
            <a:r>
              <a:rPr lang="ko-KR" altLang="en-US" dirty="0">
                <a:cs typeface="lato"/>
              </a:rPr>
              <a:t>&gt;&gt;&gt; </a:t>
            </a:r>
            <a:r>
              <a:rPr lang="ko-KR" altLang="en-US" dirty="0" err="1">
                <a:cs typeface="lato"/>
              </a:rPr>
              <a:t>textFile</a:t>
            </a:r>
            <a:r>
              <a:rPr lang="ko-KR" altLang="en-US" dirty="0">
                <a:cs typeface="lato"/>
              </a:rPr>
              <a:t> = </a:t>
            </a:r>
            <a:r>
              <a:rPr lang="ko-KR" altLang="en-US" dirty="0" err="1">
                <a:cs typeface="lato"/>
              </a:rPr>
              <a:t>spark.read.text</a:t>
            </a:r>
            <a:r>
              <a:rPr lang="ko-KR" altLang="en-US" dirty="0">
                <a:cs typeface="lato"/>
              </a:rPr>
              <a:t>("</a:t>
            </a:r>
            <a:r>
              <a:rPr lang="ko-KR" altLang="en-US" dirty="0" err="1">
                <a:cs typeface="lato"/>
              </a:rPr>
              <a:t>test.txt</a:t>
            </a:r>
            <a:r>
              <a:rPr lang="ko-KR" altLang="en-US" dirty="0">
                <a:cs typeface="lato"/>
              </a:rPr>
              <a:t>")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ko-KR" altLang="en-US" dirty="0">
                <a:cs typeface="lato"/>
              </a:rPr>
              <a:t>텍스트 파일의 </a:t>
            </a:r>
            <a:r>
              <a:rPr lang="ko-KR" altLang="en-US" dirty="0" err="1">
                <a:cs typeface="lato"/>
              </a:rPr>
              <a:t>row</a:t>
            </a:r>
            <a:r>
              <a:rPr lang="ko-KR" altLang="en-US" dirty="0">
                <a:cs typeface="lato"/>
              </a:rPr>
              <a:t> 수 세기</a:t>
            </a:r>
          </a:p>
          <a:p>
            <a:pPr marL="575945" lvl="1"/>
            <a:r>
              <a:rPr lang="ko-KR" altLang="en-US" dirty="0">
                <a:cs typeface="lato"/>
              </a:rPr>
              <a:t>&gt;&gt;&gt; </a:t>
            </a:r>
            <a:r>
              <a:rPr lang="ko-KR" altLang="en-US" dirty="0" err="1">
                <a:cs typeface="lato"/>
              </a:rPr>
              <a:t>textFile.count</a:t>
            </a:r>
            <a:r>
              <a:rPr lang="ko-KR" altLang="en-US" dirty="0">
                <a:cs typeface="lato"/>
              </a:rPr>
              <a:t>()</a:t>
            </a:r>
            <a:br>
              <a:rPr lang="ko-KR" altLang="en-US" dirty="0">
                <a:cs typeface="lato"/>
              </a:rPr>
            </a:br>
            <a:r>
              <a:rPr lang="ko-KR" altLang="en-US" dirty="0">
                <a:solidFill>
                  <a:srgbClr val="FF0000"/>
                </a:solidFill>
                <a:cs typeface="lato"/>
              </a:rPr>
              <a:t>4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384910-7812-384C-3FF4-4E3338930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5244D8-90B2-3C05-10AD-2E4B03C57B82}"/>
              </a:ext>
            </a:extLst>
          </p:cNvPr>
          <p:cNvSpPr txBox="1"/>
          <p:nvPr/>
        </p:nvSpPr>
        <p:spPr>
          <a:xfrm>
            <a:off x="593718" y="1579787"/>
            <a:ext cx="6832102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dirty="0" err="1">
                <a:ea typeface="+mn-lt"/>
                <a:cs typeface="+mn-lt"/>
              </a:rPr>
              <a:t>pyspark</a:t>
            </a:r>
            <a:endParaRPr lang="ko-KR" dirty="0" err="1"/>
          </a:p>
          <a:p>
            <a:r>
              <a:rPr lang="ko-KR" dirty="0" err="1">
                <a:ea typeface="+mn-lt"/>
                <a:cs typeface="+mn-lt"/>
              </a:rPr>
              <a:t>pysparkpyspark</a:t>
            </a:r>
            <a:endParaRPr lang="ko-KR" dirty="0" err="1"/>
          </a:p>
          <a:p>
            <a:r>
              <a:rPr lang="ko-KR" dirty="0" err="1">
                <a:ea typeface="+mn-lt"/>
                <a:cs typeface="+mn-lt"/>
              </a:rPr>
              <a:t>pysparkpysparkpyspark</a:t>
            </a:r>
            <a:endParaRPr lang="ko-KR" dirty="0" err="1"/>
          </a:p>
          <a:p>
            <a:r>
              <a:rPr lang="ko-KR" dirty="0" err="1">
                <a:ea typeface="+mn-lt"/>
                <a:cs typeface="+mn-lt"/>
              </a:rPr>
              <a:t>pysparkpysparkpysparkpyspark</a:t>
            </a:r>
            <a:endParaRPr lang="ko-KR" dirty="0" err="1"/>
          </a:p>
        </p:txBody>
      </p:sp>
    </p:spTree>
    <p:extLst>
      <p:ext uri="{BB962C8B-B14F-4D97-AF65-F5344CB8AC3E}">
        <p14:creationId xmlns:p14="http://schemas.microsoft.com/office/powerpoint/2010/main" val="13949912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674A0-BC45-C578-EF05-01201529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Spark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1114F7-7C20-1754-525E-081C32B90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cs typeface="lato"/>
              </a:rPr>
              <a:t>텍스트 파일의 첫번째 </a:t>
            </a:r>
            <a:r>
              <a:rPr lang="ko-KR" altLang="en-US" dirty="0" err="1">
                <a:cs typeface="lato"/>
              </a:rPr>
              <a:t>row</a:t>
            </a:r>
            <a:r>
              <a:rPr lang="ko-KR" altLang="en-US" dirty="0">
                <a:cs typeface="lato"/>
              </a:rPr>
              <a:t> 보기</a:t>
            </a:r>
          </a:p>
          <a:p>
            <a:pPr marL="575945" lvl="1">
              <a:buFont typeface="Arial" panose="05000000000000000000" pitchFamily="2" charset="2"/>
            </a:pPr>
            <a:r>
              <a:rPr lang="ko-KR" altLang="en-US" dirty="0">
                <a:cs typeface="lato"/>
              </a:rPr>
              <a:t>&gt;&gt;&gt; </a:t>
            </a:r>
            <a:r>
              <a:rPr lang="ko-KR" altLang="en-US" dirty="0" err="1">
                <a:cs typeface="lato"/>
              </a:rPr>
              <a:t>textFile.first</a:t>
            </a:r>
            <a:r>
              <a:rPr lang="ko-KR" altLang="en-US" dirty="0">
                <a:cs typeface="lato"/>
              </a:rPr>
              <a:t>()</a:t>
            </a:r>
            <a:br>
              <a:rPr lang="ko-KR" altLang="en-US" dirty="0">
                <a:cs typeface="lato"/>
              </a:rPr>
            </a:br>
            <a:r>
              <a:rPr lang="ko-KR" altLang="en-US" dirty="0" err="1">
                <a:solidFill>
                  <a:srgbClr val="FF0000"/>
                </a:solidFill>
                <a:cs typeface="lato"/>
              </a:rPr>
              <a:t>Row</a:t>
            </a:r>
            <a:r>
              <a:rPr lang="ko-KR" altLang="en-US" dirty="0">
                <a:solidFill>
                  <a:srgbClr val="FF0000"/>
                </a:solidFill>
                <a:cs typeface="lato"/>
              </a:rPr>
              <a:t>(</a:t>
            </a:r>
            <a:r>
              <a:rPr lang="ko-KR" altLang="en-US" dirty="0" err="1">
                <a:solidFill>
                  <a:srgbClr val="FF0000"/>
                </a:solidFill>
                <a:cs typeface="lato"/>
              </a:rPr>
              <a:t>value</a:t>
            </a:r>
            <a:r>
              <a:rPr lang="ko-KR" altLang="en-US" dirty="0">
                <a:solidFill>
                  <a:srgbClr val="FF0000"/>
                </a:solidFill>
                <a:cs typeface="lato"/>
              </a:rPr>
              <a:t>='</a:t>
            </a:r>
            <a:r>
              <a:rPr lang="ko-KR" altLang="en-US" dirty="0" err="1">
                <a:solidFill>
                  <a:srgbClr val="FF0000"/>
                </a:solidFill>
                <a:cs typeface="lato"/>
              </a:rPr>
              <a:t>pyspark</a:t>
            </a:r>
            <a:r>
              <a:rPr lang="ko-KR" altLang="en-US" dirty="0">
                <a:solidFill>
                  <a:srgbClr val="FF0000"/>
                </a:solidFill>
                <a:cs typeface="lato"/>
              </a:rPr>
              <a:t>')</a:t>
            </a:r>
          </a:p>
          <a:p>
            <a:r>
              <a:rPr lang="ko-KR" altLang="en-US" dirty="0">
                <a:solidFill>
                  <a:srgbClr val="3B3B3B"/>
                </a:solidFill>
                <a:cs typeface="lato"/>
              </a:rPr>
              <a:t>특정 문자열이 포함된 </a:t>
            </a:r>
            <a:r>
              <a:rPr lang="ko-KR" altLang="en-US" dirty="0" err="1">
                <a:solidFill>
                  <a:srgbClr val="3B3B3B"/>
                </a:solidFill>
                <a:cs typeface="lato"/>
              </a:rPr>
              <a:t>row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 수 세기</a:t>
            </a:r>
          </a:p>
          <a:p>
            <a:pPr marL="575945" lvl="1"/>
            <a:r>
              <a:rPr lang="ko-KR" altLang="en-US" dirty="0">
                <a:solidFill>
                  <a:srgbClr val="3B3B3B"/>
                </a:solidFill>
                <a:cs typeface="lato"/>
              </a:rPr>
              <a:t>&gt;&gt;&gt; </a:t>
            </a:r>
            <a:r>
              <a:rPr lang="ko-KR" altLang="en-US" dirty="0" err="1">
                <a:solidFill>
                  <a:srgbClr val="3B3B3B"/>
                </a:solidFill>
                <a:cs typeface="lato"/>
              </a:rPr>
              <a:t>textFile.filter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(</a:t>
            </a:r>
            <a:r>
              <a:rPr lang="ko-KR" altLang="en-US" dirty="0" err="1">
                <a:solidFill>
                  <a:srgbClr val="3B3B3B"/>
                </a:solidFill>
                <a:cs typeface="lato"/>
              </a:rPr>
              <a:t>textFile.value.contains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("</a:t>
            </a:r>
            <a:r>
              <a:rPr lang="ko-KR" altLang="en-US" dirty="0" err="1">
                <a:solidFill>
                  <a:srgbClr val="3B3B3B"/>
                </a:solidFill>
                <a:cs typeface="lato"/>
              </a:rPr>
              <a:t>Spark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")).</a:t>
            </a:r>
            <a:r>
              <a:rPr lang="ko-KR" altLang="en-US" dirty="0" err="1">
                <a:solidFill>
                  <a:srgbClr val="3B3B3B"/>
                </a:solidFill>
                <a:cs typeface="lato"/>
              </a:rPr>
              <a:t>count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()</a:t>
            </a:r>
            <a:br>
              <a:rPr lang="ko-KR" altLang="en-US" dirty="0">
                <a:solidFill>
                  <a:srgbClr val="3B3B3B"/>
                </a:solidFill>
                <a:cs typeface="lato"/>
              </a:rPr>
            </a:br>
            <a:r>
              <a:rPr lang="ko-KR" altLang="en-US" dirty="0">
                <a:solidFill>
                  <a:srgbClr val="FF0000"/>
                </a:solidFill>
                <a:cs typeface="lato"/>
              </a:rPr>
              <a:t>0</a:t>
            </a:r>
          </a:p>
          <a:p>
            <a:pPr marL="575945" lvl="1"/>
            <a:r>
              <a:rPr lang="ko-KR" altLang="en-US" dirty="0">
                <a:solidFill>
                  <a:srgbClr val="3B3B3B"/>
                </a:solidFill>
                <a:cs typeface="lato"/>
              </a:rPr>
              <a:t>&gt;&gt;&gt; </a:t>
            </a:r>
            <a:r>
              <a:rPr lang="ko-KR" altLang="en-US" dirty="0" err="1">
                <a:solidFill>
                  <a:srgbClr val="3B3B3B"/>
                </a:solidFill>
                <a:cs typeface="lato"/>
              </a:rPr>
              <a:t>textFile.filter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(</a:t>
            </a:r>
            <a:r>
              <a:rPr lang="ko-KR" altLang="en-US" dirty="0" err="1">
                <a:solidFill>
                  <a:srgbClr val="3B3B3B"/>
                </a:solidFill>
                <a:cs typeface="lato"/>
              </a:rPr>
              <a:t>textFile.value.contains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("</a:t>
            </a:r>
            <a:r>
              <a:rPr lang="ko-KR" altLang="en-US" dirty="0" err="1">
                <a:solidFill>
                  <a:srgbClr val="3B3B3B"/>
                </a:solidFill>
                <a:cs typeface="lato"/>
              </a:rPr>
              <a:t>spark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")).</a:t>
            </a:r>
            <a:r>
              <a:rPr lang="ko-KR" altLang="en-US" dirty="0" err="1">
                <a:solidFill>
                  <a:srgbClr val="3B3B3B"/>
                </a:solidFill>
                <a:cs typeface="lato"/>
              </a:rPr>
              <a:t>count</a:t>
            </a:r>
            <a:r>
              <a:rPr lang="ko-KR" altLang="en-US" dirty="0">
                <a:solidFill>
                  <a:srgbClr val="3B3B3B"/>
                </a:solidFill>
                <a:cs typeface="lato"/>
              </a:rPr>
              <a:t>()</a:t>
            </a:r>
            <a:br>
              <a:rPr lang="ko-KR" altLang="en-US" dirty="0">
                <a:solidFill>
                  <a:srgbClr val="3B3B3B"/>
                </a:solidFill>
                <a:cs typeface="lato"/>
              </a:rPr>
            </a:br>
            <a:r>
              <a:rPr lang="ko-KR" altLang="en-US" dirty="0">
                <a:solidFill>
                  <a:srgbClr val="FF0000"/>
                </a:solidFill>
                <a:cs typeface="lato"/>
              </a:rPr>
              <a:t>4</a:t>
            </a:r>
            <a:endParaRPr lang="ko-KR" altLang="en-US" dirty="0">
              <a:solidFill>
                <a:srgbClr val="3B3B3B"/>
              </a:solidFill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384910-7812-384C-3FF4-4E3338930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07604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674A0-BC45-C578-EF05-01201529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Spark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1114F7-7C20-1754-525E-081C32B90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8"/>
            <a:ext cx="11867726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cs typeface="lato"/>
              </a:rPr>
              <a:t>Spark-submit</a:t>
            </a:r>
            <a:endParaRPr lang="ko-KR">
              <a:cs typeface="lato"/>
            </a:endParaRPr>
          </a:p>
          <a:p>
            <a:pPr marL="575945" lvl="1"/>
            <a:r>
              <a:rPr lang="ko-KR" altLang="en-US" dirty="0">
                <a:cs typeface="lato"/>
              </a:rPr>
              <a:t>클러스터에서 어플리케이션을 실행하기 위해서 사용되는 스크립트</a:t>
            </a:r>
          </a:p>
          <a:p>
            <a:pPr marL="575945" lvl="1"/>
            <a:r>
              <a:rPr lang="ko-KR" altLang="en-US" dirty="0" err="1">
                <a:cs typeface="lato"/>
              </a:rPr>
              <a:t>Spark-submit을</a:t>
            </a:r>
            <a:r>
              <a:rPr lang="ko-KR" altLang="en-US" dirty="0">
                <a:cs typeface="lato"/>
              </a:rPr>
              <a:t> 이용하면 </a:t>
            </a:r>
            <a:r>
              <a:rPr lang="ko-KR" altLang="en-US" dirty="0" err="1">
                <a:cs typeface="lato"/>
              </a:rPr>
              <a:t>Scala</a:t>
            </a:r>
            <a:r>
              <a:rPr lang="ko-KR" altLang="en-US" dirty="0">
                <a:cs typeface="lato"/>
              </a:rPr>
              <a:t>, </a:t>
            </a:r>
            <a:r>
              <a:rPr lang="ko-KR" altLang="en-US" dirty="0" err="1">
                <a:cs typeface="lato"/>
              </a:rPr>
              <a:t>java</a:t>
            </a:r>
            <a:r>
              <a:rPr lang="ko-KR" altLang="en-US" dirty="0">
                <a:cs typeface="lato"/>
              </a:rPr>
              <a:t>, </a:t>
            </a:r>
            <a:r>
              <a:rPr lang="ko-KR" altLang="en-US" dirty="0" err="1">
                <a:cs typeface="lato"/>
              </a:rPr>
              <a:t>python</a:t>
            </a:r>
            <a:r>
              <a:rPr lang="ko-KR" altLang="en-US" dirty="0">
                <a:cs typeface="lato"/>
              </a:rPr>
              <a:t>, </a:t>
            </a:r>
            <a:r>
              <a:rPr lang="ko-KR" altLang="en-US" dirty="0" err="1">
                <a:cs typeface="lato"/>
              </a:rPr>
              <a:t>R</a:t>
            </a:r>
            <a:r>
              <a:rPr lang="ko-KR" altLang="en-US" dirty="0">
                <a:cs typeface="lato"/>
              </a:rPr>
              <a:t> 등으로 작성된 스파크 어플리케이션 코드를 실행 가능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ko-KR" altLang="en-US" dirty="0">
                <a:cs typeface="lato"/>
              </a:rPr>
              <a:t>Spark를 통해 데이터를 파일에 쓰기 위한 </a:t>
            </a:r>
            <a:r>
              <a:rPr lang="ko-KR" altLang="en-US" dirty="0" err="1">
                <a:cs typeface="lato"/>
              </a:rPr>
              <a:t>python</a:t>
            </a:r>
            <a:r>
              <a:rPr lang="ko-KR" altLang="en-US" dirty="0">
                <a:cs typeface="lato"/>
              </a:rPr>
              <a:t> 코드 (</a:t>
            </a:r>
            <a:r>
              <a:rPr lang="ko-KR" altLang="en-US" dirty="0" err="1">
                <a:cs typeface="lato"/>
              </a:rPr>
              <a:t>writeSpark.py</a:t>
            </a:r>
            <a:r>
              <a:rPr lang="ko-KR" altLang="en-US" dirty="0">
                <a:cs typeface="lato"/>
              </a:rPr>
              <a:t>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384910-7812-384C-3FF4-4E3338930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5F9620-6982-5DAB-DCD6-F730397C77C7}"/>
              </a:ext>
            </a:extLst>
          </p:cNvPr>
          <p:cNvSpPr txBox="1"/>
          <p:nvPr/>
        </p:nvSpPr>
        <p:spPr>
          <a:xfrm>
            <a:off x="621260" y="3623211"/>
            <a:ext cx="8879403" cy="23083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ea typeface="+mn-lt"/>
                <a:cs typeface="+mn-lt"/>
              </a:rPr>
              <a:t>from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pyspark</a:t>
            </a:r>
            <a:r>
              <a:rPr lang="en-US" altLang="ko-KR" dirty="0">
                <a:ea typeface="+mn-lt"/>
                <a:cs typeface="+mn-lt"/>
              </a:rPr>
              <a:t>.</a:t>
            </a:r>
            <a:r>
              <a:rPr lang="en-US" altLang="ko-KR" dirty="0" err="1">
                <a:ea typeface="+mn-lt"/>
                <a:cs typeface="+mn-lt"/>
              </a:rPr>
              <a:t>sql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solidFill>
                  <a:schemeClr val="accent5"/>
                </a:solidFill>
                <a:ea typeface="+mn-lt"/>
                <a:cs typeface="+mn-lt"/>
              </a:rPr>
              <a:t>import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SparkSession</a:t>
            </a:r>
            <a:endParaRPr lang="ko-KR" altLang="en-US" dirty="0" err="1"/>
          </a:p>
          <a:p>
            <a:endParaRPr lang="ko-KR" altLang="en-US"/>
          </a:p>
          <a:p>
            <a:r>
              <a:rPr lang="en-US" altLang="ko-KR" dirty="0" err="1">
                <a:ea typeface="+mn-lt"/>
                <a:cs typeface="+mn-lt"/>
              </a:rPr>
              <a:t>sparkSession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=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SparkSession.builder.appName</a:t>
            </a:r>
            <a:r>
              <a:rPr lang="en-US" altLang="ko-KR" dirty="0">
                <a:ea typeface="+mn-lt"/>
                <a:cs typeface="+mn-lt"/>
              </a:rPr>
              <a:t>("example-</a:t>
            </a:r>
            <a:r>
              <a:rPr lang="en-US" altLang="ko-KR" dirty="0" err="1">
                <a:ea typeface="+mn-lt"/>
                <a:cs typeface="+mn-lt"/>
              </a:rPr>
              <a:t>pyspark</a:t>
            </a:r>
            <a:r>
              <a:rPr lang="en-US" altLang="ko-KR" dirty="0">
                <a:ea typeface="+mn-lt"/>
                <a:cs typeface="+mn-lt"/>
              </a:rPr>
              <a:t>-write").</a:t>
            </a:r>
            <a:r>
              <a:rPr lang="en-US" altLang="ko-KR" dirty="0" err="1">
                <a:ea typeface="+mn-lt"/>
                <a:cs typeface="+mn-lt"/>
              </a:rPr>
              <a:t>getOrCreate</a:t>
            </a:r>
            <a:r>
              <a:rPr lang="en-US" altLang="ko-KR" dirty="0">
                <a:ea typeface="+mn-lt"/>
                <a:cs typeface="+mn-lt"/>
              </a:rPr>
              <a:t>()</a:t>
            </a:r>
            <a:endParaRPr lang="ko-KR" altLang="en-US" dirty="0"/>
          </a:p>
          <a:p>
            <a:endParaRPr lang="ko-KR" altLang="en-US"/>
          </a:p>
          <a:p>
            <a:r>
              <a:rPr lang="en-US" altLang="ko-KR" dirty="0" err="1">
                <a:ea typeface="+mn-lt"/>
                <a:cs typeface="+mn-lt"/>
              </a:rPr>
              <a:t>data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=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[('First',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1),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('Second',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2),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('Third',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3),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('Fourth',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4),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('Fifth',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5)]</a:t>
            </a:r>
            <a:endParaRPr lang="ko-KR" dirty="0"/>
          </a:p>
          <a:p>
            <a:r>
              <a:rPr lang="en-US" altLang="ko-KR" dirty="0" err="1">
                <a:ea typeface="+mn-lt"/>
                <a:cs typeface="+mn-lt"/>
              </a:rPr>
              <a:t>df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=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sparkSession.createDataFrame</a:t>
            </a:r>
            <a:r>
              <a:rPr lang="en-US" altLang="ko-KR" dirty="0">
                <a:ea typeface="+mn-lt"/>
                <a:cs typeface="+mn-lt"/>
              </a:rPr>
              <a:t>(</a:t>
            </a:r>
            <a:r>
              <a:rPr lang="en-US" altLang="ko-KR" dirty="0" err="1">
                <a:ea typeface="+mn-lt"/>
                <a:cs typeface="+mn-lt"/>
              </a:rPr>
              <a:t>data</a:t>
            </a:r>
            <a:r>
              <a:rPr lang="en-US" altLang="ko-KR" dirty="0">
                <a:ea typeface="+mn-lt"/>
                <a:cs typeface="+mn-lt"/>
              </a:rPr>
              <a:t>)</a:t>
            </a:r>
            <a:endParaRPr lang="ko-KR" dirty="0"/>
          </a:p>
          <a:p>
            <a:endParaRPr lang="ko-KR"/>
          </a:p>
          <a:p>
            <a:r>
              <a:rPr lang="en-US" altLang="ko-KR" dirty="0">
                <a:ea typeface="+mn-lt"/>
                <a:cs typeface="+mn-lt"/>
              </a:rPr>
              <a:t>df.write.csv("example.csv")</a:t>
            </a:r>
            <a:endParaRPr 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E0C4EEB-C2B8-0E24-064B-26B485360B4E}"/>
              </a:ext>
            </a:extLst>
          </p:cNvPr>
          <p:cNvSpPr/>
          <p:nvPr/>
        </p:nvSpPr>
        <p:spPr>
          <a:xfrm>
            <a:off x="2193684" y="4226907"/>
            <a:ext cx="7224207" cy="3017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9D6DF9-3912-1831-0DEE-5C3A2C888634}"/>
              </a:ext>
            </a:extLst>
          </p:cNvPr>
          <p:cNvSpPr txBox="1"/>
          <p:nvPr/>
        </p:nvSpPr>
        <p:spPr>
          <a:xfrm>
            <a:off x="5807185" y="3846926"/>
            <a:ext cx="346037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b="1" i="1" dirty="0">
                <a:solidFill>
                  <a:srgbClr val="FF0000"/>
                </a:solidFill>
              </a:rPr>
              <a:t>Spark </a:t>
            </a:r>
            <a:r>
              <a:rPr lang="en-US" altLang="ko-KR" b="1" i="1" dirty="0" err="1">
                <a:solidFill>
                  <a:srgbClr val="FF0000"/>
                </a:solidFill>
              </a:rPr>
              <a:t>세션</a:t>
            </a:r>
            <a:r>
              <a:rPr lang="en-US" altLang="ko-KR" b="1" i="1" dirty="0">
                <a:solidFill>
                  <a:srgbClr val="FF0000"/>
                </a:solidFill>
              </a:rPr>
              <a:t> </a:t>
            </a:r>
            <a:r>
              <a:rPr lang="en-US" altLang="ko-KR" b="1" i="1" dirty="0" err="1">
                <a:solidFill>
                  <a:srgbClr val="FF0000"/>
                </a:solidFill>
              </a:rPr>
              <a:t>생성</a:t>
            </a:r>
            <a:endParaRPr lang="ko-KR" dirty="0" err="1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A9F02E-F8E0-E16A-E297-0A9142C5ED12}"/>
              </a:ext>
            </a:extLst>
          </p:cNvPr>
          <p:cNvSpPr/>
          <p:nvPr/>
        </p:nvSpPr>
        <p:spPr>
          <a:xfrm>
            <a:off x="1128720" y="5043991"/>
            <a:ext cx="3689629" cy="2925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644E70-E5BF-0FBF-98AA-7ED5A8060622}"/>
              </a:ext>
            </a:extLst>
          </p:cNvPr>
          <p:cNvSpPr txBox="1"/>
          <p:nvPr/>
        </p:nvSpPr>
        <p:spPr>
          <a:xfrm>
            <a:off x="4742221" y="5040420"/>
            <a:ext cx="213835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b="1" i="1" dirty="0" err="1">
                <a:solidFill>
                  <a:srgbClr val="FF0000"/>
                </a:solidFill>
              </a:rPr>
              <a:t>데이터프레임</a:t>
            </a:r>
            <a:r>
              <a:rPr lang="en-US" altLang="ko-KR" b="1" i="1" dirty="0">
                <a:solidFill>
                  <a:srgbClr val="FF0000"/>
                </a:solidFill>
              </a:rPr>
              <a:t> </a:t>
            </a:r>
            <a:r>
              <a:rPr lang="en-US" altLang="ko-KR" b="1" i="1" dirty="0" err="1">
                <a:solidFill>
                  <a:srgbClr val="FF0000"/>
                </a:solidFill>
              </a:rPr>
              <a:t>생성</a:t>
            </a:r>
            <a:endParaRPr lang="ko-KR" dirty="0" err="1">
              <a:cs typeface="lato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8AB2810-3C4E-12E7-0629-81DA223DBB15}"/>
              </a:ext>
            </a:extLst>
          </p:cNvPr>
          <p:cNvSpPr/>
          <p:nvPr/>
        </p:nvSpPr>
        <p:spPr>
          <a:xfrm>
            <a:off x="688045" y="5585653"/>
            <a:ext cx="2734834" cy="2925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E836AC-F34D-BE26-E376-94460BDFE9B0}"/>
              </a:ext>
            </a:extLst>
          </p:cNvPr>
          <p:cNvSpPr txBox="1"/>
          <p:nvPr/>
        </p:nvSpPr>
        <p:spPr>
          <a:xfrm>
            <a:off x="3420197" y="5545359"/>
            <a:ext cx="503028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b="1" i="1" dirty="0" err="1">
                <a:solidFill>
                  <a:srgbClr val="FF0000"/>
                </a:solidFill>
              </a:rPr>
              <a:t>데이터프레임을</a:t>
            </a:r>
            <a:r>
              <a:rPr lang="en-US" altLang="ko-KR" b="1" i="1" dirty="0">
                <a:solidFill>
                  <a:srgbClr val="FF0000"/>
                </a:solidFill>
              </a:rPr>
              <a:t> </a:t>
            </a:r>
            <a:r>
              <a:rPr lang="en-US" altLang="ko-KR" b="1" i="1" dirty="0" err="1">
                <a:solidFill>
                  <a:srgbClr val="FF0000"/>
                </a:solidFill>
              </a:rPr>
              <a:t>지정된</a:t>
            </a:r>
            <a:r>
              <a:rPr lang="en-US" altLang="ko-KR" b="1" i="1" dirty="0">
                <a:solidFill>
                  <a:srgbClr val="FF0000"/>
                </a:solidFill>
              </a:rPr>
              <a:t> </a:t>
            </a:r>
            <a:r>
              <a:rPr lang="en-US" altLang="ko-KR" b="1" i="1" dirty="0" err="1">
                <a:solidFill>
                  <a:srgbClr val="FF0000"/>
                </a:solidFill>
              </a:rPr>
              <a:t>경로에</a:t>
            </a:r>
            <a:r>
              <a:rPr lang="en-US" altLang="ko-KR" b="1" i="1" dirty="0">
                <a:solidFill>
                  <a:srgbClr val="FF0000"/>
                </a:solidFill>
              </a:rPr>
              <a:t> csv </a:t>
            </a:r>
            <a:r>
              <a:rPr lang="en-US" altLang="ko-KR" b="1" i="1" dirty="0" err="1">
                <a:solidFill>
                  <a:srgbClr val="FF0000"/>
                </a:solidFill>
              </a:rPr>
              <a:t>형태로</a:t>
            </a:r>
            <a:r>
              <a:rPr lang="en-US" altLang="ko-KR" b="1" i="1" dirty="0">
                <a:solidFill>
                  <a:srgbClr val="FF0000"/>
                </a:solidFill>
              </a:rPr>
              <a:t> </a:t>
            </a:r>
            <a:r>
              <a:rPr lang="en-US" altLang="ko-KR" b="1" i="1" dirty="0" err="1">
                <a:solidFill>
                  <a:srgbClr val="FF0000"/>
                </a:solidFill>
              </a:rPr>
              <a:t>저장</a:t>
            </a:r>
            <a:endParaRPr lang="en-US" altLang="ko-KR" b="1" i="1" dirty="0" err="1">
              <a:solidFill>
                <a:srgbClr val="FF0000"/>
              </a:solidFill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48955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 animBg="1"/>
      <p:bldP spid="12" grpId="0"/>
      <p:bldP spid="13" grpId="0" animBg="1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674A0-BC45-C578-EF05-01201529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Spark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1114F7-7C20-1754-525E-081C32B90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cs typeface="lato"/>
              </a:rPr>
              <a:t>Spark-submit을</a:t>
            </a:r>
            <a:r>
              <a:rPr lang="ko-KR" altLang="en-US" dirty="0">
                <a:cs typeface="lato"/>
              </a:rPr>
              <a:t> 이용하여 writeSpark.py 실행</a:t>
            </a:r>
          </a:p>
          <a:p>
            <a:pPr marL="575945" lvl="1">
              <a:buFont typeface="Arial" panose="05000000000000000000" pitchFamily="2" charset="2"/>
            </a:pPr>
            <a:r>
              <a:rPr lang="ko-KR" altLang="en-US" dirty="0">
                <a:cs typeface="lato"/>
              </a:rPr>
              <a:t>$ </a:t>
            </a:r>
            <a:r>
              <a:rPr lang="ko-KR" altLang="en-US" dirty="0" err="1">
                <a:cs typeface="lato"/>
              </a:rPr>
              <a:t>spark-submit</a:t>
            </a:r>
            <a:r>
              <a:rPr lang="ko-KR" altLang="en-US" dirty="0">
                <a:cs typeface="lato"/>
              </a:rPr>
              <a:t> writeSpark.py</a:t>
            </a: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ko-KR" altLang="en-US" dirty="0">
                <a:cs typeface="lato"/>
              </a:rPr>
              <a:t>$ </a:t>
            </a:r>
            <a:r>
              <a:rPr lang="ko-KR" altLang="en-US" dirty="0" err="1">
                <a:cs typeface="lato"/>
              </a:rPr>
              <a:t>ls</a:t>
            </a:r>
            <a:br>
              <a:rPr lang="ko-KR" altLang="en-US" dirty="0">
                <a:cs typeface="lato"/>
              </a:rPr>
            </a:br>
            <a:r>
              <a:rPr lang="ko-KR" altLang="en-US" dirty="0" err="1">
                <a:cs typeface="lato"/>
              </a:rPr>
              <a:t>example.csv가</a:t>
            </a:r>
            <a:r>
              <a:rPr lang="ko-KR" altLang="en-US" dirty="0">
                <a:cs typeface="lato"/>
              </a:rPr>
              <a:t> 생성된 것을 확인할 수 있음</a:t>
            </a:r>
            <a:br>
              <a:rPr lang="ko-KR" altLang="en-US" dirty="0">
                <a:cs typeface="lato"/>
              </a:rPr>
            </a:br>
            <a:r>
              <a:rPr lang="ko-KR" altLang="en-US" dirty="0">
                <a:cs typeface="lato"/>
              </a:rPr>
              <a:t>생성된 </a:t>
            </a:r>
            <a:r>
              <a:rPr lang="ko-KR" altLang="en-US" dirty="0" err="1">
                <a:cs typeface="lato"/>
              </a:rPr>
              <a:t>example.csv는</a:t>
            </a:r>
            <a:r>
              <a:rPr lang="ko-KR" altLang="en-US" dirty="0">
                <a:cs typeface="lato"/>
              </a:rPr>
              <a:t> 단일 </a:t>
            </a:r>
            <a:r>
              <a:rPr lang="ko-KR" altLang="en-US" dirty="0" err="1">
                <a:cs typeface="lato"/>
              </a:rPr>
              <a:t>csv</a:t>
            </a:r>
            <a:r>
              <a:rPr lang="ko-KR" altLang="en-US" dirty="0">
                <a:cs typeface="lato"/>
              </a:rPr>
              <a:t> 파일이 아니라 </a:t>
            </a:r>
            <a:r>
              <a:rPr lang="ko-KR" altLang="en-US" dirty="0" err="1">
                <a:cs typeface="lato"/>
              </a:rPr>
              <a:t>Spark에서</a:t>
            </a:r>
            <a:r>
              <a:rPr lang="ko-KR" altLang="en-US" dirty="0">
                <a:cs typeface="lato"/>
              </a:rPr>
              <a:t> 분산 </a:t>
            </a:r>
            <a:r>
              <a:rPr lang="ko-KR" altLang="en-US" dirty="0" err="1">
                <a:cs typeface="lato"/>
              </a:rPr>
              <a:t>컴퓨팅하여</a:t>
            </a:r>
            <a:r>
              <a:rPr lang="ko-KR" altLang="en-US" dirty="0">
                <a:cs typeface="lato"/>
              </a:rPr>
              <a:t> 나눠 저장한 파일이 </a:t>
            </a:r>
            <a:r>
              <a:rPr lang="ko-KR" altLang="en-US" dirty="0" err="1">
                <a:cs typeface="lato"/>
              </a:rPr>
              <a:t>모여있는</a:t>
            </a:r>
            <a:r>
              <a:rPr lang="ko-KR" altLang="en-US" dirty="0">
                <a:cs typeface="lato"/>
              </a:rPr>
              <a:t> 디렉토리</a:t>
            </a:r>
          </a:p>
          <a:p>
            <a:pPr marL="575945" lvl="1"/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384910-7812-384C-3FF4-4E3338930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5" name="그림 6">
            <a:extLst>
              <a:ext uri="{FF2B5EF4-FFF2-40B4-BE49-F238E27FC236}">
                <a16:creationId xmlns:a16="http://schemas.microsoft.com/office/drawing/2014/main" id="{46E19E07-C443-C56E-B554-CB3B926CB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397" y="3969148"/>
            <a:ext cx="10445818" cy="59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557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674A0-BC45-C578-EF05-01201529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Spark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1114F7-7C20-1754-525E-081C32B90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cs typeface="lato"/>
              </a:rPr>
              <a:t>Spark-submit을</a:t>
            </a:r>
            <a:r>
              <a:rPr lang="ko-KR" altLang="en-US" dirty="0">
                <a:cs typeface="lato"/>
              </a:rPr>
              <a:t> 이용하여 writeSpark.py 실행</a:t>
            </a:r>
          </a:p>
          <a:p>
            <a:pPr marL="575945" lvl="1">
              <a:buFont typeface="Arial" panose="05000000000000000000" pitchFamily="2" charset="2"/>
            </a:pPr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384910-7812-384C-3FF4-4E3338930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B62B799-1042-04AE-BBB5-F5CE2CA27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20" y="1677194"/>
            <a:ext cx="7067318" cy="410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663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16356-6C78-B347-F795-43BC3E45E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HDFS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715971-DE14-E915-C748-E84DFA962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cs typeface="lato"/>
              </a:rPr>
              <a:t>네임노드</a:t>
            </a:r>
            <a:r>
              <a:rPr lang="ko-KR" altLang="en-US" dirty="0">
                <a:cs typeface="lato"/>
              </a:rPr>
              <a:t> (</a:t>
            </a:r>
            <a:r>
              <a:rPr lang="ko-KR" altLang="en-US" dirty="0" err="1">
                <a:cs typeface="lato"/>
              </a:rPr>
              <a:t>NameNode</a:t>
            </a:r>
            <a:r>
              <a:rPr lang="ko-KR" altLang="en-US" dirty="0">
                <a:cs typeface="lato"/>
              </a:rPr>
              <a:t>)</a:t>
            </a:r>
            <a:endParaRPr lang="ko-KR">
              <a:cs typeface="lato"/>
            </a:endParaRPr>
          </a:p>
          <a:p>
            <a:pPr marL="575945" lvl="1"/>
            <a:r>
              <a:rPr lang="ko-KR" altLang="en-US" dirty="0">
                <a:cs typeface="lato"/>
              </a:rPr>
              <a:t>메타데이터 관리</a:t>
            </a:r>
          </a:p>
          <a:p>
            <a:pPr marL="575945" lvl="1"/>
            <a:r>
              <a:rPr lang="ko-KR" altLang="en-US" dirty="0" err="1">
                <a:cs typeface="lato"/>
              </a:rPr>
              <a:t>데이터노드</a:t>
            </a:r>
            <a:r>
              <a:rPr lang="ko-KR" altLang="en-US" dirty="0">
                <a:cs typeface="lato"/>
              </a:rPr>
              <a:t> 모니터링 및 관리</a:t>
            </a:r>
          </a:p>
          <a:p>
            <a:pPr marL="575945" lvl="1"/>
            <a:r>
              <a:rPr lang="ko-KR" altLang="en-US" dirty="0">
                <a:cs typeface="lato"/>
              </a:rPr>
              <a:t>클라이언트 요청 처리</a:t>
            </a:r>
          </a:p>
          <a:p>
            <a:r>
              <a:rPr lang="ko-KR" altLang="en-US" dirty="0" err="1">
                <a:cs typeface="lato"/>
              </a:rPr>
              <a:t>데이터노드</a:t>
            </a:r>
            <a:r>
              <a:rPr lang="ko-KR" altLang="en-US" dirty="0">
                <a:cs typeface="lato"/>
              </a:rPr>
              <a:t> (</a:t>
            </a:r>
            <a:r>
              <a:rPr lang="ko-KR" altLang="en-US" dirty="0" err="1">
                <a:cs typeface="lato"/>
              </a:rPr>
              <a:t>DataNode</a:t>
            </a:r>
            <a:r>
              <a:rPr lang="ko-KR" altLang="en-US" dirty="0">
                <a:cs typeface="lato"/>
              </a:rPr>
              <a:t>)</a:t>
            </a:r>
          </a:p>
          <a:p>
            <a:pPr marL="575945" lvl="1"/>
            <a:r>
              <a:rPr lang="ko-KR" altLang="en-US" dirty="0" err="1">
                <a:cs typeface="lato"/>
              </a:rPr>
              <a:t>HDFS에</a:t>
            </a:r>
            <a:r>
              <a:rPr lang="ko-KR" altLang="en-US" dirty="0">
                <a:cs typeface="lato"/>
              </a:rPr>
              <a:t> 저장된 파일을 디스크에 저장하는 노드</a:t>
            </a:r>
          </a:p>
          <a:p>
            <a:pPr marL="575945" lvl="1"/>
            <a:r>
              <a:rPr lang="ko-KR" altLang="en-US" dirty="0">
                <a:cs typeface="lato"/>
              </a:rPr>
              <a:t>저장된 파일은 </a:t>
            </a:r>
            <a:r>
              <a:rPr lang="ko-KR" altLang="en-US" dirty="0" err="1">
                <a:cs typeface="lato"/>
              </a:rPr>
              <a:t>raw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data</a:t>
            </a:r>
            <a:r>
              <a:rPr lang="ko-KR" altLang="en-US" dirty="0">
                <a:cs typeface="lato"/>
              </a:rPr>
              <a:t> 파일과 메타데이터를 저장한 파일의 2개 파일로 저장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299750-CA3B-6D43-090E-92A583B322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73858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172DA-B716-C101-B4B5-A68F47AF9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Spark</a:t>
            </a:r>
            <a:endParaRPr lang="ko-KR" dirty="0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666E51-5274-88B0-6CF4-ECAC293CF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 err="1">
                <a:ea typeface="+mn-lt"/>
                <a:cs typeface="+mn-lt"/>
              </a:rPr>
              <a:t>Spark를</a:t>
            </a:r>
            <a:r>
              <a:rPr lang="ko-KR" dirty="0">
                <a:ea typeface="+mn-lt"/>
                <a:cs typeface="+mn-lt"/>
              </a:rPr>
              <a:t> 통해 데이터를 파일에서 읽기 위한 파이썬 코드 (</a:t>
            </a:r>
            <a:r>
              <a:rPr lang="ko-KR" dirty="0" err="1">
                <a:ea typeface="+mn-lt"/>
                <a:cs typeface="+mn-lt"/>
              </a:rPr>
              <a:t>readSpark.py</a:t>
            </a:r>
            <a:r>
              <a:rPr lang="ko-KR" dirty="0">
                <a:ea typeface="+mn-lt"/>
                <a:cs typeface="+mn-lt"/>
              </a:rPr>
              <a:t>)</a:t>
            </a:r>
            <a:endParaRPr lang="ko-KR" altLang="en-US" dirty="0">
              <a:ea typeface="+mn-lt"/>
              <a:cs typeface="+mn-lt"/>
            </a:endParaRPr>
          </a:p>
          <a:p>
            <a:endParaRPr lang="ko-KR" altLang="en-US" dirty="0">
              <a:ea typeface="+mn-lt"/>
              <a:cs typeface="+mn-lt"/>
            </a:endParaRPr>
          </a:p>
          <a:p>
            <a:endParaRPr lang="ko-KR" alt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ko-KR" altLang="en-US" dirty="0">
              <a:ea typeface="+mn-lt"/>
              <a:cs typeface="+mn-lt"/>
            </a:endParaRPr>
          </a:p>
          <a:p>
            <a:r>
              <a:rPr lang="ko-KR" dirty="0" err="1">
                <a:ea typeface="+mn-lt"/>
                <a:cs typeface="+mn-lt"/>
              </a:rPr>
              <a:t>Spark-submit을</a:t>
            </a:r>
            <a:r>
              <a:rPr lang="ko-KR" dirty="0">
                <a:ea typeface="+mn-lt"/>
                <a:cs typeface="+mn-lt"/>
              </a:rPr>
              <a:t> 이용하여 </a:t>
            </a:r>
            <a:r>
              <a:rPr lang="en-US" altLang="ko-KR" dirty="0" err="1">
                <a:ea typeface="+mn-lt"/>
                <a:cs typeface="+mn-lt"/>
              </a:rPr>
              <a:t>readSpark</a:t>
            </a:r>
            <a:r>
              <a:rPr lang="ko-KR" dirty="0">
                <a:ea typeface="+mn-lt"/>
                <a:cs typeface="+mn-lt"/>
              </a:rPr>
              <a:t>.</a:t>
            </a:r>
            <a:r>
              <a:rPr lang="ko-KR" dirty="0" err="1">
                <a:ea typeface="+mn-lt"/>
                <a:cs typeface="+mn-lt"/>
              </a:rPr>
              <a:t>py</a:t>
            </a:r>
            <a:r>
              <a:rPr lang="ko-KR" dirty="0">
                <a:ea typeface="+mn-lt"/>
                <a:cs typeface="+mn-lt"/>
              </a:rPr>
              <a:t> 실행</a:t>
            </a:r>
            <a:endParaRPr lang="ko-KR" altLang="en-US" dirty="0">
              <a:ea typeface="+mn-lt"/>
              <a:cs typeface="+mn-lt"/>
            </a:endParaRPr>
          </a:p>
          <a:p>
            <a:pPr marL="575945" lvl="1"/>
            <a:r>
              <a:rPr lang="en-US" altLang="ko-KR" dirty="0">
                <a:cs typeface="lato"/>
              </a:rPr>
              <a:t>$ spark-submit readSpark.py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050DF3-19C3-130D-4C94-339A3E81BF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31F252-BB73-3989-FAB3-B899787C3FAC}"/>
              </a:ext>
            </a:extLst>
          </p:cNvPr>
          <p:cNvSpPr txBox="1"/>
          <p:nvPr/>
        </p:nvSpPr>
        <p:spPr>
          <a:xfrm>
            <a:off x="593718" y="1557548"/>
            <a:ext cx="8879403" cy="17543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ea typeface="+mn-lt"/>
                <a:cs typeface="+mn-lt"/>
              </a:rPr>
              <a:t>from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pyspark</a:t>
            </a:r>
            <a:r>
              <a:rPr lang="en-US" altLang="ko-KR" dirty="0">
                <a:ea typeface="+mn-lt"/>
                <a:cs typeface="+mn-lt"/>
              </a:rPr>
              <a:t>.</a:t>
            </a:r>
            <a:r>
              <a:rPr lang="en-US" altLang="ko-KR" dirty="0" err="1">
                <a:ea typeface="+mn-lt"/>
                <a:cs typeface="+mn-lt"/>
              </a:rPr>
              <a:t>sql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solidFill>
                  <a:schemeClr val="accent5"/>
                </a:solidFill>
                <a:ea typeface="+mn-lt"/>
                <a:cs typeface="+mn-lt"/>
              </a:rPr>
              <a:t>import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SparkSession</a:t>
            </a:r>
            <a:endParaRPr lang="ko-KR" altLang="en-US" dirty="0" err="1"/>
          </a:p>
          <a:p>
            <a:endParaRPr lang="ko-KR" altLang="en-US"/>
          </a:p>
          <a:p>
            <a:r>
              <a:rPr lang="en-US" altLang="ko-KR" dirty="0" err="1">
                <a:ea typeface="+mn-lt"/>
                <a:cs typeface="+mn-lt"/>
              </a:rPr>
              <a:t>sparkSession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=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SparkSession.builder.appName</a:t>
            </a:r>
            <a:r>
              <a:rPr lang="en-US" altLang="ko-KR" dirty="0">
                <a:ea typeface="+mn-lt"/>
                <a:cs typeface="+mn-lt"/>
              </a:rPr>
              <a:t>("example-</a:t>
            </a:r>
            <a:r>
              <a:rPr lang="en-US" altLang="ko-KR" dirty="0" err="1">
                <a:ea typeface="+mn-lt"/>
                <a:cs typeface="+mn-lt"/>
              </a:rPr>
              <a:t>pyspark</a:t>
            </a:r>
            <a:r>
              <a:rPr lang="en-US" altLang="ko-KR" dirty="0">
                <a:ea typeface="+mn-lt"/>
                <a:cs typeface="+mn-lt"/>
              </a:rPr>
              <a:t>-read").</a:t>
            </a:r>
            <a:r>
              <a:rPr lang="en-US" altLang="ko-KR" dirty="0" err="1">
                <a:ea typeface="+mn-lt"/>
                <a:cs typeface="+mn-lt"/>
              </a:rPr>
              <a:t>getOrCreate</a:t>
            </a:r>
            <a:r>
              <a:rPr lang="en-US" altLang="ko-KR" dirty="0">
                <a:ea typeface="+mn-lt"/>
                <a:cs typeface="+mn-lt"/>
              </a:rPr>
              <a:t>()</a:t>
            </a:r>
            <a:endParaRPr lang="ko-KR" altLang="en-US" dirty="0"/>
          </a:p>
          <a:p>
            <a:endParaRPr lang="ko-KR" altLang="en-US"/>
          </a:p>
          <a:p>
            <a:r>
              <a:rPr lang="en-US" altLang="ko-KR" dirty="0" err="1">
                <a:ea typeface="+mn-lt"/>
                <a:cs typeface="+mn-lt"/>
              </a:rPr>
              <a:t>df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=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sparkSession.read.csv("example.csv")</a:t>
            </a:r>
            <a:endParaRPr lang="ko-KR" dirty="0"/>
          </a:p>
          <a:p>
            <a:r>
              <a:rPr lang="en-US" altLang="ko-KR" dirty="0" err="1">
                <a:ea typeface="+mn-lt"/>
                <a:cs typeface="+mn-lt"/>
              </a:rPr>
              <a:t>df.show</a:t>
            </a:r>
            <a:r>
              <a:rPr lang="en-US" altLang="ko-KR" dirty="0">
                <a:ea typeface="+mn-lt"/>
                <a:cs typeface="+mn-lt"/>
              </a:rPr>
              <a:t>()</a:t>
            </a:r>
            <a:endParaRPr 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D74F650-D267-7E28-F40B-FD00CFCF4A15}"/>
              </a:ext>
            </a:extLst>
          </p:cNvPr>
          <p:cNvSpPr/>
          <p:nvPr/>
        </p:nvSpPr>
        <p:spPr>
          <a:xfrm>
            <a:off x="632961" y="2675363"/>
            <a:ext cx="4222110" cy="310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415F61-FC70-9754-3192-CBF8D8951B1E}"/>
              </a:ext>
            </a:extLst>
          </p:cNvPr>
          <p:cNvSpPr txBox="1"/>
          <p:nvPr/>
        </p:nvSpPr>
        <p:spPr>
          <a:xfrm>
            <a:off x="4382715" y="2646157"/>
            <a:ext cx="556276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b="1" i="1" dirty="0" err="1">
                <a:solidFill>
                  <a:srgbClr val="FF0000"/>
                </a:solidFill>
                <a:cs typeface="lato"/>
              </a:rPr>
              <a:t>이전</a:t>
            </a:r>
            <a:r>
              <a:rPr lang="en-US" altLang="ko-KR" b="1" i="1" dirty="0">
                <a:solidFill>
                  <a:srgbClr val="FF0000"/>
                </a:solidFill>
                <a:cs typeface="lato"/>
              </a:rPr>
              <a:t> </a:t>
            </a:r>
            <a:r>
              <a:rPr lang="en-US" altLang="ko-KR" b="1" i="1" dirty="0" err="1">
                <a:solidFill>
                  <a:srgbClr val="FF0000"/>
                </a:solidFill>
                <a:cs typeface="lato"/>
              </a:rPr>
              <a:t>예제에서</a:t>
            </a:r>
            <a:r>
              <a:rPr lang="en-US" altLang="ko-KR" b="1" i="1" dirty="0">
                <a:solidFill>
                  <a:srgbClr val="FF0000"/>
                </a:solidFill>
                <a:cs typeface="lato"/>
              </a:rPr>
              <a:t> </a:t>
            </a:r>
            <a:r>
              <a:rPr lang="en-US" altLang="ko-KR" b="1" i="1" dirty="0" err="1">
                <a:solidFill>
                  <a:srgbClr val="FF0000"/>
                </a:solidFill>
                <a:cs typeface="lato"/>
              </a:rPr>
              <a:t>저장한</a:t>
            </a:r>
            <a:r>
              <a:rPr lang="en-US" altLang="ko-KR" b="1" i="1" dirty="0">
                <a:solidFill>
                  <a:srgbClr val="FF0000"/>
                </a:solidFill>
                <a:cs typeface="lato"/>
              </a:rPr>
              <a:t> example.csv </a:t>
            </a:r>
            <a:r>
              <a:rPr lang="en-US" altLang="ko-KR" b="1" i="1" dirty="0" err="1">
                <a:solidFill>
                  <a:srgbClr val="FF0000"/>
                </a:solidFill>
                <a:cs typeface="lato"/>
              </a:rPr>
              <a:t>읽어오기</a:t>
            </a:r>
          </a:p>
        </p:txBody>
      </p:sp>
      <p:pic>
        <p:nvPicPr>
          <p:cNvPr id="19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5B046F0A-B10E-D8A2-2010-DBE254BF9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316" y="4023558"/>
            <a:ext cx="6966331" cy="280450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08909383-E43F-45EB-B001-0520070EE565}"/>
              </a:ext>
            </a:extLst>
          </p:cNvPr>
          <p:cNvSpPr/>
          <p:nvPr/>
        </p:nvSpPr>
        <p:spPr>
          <a:xfrm>
            <a:off x="4672479" y="4906278"/>
            <a:ext cx="595725" cy="8066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76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9E73A-99DC-FF3D-7A59-37BC22020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Spark with</a:t>
            </a:r>
            <a:r>
              <a:rPr lang="ko-KR" altLang="en-US" dirty="0"/>
              <a:t> </a:t>
            </a:r>
            <a:r>
              <a:rPr lang="en-US" altLang="ko-KR" dirty="0"/>
              <a:t>HDFS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7F08C1-AF6F-1278-6889-353BF462C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/>
              <a:t>Overview</a:t>
            </a:r>
            <a:endParaRPr lang="ko-KR" altLang="en-US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993CB-EBD8-544B-248F-8657968D2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pic>
        <p:nvPicPr>
          <p:cNvPr id="5" name="그래픽 4" descr="모니터 단색으로 채워진">
            <a:extLst>
              <a:ext uri="{FF2B5EF4-FFF2-40B4-BE49-F238E27FC236}">
                <a16:creationId xmlns:a16="http://schemas.microsoft.com/office/drawing/2014/main" id="{860CA631-E8F8-399A-6010-F250FA869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1342" y="2992126"/>
            <a:ext cx="1290917" cy="12909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07D813-C2DB-BD4C-C0DB-23CA52937137}"/>
              </a:ext>
            </a:extLst>
          </p:cNvPr>
          <p:cNvSpPr txBox="1"/>
          <p:nvPr/>
        </p:nvSpPr>
        <p:spPr>
          <a:xfrm>
            <a:off x="6956613" y="4225376"/>
            <a:ext cx="346037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b="1" i="1" dirty="0"/>
              <a:t>&lt;</a:t>
            </a:r>
            <a:r>
              <a:rPr lang="en-US" altLang="ko-KR" b="1" i="1" dirty="0" err="1"/>
              <a:t>Namenode</a:t>
            </a:r>
            <a:r>
              <a:rPr lang="en-US" altLang="ko-KR" b="1" i="1" dirty="0"/>
              <a:t>&gt;</a:t>
            </a:r>
          </a:p>
          <a:p>
            <a:pPr algn="ctr"/>
            <a:r>
              <a:rPr lang="en-US" altLang="ko-KR" i="1" dirty="0"/>
              <a:t>noslab-ssd2 (10.100.54.165)</a:t>
            </a:r>
            <a:endParaRPr lang="ko-KR" altLang="en-US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50B0E3-B872-C21D-04B4-6D0F299D8467}"/>
              </a:ext>
            </a:extLst>
          </p:cNvPr>
          <p:cNvSpPr txBox="1"/>
          <p:nvPr/>
        </p:nvSpPr>
        <p:spPr>
          <a:xfrm>
            <a:off x="6956613" y="4979781"/>
            <a:ext cx="3460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/>
              <a:t>&lt;</a:t>
            </a:r>
            <a:r>
              <a:rPr lang="en-US" altLang="ko-KR" b="1" i="1" dirty="0" err="1"/>
              <a:t>Datanode</a:t>
            </a:r>
            <a:r>
              <a:rPr lang="en-US" altLang="ko-KR" b="1" i="1" dirty="0"/>
              <a:t>&gt;</a:t>
            </a:r>
          </a:p>
          <a:p>
            <a:pPr algn="ctr"/>
            <a:r>
              <a:rPr lang="en-US" altLang="ko-KR" i="1" dirty="0"/>
              <a:t>noslab-ssd2 (10.100.54.165)</a:t>
            </a:r>
            <a:endParaRPr lang="ko-KR" altLang="en-US" i="1" dirty="0"/>
          </a:p>
        </p:txBody>
      </p:sp>
      <p:pic>
        <p:nvPicPr>
          <p:cNvPr id="8" name="그래픽 7" descr="모니터 단색으로 채워진">
            <a:extLst>
              <a:ext uri="{FF2B5EF4-FFF2-40B4-BE49-F238E27FC236}">
                <a16:creationId xmlns:a16="http://schemas.microsoft.com/office/drawing/2014/main" id="{3CEAA967-98BB-AAC8-D40A-C688DB8B2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28048" y="2992126"/>
            <a:ext cx="1290917" cy="12909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8847B2-BBA3-3533-85FC-AB3B55DF2B0F}"/>
              </a:ext>
            </a:extLst>
          </p:cNvPr>
          <p:cNvSpPr txBox="1"/>
          <p:nvPr/>
        </p:nvSpPr>
        <p:spPr>
          <a:xfrm>
            <a:off x="1443318" y="4225376"/>
            <a:ext cx="346037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b="1" i="1" dirty="0"/>
              <a:t>localhost</a:t>
            </a:r>
          </a:p>
          <a:p>
            <a:pPr algn="ctr"/>
            <a:r>
              <a:rPr lang="en-US" altLang="ko-KR" i="1" dirty="0" err="1"/>
              <a:t>mscho</a:t>
            </a:r>
            <a:r>
              <a:rPr lang="en-US" altLang="ko-KR" i="1" dirty="0"/>
              <a:t>-ubuntu (10.100.54.177)</a:t>
            </a:r>
            <a:endParaRPr lang="ko-KR" altLang="en-US" i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43AE4C7-D3B7-BAC4-DA19-B16F531116A5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3818965" y="3637585"/>
            <a:ext cx="4222377" cy="0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1D2F10C-A621-4208-C8BD-241FDC1E44E8}"/>
              </a:ext>
            </a:extLst>
          </p:cNvPr>
          <p:cNvSpPr txBox="1"/>
          <p:nvPr/>
        </p:nvSpPr>
        <p:spPr>
          <a:xfrm>
            <a:off x="6956612" y="2622794"/>
            <a:ext cx="3460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/>
              <a:t>HDFS server</a:t>
            </a:r>
            <a:endParaRPr lang="ko-KR" altLang="en-US" b="1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46E253-9125-F540-CF14-A1671C3BC316}"/>
              </a:ext>
            </a:extLst>
          </p:cNvPr>
          <p:cNvSpPr txBox="1"/>
          <p:nvPr/>
        </p:nvSpPr>
        <p:spPr>
          <a:xfrm>
            <a:off x="4132731" y="3193235"/>
            <a:ext cx="3460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/>
              <a:t>Spark</a:t>
            </a:r>
            <a:r>
              <a:rPr lang="ko-KR" altLang="en-US" b="1" i="1" dirty="0"/>
              <a:t>를 사용해 데이터에 접근</a:t>
            </a:r>
          </a:p>
        </p:txBody>
      </p:sp>
    </p:spTree>
    <p:extLst>
      <p:ext uri="{BB962C8B-B14F-4D97-AF65-F5344CB8AC3E}">
        <p14:creationId xmlns:p14="http://schemas.microsoft.com/office/powerpoint/2010/main" val="40498972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BB510E-A4DB-0A94-95CA-CA00C7569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Spark with</a:t>
            </a:r>
            <a:r>
              <a:rPr lang="ko-KR" dirty="0">
                <a:ea typeface="+mj-lt"/>
                <a:cs typeface="+mj-lt"/>
              </a:rPr>
              <a:t> </a:t>
            </a:r>
            <a:r>
              <a:rPr lang="en-US" dirty="0">
                <a:ea typeface="+mj-lt"/>
                <a:cs typeface="+mj-lt"/>
              </a:rPr>
              <a:t>HDFS</a:t>
            </a:r>
            <a:endParaRPr lang="ko-KR" dirty="0">
              <a:ea typeface="+mj-lt"/>
              <a:cs typeface="+mj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C95FF6-6B94-99ED-0CEE-C746A7104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cs typeface="lato"/>
              </a:rPr>
              <a:t>HDFS 실행</a:t>
            </a:r>
          </a:p>
          <a:p>
            <a:pPr marL="575945" lvl="1"/>
            <a:r>
              <a:rPr lang="ko-KR" altLang="en-US" dirty="0">
                <a:cs typeface="lato"/>
              </a:rPr>
              <a:t>$ start-all.sh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ko-KR" altLang="en-US" dirty="0" err="1">
                <a:cs typeface="lato"/>
              </a:rPr>
              <a:t>Spark를</a:t>
            </a:r>
            <a:r>
              <a:rPr lang="ko-KR" altLang="en-US" dirty="0">
                <a:cs typeface="lato"/>
              </a:rPr>
              <a:t> 통해 데이터를 </a:t>
            </a:r>
            <a:r>
              <a:rPr lang="ko-KR" altLang="en-US" dirty="0" err="1">
                <a:cs typeface="lato"/>
              </a:rPr>
              <a:t>HDFS의</a:t>
            </a:r>
            <a:r>
              <a:rPr lang="ko-KR" altLang="en-US" dirty="0">
                <a:cs typeface="lato"/>
              </a:rPr>
              <a:t> 파일에 쓰기 위한 파이썬 코드 (</a:t>
            </a:r>
            <a:r>
              <a:rPr lang="ko-KR" altLang="en-US" dirty="0" err="1">
                <a:cs typeface="lato"/>
              </a:rPr>
              <a:t>writeSparkHDFS.py</a:t>
            </a:r>
            <a:r>
              <a:rPr lang="ko-KR" altLang="en-US" dirty="0">
                <a:cs typeface="lato"/>
              </a:rPr>
              <a:t>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CE05B1-D84C-ECCC-573D-7C14CD810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759A6A-66AA-69B5-A978-E3EE213CDD40}"/>
              </a:ext>
            </a:extLst>
          </p:cNvPr>
          <p:cNvSpPr txBox="1"/>
          <p:nvPr/>
        </p:nvSpPr>
        <p:spPr>
          <a:xfrm>
            <a:off x="621260" y="2787765"/>
            <a:ext cx="8879403" cy="23083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ea typeface="+mn-lt"/>
                <a:cs typeface="+mn-lt"/>
              </a:rPr>
              <a:t>from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pyspark</a:t>
            </a:r>
            <a:r>
              <a:rPr lang="en-US" altLang="ko-KR" dirty="0">
                <a:ea typeface="+mn-lt"/>
                <a:cs typeface="+mn-lt"/>
              </a:rPr>
              <a:t>.</a:t>
            </a:r>
            <a:r>
              <a:rPr lang="en-US" altLang="ko-KR" dirty="0" err="1">
                <a:ea typeface="+mn-lt"/>
                <a:cs typeface="+mn-lt"/>
              </a:rPr>
              <a:t>sql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solidFill>
                  <a:schemeClr val="accent5"/>
                </a:solidFill>
                <a:ea typeface="+mn-lt"/>
                <a:cs typeface="+mn-lt"/>
              </a:rPr>
              <a:t>import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SparkSession</a:t>
            </a:r>
            <a:endParaRPr lang="ko-KR" altLang="en-US" dirty="0" err="1"/>
          </a:p>
          <a:p>
            <a:endParaRPr lang="ko-KR" altLang="en-US" dirty="0"/>
          </a:p>
          <a:p>
            <a:r>
              <a:rPr lang="en-US" altLang="ko-KR" dirty="0" err="1">
                <a:ea typeface="+mn-lt"/>
                <a:cs typeface="+mn-lt"/>
              </a:rPr>
              <a:t>sparkSession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=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SparkSession.builder.appName</a:t>
            </a:r>
            <a:r>
              <a:rPr lang="en-US" altLang="ko-KR" dirty="0">
                <a:ea typeface="+mn-lt"/>
                <a:cs typeface="+mn-lt"/>
              </a:rPr>
              <a:t>("example-</a:t>
            </a:r>
            <a:r>
              <a:rPr lang="en-US" altLang="ko-KR" dirty="0" err="1">
                <a:ea typeface="+mn-lt"/>
                <a:cs typeface="+mn-lt"/>
              </a:rPr>
              <a:t>pyspark</a:t>
            </a:r>
            <a:r>
              <a:rPr lang="en-US" altLang="ko-KR" dirty="0">
                <a:ea typeface="+mn-lt"/>
                <a:cs typeface="+mn-lt"/>
              </a:rPr>
              <a:t>-write").</a:t>
            </a:r>
            <a:r>
              <a:rPr lang="en-US" altLang="ko-KR" dirty="0" err="1">
                <a:ea typeface="+mn-lt"/>
                <a:cs typeface="+mn-lt"/>
              </a:rPr>
              <a:t>getOrCreate</a:t>
            </a:r>
            <a:r>
              <a:rPr lang="en-US" altLang="ko-KR" dirty="0">
                <a:ea typeface="+mn-lt"/>
                <a:cs typeface="+mn-lt"/>
              </a:rPr>
              <a:t>()</a:t>
            </a:r>
            <a:endParaRPr lang="ko-KR" altLang="en-US" dirty="0"/>
          </a:p>
          <a:p>
            <a:endParaRPr lang="ko-KR" altLang="en-US" dirty="0"/>
          </a:p>
          <a:p>
            <a:r>
              <a:rPr lang="en-US" altLang="ko-KR" dirty="0">
                <a:ea typeface="+mn-lt"/>
                <a:cs typeface="+mn-lt"/>
              </a:rPr>
              <a:t>data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=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[('First',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1),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('Second',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2),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('Third',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3),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('Fourth',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4),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('Fifth',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5)]</a:t>
            </a:r>
            <a:endParaRPr lang="ko-KR" dirty="0"/>
          </a:p>
          <a:p>
            <a:r>
              <a:rPr lang="en-US" altLang="ko-KR" dirty="0" err="1">
                <a:ea typeface="+mn-lt"/>
                <a:cs typeface="+mn-lt"/>
              </a:rPr>
              <a:t>df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=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sparkSession.createDataFrame</a:t>
            </a:r>
            <a:r>
              <a:rPr lang="en-US" altLang="ko-KR" dirty="0">
                <a:ea typeface="+mn-lt"/>
                <a:cs typeface="+mn-lt"/>
              </a:rPr>
              <a:t>(data)</a:t>
            </a:r>
            <a:endParaRPr lang="ko-KR" dirty="0"/>
          </a:p>
          <a:p>
            <a:endParaRPr lang="ko-KR" dirty="0"/>
          </a:p>
          <a:p>
            <a:r>
              <a:rPr lang="en-US" altLang="ko-KR" dirty="0">
                <a:ea typeface="+mn-lt"/>
                <a:cs typeface="+mn-lt"/>
              </a:rPr>
              <a:t>df.write.csv("</a:t>
            </a:r>
            <a:r>
              <a:rPr lang="en-US" altLang="ko-KR" dirty="0" err="1">
                <a:ea typeface="+mn-lt"/>
                <a:cs typeface="+mn-lt"/>
              </a:rPr>
              <a:t>hdfs</a:t>
            </a:r>
            <a:r>
              <a:rPr lang="en-US" altLang="ko-KR" dirty="0">
                <a:ea typeface="+mn-lt"/>
                <a:cs typeface="+mn-lt"/>
              </a:rPr>
              <a:t>://10.100.54.165:9000/example.csv")</a:t>
            </a:r>
            <a:endParaRPr lang="ko-KR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C523A16-6F26-879F-5170-AF41C1F54AD0}"/>
              </a:ext>
            </a:extLst>
          </p:cNvPr>
          <p:cNvSpPr/>
          <p:nvPr/>
        </p:nvSpPr>
        <p:spPr>
          <a:xfrm>
            <a:off x="1982526" y="4741025"/>
            <a:ext cx="2753195" cy="2925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B0F606-008D-135F-2FC4-DEFB952165C8}"/>
              </a:ext>
            </a:extLst>
          </p:cNvPr>
          <p:cNvSpPr txBox="1"/>
          <p:nvPr/>
        </p:nvSpPr>
        <p:spPr>
          <a:xfrm>
            <a:off x="317113" y="5150589"/>
            <a:ext cx="658182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b="1" i="1" dirty="0" err="1">
                <a:solidFill>
                  <a:srgbClr val="FF0000"/>
                </a:solidFill>
              </a:rPr>
              <a:t>HDFS의</a:t>
            </a:r>
            <a:r>
              <a:rPr lang="en-US" altLang="ko-KR" b="1" i="1" dirty="0">
                <a:solidFill>
                  <a:srgbClr val="FF0000"/>
                </a:solidFill>
              </a:rPr>
              <a:t> core-site.xml </a:t>
            </a:r>
            <a:r>
              <a:rPr lang="en-US" altLang="ko-KR" b="1" i="1" dirty="0" err="1">
                <a:solidFill>
                  <a:srgbClr val="FF0000"/>
                </a:solidFill>
              </a:rPr>
              <a:t>설정</a:t>
            </a:r>
            <a:r>
              <a:rPr lang="en-US" altLang="ko-KR" b="1" i="1" dirty="0">
                <a:solidFill>
                  <a:srgbClr val="FF0000"/>
                </a:solidFill>
              </a:rPr>
              <a:t> </a:t>
            </a:r>
            <a:r>
              <a:rPr lang="en-US" altLang="ko-KR" b="1" i="1" dirty="0" err="1">
                <a:solidFill>
                  <a:srgbClr val="FF0000"/>
                </a:solidFill>
              </a:rPr>
              <a:t>파일에서</a:t>
            </a:r>
            <a:r>
              <a:rPr lang="en-US" altLang="ko-KR" b="1" i="1" dirty="0">
                <a:solidFill>
                  <a:srgbClr val="FF0000"/>
                </a:solidFill>
              </a:rPr>
              <a:t> </a:t>
            </a:r>
            <a:r>
              <a:rPr lang="en-US" altLang="ko-KR" b="1" i="1" dirty="0" err="1">
                <a:solidFill>
                  <a:srgbClr val="FF0000"/>
                </a:solidFill>
              </a:rPr>
              <a:t>fs.defaultFS에</a:t>
            </a:r>
            <a:r>
              <a:rPr lang="en-US" altLang="ko-KR" b="1" i="1" dirty="0">
                <a:solidFill>
                  <a:srgbClr val="FF0000"/>
                </a:solidFill>
              </a:rPr>
              <a:t> </a:t>
            </a:r>
            <a:r>
              <a:rPr lang="en-US" altLang="ko-KR" b="1" i="1" dirty="0" err="1">
                <a:solidFill>
                  <a:srgbClr val="FF0000"/>
                </a:solidFill>
              </a:rPr>
              <a:t>지정한</a:t>
            </a:r>
            <a:r>
              <a:rPr lang="en-US" altLang="ko-KR" b="1" i="1" dirty="0">
                <a:solidFill>
                  <a:srgbClr val="FF0000"/>
                </a:solidFill>
              </a:rPr>
              <a:t> 값 </a:t>
            </a:r>
            <a:endParaRPr lang="en-US" altLang="ko-KR" b="1" i="1" dirty="0">
              <a:solidFill>
                <a:srgbClr val="FF0000"/>
              </a:solidFill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20715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32BE7-9491-0FF5-3F60-97733A0B4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+mj-lt"/>
                <a:cs typeface="+mj-lt"/>
              </a:rPr>
              <a:t>Spark with</a:t>
            </a:r>
            <a:r>
              <a:rPr lang="ko-KR" dirty="0">
                <a:ea typeface="+mj-lt"/>
                <a:cs typeface="+mj-lt"/>
              </a:rPr>
              <a:t> </a:t>
            </a:r>
            <a:r>
              <a:rPr lang="en-US" altLang="ko-KR" dirty="0">
                <a:ea typeface="+mj-lt"/>
                <a:cs typeface="+mj-lt"/>
              </a:rPr>
              <a:t>HDFS</a:t>
            </a:r>
            <a:endParaRPr 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9842B2-2AF2-BF66-5277-C30D00B38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cs typeface="lato"/>
              </a:rPr>
              <a:t>Spark-submit을</a:t>
            </a:r>
            <a:r>
              <a:rPr lang="ko-KR" altLang="en-US" dirty="0">
                <a:cs typeface="lato"/>
              </a:rPr>
              <a:t> 통해 writeSParkHDFS.py 실행</a:t>
            </a:r>
          </a:p>
          <a:p>
            <a:pPr marL="575945" lvl="1"/>
            <a:r>
              <a:rPr lang="ko-KR" altLang="en-US" dirty="0">
                <a:cs typeface="lato"/>
              </a:rPr>
              <a:t>$ </a:t>
            </a:r>
            <a:r>
              <a:rPr lang="ko-KR" altLang="en-US" dirty="0" err="1">
                <a:cs typeface="lato"/>
              </a:rPr>
              <a:t>spark-submit</a:t>
            </a:r>
            <a:r>
              <a:rPr lang="ko-KR" altLang="en-US" dirty="0">
                <a:cs typeface="lato"/>
              </a:rPr>
              <a:t> writeSparkHDFS.py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ko-KR" altLang="en-US" dirty="0">
                <a:cs typeface="lato"/>
              </a:rPr>
              <a:t>HDFS </a:t>
            </a:r>
            <a:r>
              <a:rPr lang="ko-KR" altLang="en-US" dirty="0" err="1">
                <a:cs typeface="lato"/>
              </a:rPr>
              <a:t>shell을</a:t>
            </a:r>
            <a:r>
              <a:rPr lang="ko-KR" altLang="en-US" dirty="0">
                <a:cs typeface="lato"/>
              </a:rPr>
              <a:t> 통해 생성된 파일 확인</a:t>
            </a:r>
          </a:p>
          <a:p>
            <a:pPr marL="575945" lvl="1"/>
            <a:r>
              <a:rPr lang="ko-KR" altLang="en-US" dirty="0">
                <a:cs typeface="lato"/>
              </a:rPr>
              <a:t>$ </a:t>
            </a:r>
            <a:r>
              <a:rPr lang="ko-KR" altLang="en-US" dirty="0" err="1">
                <a:cs typeface="lato"/>
              </a:rPr>
              <a:t>hadoop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fd</a:t>
            </a:r>
            <a:r>
              <a:rPr lang="ko-KR" altLang="en-US" dirty="0">
                <a:cs typeface="lato"/>
              </a:rPr>
              <a:t> –</a:t>
            </a:r>
            <a:r>
              <a:rPr lang="ko-KR" altLang="en-US" dirty="0" err="1">
                <a:cs typeface="lato"/>
              </a:rPr>
              <a:t>ls</a:t>
            </a:r>
            <a:r>
              <a:rPr lang="ko-KR" altLang="en-US" dirty="0">
                <a:cs typeface="lato"/>
              </a:rPr>
              <a:t> /</a:t>
            </a:r>
          </a:p>
          <a:p>
            <a:pPr marL="575945" lvl="1"/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DD1F81-6BED-2002-1F36-ACA3C581D3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8E870DDE-68E4-ED07-3020-647A4CEA8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955" y="3243503"/>
            <a:ext cx="9876620" cy="75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828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8AC1D-1589-412E-7AE8-85581109B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single-node HDFS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F3B973-94E8-A9C2-3ECC-12FC4E933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</a:p>
          <a:p>
            <a:pPr lvl="1"/>
            <a:r>
              <a:rPr lang="en-US" altLang="ko-KR" dirty="0"/>
              <a:t>Single-node</a:t>
            </a:r>
            <a:r>
              <a:rPr lang="ko-KR" altLang="en-US" dirty="0"/>
              <a:t>로 구성</a:t>
            </a:r>
            <a:endParaRPr lang="en-US" altLang="ko-KR" dirty="0"/>
          </a:p>
          <a:p>
            <a:pPr lvl="1"/>
            <a:r>
              <a:rPr lang="en-US" altLang="ko-KR" dirty="0" err="1"/>
              <a:t>Namenode</a:t>
            </a:r>
            <a:r>
              <a:rPr lang="ko-KR" altLang="en-US" dirty="0"/>
              <a:t>와 </a:t>
            </a:r>
            <a:r>
              <a:rPr lang="en-US" altLang="ko-KR" dirty="0" err="1"/>
              <a:t>datanode</a:t>
            </a:r>
            <a:r>
              <a:rPr lang="ko-KR" altLang="en-US" dirty="0"/>
              <a:t>가 동일한 노드에 위치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05F1B3-2FB1-D6DD-FDFC-4AF3576C4C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6" name="그래픽 5" descr="모니터 단색으로 채워진">
            <a:extLst>
              <a:ext uri="{FF2B5EF4-FFF2-40B4-BE49-F238E27FC236}">
                <a16:creationId xmlns:a16="http://schemas.microsoft.com/office/drawing/2014/main" id="{70B559D1-BF36-4B69-5E23-D0FB52A48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0541" y="3296926"/>
            <a:ext cx="1290917" cy="12909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C9BEF1-4BE1-F31B-0816-B62E45DC35A9}"/>
              </a:ext>
            </a:extLst>
          </p:cNvPr>
          <p:cNvSpPr txBox="1"/>
          <p:nvPr/>
        </p:nvSpPr>
        <p:spPr>
          <a:xfrm>
            <a:off x="4365812" y="4530176"/>
            <a:ext cx="3460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/>
              <a:t>&lt;</a:t>
            </a:r>
            <a:r>
              <a:rPr lang="en-US" altLang="ko-KR" b="1" i="1" dirty="0" err="1"/>
              <a:t>Namenode</a:t>
            </a:r>
            <a:r>
              <a:rPr lang="en-US" altLang="ko-KR" b="1" i="1" dirty="0"/>
              <a:t>&gt;</a:t>
            </a:r>
          </a:p>
          <a:p>
            <a:pPr algn="ctr"/>
            <a:r>
              <a:rPr lang="en-US" altLang="ko-KR" i="1" dirty="0"/>
              <a:t>noslab-ssd2 (10.100.54.165)</a:t>
            </a:r>
            <a:endParaRPr lang="ko-KR" altLang="en-US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06F51F-8025-B673-D1FF-4CCFAAFF6CF1}"/>
              </a:ext>
            </a:extLst>
          </p:cNvPr>
          <p:cNvSpPr txBox="1"/>
          <p:nvPr/>
        </p:nvSpPr>
        <p:spPr>
          <a:xfrm>
            <a:off x="4365812" y="5284581"/>
            <a:ext cx="3460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/>
              <a:t>&lt;</a:t>
            </a:r>
            <a:r>
              <a:rPr lang="en-US" altLang="ko-KR" b="1" i="1" dirty="0" err="1"/>
              <a:t>Datanode</a:t>
            </a:r>
            <a:r>
              <a:rPr lang="en-US" altLang="ko-KR" b="1" i="1" dirty="0"/>
              <a:t>&gt;</a:t>
            </a:r>
          </a:p>
          <a:p>
            <a:pPr algn="ctr"/>
            <a:r>
              <a:rPr lang="en-US" altLang="ko-KR" i="1" dirty="0"/>
              <a:t>noslab-ssd2 (10.100.54.165)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2098506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8AC1D-1589-412E-7AE8-85581109B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Multi-node HDFS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F3B973-94E8-A9C2-3ECC-12FC4E933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05F1B3-2FB1-D6DD-FDFC-4AF3576C4C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6" name="그래픽 5" descr="모니터 단색으로 채워진">
            <a:extLst>
              <a:ext uri="{FF2B5EF4-FFF2-40B4-BE49-F238E27FC236}">
                <a16:creationId xmlns:a16="http://schemas.microsoft.com/office/drawing/2014/main" id="{70B559D1-BF36-4B69-5E23-D0FB52A48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5012" y="2854655"/>
            <a:ext cx="1290917" cy="12909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C9BEF1-4BE1-F31B-0816-B62E45DC35A9}"/>
              </a:ext>
            </a:extLst>
          </p:cNvPr>
          <p:cNvSpPr txBox="1"/>
          <p:nvPr/>
        </p:nvSpPr>
        <p:spPr>
          <a:xfrm>
            <a:off x="690283" y="4087905"/>
            <a:ext cx="3460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/>
              <a:t>&lt;</a:t>
            </a:r>
            <a:r>
              <a:rPr lang="en-US" altLang="ko-KR" b="1" i="1" dirty="0" err="1"/>
              <a:t>Namenode</a:t>
            </a:r>
            <a:r>
              <a:rPr lang="en-US" altLang="ko-KR" b="1" i="1" dirty="0"/>
              <a:t>&gt;</a:t>
            </a:r>
          </a:p>
          <a:p>
            <a:pPr algn="ctr"/>
            <a:r>
              <a:rPr lang="en-US" altLang="ko-KR" i="1" dirty="0" err="1"/>
              <a:t>mscho</a:t>
            </a:r>
            <a:r>
              <a:rPr lang="en-US" altLang="ko-KR" i="1" dirty="0"/>
              <a:t>-ubuntu (10.100.54.177)</a:t>
            </a:r>
            <a:endParaRPr lang="ko-KR" altLang="en-US" i="1" dirty="0"/>
          </a:p>
        </p:txBody>
      </p:sp>
      <p:pic>
        <p:nvPicPr>
          <p:cNvPr id="8" name="그래픽 7" descr="모니터 단색으로 채워진">
            <a:extLst>
              <a:ext uri="{FF2B5EF4-FFF2-40B4-BE49-F238E27FC236}">
                <a16:creationId xmlns:a16="http://schemas.microsoft.com/office/drawing/2014/main" id="{CB678BD0-8FCF-9447-CEBA-3E6F25E099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1" y="4606112"/>
            <a:ext cx="1290917" cy="12909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09A58E-1A6B-EAA1-1007-64ED222DCA46}"/>
              </a:ext>
            </a:extLst>
          </p:cNvPr>
          <p:cNvSpPr txBox="1"/>
          <p:nvPr/>
        </p:nvSpPr>
        <p:spPr>
          <a:xfrm>
            <a:off x="6535271" y="5770122"/>
            <a:ext cx="3460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/>
              <a:t>&lt;</a:t>
            </a:r>
            <a:r>
              <a:rPr lang="en-US" altLang="ko-KR" b="1" i="1" dirty="0" err="1"/>
              <a:t>Datanode</a:t>
            </a:r>
            <a:r>
              <a:rPr lang="en-US" altLang="ko-KR" b="1" i="1" dirty="0"/>
              <a:t>&gt;</a:t>
            </a:r>
          </a:p>
          <a:p>
            <a:pPr algn="ctr"/>
            <a:r>
              <a:rPr lang="en-US" altLang="ko-KR" i="1" dirty="0"/>
              <a:t>noslab-ssd2 (10.100.54.165)</a:t>
            </a:r>
            <a:endParaRPr lang="ko-KR" altLang="en-US" i="1" dirty="0"/>
          </a:p>
        </p:txBody>
      </p:sp>
      <p:pic>
        <p:nvPicPr>
          <p:cNvPr id="10" name="그래픽 9" descr="모니터 단색으로 채워진">
            <a:extLst>
              <a:ext uri="{FF2B5EF4-FFF2-40B4-BE49-F238E27FC236}">
                <a16:creationId xmlns:a16="http://schemas.microsoft.com/office/drawing/2014/main" id="{F19203A4-46C3-3D3B-7E32-DA2798AC3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1" y="2736556"/>
            <a:ext cx="1290917" cy="12909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2D32A5-531F-E494-8CD8-7E14D558FDA1}"/>
              </a:ext>
            </a:extLst>
          </p:cNvPr>
          <p:cNvSpPr txBox="1"/>
          <p:nvPr/>
        </p:nvSpPr>
        <p:spPr>
          <a:xfrm>
            <a:off x="6535271" y="3900566"/>
            <a:ext cx="3460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/>
              <a:t>&lt;</a:t>
            </a:r>
            <a:r>
              <a:rPr lang="en-US" altLang="ko-KR" b="1" i="1" dirty="0" err="1"/>
              <a:t>Datanode</a:t>
            </a:r>
            <a:r>
              <a:rPr lang="en-US" altLang="ko-KR" b="1" i="1" dirty="0"/>
              <a:t>&gt;</a:t>
            </a:r>
          </a:p>
          <a:p>
            <a:pPr algn="ctr"/>
            <a:r>
              <a:rPr lang="en-US" altLang="ko-KR" i="1" dirty="0"/>
              <a:t>noslab-gpu2 (10.100.54.164)</a:t>
            </a:r>
            <a:endParaRPr lang="ko-KR" altLang="en-US" i="1" dirty="0"/>
          </a:p>
        </p:txBody>
      </p:sp>
      <p:pic>
        <p:nvPicPr>
          <p:cNvPr id="12" name="그래픽 11" descr="모니터 단색으로 채워진">
            <a:extLst>
              <a:ext uri="{FF2B5EF4-FFF2-40B4-BE49-F238E27FC236}">
                <a16:creationId xmlns:a16="http://schemas.microsoft.com/office/drawing/2014/main" id="{7C2A9445-E5B8-530F-F183-CFED285C6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1" y="866127"/>
            <a:ext cx="1290917" cy="12909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506F51F-8025-B673-D1FF-4CCFAAFF6CF1}"/>
              </a:ext>
            </a:extLst>
          </p:cNvPr>
          <p:cNvSpPr txBox="1"/>
          <p:nvPr/>
        </p:nvSpPr>
        <p:spPr>
          <a:xfrm>
            <a:off x="6535271" y="2030137"/>
            <a:ext cx="3460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/>
              <a:t>&lt;</a:t>
            </a:r>
            <a:r>
              <a:rPr lang="en-US" altLang="ko-KR" b="1" i="1" dirty="0" err="1"/>
              <a:t>Datanode</a:t>
            </a:r>
            <a:r>
              <a:rPr lang="en-US" altLang="ko-KR" b="1" i="1" dirty="0"/>
              <a:t>&gt;</a:t>
            </a:r>
          </a:p>
          <a:p>
            <a:pPr algn="ctr"/>
            <a:r>
              <a:rPr lang="en-US" altLang="ko-KR" i="1" dirty="0" err="1"/>
              <a:t>noslab-gpu</a:t>
            </a:r>
            <a:r>
              <a:rPr lang="en-US" altLang="ko-KR" i="1" dirty="0"/>
              <a:t> (10.100.54.183)</a:t>
            </a:r>
            <a:endParaRPr lang="ko-KR" altLang="en-US" i="1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6F1C23E-7F5A-9CF4-447A-7726D539F097}"/>
              </a:ext>
            </a:extLst>
          </p:cNvPr>
          <p:cNvCxnSpPr>
            <a:stCxn id="6" idx="3"/>
            <a:endCxn id="12" idx="1"/>
          </p:cNvCxnSpPr>
          <p:nvPr/>
        </p:nvCxnSpPr>
        <p:spPr>
          <a:xfrm flipV="1">
            <a:off x="3065929" y="1511586"/>
            <a:ext cx="4554072" cy="1988528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27A255D-EF22-9A2B-2BE4-9184D33821FD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3065929" y="3382015"/>
            <a:ext cx="4554072" cy="118099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EC5FD74-4352-37D0-A519-C755E4774713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3065929" y="3500114"/>
            <a:ext cx="4554072" cy="1751457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331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5778E-50DF-15CE-592A-8DA05C05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Multi-node</a:t>
            </a:r>
            <a:r>
              <a:rPr lang="ko-KR" altLang="en-US" dirty="0"/>
              <a:t> HDFS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34AADB-07C1-FDAD-4059-F22FDD772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cs typeface="lato"/>
              </a:rPr>
              <a:t>Hostname</a:t>
            </a:r>
            <a:r>
              <a:rPr lang="ko-KR" altLang="en-US" dirty="0">
                <a:cs typeface="lato"/>
              </a:rPr>
              <a:t> 설정</a:t>
            </a:r>
          </a:p>
          <a:p>
            <a:pPr marL="575945" lvl="1"/>
            <a:r>
              <a:rPr lang="ko-KR" altLang="en-US" dirty="0">
                <a:cs typeface="lato"/>
              </a:rPr>
              <a:t>$ </a:t>
            </a:r>
            <a:r>
              <a:rPr lang="ko-KR" altLang="en-US" dirty="0" err="1">
                <a:cs typeface="lato"/>
              </a:rPr>
              <a:t>sudo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vi</a:t>
            </a:r>
            <a:r>
              <a:rPr lang="ko-KR" altLang="en-US" dirty="0">
                <a:cs typeface="lato"/>
              </a:rPr>
              <a:t> /</a:t>
            </a:r>
            <a:r>
              <a:rPr lang="ko-KR" altLang="en-US" dirty="0" err="1">
                <a:cs typeface="lato"/>
              </a:rPr>
              <a:t>etc</a:t>
            </a:r>
            <a:r>
              <a:rPr lang="ko-KR" altLang="en-US" dirty="0">
                <a:cs typeface="lato"/>
              </a:rPr>
              <a:t>/</a:t>
            </a:r>
            <a:r>
              <a:rPr lang="ko-KR" altLang="en-US" dirty="0" err="1">
                <a:cs typeface="lato"/>
              </a:rPr>
              <a:t>hosts</a:t>
            </a:r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333654-39D4-58EA-01DC-F31B7C0EB9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9D9C4EB-FF66-E6BA-0047-8651D5696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653" y="2750054"/>
            <a:ext cx="5745295" cy="327156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EF20833-AE06-0061-8D12-DC99C5D880C7}"/>
              </a:ext>
            </a:extLst>
          </p:cNvPr>
          <p:cNvSpPr/>
          <p:nvPr/>
        </p:nvSpPr>
        <p:spPr>
          <a:xfrm>
            <a:off x="3598333" y="3175000"/>
            <a:ext cx="1862666" cy="558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156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5778E-50DF-15CE-592A-8DA05C05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Multi-node</a:t>
            </a:r>
            <a:r>
              <a:rPr lang="ko-KR" altLang="en-US" dirty="0"/>
              <a:t> HDFS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34AADB-07C1-FDAD-4059-F22FDD772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cs typeface="lato"/>
              </a:rPr>
              <a:t>하둡</a:t>
            </a:r>
            <a:r>
              <a:rPr lang="ko-KR" altLang="en-US" dirty="0">
                <a:cs typeface="lato"/>
              </a:rPr>
              <a:t> 유저 생성</a:t>
            </a:r>
          </a:p>
          <a:p>
            <a:pPr marL="575945" lvl="1"/>
            <a:r>
              <a:rPr lang="ko-KR" altLang="en-US" dirty="0">
                <a:cs typeface="lato"/>
              </a:rPr>
              <a:t>$ </a:t>
            </a:r>
            <a:r>
              <a:rPr lang="ko-KR" altLang="en-US" dirty="0" err="1">
                <a:cs typeface="lato"/>
              </a:rPr>
              <a:t>sudo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adduser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hadoop</a:t>
            </a:r>
            <a:br>
              <a:rPr lang="ko-KR" altLang="en-US" dirty="0">
                <a:cs typeface="lato"/>
              </a:rPr>
            </a:br>
            <a:r>
              <a:rPr lang="ko-KR" altLang="en-US" dirty="0">
                <a:cs typeface="lato"/>
              </a:rPr>
              <a:t>$ </a:t>
            </a:r>
            <a:r>
              <a:rPr lang="ko-KR" altLang="en-US" dirty="0" err="1">
                <a:cs typeface="lato"/>
              </a:rPr>
              <a:t>su</a:t>
            </a:r>
            <a:r>
              <a:rPr lang="ko-KR" altLang="en-US" dirty="0">
                <a:cs typeface="lato"/>
              </a:rPr>
              <a:t> – </a:t>
            </a:r>
            <a:r>
              <a:rPr lang="ko-KR" altLang="en-US" dirty="0" err="1">
                <a:cs typeface="lato"/>
              </a:rPr>
              <a:t>hadoop</a:t>
            </a:r>
            <a:endParaRPr lang="ko-KR"/>
          </a:p>
          <a:p>
            <a:pPr>
              <a:buFont typeface="Wingdings" panose="020B0604020202020204" pitchFamily="34" charset="0"/>
              <a:buChar char="§"/>
            </a:pPr>
            <a:r>
              <a:rPr lang="ko-KR" altLang="en-US" dirty="0" err="1">
                <a:cs typeface="lato"/>
              </a:rPr>
              <a:t>ssh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key</a:t>
            </a:r>
            <a:r>
              <a:rPr lang="ko-KR" altLang="en-US" dirty="0">
                <a:cs typeface="lato"/>
              </a:rPr>
              <a:t> 생성</a:t>
            </a:r>
          </a:p>
          <a:p>
            <a:pPr marL="575945" lvl="1"/>
            <a:r>
              <a:rPr lang="ko-KR" altLang="en-US" dirty="0" err="1">
                <a:cs typeface="lato"/>
              </a:rPr>
              <a:t>ssh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key를</a:t>
            </a:r>
            <a:r>
              <a:rPr lang="ko-KR" altLang="en-US" dirty="0">
                <a:cs typeface="lato"/>
              </a:rPr>
              <a:t> 생성해서 들고 있으면, </a:t>
            </a:r>
            <a:r>
              <a:rPr lang="ko-KR" altLang="en-US" dirty="0" err="1">
                <a:cs typeface="lato"/>
              </a:rPr>
              <a:t>passwd</a:t>
            </a:r>
            <a:r>
              <a:rPr lang="ko-KR" altLang="en-US" dirty="0">
                <a:cs typeface="lato"/>
              </a:rPr>
              <a:t> 입력을 하지 않아도 </a:t>
            </a:r>
            <a:r>
              <a:rPr lang="ko-KR" altLang="en-US" dirty="0" err="1">
                <a:cs typeface="lato"/>
              </a:rPr>
              <a:t>key만으로</a:t>
            </a:r>
            <a:r>
              <a:rPr lang="ko-KR" altLang="en-US" dirty="0">
                <a:cs typeface="lato"/>
              </a:rPr>
              <a:t> 접속 가능</a:t>
            </a:r>
          </a:p>
          <a:p>
            <a:pPr marL="575945" lvl="1"/>
            <a:r>
              <a:rPr lang="ko-KR" altLang="en-US" dirty="0" err="1">
                <a:cs typeface="lato"/>
              </a:rPr>
              <a:t>HDFS에서</a:t>
            </a:r>
            <a:r>
              <a:rPr lang="ko-KR" altLang="en-US" dirty="0">
                <a:cs typeface="lato"/>
              </a:rPr>
              <a:t> 노드들은 </a:t>
            </a:r>
            <a:r>
              <a:rPr lang="ko-KR" altLang="en-US" b="1" dirty="0" err="1">
                <a:cs typeface="lato"/>
              </a:rPr>
              <a:t>ssh</a:t>
            </a:r>
            <a:r>
              <a:rPr lang="ko-KR" altLang="en-US" dirty="0" err="1">
                <a:cs typeface="lato"/>
              </a:rPr>
              <a:t>를</a:t>
            </a:r>
            <a:r>
              <a:rPr lang="ko-KR" altLang="en-US" dirty="0">
                <a:cs typeface="lato"/>
              </a:rPr>
              <a:t> 통해서 서로 통신</a:t>
            </a:r>
          </a:p>
          <a:p>
            <a:pPr marL="575945" lvl="1"/>
            <a:r>
              <a:rPr lang="ko-KR" altLang="en-US" dirty="0" err="1">
                <a:cs typeface="lato"/>
              </a:rPr>
              <a:t>네임노드에서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데이터노드의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key를</a:t>
            </a:r>
            <a:r>
              <a:rPr lang="ko-KR" altLang="en-US" dirty="0">
                <a:cs typeface="lato"/>
              </a:rPr>
              <a:t> 들고 있어야 </a:t>
            </a:r>
            <a:r>
              <a:rPr lang="ko-KR" altLang="en-US" dirty="0" err="1">
                <a:cs typeface="lato"/>
              </a:rPr>
              <a:t>ssh</a:t>
            </a:r>
            <a:r>
              <a:rPr lang="ko-KR" altLang="en-US" dirty="0">
                <a:cs typeface="lato"/>
              </a:rPr>
              <a:t> 접속할 수 있음</a:t>
            </a:r>
          </a:p>
          <a:p>
            <a:pPr marL="575945" lvl="1"/>
            <a:r>
              <a:rPr lang="ko-KR" altLang="en-US" dirty="0">
                <a:cs typeface="lato"/>
              </a:rPr>
              <a:t>$ </a:t>
            </a:r>
            <a:r>
              <a:rPr lang="ko-KR" altLang="en-US" dirty="0" err="1">
                <a:cs typeface="lato"/>
              </a:rPr>
              <a:t>ssh-keygen</a:t>
            </a:r>
            <a:r>
              <a:rPr lang="ko-KR" altLang="en-US" dirty="0">
                <a:cs typeface="lato"/>
              </a:rPr>
              <a:t> –</a:t>
            </a:r>
            <a:r>
              <a:rPr lang="ko-KR" altLang="en-US" dirty="0" err="1">
                <a:cs typeface="lato"/>
              </a:rPr>
              <a:t>t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rsa</a:t>
            </a:r>
            <a:br>
              <a:rPr lang="ko-KR" altLang="en-US" dirty="0">
                <a:cs typeface="lato"/>
              </a:rPr>
            </a:br>
            <a:r>
              <a:rPr lang="ko-KR" altLang="en-US" dirty="0">
                <a:cs typeface="lato"/>
              </a:rPr>
              <a:t>$ </a:t>
            </a:r>
            <a:r>
              <a:rPr lang="ko-KR" altLang="en-US" dirty="0" err="1">
                <a:cs typeface="lato"/>
              </a:rPr>
              <a:t>cat</a:t>
            </a:r>
            <a:r>
              <a:rPr lang="ko-KR" altLang="en-US" dirty="0">
                <a:cs typeface="lato"/>
              </a:rPr>
              <a:t> ~/.</a:t>
            </a:r>
            <a:r>
              <a:rPr lang="ko-KR" altLang="en-US" dirty="0" err="1">
                <a:cs typeface="lato"/>
              </a:rPr>
              <a:t>ssh</a:t>
            </a:r>
            <a:r>
              <a:rPr lang="ko-KR" altLang="en-US" dirty="0">
                <a:cs typeface="lato"/>
              </a:rPr>
              <a:t>/id_rsa.pub &gt;&gt; ~/.</a:t>
            </a:r>
            <a:r>
              <a:rPr lang="ko-KR" altLang="en-US" dirty="0" err="1">
                <a:cs typeface="lato"/>
              </a:rPr>
              <a:t>ssh</a:t>
            </a:r>
            <a:r>
              <a:rPr lang="ko-KR" altLang="en-US" dirty="0">
                <a:cs typeface="lato"/>
              </a:rPr>
              <a:t>/</a:t>
            </a:r>
            <a:r>
              <a:rPr lang="ko-KR" altLang="en-US" dirty="0" err="1">
                <a:cs typeface="lato"/>
              </a:rPr>
              <a:t>authorized_key</a:t>
            </a:r>
            <a:endParaRPr lang="ko-KR" altLang="en-US" dirty="0">
              <a:cs typeface="lato"/>
            </a:endParaRPr>
          </a:p>
          <a:p>
            <a:pPr marL="575945" lvl="1"/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333654-39D4-58EA-01DC-F31B7C0EB9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2028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5778E-50DF-15CE-592A-8DA05C05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Multi-node</a:t>
            </a:r>
            <a:r>
              <a:rPr lang="ko-KR" altLang="en-US" dirty="0"/>
              <a:t> HDFS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34AADB-07C1-FDAD-4059-F22FDD772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cs typeface="lato"/>
              </a:rPr>
              <a:t>생성된 </a:t>
            </a:r>
            <a:r>
              <a:rPr lang="ko-KR" altLang="en-US" dirty="0" err="1">
                <a:cs typeface="lato"/>
              </a:rPr>
              <a:t>데이터노드의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ssh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key를</a:t>
            </a:r>
            <a:r>
              <a:rPr lang="ko-KR" altLang="en-US" dirty="0">
                <a:cs typeface="lato"/>
              </a:rPr>
              <a:t> </a:t>
            </a:r>
            <a:r>
              <a:rPr lang="ko-KR" altLang="en-US" dirty="0" err="1">
                <a:cs typeface="lato"/>
              </a:rPr>
              <a:t>네임노드에</a:t>
            </a:r>
            <a:r>
              <a:rPr lang="ko-KR" altLang="en-US" dirty="0">
                <a:cs typeface="lato"/>
              </a:rPr>
              <a:t> 등록</a:t>
            </a:r>
          </a:p>
          <a:p>
            <a:pPr marL="575945" lvl="1"/>
            <a:r>
              <a:rPr lang="ko-KR" altLang="en-US" dirty="0">
                <a:cs typeface="lato"/>
              </a:rPr>
              <a:t>$ </a:t>
            </a:r>
            <a:r>
              <a:rPr lang="ko-KR" dirty="0" err="1">
                <a:ea typeface="+mn-lt"/>
                <a:cs typeface="+mn-lt"/>
              </a:rPr>
              <a:t>ssh</a:t>
            </a:r>
            <a:r>
              <a:rPr lang="ko-KR" dirty="0">
                <a:ea typeface="+mn-lt"/>
                <a:cs typeface="+mn-lt"/>
              </a:rPr>
              <a:t> hadoop@noslab-ssd2 </a:t>
            </a:r>
            <a:r>
              <a:rPr lang="ko-KR" dirty="0" err="1">
                <a:ea typeface="+mn-lt"/>
                <a:cs typeface="+mn-lt"/>
              </a:rPr>
              <a:t>cat</a:t>
            </a:r>
            <a:r>
              <a:rPr lang="ko-KR" dirty="0">
                <a:ea typeface="+mn-lt"/>
                <a:cs typeface="+mn-lt"/>
              </a:rPr>
              <a:t> ~/.</a:t>
            </a:r>
            <a:r>
              <a:rPr lang="ko-KR" dirty="0" err="1">
                <a:ea typeface="+mn-lt"/>
                <a:cs typeface="+mn-lt"/>
              </a:rPr>
              <a:t>ssh</a:t>
            </a:r>
            <a:r>
              <a:rPr lang="ko-KR" dirty="0">
                <a:ea typeface="+mn-lt"/>
                <a:cs typeface="+mn-lt"/>
              </a:rPr>
              <a:t>/id_rsa.pub &gt;&gt; ~/.</a:t>
            </a:r>
            <a:r>
              <a:rPr lang="ko-KR" dirty="0" err="1">
                <a:ea typeface="+mn-lt"/>
                <a:cs typeface="+mn-lt"/>
              </a:rPr>
              <a:t>ssh</a:t>
            </a:r>
            <a:r>
              <a:rPr lang="ko-KR" dirty="0">
                <a:ea typeface="+mn-lt"/>
                <a:cs typeface="+mn-lt"/>
              </a:rPr>
              <a:t>/</a:t>
            </a:r>
            <a:r>
              <a:rPr lang="ko-KR" dirty="0" err="1">
                <a:ea typeface="+mn-lt"/>
                <a:cs typeface="+mn-lt"/>
              </a:rPr>
              <a:t>authorized_keys</a:t>
            </a:r>
            <a:r>
              <a:rPr lang="ko-KR" dirty="0">
                <a:ea typeface="+mn-lt"/>
                <a:cs typeface="+mn-lt"/>
              </a:rPr>
              <a:t> </a:t>
            </a:r>
            <a:br>
              <a:rPr lang="ko-KR" dirty="0">
                <a:ea typeface="+mn-lt"/>
                <a:cs typeface="+mn-lt"/>
              </a:rPr>
            </a:br>
            <a:r>
              <a:rPr lang="en-US" altLang="ko-KR" dirty="0">
                <a:ea typeface="+mn-lt"/>
                <a:cs typeface="+mn-lt"/>
              </a:rPr>
              <a:t>$ </a:t>
            </a:r>
            <a:r>
              <a:rPr lang="en-US" altLang="ko-KR" dirty="0" err="1">
                <a:ea typeface="+mn-lt"/>
                <a:cs typeface="+mn-lt"/>
              </a:rPr>
              <a:t>ssh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hadoop</a:t>
            </a:r>
            <a:r>
              <a:rPr lang="ko-KR" dirty="0">
                <a:ea typeface="+mn-lt"/>
                <a:cs typeface="+mn-lt"/>
              </a:rPr>
              <a:t>@noslab-gpu </a:t>
            </a:r>
            <a:r>
              <a:rPr lang="ko-KR" dirty="0" err="1">
                <a:ea typeface="+mn-lt"/>
                <a:cs typeface="+mn-lt"/>
              </a:rPr>
              <a:t>cat</a:t>
            </a:r>
            <a:r>
              <a:rPr lang="ko-KR" dirty="0">
                <a:ea typeface="+mn-lt"/>
                <a:cs typeface="+mn-lt"/>
              </a:rPr>
              <a:t> ~/.</a:t>
            </a:r>
            <a:r>
              <a:rPr lang="ko-KR" dirty="0" err="1">
                <a:ea typeface="+mn-lt"/>
                <a:cs typeface="+mn-lt"/>
              </a:rPr>
              <a:t>ssh</a:t>
            </a:r>
            <a:r>
              <a:rPr lang="ko-KR" dirty="0">
                <a:ea typeface="+mn-lt"/>
                <a:cs typeface="+mn-lt"/>
              </a:rPr>
              <a:t>/id_rsa.pub &gt;&gt; ~/.</a:t>
            </a:r>
            <a:r>
              <a:rPr lang="ko-KR" dirty="0" err="1">
                <a:ea typeface="+mn-lt"/>
                <a:cs typeface="+mn-lt"/>
              </a:rPr>
              <a:t>ssh</a:t>
            </a:r>
            <a:r>
              <a:rPr lang="ko-KR" dirty="0">
                <a:ea typeface="+mn-lt"/>
                <a:cs typeface="+mn-lt"/>
              </a:rPr>
              <a:t>/</a:t>
            </a:r>
            <a:r>
              <a:rPr lang="ko-KR" dirty="0" err="1">
                <a:ea typeface="+mn-lt"/>
                <a:cs typeface="+mn-lt"/>
              </a:rPr>
              <a:t>authorized_keys</a:t>
            </a:r>
            <a:r>
              <a:rPr lang="ko-KR" dirty="0">
                <a:ea typeface="+mn-lt"/>
                <a:cs typeface="+mn-lt"/>
              </a:rPr>
              <a:t> </a:t>
            </a:r>
            <a:br>
              <a:rPr lang="ko-KR" altLang="en-US" dirty="0">
                <a:ea typeface="+mn-lt"/>
                <a:cs typeface="+mn-lt"/>
              </a:rPr>
            </a:br>
            <a:r>
              <a:rPr lang="en-US" altLang="ko-KR" dirty="0">
                <a:ea typeface="+mn-lt"/>
                <a:cs typeface="+mn-lt"/>
              </a:rPr>
              <a:t>$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ssh</a:t>
            </a:r>
            <a:r>
              <a:rPr lang="ko-KR" dirty="0">
                <a:ea typeface="+mn-lt"/>
                <a:cs typeface="+mn-lt"/>
              </a:rPr>
              <a:t> hadoop@noslab-gpu2 </a:t>
            </a:r>
            <a:r>
              <a:rPr lang="ko-KR" dirty="0" err="1">
                <a:ea typeface="+mn-lt"/>
                <a:cs typeface="+mn-lt"/>
              </a:rPr>
              <a:t>cat</a:t>
            </a:r>
            <a:r>
              <a:rPr lang="ko-KR" dirty="0">
                <a:ea typeface="+mn-lt"/>
                <a:cs typeface="+mn-lt"/>
              </a:rPr>
              <a:t> ~/.</a:t>
            </a:r>
            <a:r>
              <a:rPr lang="ko-KR" dirty="0" err="1">
                <a:ea typeface="+mn-lt"/>
                <a:cs typeface="+mn-lt"/>
              </a:rPr>
              <a:t>ssh</a:t>
            </a:r>
            <a:r>
              <a:rPr lang="ko-KR" dirty="0">
                <a:ea typeface="+mn-lt"/>
                <a:cs typeface="+mn-lt"/>
              </a:rPr>
              <a:t>/id_rsa.pub &gt;&gt; ~/.</a:t>
            </a:r>
            <a:r>
              <a:rPr lang="ko-KR" dirty="0" err="1">
                <a:ea typeface="+mn-lt"/>
                <a:cs typeface="+mn-lt"/>
              </a:rPr>
              <a:t>ssh</a:t>
            </a:r>
            <a:r>
              <a:rPr lang="ko-KR" dirty="0">
                <a:ea typeface="+mn-lt"/>
                <a:cs typeface="+mn-lt"/>
              </a:rPr>
              <a:t>/</a:t>
            </a:r>
            <a:r>
              <a:rPr lang="ko-KR" dirty="0" err="1">
                <a:ea typeface="+mn-lt"/>
                <a:cs typeface="+mn-lt"/>
              </a:rPr>
              <a:t>authorized_keys</a:t>
            </a:r>
            <a:endParaRPr lang="ko-KR" altLang="en-US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333654-39D4-58EA-01DC-F31B7C0EB9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EFF7C7C-3520-7D5A-2BA0-3CC160797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701" y="2997187"/>
            <a:ext cx="5056742" cy="352134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10D831F-2600-5693-7081-E36AD5E8A9B4}"/>
              </a:ext>
            </a:extLst>
          </p:cNvPr>
          <p:cNvSpPr/>
          <p:nvPr/>
        </p:nvSpPr>
        <p:spPr>
          <a:xfrm>
            <a:off x="3277008" y="3147458"/>
            <a:ext cx="5066737" cy="8434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F81B841-F594-BE74-C973-A71A46497720}"/>
              </a:ext>
            </a:extLst>
          </p:cNvPr>
          <p:cNvSpPr/>
          <p:nvPr/>
        </p:nvSpPr>
        <p:spPr>
          <a:xfrm>
            <a:off x="3277007" y="3992084"/>
            <a:ext cx="5057557" cy="8525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4A50D9-A5FA-0A1C-A18F-24567D746BE0}"/>
              </a:ext>
            </a:extLst>
          </p:cNvPr>
          <p:cNvSpPr/>
          <p:nvPr/>
        </p:nvSpPr>
        <p:spPr>
          <a:xfrm>
            <a:off x="3277006" y="4845891"/>
            <a:ext cx="5057557" cy="8525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ACC7AA-9DFD-B224-B307-EE2209A1E00C}"/>
              </a:ext>
            </a:extLst>
          </p:cNvPr>
          <p:cNvSpPr/>
          <p:nvPr/>
        </p:nvSpPr>
        <p:spPr>
          <a:xfrm>
            <a:off x="3277006" y="5699698"/>
            <a:ext cx="5057557" cy="8158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369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7E703-48E1-F4F2-6DDD-46117FB30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Multi-node</a:t>
            </a:r>
            <a:r>
              <a:rPr lang="ko-KR" altLang="en-US" dirty="0"/>
              <a:t> HDFS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FB3CA3-ACAE-563A-5E03-897C44D0A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cs typeface="lato"/>
              </a:rPr>
              <a:t>하둡</a:t>
            </a:r>
            <a:r>
              <a:rPr lang="ko-KR" altLang="en-US" dirty="0">
                <a:cs typeface="lato"/>
              </a:rPr>
              <a:t> 설치</a:t>
            </a:r>
          </a:p>
          <a:p>
            <a:pPr marL="575945" lvl="1"/>
            <a:r>
              <a:rPr lang="ko-KR" altLang="en-US" dirty="0">
                <a:cs typeface="lato"/>
              </a:rPr>
              <a:t>원하는 </a:t>
            </a:r>
            <a:r>
              <a:rPr lang="ko-KR" altLang="en-US" dirty="0" err="1">
                <a:cs typeface="lato"/>
              </a:rPr>
              <a:t>하둡</a:t>
            </a:r>
            <a:r>
              <a:rPr lang="ko-KR" altLang="en-US" dirty="0">
                <a:cs typeface="lato"/>
              </a:rPr>
              <a:t> 버전을 골라 설치 (</a:t>
            </a:r>
            <a:r>
              <a:rPr lang="ko-KR" altLang="en-US" dirty="0" err="1">
                <a:cs typeface="lato"/>
              </a:rPr>
              <a:t>ppt에서는</a:t>
            </a:r>
            <a:r>
              <a:rPr lang="ko-KR" altLang="en-US" dirty="0">
                <a:cs typeface="lato"/>
              </a:rPr>
              <a:t> 3.2.3 버전)</a:t>
            </a:r>
          </a:p>
          <a:p>
            <a:pPr marL="575945" lvl="1"/>
            <a:r>
              <a:rPr lang="ko-KR" altLang="en-US" dirty="0">
                <a:cs typeface="lato"/>
              </a:rPr>
              <a:t>$ </a:t>
            </a:r>
            <a:r>
              <a:rPr lang="ko-KR" dirty="0" err="1">
                <a:ea typeface="+mn-lt"/>
                <a:cs typeface="+mn-lt"/>
              </a:rPr>
              <a:t>wget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>
                <a:ea typeface="+mn-lt"/>
                <a:cs typeface="+mn-lt"/>
                <a:hlinkClick r:id="rId2"/>
              </a:rPr>
              <a:t>https://downloads.apache.org/hadoop/common/hadoop-3.2.3/hadoop-3.2.3.tar.gz</a:t>
            </a:r>
            <a:br>
              <a:rPr lang="en-US" dirty="0"/>
            </a:br>
            <a:r>
              <a:rPr lang="en-US" altLang="ko-KR" dirty="0">
                <a:ea typeface="+mn-lt"/>
                <a:cs typeface="+mn-lt"/>
              </a:rPr>
              <a:t>$ </a:t>
            </a:r>
            <a:r>
              <a:rPr lang="en-US" dirty="0">
                <a:ea typeface="+mn-lt"/>
                <a:cs typeface="+mn-lt"/>
              </a:rPr>
              <a:t>tar -</a:t>
            </a:r>
            <a:r>
              <a:rPr lang="en-US" dirty="0" err="1">
                <a:ea typeface="+mn-lt"/>
                <a:cs typeface="+mn-lt"/>
              </a:rPr>
              <a:t>zxf</a:t>
            </a:r>
            <a:r>
              <a:rPr lang="en-US" dirty="0">
                <a:ea typeface="+mn-lt"/>
                <a:cs typeface="+mn-lt"/>
              </a:rPr>
              <a:t> hadoop-3.2.3.tar.gz</a:t>
            </a:r>
            <a:br>
              <a:rPr lang="en-US" dirty="0">
                <a:ea typeface="+mn-lt"/>
                <a:cs typeface="+mn-lt"/>
              </a:rPr>
            </a:br>
            <a:r>
              <a:rPr lang="en-US" altLang="ko-KR" dirty="0">
                <a:ea typeface="+mn-lt"/>
                <a:cs typeface="+mn-lt"/>
              </a:rPr>
              <a:t>$ </a:t>
            </a:r>
            <a:r>
              <a:rPr lang="en-US" dirty="0">
                <a:ea typeface="+mn-lt"/>
                <a:cs typeface="+mn-lt"/>
              </a:rPr>
              <a:t>cd hadoop-3.2.3</a:t>
            </a:r>
            <a:endParaRPr lang="ko-KR" altLang="en-US" dirty="0">
              <a:ea typeface="+mn-lt"/>
              <a:cs typeface="+mn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5A9988-4AFD-CED1-BAA5-858888F206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9273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DAB752937F8A24196C33AFBBA40D28C" ma:contentTypeVersion="2" ma:contentTypeDescription="새 문서를 만듭니다." ma:contentTypeScope="" ma:versionID="391dda8db9dd5ad8b89d8f52c2158ac4">
  <xsd:schema xmlns:xsd="http://www.w3.org/2001/XMLSchema" xmlns:xs="http://www.w3.org/2001/XMLSchema" xmlns:p="http://schemas.microsoft.com/office/2006/metadata/properties" xmlns:ns3="a68e65e3-49b4-4ad0-b4f7-84dd94ef6726" targetNamespace="http://schemas.microsoft.com/office/2006/metadata/properties" ma:root="true" ma:fieldsID="c443071c012476f25f7961864cf62d51" ns3:_="">
    <xsd:import namespace="a68e65e3-49b4-4ad0-b4f7-84dd94ef672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8e65e3-49b4-4ad0-b4f7-84dd94ef67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15B8F33-5FB9-4AB2-8709-7FEEE1E4D7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A8B4EE-7234-4099-AF01-340A792BEAD5}">
  <ds:schemaRefs>
    <ds:schemaRef ds:uri="http://schemas.microsoft.com/office/infopath/2007/PartnerControls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a68e65e3-49b4-4ad0-b4f7-84dd94ef6726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D01D3526-4A1B-409E-A8F9-CFC30CC4C5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68e65e3-49b4-4ad0-b4f7-84dd94ef67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1772</Words>
  <Application>Microsoft Office PowerPoint</Application>
  <PresentationFormat>와이드스크린</PresentationFormat>
  <Paragraphs>338</Paragraphs>
  <Slides>33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9" baseType="lpstr">
      <vt:lpstr>roboto</vt:lpstr>
      <vt:lpstr>lato</vt:lpstr>
      <vt:lpstr>Arial</vt:lpstr>
      <vt:lpstr>Wingdings</vt:lpstr>
      <vt:lpstr>맑은 고딕</vt:lpstr>
      <vt:lpstr>Office 테마</vt:lpstr>
      <vt:lpstr>PowerPoint 프레젠테이션</vt:lpstr>
      <vt:lpstr>HDFS</vt:lpstr>
      <vt:lpstr>HDFS</vt:lpstr>
      <vt:lpstr>single-node HDFS</vt:lpstr>
      <vt:lpstr>Multi-node HDFS</vt:lpstr>
      <vt:lpstr>Multi-node HDFS</vt:lpstr>
      <vt:lpstr>Multi-node HDFS</vt:lpstr>
      <vt:lpstr>Multi-node HDFS</vt:lpstr>
      <vt:lpstr>Multi-node HDFS</vt:lpstr>
      <vt:lpstr>Multi-node HDFS</vt:lpstr>
      <vt:lpstr>Multi-node HDFS</vt:lpstr>
      <vt:lpstr>Multi-node HDFS</vt:lpstr>
      <vt:lpstr>Multi-node HDFS</vt:lpstr>
      <vt:lpstr>Multi-node HDFS</vt:lpstr>
      <vt:lpstr>Multi-node HDFS</vt:lpstr>
      <vt:lpstr>Multi-node HDFS</vt:lpstr>
      <vt:lpstr>Multi-node HDFS</vt:lpstr>
      <vt:lpstr>Multi-node HDFS</vt:lpstr>
      <vt:lpstr>Multi-node HDFS</vt:lpstr>
      <vt:lpstr>Multi-node HDFS</vt:lpstr>
      <vt:lpstr>Multi-node HDFS</vt:lpstr>
      <vt:lpstr>Spark</vt:lpstr>
      <vt:lpstr>Spark</vt:lpstr>
      <vt:lpstr>​Spark</vt:lpstr>
      <vt:lpstr>Spark</vt:lpstr>
      <vt:lpstr>Spark</vt:lpstr>
      <vt:lpstr>Spark</vt:lpstr>
      <vt:lpstr>Spark</vt:lpstr>
      <vt:lpstr>Spark</vt:lpstr>
      <vt:lpstr>Spark</vt:lpstr>
      <vt:lpstr>Spark with HDFS</vt:lpstr>
      <vt:lpstr>Spark with HDFS</vt:lpstr>
      <vt:lpstr>Spark with HDFS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1351</cp:revision>
  <dcterms:created xsi:type="dcterms:W3CDTF">2020-03-06T02:35:36Z</dcterms:created>
  <dcterms:modified xsi:type="dcterms:W3CDTF">2022-08-10T04:01:46Z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0x0101007DAB752937F8A24196C33AFBBA40D28C</vt:lpwstr>
  </property>
</Properties>
</file>