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59" r:id="rId5"/>
    <p:sldId id="260" r:id="rId6"/>
    <p:sldId id="264" r:id="rId7"/>
    <p:sldId id="262" r:id="rId8"/>
    <p:sldId id="263" r:id="rId9"/>
    <p:sldId id="265" r:id="rId10"/>
  </p:sldIdLst>
  <p:sldSz cx="12192000" cy="6858000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66FF"/>
    <a:srgbClr val="5B9BD5"/>
    <a:srgbClr val="00A249"/>
    <a:srgbClr val="990000"/>
    <a:srgbClr val="C00000"/>
    <a:srgbClr val="FF9B9B"/>
    <a:srgbClr val="007635"/>
    <a:srgbClr val="0F0F7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28" autoAdjust="0"/>
    <p:restoredTop sz="93954" autoAdjust="0"/>
  </p:normalViewPr>
  <p:slideViewPr>
    <p:cSldViewPr snapToGrid="0" showGuides="1">
      <p:cViewPr varScale="1">
        <p:scale>
          <a:sx n="58" d="100"/>
          <a:sy n="58" d="100"/>
        </p:scale>
        <p:origin x="42" y="633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73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829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53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3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46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67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45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Mnist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Training </a:t>
            </a:r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withTensorFlow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512F47D-A242-48D7-85B3-C980EF7BEA1F}"/>
              </a:ext>
            </a:extLst>
          </p:cNvPr>
          <p:cNvGrpSpPr/>
          <p:nvPr/>
        </p:nvGrpSpPr>
        <p:grpSpPr>
          <a:xfrm>
            <a:off x="6477000" y="3084934"/>
            <a:ext cx="5693444" cy="3202562"/>
            <a:chOff x="6682947" y="3101410"/>
            <a:chExt cx="5693444" cy="3202562"/>
          </a:xfrm>
        </p:grpSpPr>
        <p:pic>
          <p:nvPicPr>
            <p:cNvPr id="1026" name="Picture 2" descr="TensorFlow">
              <a:extLst>
                <a:ext uri="{FF2B5EF4-FFF2-40B4-BE49-F238E27FC236}">
                  <a16:creationId xmlns:a16="http://schemas.microsoft.com/office/drawing/2014/main" id="{DC5EBDEF-6EC8-4CF3-8208-32E3EDFDF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2947" y="3101410"/>
              <a:ext cx="5693444" cy="3202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13BDD7-B3B4-4F95-8472-40138442DDD0}"/>
                </a:ext>
              </a:extLst>
            </p:cNvPr>
            <p:cNvSpPr txBox="1"/>
            <p:nvPr/>
          </p:nvSpPr>
          <p:spPr>
            <a:xfrm>
              <a:off x="7391753" y="6073140"/>
              <a:ext cx="242969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https://www.tensorflow.org/?hl=ko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4DA2799-366E-BA46-8FCD-E143F763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TensorFlow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3A35D-1A0B-F044-BACF-5175AB3A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TensorFlow</a:t>
            </a:r>
            <a:r>
              <a:rPr kumimoji="1" lang="ko-KR" altLang="en-US" dirty="0"/>
              <a:t> 는 </a:t>
            </a:r>
            <a:r>
              <a:rPr kumimoji="1" lang="ko-KR" altLang="en-US" dirty="0" err="1"/>
              <a:t>머신러닝</a:t>
            </a:r>
            <a:r>
              <a:rPr kumimoji="1" lang="ko-KR" altLang="en-US" dirty="0"/>
              <a:t> 모델을 개발하고 학습하는 데 사용되는 오픈소스 라이브러리이다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다양한 수준의 </a:t>
            </a:r>
            <a:r>
              <a:rPr kumimoji="1" lang="en-US" altLang="ko-KR" dirty="0"/>
              <a:t>abstraction </a:t>
            </a:r>
            <a:r>
              <a:rPr kumimoji="1" lang="ko-KR" altLang="en-US" dirty="0"/>
              <a:t>을 제공하기 때문에 필요에 맞는 수준을 선택할 수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TensorFlow.js,</a:t>
            </a:r>
            <a:r>
              <a:rPr kumimoji="1" lang="ko-KR" altLang="en-US" dirty="0"/>
              <a:t> </a:t>
            </a:r>
            <a:r>
              <a:rPr kumimoji="1" lang="en-US" altLang="ko-KR" dirty="0"/>
              <a:t>TensorFlow Lite, TensorFlow Extended </a:t>
            </a:r>
            <a:r>
              <a:rPr kumimoji="1" lang="ko-KR" altLang="en-US" dirty="0"/>
              <a:t>등을 통해 다양한 환경에서 동작할 수 있다</a:t>
            </a:r>
            <a:r>
              <a:rPr kumimoji="1" lang="en-US" altLang="ko-KR" dirty="0"/>
              <a:t>. </a:t>
            </a:r>
            <a:endParaRPr kumimoji="1"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AF70A-3B30-9D4C-A1A6-9E5E1A2EB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37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419C8-5247-461E-8024-FAA89FF8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98DD4-4D36-4786-BADA-9448D0D03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ko-KR" altLang="en-US" dirty="0"/>
              <a:t>는 </a:t>
            </a:r>
            <a:r>
              <a:rPr lang="ko-KR" altLang="en-US" dirty="0" err="1"/>
              <a:t>파이썬으로</a:t>
            </a:r>
            <a:r>
              <a:rPr lang="ko-KR" altLang="en-US" dirty="0"/>
              <a:t> 작성된 오픈 소스 </a:t>
            </a:r>
            <a:r>
              <a:rPr lang="ko-KR" altLang="en-US" dirty="0" err="1"/>
              <a:t>머신러닝</a:t>
            </a:r>
            <a:r>
              <a:rPr lang="ko-KR" altLang="en-US" dirty="0"/>
              <a:t> 라이브러리이다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TensorFlow</a:t>
            </a:r>
            <a:r>
              <a:rPr lang="ko-KR" altLang="en-US" dirty="0"/>
              <a:t>에 통합되어 </a:t>
            </a:r>
            <a:r>
              <a:rPr lang="en-US" altLang="ko-KR" dirty="0" err="1"/>
              <a:t>TensorFlow.keras</a:t>
            </a:r>
            <a:r>
              <a:rPr lang="en-US" altLang="ko-KR" dirty="0"/>
              <a:t> </a:t>
            </a:r>
            <a:r>
              <a:rPr lang="ko-KR" altLang="en-US" dirty="0"/>
              <a:t>를 통해 사용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 친화적으로 구성되어 이해하기 쉽고 편리하다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E31EEA-E95D-4C3C-8676-CD5B622C1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F5D3F2-11E5-47AC-998C-381A7E0A857F}"/>
              </a:ext>
            </a:extLst>
          </p:cNvPr>
          <p:cNvGrpSpPr/>
          <p:nvPr/>
        </p:nvGrpSpPr>
        <p:grpSpPr>
          <a:xfrm>
            <a:off x="6177245" y="3992728"/>
            <a:ext cx="5677210" cy="1938184"/>
            <a:chOff x="6309050" y="3794332"/>
            <a:chExt cx="5677210" cy="1938184"/>
          </a:xfrm>
        </p:grpSpPr>
        <p:pic>
          <p:nvPicPr>
            <p:cNvPr id="2050" name="Picture 2" descr="Keras: the Python deep learning API">
              <a:extLst>
                <a:ext uri="{FF2B5EF4-FFF2-40B4-BE49-F238E27FC236}">
                  <a16:creationId xmlns:a16="http://schemas.microsoft.com/office/drawing/2014/main" id="{65F55652-87E7-45CD-813F-34FBD8E19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9050" y="3794332"/>
              <a:ext cx="5677210" cy="1646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65B513-0EE3-4D13-AB0C-2B5447E7431D}"/>
                </a:ext>
              </a:extLst>
            </p:cNvPr>
            <p:cNvSpPr txBox="1"/>
            <p:nvPr/>
          </p:nvSpPr>
          <p:spPr>
            <a:xfrm>
              <a:off x="6309050" y="5501684"/>
              <a:ext cx="157639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https://keras.io/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07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A2799-366E-BA46-8FCD-E143F763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Mnist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3A35D-1A0B-F044-BACF-5175AB3A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 err="1"/>
              <a:t>mnist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데이터셋은 </a:t>
            </a:r>
            <a:r>
              <a:rPr kumimoji="1" lang="en-US" altLang="ko-KR" dirty="0"/>
              <a:t>0 ~ 9</a:t>
            </a:r>
            <a:r>
              <a:rPr kumimoji="1" lang="ko-KR" altLang="en-US" dirty="0"/>
              <a:t>로 구분되는 손 글씨 숫자 이미지의 데이터셋으로 이루어 져 있고</a:t>
            </a:r>
            <a:r>
              <a:rPr kumimoji="1" lang="en-US" altLang="ko-KR" dirty="0"/>
              <a:t>, </a:t>
            </a:r>
            <a:r>
              <a:rPr kumimoji="1" lang="en-US" altLang="ko-Kore-KR" dirty="0"/>
              <a:t> 60,000</a:t>
            </a:r>
            <a:r>
              <a:rPr kumimoji="1" lang="ko-KR" altLang="en-US" dirty="0"/>
              <a:t>개의 트레이닝 셋과 </a:t>
            </a:r>
            <a:r>
              <a:rPr kumimoji="1" lang="en-US" altLang="ko-KR" dirty="0"/>
              <a:t>10,000</a:t>
            </a:r>
            <a:r>
              <a:rPr kumimoji="1" lang="ko-KR" altLang="en-US" dirty="0"/>
              <a:t>개의 테스트 셋으로 이루어 져 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각 이미지는 </a:t>
            </a:r>
            <a:r>
              <a:rPr kumimoji="1" lang="en-US" altLang="ko-KR" dirty="0"/>
              <a:t>28 X 28 </a:t>
            </a:r>
            <a:r>
              <a:rPr kumimoji="1" lang="ko-KR" altLang="en-US" dirty="0"/>
              <a:t>픽셀로 구성되고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각 픽셀은 아래와 같이 </a:t>
            </a:r>
            <a:r>
              <a:rPr kumimoji="1" lang="en-US" altLang="ko-KR" dirty="0"/>
              <a:t>0~255 </a:t>
            </a:r>
            <a:r>
              <a:rPr kumimoji="1" lang="ko-KR" altLang="en-US" dirty="0"/>
              <a:t>사이의 숫자 행렬로 표현된다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AF70A-3B30-9D4C-A1A6-9E5E1A2EB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276845-D853-4D87-8449-EC09085EB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064" y="2879141"/>
            <a:ext cx="4777011" cy="339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5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419C8-5247-461E-8024-FAA89FF8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98DD4-4D36-4786-BADA-9448D0D03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각각의 </a:t>
            </a:r>
            <a:r>
              <a:rPr lang="en-US" altLang="ko-KR" dirty="0"/>
              <a:t>28 X 28 </a:t>
            </a:r>
            <a:r>
              <a:rPr lang="ko-KR" altLang="en-US" dirty="0"/>
              <a:t>픽셀은 평평하게 펴서 </a:t>
            </a:r>
            <a:r>
              <a:rPr lang="en-US" altLang="ko-KR" dirty="0"/>
              <a:t>784 (= 28 X 28)</a:t>
            </a:r>
            <a:r>
              <a:rPr lang="ko-KR" altLang="en-US" dirty="0"/>
              <a:t>개의 </a:t>
            </a:r>
            <a:r>
              <a:rPr lang="en-US" altLang="ko-KR" dirty="0"/>
              <a:t>1</a:t>
            </a:r>
            <a:r>
              <a:rPr lang="ko-KR" altLang="en-US" dirty="0"/>
              <a:t>차원 배열에 저장되고</a:t>
            </a:r>
            <a:r>
              <a:rPr lang="en-US" altLang="ko-KR" dirty="0"/>
              <a:t>, </a:t>
            </a:r>
            <a:r>
              <a:rPr lang="ko-KR" altLang="en-US" dirty="0"/>
              <a:t>아래 그림과 같이</a:t>
            </a:r>
            <a:r>
              <a:rPr lang="en-US" altLang="ko-KR" dirty="0"/>
              <a:t> 2</a:t>
            </a:r>
            <a:r>
              <a:rPr lang="ko-KR" altLang="en-US" dirty="0"/>
              <a:t>차원 배열 형식으로 저장된 상태이다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E31EEA-E95D-4C3C-8676-CD5B622C1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DFD6A8-245B-439A-8CEB-F6467493FEF6}"/>
              </a:ext>
            </a:extLst>
          </p:cNvPr>
          <p:cNvSpPr/>
          <p:nvPr/>
        </p:nvSpPr>
        <p:spPr>
          <a:xfrm rot="21414468">
            <a:off x="1754657" y="2545492"/>
            <a:ext cx="1919417" cy="263823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  <a:scene3d>
            <a:camera prst="orthographicFront">
              <a:rot lat="1994540" lon="19760343" rev="2144325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dirty="0">
                <a:solidFill>
                  <a:schemeClr val="tx1"/>
                </a:solidFill>
              </a:rPr>
              <a:t>7</a:t>
            </a:r>
            <a:endParaRPr lang="ko-KR" altLang="en-US" sz="10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09EA37-A9F6-4AD7-9256-B486FF16E2CB}"/>
              </a:ext>
            </a:extLst>
          </p:cNvPr>
          <p:cNvSpPr/>
          <p:nvPr/>
        </p:nvSpPr>
        <p:spPr>
          <a:xfrm rot="21414468">
            <a:off x="2784125" y="2545492"/>
            <a:ext cx="1919417" cy="263823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  <a:scene3d>
            <a:camera prst="orthographicFront">
              <a:rot lat="1994540" lon="19760343" rev="2144325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D5771B-A162-451C-8429-5A51808C7F14}"/>
              </a:ext>
            </a:extLst>
          </p:cNvPr>
          <p:cNvSpPr/>
          <p:nvPr/>
        </p:nvSpPr>
        <p:spPr>
          <a:xfrm rot="21414468">
            <a:off x="3813592" y="2545492"/>
            <a:ext cx="1919417" cy="263823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  <a:scene3d>
            <a:camera prst="orthographicFront">
              <a:rot lat="1994540" lon="19760343" rev="2144325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4B7BC98-1D60-4F3A-9927-4F934CD91932}"/>
              </a:ext>
            </a:extLst>
          </p:cNvPr>
          <p:cNvGrpSpPr/>
          <p:nvPr/>
        </p:nvGrpSpPr>
        <p:grpSpPr>
          <a:xfrm>
            <a:off x="1878227" y="5535827"/>
            <a:ext cx="8377880" cy="395416"/>
            <a:chOff x="1878227" y="5535827"/>
            <a:chExt cx="8377880" cy="395416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3A248C1-676C-41D3-977D-8B8424764ECB}"/>
                </a:ext>
              </a:extLst>
            </p:cNvPr>
            <p:cNvCxnSpPr/>
            <p:nvPr/>
          </p:nvCxnSpPr>
          <p:spPr>
            <a:xfrm>
              <a:off x="1878227" y="5733535"/>
              <a:ext cx="8361405" cy="0"/>
            </a:xfrm>
            <a:prstGeom prst="straightConnector1">
              <a:avLst/>
            </a:prstGeom>
            <a:ln w="508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9F0A9B3-92A1-406C-B77B-EFF326A8D7B4}"/>
                </a:ext>
              </a:extLst>
            </p:cNvPr>
            <p:cNvCxnSpPr/>
            <p:nvPr/>
          </p:nvCxnSpPr>
          <p:spPr>
            <a:xfrm flipV="1">
              <a:off x="1878227" y="5535827"/>
              <a:ext cx="0" cy="395416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198208A-768A-48AC-A55F-AA87CA9F8894}"/>
                </a:ext>
              </a:extLst>
            </p:cNvPr>
            <p:cNvCxnSpPr/>
            <p:nvPr/>
          </p:nvCxnSpPr>
          <p:spPr>
            <a:xfrm flipV="1">
              <a:off x="10256107" y="5535827"/>
              <a:ext cx="0" cy="395416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77D6BA3-0C15-4D02-BC46-FC1441E7FCD6}"/>
              </a:ext>
            </a:extLst>
          </p:cNvPr>
          <p:cNvGrpSpPr/>
          <p:nvPr/>
        </p:nvGrpSpPr>
        <p:grpSpPr>
          <a:xfrm rot="5400000">
            <a:off x="16933" y="3720396"/>
            <a:ext cx="2886100" cy="436598"/>
            <a:chOff x="1878227" y="5535827"/>
            <a:chExt cx="8377880" cy="39541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E4E8712-7EC3-41CB-B7E7-C02A07896EF5}"/>
                </a:ext>
              </a:extLst>
            </p:cNvPr>
            <p:cNvCxnSpPr/>
            <p:nvPr/>
          </p:nvCxnSpPr>
          <p:spPr>
            <a:xfrm>
              <a:off x="1878227" y="5733535"/>
              <a:ext cx="8361405" cy="0"/>
            </a:xfrm>
            <a:prstGeom prst="straightConnector1">
              <a:avLst/>
            </a:prstGeom>
            <a:ln w="508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DA90997-A181-4D2C-8B63-FE24E72CC34C}"/>
                </a:ext>
              </a:extLst>
            </p:cNvPr>
            <p:cNvCxnSpPr/>
            <p:nvPr/>
          </p:nvCxnSpPr>
          <p:spPr>
            <a:xfrm flipV="1">
              <a:off x="1878227" y="5535827"/>
              <a:ext cx="0" cy="395416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92FBFA4-FFF1-4ACD-991D-6E6F6F8B05D8}"/>
                </a:ext>
              </a:extLst>
            </p:cNvPr>
            <p:cNvCxnSpPr/>
            <p:nvPr/>
          </p:nvCxnSpPr>
          <p:spPr>
            <a:xfrm flipV="1">
              <a:off x="10256107" y="5535827"/>
              <a:ext cx="0" cy="395416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9153BA2-09C3-4FB0-A212-FBBFB5DDD5FF}"/>
              </a:ext>
            </a:extLst>
          </p:cNvPr>
          <p:cNvCxnSpPr>
            <a:cxnSpLocks/>
          </p:cNvCxnSpPr>
          <p:nvPr/>
        </p:nvCxnSpPr>
        <p:spPr>
          <a:xfrm>
            <a:off x="7306961" y="3995351"/>
            <a:ext cx="140044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1388168-BE5B-400F-A61F-3304D40BF945}"/>
              </a:ext>
            </a:extLst>
          </p:cNvPr>
          <p:cNvCxnSpPr>
            <a:cxnSpLocks/>
          </p:cNvCxnSpPr>
          <p:nvPr/>
        </p:nvCxnSpPr>
        <p:spPr>
          <a:xfrm>
            <a:off x="7657069" y="3995351"/>
            <a:ext cx="140044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3AB50B-9122-41C4-8AA1-9E5EDA443059}"/>
              </a:ext>
            </a:extLst>
          </p:cNvPr>
          <p:cNvCxnSpPr>
            <a:cxnSpLocks/>
          </p:cNvCxnSpPr>
          <p:nvPr/>
        </p:nvCxnSpPr>
        <p:spPr>
          <a:xfrm>
            <a:off x="6956853" y="3995351"/>
            <a:ext cx="140044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346CEFC-8B9A-4436-931A-1D15A641C439}"/>
              </a:ext>
            </a:extLst>
          </p:cNvPr>
          <p:cNvCxnSpPr>
            <a:cxnSpLocks/>
          </p:cNvCxnSpPr>
          <p:nvPr/>
        </p:nvCxnSpPr>
        <p:spPr>
          <a:xfrm>
            <a:off x="7990701" y="3995351"/>
            <a:ext cx="140044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7536E21-3A74-433F-AC63-C05AADD33541}"/>
              </a:ext>
            </a:extLst>
          </p:cNvPr>
          <p:cNvSpPr/>
          <p:nvPr/>
        </p:nvSpPr>
        <p:spPr>
          <a:xfrm rot="21414468">
            <a:off x="9011049" y="2545493"/>
            <a:ext cx="1919417" cy="263823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  <a:scene3d>
            <a:camera prst="orthographicFront">
              <a:rot lat="1994540" lon="19760343" rev="2144325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992095-67BB-4154-B861-6210BA4FADA6}"/>
              </a:ext>
            </a:extLst>
          </p:cNvPr>
          <p:cNvSpPr txBox="1"/>
          <p:nvPr/>
        </p:nvSpPr>
        <p:spPr>
          <a:xfrm>
            <a:off x="5580000" y="5733534"/>
            <a:ext cx="14468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60000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7174A5-DE7A-4B48-88D5-AAC590D4428D}"/>
              </a:ext>
            </a:extLst>
          </p:cNvPr>
          <p:cNvSpPr txBox="1"/>
          <p:nvPr/>
        </p:nvSpPr>
        <p:spPr>
          <a:xfrm>
            <a:off x="279692" y="3995351"/>
            <a:ext cx="1211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784</a:t>
            </a:r>
          </a:p>
        </p:txBody>
      </p:sp>
    </p:spTree>
    <p:extLst>
      <p:ext uri="{BB962C8B-B14F-4D97-AF65-F5344CB8AC3E}">
        <p14:creationId xmlns:p14="http://schemas.microsoft.com/office/powerpoint/2010/main" val="44359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ABAEA-D692-401C-A62F-1513B069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with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6B5B56-FF0D-4D06-8B45-9666F1C49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</a:t>
            </a:r>
            <a:r>
              <a:rPr lang="ko-KR" altLang="en-US" dirty="0"/>
              <a:t>를 </a:t>
            </a:r>
            <a:r>
              <a:rPr lang="en-US" altLang="ko-KR" dirty="0"/>
              <a:t>import 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en-US" altLang="ko-KR" dirty="0" err="1"/>
              <a:t>Keras</a:t>
            </a:r>
            <a:r>
              <a:rPr lang="ko-KR" altLang="en-US" dirty="0"/>
              <a:t>를 통해 </a:t>
            </a:r>
            <a:r>
              <a:rPr lang="en-US" altLang="ko-KR" dirty="0" err="1"/>
              <a:t>mnist</a:t>
            </a:r>
            <a:r>
              <a:rPr lang="ko-KR" altLang="en-US" dirty="0"/>
              <a:t> 데이터를 가져온다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Keras</a:t>
            </a:r>
            <a:r>
              <a:rPr lang="ko-KR" altLang="en-US" dirty="0"/>
              <a:t>의 </a:t>
            </a:r>
            <a:r>
              <a:rPr lang="en-US" altLang="ko-KR" dirty="0" err="1"/>
              <a:t>mnist.load_data</a:t>
            </a:r>
            <a:r>
              <a:rPr lang="en-US" altLang="ko-KR" dirty="0"/>
              <a:t>()</a:t>
            </a:r>
            <a:r>
              <a:rPr lang="ko-KR" altLang="en-US" dirty="0"/>
              <a:t>는 차례로 학습데이터 배열</a:t>
            </a:r>
            <a:r>
              <a:rPr lang="en-US" altLang="ko-KR" dirty="0"/>
              <a:t>(60000, 28, 28), </a:t>
            </a:r>
            <a:r>
              <a:rPr lang="ko-KR" altLang="en-US" dirty="0"/>
              <a:t>학습 라벨 </a:t>
            </a:r>
            <a:r>
              <a:rPr lang="en-US" altLang="ko-KR" dirty="0"/>
              <a:t>(60000, ), </a:t>
            </a:r>
            <a:r>
              <a:rPr lang="ko-KR" altLang="en-US" dirty="0"/>
              <a:t>테스트데이터 배열</a:t>
            </a:r>
            <a:r>
              <a:rPr lang="en-US" altLang="ko-KR" dirty="0"/>
              <a:t>(10000, 28, 28), </a:t>
            </a:r>
            <a:r>
              <a:rPr lang="ko-KR" altLang="en-US" dirty="0"/>
              <a:t>테스트 라벨</a:t>
            </a:r>
            <a:r>
              <a:rPr lang="en-US" altLang="ko-KR" dirty="0"/>
              <a:t>(10000, ) </a:t>
            </a:r>
            <a:r>
              <a:rPr lang="ko-KR" altLang="en-US" dirty="0"/>
              <a:t>네 가지 배열을 제공한다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데이터를 </a:t>
            </a:r>
            <a:r>
              <a:rPr lang="en-US" altLang="ko-KR" dirty="0"/>
              <a:t>255</a:t>
            </a:r>
            <a:r>
              <a:rPr lang="ko-KR" altLang="en-US" dirty="0"/>
              <a:t>로 나누어 </a:t>
            </a:r>
            <a:r>
              <a:rPr lang="en-US" altLang="ko-KR" dirty="0"/>
              <a:t>0~1 </a:t>
            </a:r>
            <a:r>
              <a:rPr lang="ko-KR" altLang="en-US" dirty="0"/>
              <a:t>사이의 값으로 만들어준다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5B2605-0EC3-44BE-A471-686DDDC40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D9A54-6B76-42DC-991D-06D017C9E094}"/>
              </a:ext>
            </a:extLst>
          </p:cNvPr>
          <p:cNvSpPr txBox="1"/>
          <p:nvPr/>
        </p:nvSpPr>
        <p:spPr>
          <a:xfrm>
            <a:off x="543697" y="1826396"/>
            <a:ext cx="11176675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B9BD5"/>
                </a:solidFill>
              </a:rPr>
              <a:t>import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tensorflow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rgbClr val="5B9BD5"/>
                </a:solidFill>
              </a:rPr>
              <a:t>as </a:t>
            </a:r>
            <a:r>
              <a:rPr lang="en-US" altLang="ko-KR" dirty="0" err="1">
                <a:solidFill>
                  <a:schemeClr val="bg1"/>
                </a:solidFill>
              </a:rPr>
              <a:t>tf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mnist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dirty="0" err="1">
                <a:solidFill>
                  <a:schemeClr val="bg1"/>
                </a:solidFill>
              </a:rPr>
              <a:t>tf.keras.datasets.mnist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349B2-7486-478B-9033-5BB979B31560}"/>
              </a:ext>
            </a:extLst>
          </p:cNvPr>
          <p:cNvSpPr txBox="1"/>
          <p:nvPr/>
        </p:nvSpPr>
        <p:spPr>
          <a:xfrm>
            <a:off x="547815" y="5117756"/>
            <a:ext cx="11176675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x_train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y_train</a:t>
            </a:r>
            <a:r>
              <a:rPr lang="en-US" altLang="ko-KR" dirty="0">
                <a:solidFill>
                  <a:schemeClr val="bg1"/>
                </a:solidFill>
              </a:rPr>
              <a:t>), (</a:t>
            </a:r>
            <a:r>
              <a:rPr lang="en-US" altLang="ko-KR" dirty="0" err="1">
                <a:solidFill>
                  <a:schemeClr val="bg1"/>
                </a:solidFill>
              </a:rPr>
              <a:t>x_test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y_test</a:t>
            </a:r>
            <a:r>
              <a:rPr lang="en-US" altLang="ko-KR" dirty="0">
                <a:solidFill>
                  <a:schemeClr val="bg1"/>
                </a:solidFill>
              </a:rPr>
              <a:t>) = </a:t>
            </a:r>
            <a:r>
              <a:rPr lang="en-US" altLang="ko-KR" dirty="0" err="1">
                <a:solidFill>
                  <a:schemeClr val="bg1"/>
                </a:solidFill>
              </a:rPr>
              <a:t>mnist.load_data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x_train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x_test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dirty="0" err="1">
                <a:solidFill>
                  <a:schemeClr val="bg1"/>
                </a:solidFill>
              </a:rPr>
              <a:t>x_train</a:t>
            </a:r>
            <a:r>
              <a:rPr lang="en-US" altLang="ko-KR" dirty="0">
                <a:solidFill>
                  <a:schemeClr val="bg1"/>
                </a:solidFill>
              </a:rPr>
              <a:t> /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255.0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x_test</a:t>
            </a:r>
            <a:r>
              <a:rPr lang="en-US" altLang="ko-KR" dirty="0">
                <a:solidFill>
                  <a:schemeClr val="bg1"/>
                </a:solidFill>
              </a:rPr>
              <a:t> /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255.0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5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ABAEA-D692-401C-A62F-1513B069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with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6B5B56-FF0D-4D06-8B45-9666F1C49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layer</a:t>
            </a:r>
            <a:r>
              <a:rPr lang="ko-KR" altLang="en-US" dirty="0"/>
              <a:t>를 차례로 쌓아</a:t>
            </a:r>
            <a:r>
              <a:rPr lang="en-US" altLang="ko-KR" dirty="0" err="1"/>
              <a:t>keras</a:t>
            </a:r>
            <a:r>
              <a:rPr lang="ko-KR" altLang="en-US" dirty="0"/>
              <a:t>의 </a:t>
            </a:r>
            <a:r>
              <a:rPr lang="en-US" altLang="ko-KR" dirty="0"/>
              <a:t>Sequential </a:t>
            </a:r>
            <a:r>
              <a:rPr lang="ko-KR" altLang="en-US" dirty="0"/>
              <a:t>모델을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Flatten </a:t>
            </a:r>
            <a:r>
              <a:rPr lang="ko-KR" altLang="en-US" dirty="0"/>
              <a:t>은 </a:t>
            </a:r>
            <a:r>
              <a:rPr lang="en-US" altLang="ko-KR" dirty="0"/>
              <a:t>28 X 28 </a:t>
            </a:r>
            <a:r>
              <a:rPr lang="ko-KR" altLang="en-US" dirty="0"/>
              <a:t>입력을 평평하게 하는 역할의 레이어이다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Dense</a:t>
            </a:r>
            <a:r>
              <a:rPr lang="ko-KR" altLang="en-US" dirty="0"/>
              <a:t>는 일반적인 </a:t>
            </a:r>
            <a:r>
              <a:rPr lang="en-US" altLang="ko-KR" dirty="0"/>
              <a:t>NN </a:t>
            </a:r>
            <a:r>
              <a:rPr lang="ko-KR" altLang="en-US" dirty="0"/>
              <a:t>레이어이다</a:t>
            </a:r>
            <a:r>
              <a:rPr lang="en-US" altLang="ko-KR" dirty="0"/>
              <a:t>. </a:t>
            </a:r>
            <a:r>
              <a:rPr lang="ko-KR" altLang="en-US" dirty="0"/>
              <a:t>출력 공간의 차원과 사용하는 활성화 함수를 나타낸다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Dropout</a:t>
            </a:r>
            <a:r>
              <a:rPr lang="ko-KR" altLang="en-US" dirty="0"/>
              <a:t>은 과적합을 해결하기 위해 입력을 </a:t>
            </a:r>
            <a:r>
              <a:rPr lang="en-US" altLang="ko-KR" dirty="0"/>
              <a:t>0</a:t>
            </a:r>
            <a:r>
              <a:rPr lang="ko-KR" altLang="en-US" dirty="0"/>
              <a:t>으로 설정하는 레이어이다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5B2605-0EC3-44BE-A471-686DDDC40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D9A54-6B76-42DC-991D-06D017C9E094}"/>
              </a:ext>
            </a:extLst>
          </p:cNvPr>
          <p:cNvSpPr txBox="1"/>
          <p:nvPr/>
        </p:nvSpPr>
        <p:spPr>
          <a:xfrm>
            <a:off x="543697" y="1674674"/>
            <a:ext cx="11176675" cy="175432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model = </a:t>
            </a:r>
            <a:r>
              <a:rPr lang="en-US" altLang="ko-KR" dirty="0" err="1">
                <a:solidFill>
                  <a:schemeClr val="bg1"/>
                </a:solidFill>
              </a:rPr>
              <a:t>tf.keras.model.</a:t>
            </a:r>
            <a:r>
              <a:rPr lang="en-US" altLang="ko-KR" dirty="0" err="1">
                <a:solidFill>
                  <a:srgbClr val="CC99FF"/>
                </a:solidFill>
              </a:rPr>
              <a:t>Sequential</a:t>
            </a:r>
            <a:r>
              <a:rPr lang="en-US" altLang="ko-KR" dirty="0">
                <a:solidFill>
                  <a:schemeClr val="bg1"/>
                </a:solidFill>
              </a:rPr>
              <a:t>([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tf.keras.layers.</a:t>
            </a:r>
            <a:r>
              <a:rPr lang="en-US" altLang="ko-KR" dirty="0" err="1">
                <a:solidFill>
                  <a:srgbClr val="CC99FF"/>
                </a:solidFill>
              </a:rPr>
              <a:t>Flatten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input_shape</a:t>
            </a:r>
            <a:r>
              <a:rPr lang="en-US" altLang="ko-KR" dirty="0">
                <a:solidFill>
                  <a:schemeClr val="bg1"/>
                </a:solidFill>
              </a:rPr>
              <a:t>=(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28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28</a:t>
            </a:r>
            <a:r>
              <a:rPr lang="en-US" altLang="ko-KR" dirty="0">
                <a:solidFill>
                  <a:schemeClr val="bg1"/>
                </a:solidFill>
              </a:rPr>
              <a:t>)),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tf.keras.layers.</a:t>
            </a:r>
            <a:r>
              <a:rPr lang="en-US" altLang="ko-KR" dirty="0" err="1">
                <a:solidFill>
                  <a:srgbClr val="CC99FF"/>
                </a:solidFill>
              </a:rPr>
              <a:t>Dense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128</a:t>
            </a:r>
            <a:r>
              <a:rPr lang="en-US" altLang="ko-KR" dirty="0">
                <a:solidFill>
                  <a:schemeClr val="bg1"/>
                </a:solidFill>
              </a:rPr>
              <a:t>, activation = </a:t>
            </a:r>
            <a:r>
              <a:rPr lang="en-US" altLang="ko-KR" dirty="0">
                <a:solidFill>
                  <a:srgbClr val="00B050"/>
                </a:solidFill>
              </a:rPr>
              <a:t>‘</a:t>
            </a:r>
            <a:r>
              <a:rPr lang="en-US" altLang="ko-KR" dirty="0" err="1">
                <a:solidFill>
                  <a:srgbClr val="00B050"/>
                </a:solidFill>
              </a:rPr>
              <a:t>relu</a:t>
            </a:r>
            <a:r>
              <a:rPr lang="en-US" altLang="ko-KR" dirty="0">
                <a:solidFill>
                  <a:srgbClr val="00B050"/>
                </a:solidFill>
              </a:rPr>
              <a:t>’</a:t>
            </a:r>
            <a:r>
              <a:rPr lang="en-US" altLang="ko-KR" dirty="0">
                <a:solidFill>
                  <a:schemeClr val="bg1"/>
                </a:solidFill>
              </a:rPr>
              <a:t>),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tf.keras.layers.</a:t>
            </a:r>
            <a:r>
              <a:rPr lang="en-US" altLang="ko-KR" dirty="0" err="1">
                <a:solidFill>
                  <a:srgbClr val="CC99FF"/>
                </a:solidFill>
              </a:rPr>
              <a:t>Dropout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0.2</a:t>
            </a:r>
            <a:r>
              <a:rPr lang="en-US" altLang="ko-KR" dirty="0">
                <a:solidFill>
                  <a:schemeClr val="bg1"/>
                </a:solidFill>
              </a:rPr>
              <a:t>),,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tf.keras.layres.</a:t>
            </a:r>
            <a:r>
              <a:rPr lang="en-US" altLang="ko-KR" dirty="0" err="1">
                <a:solidFill>
                  <a:srgbClr val="CC99FF"/>
                </a:solidFill>
              </a:rPr>
              <a:t>Dense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</a:t>
            </a:r>
            <a:r>
              <a:rPr lang="en-US" altLang="ko-KR" dirty="0">
                <a:solidFill>
                  <a:schemeClr val="bg1"/>
                </a:solidFill>
              </a:rPr>
              <a:t>, activation=</a:t>
            </a:r>
            <a:r>
              <a:rPr lang="en-US" altLang="ko-KR" dirty="0">
                <a:solidFill>
                  <a:srgbClr val="00B050"/>
                </a:solidFill>
              </a:rPr>
              <a:t>‘</a:t>
            </a:r>
            <a:r>
              <a:rPr lang="en-US" altLang="ko-KR" dirty="0" err="1">
                <a:solidFill>
                  <a:srgbClr val="00B050"/>
                </a:solidFill>
              </a:rPr>
              <a:t>softmax</a:t>
            </a:r>
            <a:r>
              <a:rPr lang="en-US" altLang="ko-KR" dirty="0">
                <a:solidFill>
                  <a:srgbClr val="00B050"/>
                </a:solidFill>
              </a:rPr>
              <a:t>’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])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45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ABAEA-D692-401C-A62F-1513B069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with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6B5B56-FF0D-4D06-8B45-9666F1C49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옵티마이저와</a:t>
            </a:r>
            <a:r>
              <a:rPr lang="ko-KR" altLang="en-US" dirty="0"/>
              <a:t> 손실 함수를 선택한다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모델을 훈련하고 평가한다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5B2605-0EC3-44BE-A471-686DDDC40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D9A54-6B76-42DC-991D-06D017C9E094}"/>
              </a:ext>
            </a:extLst>
          </p:cNvPr>
          <p:cNvSpPr txBox="1"/>
          <p:nvPr/>
        </p:nvSpPr>
        <p:spPr>
          <a:xfrm>
            <a:off x="543697" y="1562785"/>
            <a:ext cx="11176675" cy="92333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model.compile</a:t>
            </a:r>
            <a:r>
              <a:rPr lang="en-US" altLang="ko-KR" dirty="0">
                <a:solidFill>
                  <a:schemeClr val="bg1"/>
                </a:solidFill>
              </a:rPr>
              <a:t>(optimizer=</a:t>
            </a:r>
            <a:r>
              <a:rPr lang="en-US" altLang="ko-KR" dirty="0">
                <a:solidFill>
                  <a:srgbClr val="00B050"/>
                </a:solidFill>
              </a:rPr>
              <a:t>‘</a:t>
            </a:r>
            <a:r>
              <a:rPr lang="en-US" altLang="ko-KR" dirty="0" err="1">
                <a:solidFill>
                  <a:srgbClr val="00B050"/>
                </a:solidFill>
              </a:rPr>
              <a:t>adam</a:t>
            </a:r>
            <a:r>
              <a:rPr lang="en-US" altLang="ko-KR" dirty="0">
                <a:solidFill>
                  <a:srgbClr val="00B050"/>
                </a:solidFill>
              </a:rPr>
              <a:t>’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loss = </a:t>
            </a:r>
            <a:r>
              <a:rPr lang="en-US" altLang="ko-KR" dirty="0">
                <a:solidFill>
                  <a:srgbClr val="00B050"/>
                </a:solidFill>
              </a:rPr>
              <a:t>‘</a:t>
            </a:r>
            <a:r>
              <a:rPr lang="en-US" altLang="ko-KR" dirty="0" err="1">
                <a:solidFill>
                  <a:srgbClr val="00B050"/>
                </a:solidFill>
              </a:rPr>
              <a:t>sparse_categorical_crossentropy</a:t>
            </a:r>
            <a:r>
              <a:rPr lang="en-US" altLang="ko-KR" dirty="0">
                <a:solidFill>
                  <a:srgbClr val="00B050"/>
                </a:solidFill>
              </a:rPr>
              <a:t>’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metrics=[</a:t>
            </a:r>
            <a:r>
              <a:rPr lang="en-US" altLang="ko-KR" dirty="0">
                <a:solidFill>
                  <a:srgbClr val="00B050"/>
                </a:solidFill>
              </a:rPr>
              <a:t>‘accuracy’</a:t>
            </a:r>
            <a:r>
              <a:rPr lang="en-US" altLang="ko-KR" dirty="0">
                <a:solidFill>
                  <a:schemeClr val="bg1"/>
                </a:solidFill>
              </a:rPr>
              <a:t>])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9BB8C-6E10-4E53-A66C-D42BC24D3166}"/>
              </a:ext>
            </a:extLst>
          </p:cNvPr>
          <p:cNvSpPr txBox="1"/>
          <p:nvPr/>
        </p:nvSpPr>
        <p:spPr>
          <a:xfrm>
            <a:off x="543697" y="3448556"/>
            <a:ext cx="11176675" cy="64633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model.fit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x_train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y_train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epochs=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model.evaluate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x_test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y_test</a:t>
            </a:r>
            <a:r>
              <a:rPr lang="en-US" altLang="ko-KR" dirty="0">
                <a:solidFill>
                  <a:schemeClr val="bg1"/>
                </a:solidFill>
              </a:rPr>
              <a:t>, verbose=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87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ABAEA-D692-401C-A62F-1513B069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with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6B5B56-FF0D-4D06-8B45-9666F1C49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생성한 모델을 실행한 결과는 아래와 같다</a:t>
            </a:r>
            <a:r>
              <a:rPr lang="en-US" altLang="ko-KR" dirty="0"/>
              <a:t>. </a:t>
            </a:r>
            <a:r>
              <a:rPr lang="ko-KR" altLang="en-US" dirty="0"/>
              <a:t>약 </a:t>
            </a:r>
            <a:r>
              <a:rPr lang="en-US" altLang="ko-KR" dirty="0"/>
              <a:t>97.8%</a:t>
            </a:r>
            <a:r>
              <a:rPr lang="ko-KR" altLang="en-US" dirty="0"/>
              <a:t>의 정확도를 가진다</a:t>
            </a:r>
            <a:r>
              <a:rPr lang="en-US" altLang="ko-KR" dirty="0"/>
              <a:t>.  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5B2605-0EC3-44BE-A471-686DDDC40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70BCAF3-54D9-4BCB-B973-96B05C82FE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E6FF13-5300-468F-9C78-B9C7E878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6" y="1771213"/>
            <a:ext cx="10603494" cy="387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5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와이드스크린</PresentationFormat>
  <Paragraphs>77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lato</vt:lpstr>
      <vt:lpstr>Wingdings</vt:lpstr>
      <vt:lpstr>맑은 고딕</vt:lpstr>
      <vt:lpstr>Arial</vt:lpstr>
      <vt:lpstr>roboto</vt:lpstr>
      <vt:lpstr>Office 테마</vt:lpstr>
      <vt:lpstr>PowerPoint 프레젠테이션</vt:lpstr>
      <vt:lpstr>TensorFlow</vt:lpstr>
      <vt:lpstr>Keras </vt:lpstr>
      <vt:lpstr>Mnist</vt:lpstr>
      <vt:lpstr>Mnist</vt:lpstr>
      <vt:lpstr>Model with Keras</vt:lpstr>
      <vt:lpstr>Model with Keras</vt:lpstr>
      <vt:lpstr>Model with Keras</vt:lpstr>
      <vt:lpstr>Model with Keras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2020-03-06T02:35:36Z</dcterms:created>
  <dcterms:modified xsi:type="dcterms:W3CDTF">2021-12-27T01:31:59Z</dcterms:modified>
</cp:coreProperties>
</file>