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1"/>
  </p:notesMasterIdLst>
  <p:sldIdLst>
    <p:sldId id="259" r:id="rId5"/>
    <p:sldId id="295" r:id="rId6"/>
    <p:sldId id="316" r:id="rId7"/>
    <p:sldId id="330" r:id="rId8"/>
    <p:sldId id="331" r:id="rId9"/>
    <p:sldId id="332" r:id="rId10"/>
    <p:sldId id="318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</p:sldIdLst>
  <p:sldSz cx="12192000" cy="6858000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31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00EFA"/>
    <a:srgbClr val="C00000"/>
    <a:srgbClr val="008100"/>
    <a:srgbClr val="007F00"/>
    <a:srgbClr val="D3D3D3"/>
    <a:srgbClr val="FFFFFF"/>
    <a:srgbClr val="3D3D3D"/>
    <a:srgbClr val="EAEAEA"/>
    <a:srgbClr val="F5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0274" autoAdjust="0"/>
  </p:normalViewPr>
  <p:slideViewPr>
    <p:cSldViewPr snapToGrid="0" showGuides="1">
      <p:cViewPr varScale="1">
        <p:scale>
          <a:sx n="57" d="100"/>
          <a:sy n="57" d="100"/>
        </p:scale>
        <p:origin x="78" y="1038"/>
      </p:cViewPr>
      <p:guideLst>
        <p:guide pos="3931"/>
        <p:guide orient="horz" pos="2001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03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57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7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30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41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91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3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6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1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6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7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2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84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31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1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IEE 802.11ax: Highly Efficient WLANs for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Intelligent Information Infrastructure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1522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D. Deng, Y. Lin, X. Yang, J. Zhu, Y. Li, J. Luo and K. Chen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631BB-F08C-42CC-936F-1EFC007C0985}"/>
              </a:ext>
            </a:extLst>
          </p:cNvPr>
          <p:cNvSpPr txBox="1"/>
          <p:nvPr/>
        </p:nvSpPr>
        <p:spPr>
          <a:xfrm>
            <a:off x="4222122" y="727161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2017 IEEE Communication Magazine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Numerology and tone plan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IEEE 802.11ax defined for DL/UL transmission: 26-tone(subcarrier) RU ~ 2*996-tone RU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IEEE 802.11ax support 20, 40 and 80MHz bandwidth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80 + 80MHz(non-contiguous) and 160MHz  is also selectively available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C20082-7B40-484D-D81B-45EEC99E2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8" r="1627" b="9576"/>
          <a:stretch/>
        </p:blipFill>
        <p:spPr>
          <a:xfrm>
            <a:off x="389812" y="3888992"/>
            <a:ext cx="3524250" cy="16537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E5F0BD-3095-3867-BD93-5456DB124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86" r="1857" b="8105"/>
          <a:stretch/>
        </p:blipFill>
        <p:spPr>
          <a:xfrm>
            <a:off x="4211153" y="3895243"/>
            <a:ext cx="3588184" cy="1683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5FD54D-CF10-875C-93AE-974C89427B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73" r="1816" b="5906"/>
          <a:stretch/>
        </p:blipFill>
        <p:spPr>
          <a:xfrm>
            <a:off x="8152937" y="3822317"/>
            <a:ext cx="3456862" cy="1750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F3F0CD-C6C2-9197-EB99-BC39432DE9C0}"/>
              </a:ext>
            </a:extLst>
          </p:cNvPr>
          <p:cNvSpPr txBox="1"/>
          <p:nvPr/>
        </p:nvSpPr>
        <p:spPr>
          <a:xfrm>
            <a:off x="931025" y="5519142"/>
            <a:ext cx="261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accent5"/>
                </a:solidFill>
              </a:rPr>
              <a:t>RU location in 20MHz</a:t>
            </a:r>
            <a:endParaRPr lang="ko-KR" altLang="en-US" b="1" i="1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D844E-1369-3FA7-9CE3-B9A2D37A7E89}"/>
              </a:ext>
            </a:extLst>
          </p:cNvPr>
          <p:cNvSpPr txBox="1"/>
          <p:nvPr/>
        </p:nvSpPr>
        <p:spPr>
          <a:xfrm>
            <a:off x="4807527" y="5550900"/>
            <a:ext cx="261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accent5"/>
                </a:solidFill>
              </a:rPr>
              <a:t>RU location in 40MHz</a:t>
            </a:r>
            <a:endParaRPr lang="ko-KR" altLang="en-US" b="1" i="1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63D59-EA86-B859-ECBB-67EE778215F3}"/>
              </a:ext>
            </a:extLst>
          </p:cNvPr>
          <p:cNvSpPr txBox="1"/>
          <p:nvPr/>
        </p:nvSpPr>
        <p:spPr>
          <a:xfrm>
            <a:off x="8684029" y="5550900"/>
            <a:ext cx="261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accent5"/>
                </a:solidFill>
              </a:rPr>
              <a:t>RU location in 80MHz</a:t>
            </a:r>
            <a:endParaRPr lang="ko-KR" altLang="en-US" b="1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6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IEEE 802.11ax PPDU format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Four IEEE 802.11ax physical layer convergence protocol data unit(PPDU) format are defined 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Single-user PPDU(HE SU PPDU), </a:t>
            </a:r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HE: high efficiency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Multi-user PPDU(HE MU PPDU)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HE trigger-based PPDU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Extended range transmission PPDU(HE ER SU PPDU)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977D4-8AEF-4378-4AD2-D9020BAB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57" y="3507045"/>
            <a:ext cx="8185288" cy="27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9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Preamble puncturing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2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In IEEE 802.11ax, 20 MHz, 40 MHz, 80 MHz, and 160 (80+80) MHz are supported in 5 GHz band</a:t>
            </a:r>
          </a:p>
          <a:p>
            <a:r>
              <a:rPr lang="en-US" altLang="ko-KR" sz="22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However </a:t>
            </a:r>
            <a:r>
              <a:rPr lang="en-US" altLang="ko-KR" sz="2200" dirty="0"/>
              <a:t>real deployment 80 MHz and 160 MHz bandwidth channels may not be realistic to use</a:t>
            </a:r>
          </a:p>
          <a:p>
            <a:pPr lvl="1"/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Unlicensed spectrum in 5GHz is not contiguous</a:t>
            </a:r>
          </a:p>
          <a:p>
            <a:pPr lvl="1"/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Since the transmit power regulations are different in each band, for a BSS* that needs high transmit power the number of channels is further reduced. </a:t>
            </a:r>
          </a:p>
          <a:p>
            <a:pPr lvl="1"/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Radar spectrum overlaps with part of 5 GHz unlicensed spectrum, the channel cannot be used when radar signal is detected. </a:t>
            </a:r>
          </a:p>
          <a:p>
            <a:pPr lvl="1"/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The deployment of legacy APs operating at narrowband makes it hard for the AP to find a clear 80 MHz or 160 MHz bandwidth channel.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8D7AD-DA6A-134E-CA2E-87931E4D3561}"/>
              </a:ext>
            </a:extLst>
          </p:cNvPr>
          <p:cNvSpPr txBox="1"/>
          <p:nvPr/>
        </p:nvSpPr>
        <p:spPr>
          <a:xfrm>
            <a:off x="7239000" y="2714625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accent5"/>
                </a:solidFill>
              </a:rPr>
              <a:t>*Basic service set</a:t>
            </a:r>
            <a:endParaRPr lang="ko-KR" altLang="en-US" sz="1200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Preamble puncturing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IEEE 802.11ax support preamble puncturing that allowing an AP to transmit an HE MU PPDU in punctured 80 or 160 (80+80) MHz format when part of the 20 MHz sub-channel(s) in secondary channels of the channel bandwidth is busy.</a:t>
            </a:r>
          </a:p>
          <a:p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Preamble puncturing is designed to enhance the channel utilization for the dense AP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45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DL/UL MU-MIMO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2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IEEE 802.11ax introduces UL MU-MIMO, which improves the aggregate throughput of an IEEE 802.11ax network by parallelization of multiple transmissions on the UL</a:t>
            </a:r>
          </a:p>
          <a:p>
            <a:r>
              <a:rPr lang="en-US" altLang="ko-KR" sz="22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Both DL and UL MU-MIMO transmissions are supported on portions of the PPDU bandwidth</a:t>
            </a:r>
          </a:p>
          <a:p>
            <a:r>
              <a:rPr lang="en-US" altLang="ko-KR" sz="22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MU-MIMO support for up to eight users with up to four space-tine streams per user with  the total number of space-time streams not exceeding eight.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9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IEEE 802.11ax MAC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2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IEEE 802.11ax MAC design due to the multiple users sharing a frequency carrier/band, resulting in a new technology challenge in carrier sense</a:t>
            </a:r>
          </a:p>
          <a:p>
            <a:r>
              <a:rPr lang="en-US" altLang="ko-KR" sz="22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The basic idea is to leverage the concept of four way handshaking by establishing a trigger frame to allow efficient operation of multiuser PHY.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52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UL MU procedure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2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UL MU transmissions leverage a new control frame called a trigger frame</a:t>
            </a:r>
          </a:p>
          <a:p>
            <a:pPr lvl="1"/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AP sends a trigger frame to multiple STAs to trigger them to transmit frames in MIMO</a:t>
            </a:r>
          </a:p>
          <a:p>
            <a:pPr lvl="1"/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After receiving the trigger frame and ensuring that it is one of the target STAs </a:t>
            </a:r>
          </a:p>
          <a:p>
            <a:pPr lvl="1"/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Each of the triggered STAs needs to complete the following in a fixed </a:t>
            </a:r>
            <a:r>
              <a:rPr lang="en-US" altLang="ko-KR" sz="180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time slot</a:t>
            </a:r>
            <a:endParaRPr lang="en-US" altLang="ko-KR" sz="1800" dirty="0">
              <a:solidFill>
                <a:schemeClr val="bg2">
                  <a:lumMod val="10000"/>
                </a:schemeClr>
              </a:solidFill>
              <a:latin typeface="Apple SD Gothic Ne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DC5D16-55B1-E1D4-21D2-D97C13AC1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26" y="3500114"/>
            <a:ext cx="8835189" cy="13910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6324A0-F75D-5EBF-F49D-9C1B47F86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29" y="5405833"/>
            <a:ext cx="7501936" cy="73928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BBA0A0-372E-9538-F07B-E2BD6C3EE356}"/>
              </a:ext>
            </a:extLst>
          </p:cNvPr>
          <p:cNvCxnSpPr/>
          <p:nvPr/>
        </p:nvCxnSpPr>
        <p:spPr>
          <a:xfrm flipH="1">
            <a:off x="1168400" y="4656667"/>
            <a:ext cx="243840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A4C4B7-F62F-2D42-199D-573B5EEB5204}"/>
              </a:ext>
            </a:extLst>
          </p:cNvPr>
          <p:cNvCxnSpPr>
            <a:cxnSpLocks/>
          </p:cNvCxnSpPr>
          <p:nvPr/>
        </p:nvCxnSpPr>
        <p:spPr>
          <a:xfrm flipH="1" flipV="1">
            <a:off x="5892800" y="4690534"/>
            <a:ext cx="2015067" cy="8974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4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The world is experiencing extreme urbanization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Wi-Fi Internet connections and hotspots to operate, significant growth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Devices requires further technological  break-throughs to meet the needs of high-density service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Wi-Fi(IEEE 802.11) plays a critical role in the infrastructure of cities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However, it has been 20 years since the first technical  approval of the IEEE 802.11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Highly efficient WLANs are therefore very much wanted to serve for future human society. 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A new technology paradigm arises to revolutionize WLAN technology for UX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Focusing on the performance metrics of multi-user on delay, latency and throughput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IEEE Standard Association approved IEEE 802.11ax in March 2014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IEEE 802.11ax define </a:t>
            </a:r>
            <a:r>
              <a:rPr lang="en-US" altLang="ko-KR" dirty="0"/>
              <a:t>standardized modifications to both the IEEE 802.11 physical (PHY) layer and medium access control (MAC) layer for high-efficiency operation 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Goal is to provide a better UX by improving by least 4 times the throughput per user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In densely deployed environments</a:t>
            </a: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72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Key features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Orthogonal frequency-division multiple access(OFDMA)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Downlink / uplink multi-user multiple-input multiple-output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Spatial reuse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Trigger frame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OFDMA random access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Power saving with target wake time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Station-to-station operation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78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This paper provide a brief overview of important PHY advancements in IEEE 802.11ax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Key technologies proposed for IEEE 802.11ax MAC to improve the efficiency of high density WLAN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61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IEEE 802.11ax PHY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IEEE 802.11ax employs multi-user technology as PHY layer transmission in both up-link and down-link to </a:t>
            </a:r>
            <a:r>
              <a:rPr kumimoji="1" lang="en-US" altLang="ko-KR" dirty="0">
                <a:solidFill>
                  <a:srgbClr val="FF0000"/>
                </a:solidFill>
              </a:rPr>
              <a:t>serve more users at the same time.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Multi-user technology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OFDMA: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allowing simultaneous access to radio resource.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Multiple user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Multiple input/output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F441C7-4E5F-DE9B-232E-223D0F57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657" y="3370441"/>
            <a:ext cx="5401343" cy="2818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B739E-BDD3-740B-5B48-375EBB8964A7}"/>
              </a:ext>
            </a:extLst>
          </p:cNvPr>
          <p:cNvSpPr txBox="1"/>
          <p:nvPr/>
        </p:nvSpPr>
        <p:spPr>
          <a:xfrm>
            <a:off x="4555374" y="6188658"/>
            <a:ext cx="779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https://wballiance.com/wp-content/uploads/2019/07/Wi-Fi-6-Deployment-Guidelines-and-Scenarios-V1.0.pdf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8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OFDMA PHY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OFMAD employs multiple subcarriers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Subcarriers are divided into multiple groups</a:t>
            </a:r>
          </a:p>
          <a:p>
            <a:pPr lvl="1"/>
            <a:r>
              <a:rPr lang="en-US" altLang="ko-KR" b="0" i="0" dirty="0">
                <a:solidFill>
                  <a:schemeClr val="bg2">
                    <a:lumMod val="10000"/>
                  </a:schemeClr>
                </a:solidFill>
                <a:effectLst/>
                <a:latin typeface="Apple SD Gothic Neo"/>
              </a:rPr>
              <a:t>Each group is referred to as resource unit(RU)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RUs are allocated to multiple mobile stations according to their channel conditions and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requirments</a:t>
            </a:r>
            <a:endParaRPr lang="en-US" altLang="ko-KR" b="0" i="0" dirty="0">
              <a:solidFill>
                <a:schemeClr val="bg2">
                  <a:lumMod val="10000"/>
                </a:schemeClr>
              </a:solidFill>
              <a:effectLst/>
              <a:latin typeface="Apple SD Gothic Neo"/>
            </a:endParaRPr>
          </a:p>
          <a:p>
            <a:r>
              <a:rPr lang="en-US" altLang="ko-KR" b="0" i="0" dirty="0">
                <a:solidFill>
                  <a:schemeClr val="bg2">
                    <a:lumMod val="10000"/>
                  </a:schemeClr>
                </a:solidFill>
                <a:effectLst/>
                <a:latin typeface="Apple SD Gothic Neo"/>
              </a:rPr>
              <a:t>OFDMA redu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ces preamble and channel access overhead by distributing across several users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Provide additional efficiency gain by assigning each user an RU</a:t>
            </a:r>
            <a:endParaRPr lang="en-US" altLang="ko-KR" dirty="0">
              <a:solidFill>
                <a:schemeClr val="bg2">
                  <a:lumMod val="10000"/>
                </a:schemeClr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46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OFDMA PHY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effectLst/>
                <a:latin typeface="Apple SD Gothic Neo"/>
              </a:rPr>
              <a:t>Access point may increase the power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on some RU for maximize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effectLst/>
                <a:latin typeface="Apple SD Gothic Neo"/>
              </a:rPr>
              <a:t>DL(downlink) throughput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Typically, STAs have lower output transmit power than APs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effectLst/>
                <a:latin typeface="Apple SD Gothic Neo"/>
              </a:rPr>
              <a:t>Power asymmetry reduces the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UL(uplink) throughput 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effectLst/>
                <a:latin typeface="Apple SD Gothic Neo"/>
              </a:rPr>
              <a:t>UL OFDMA can be used to compensate for such power asymmetry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0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Numerology and tone plan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In order to better serve OFDMA feature,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The subcarrier spacing should be as small as possible to minimize the relative guard overhead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effectLst/>
                <a:latin typeface="Apple SD Gothic Neo"/>
              </a:rPr>
              <a:t>Provide better fr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equency selective gain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IEEE 802.11ax supports 0.8us, 1.6us and 3.2us guard interval duration 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Cover a range of delay spread for indoor and outdoor channel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3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10" ma:contentTypeDescription="새 문서를 만듭니다." ma:contentTypeScope="" ma:versionID="18239c90f1ed7d4601668b53dd0f2a16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2d5d763cfe53e4503ef392d64fa3c970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5290A3-2B6E-4B89-8B81-965EAF959153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a279a19e-b71b-4b9f-be5c-b95113f40ee8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F2BC78C-C11A-4568-A763-4CD495F19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FA22E7-73B0-4DE1-9D8F-30F5795197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Microsoft Office PowerPoint</Application>
  <PresentationFormat>와이드스크린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lato</vt:lpstr>
      <vt:lpstr>맑은 고딕</vt:lpstr>
      <vt:lpstr>roboto</vt:lpstr>
      <vt:lpstr>Apple SD Gothic Neo</vt:lpstr>
      <vt:lpstr>Wingdings</vt:lpstr>
      <vt:lpstr>Arial</vt:lpstr>
      <vt:lpstr>Office 테마</vt:lpstr>
      <vt:lpstr>PowerPoint 프레젠테이션</vt:lpstr>
      <vt:lpstr>Introduction</vt:lpstr>
      <vt:lpstr>Introduction</vt:lpstr>
      <vt:lpstr>Introduction</vt:lpstr>
      <vt:lpstr>Introduction</vt:lpstr>
      <vt:lpstr>IEEE 802.11ax PHY</vt:lpstr>
      <vt:lpstr>OFDMA PHY</vt:lpstr>
      <vt:lpstr>OFDMA PHY</vt:lpstr>
      <vt:lpstr>Numerology and tone plan</vt:lpstr>
      <vt:lpstr>Numerology and tone plan</vt:lpstr>
      <vt:lpstr>IEEE 802.11ax PPDU format</vt:lpstr>
      <vt:lpstr>Preamble puncturing</vt:lpstr>
      <vt:lpstr>Preamble puncturing</vt:lpstr>
      <vt:lpstr>DL/UL MU-MIMO</vt:lpstr>
      <vt:lpstr>IEEE 802.11ax MAC</vt:lpstr>
      <vt:lpstr>UL MU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119</cp:revision>
  <dcterms:created xsi:type="dcterms:W3CDTF">2020-03-06T02:35:36Z</dcterms:created>
  <dcterms:modified xsi:type="dcterms:W3CDTF">2022-05-13T11:01:56Z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