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48" r:id="rId4"/>
  </p:sldMasterIdLst>
  <p:notesMasterIdLst>
    <p:notesMasterId r:id="rId28"/>
  </p:notesMasterIdLst>
  <p:sldIdLst>
    <p:sldId id="259" r:id="rId5"/>
    <p:sldId id="260" r:id="rId6"/>
    <p:sldId id="261" r:id="rId7"/>
    <p:sldId id="279" r:id="rId8"/>
    <p:sldId id="282" r:id="rId9"/>
    <p:sldId id="381" r:id="rId10"/>
    <p:sldId id="283" r:id="rId11"/>
    <p:sldId id="384" r:id="rId12"/>
    <p:sldId id="386" r:id="rId13"/>
    <p:sldId id="263" r:id="rId14"/>
    <p:sldId id="382" r:id="rId15"/>
    <p:sldId id="262" r:id="rId16"/>
    <p:sldId id="264" r:id="rId17"/>
    <p:sldId id="265" r:id="rId18"/>
    <p:sldId id="266" r:id="rId19"/>
    <p:sldId id="267" r:id="rId20"/>
    <p:sldId id="268" r:id="rId21"/>
    <p:sldId id="269" r:id="rId22"/>
    <p:sldId id="271" r:id="rId23"/>
    <p:sldId id="272" r:id="rId24"/>
    <p:sldId id="273" r:id="rId25"/>
    <p:sldId id="274" r:id="rId26"/>
    <p:sldId id="275" r:id="rId27"/>
  </p:sldIdLst>
  <p:sldSz cx="12192000" cy="6858000"/>
  <p:notesSz cx="6858000" cy="9144000"/>
  <p:embeddedFontLst>
    <p:embeddedFont>
      <p:font typeface="맑은 고딕" panose="020B0503020000020004" pitchFamily="50" charset="-127"/>
      <p:regular r:id="rId29"/>
      <p:bold r:id="rId30"/>
    </p:embeddedFont>
    <p:embeddedFont>
      <p:font typeface="Cambria Math" panose="02040503050406030204" pitchFamily="18" charset="0"/>
      <p:regular r:id="rId31"/>
    </p:embeddedFont>
    <p:embeddedFont>
      <p:font typeface="lato" panose="020F0502020204030203" pitchFamily="34"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kinsoku lang="ko-KR" invalStChars="、。，．：；？！’”）〕］｝〉》」』】°℃％!%￠),.:;?]}&gt;" invalEndChars="‘“（〔［｛〈《「『【￥＄\￦￡€([{&l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223" userDrawn="1">
          <p15:clr>
            <a:srgbClr val="A4A3A4"/>
          </p15:clr>
        </p15:guide>
        <p15:guide id="3" orient="horz" pos="1616"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만든 이" initials="오전"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249"/>
    <a:srgbClr val="D9D9D9"/>
    <a:srgbClr val="B1B1B1"/>
    <a:srgbClr val="FFFFFF"/>
    <a:srgbClr val="BFBFBF"/>
    <a:srgbClr val="F2F2F2"/>
    <a:srgbClr val="5B9BD5"/>
    <a:srgbClr val="990000"/>
    <a:srgbClr val="C00000"/>
    <a:srgbClr val="FF9B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보통 스타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89916" autoAdjust="0"/>
  </p:normalViewPr>
  <p:slideViewPr>
    <p:cSldViewPr snapToGrid="0" showGuides="1">
      <p:cViewPr varScale="1">
        <p:scale>
          <a:sx n="111" d="100"/>
          <a:sy n="111" d="100"/>
        </p:scale>
        <p:origin x="594" y="114"/>
      </p:cViewPr>
      <p:guideLst>
        <p:guide pos="5223"/>
        <p:guide orient="horz" pos="1616"/>
      </p:guideLst>
    </p:cSldViewPr>
  </p:slideViewPr>
  <p:outlineViewPr>
    <p:cViewPr>
      <p:scale>
        <a:sx n="33" d="100"/>
        <a:sy n="33" d="100"/>
      </p:scale>
      <p:origin x="0" y="-20442"/>
    </p:cViewPr>
  </p:outlineViewPr>
  <p:notesTextViewPr>
    <p:cViewPr>
      <p:scale>
        <a:sx n="1" d="1"/>
        <a:sy n="1" d="1"/>
      </p:scale>
      <p:origin x="0" y="0"/>
    </p:cViewPr>
  </p:notesTextViewPr>
  <p:notesViewPr>
    <p:cSldViewPr snapToGrid="0" showGuides="1">
      <p:cViewPr>
        <p:scale>
          <a:sx n="87" d="100"/>
          <a:sy n="87" d="100"/>
        </p:scale>
        <p:origin x="1108" y="-214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1.fntdata"/><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53B65-7BB5-4D60-9879-5AFC8E04B446}" type="datetimeFigureOut">
              <a:rPr lang="ko-KR" altLang="en-US" smtClean="0"/>
              <a:t>2022-03-30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6E87F-228F-44B2-B4EE-9BD47B249A9D}" type="slidenum">
              <a:rPr lang="ko-KR" altLang="en-US" smtClean="0"/>
              <a:t>‹#›</a:t>
            </a:fld>
            <a:endParaRPr lang="ko-KR" altLang="en-US"/>
          </a:p>
        </p:txBody>
      </p:sp>
    </p:spTree>
    <p:extLst>
      <p:ext uri="{BB962C8B-B14F-4D97-AF65-F5344CB8AC3E}">
        <p14:creationId xmlns:p14="http://schemas.microsoft.com/office/powerpoint/2010/main" val="1870301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B6E87F-228F-44B2-B4EE-9BD47B249A9D}" type="slidenum">
              <a:rPr lang="ko-KR" altLang="en-US" smtClean="0"/>
              <a:t>1</a:t>
            </a:fld>
            <a:endParaRPr lang="ko-KR" altLang="en-US"/>
          </a:p>
        </p:txBody>
      </p:sp>
    </p:spTree>
    <p:extLst>
      <p:ext uri="{BB962C8B-B14F-4D97-AF65-F5344CB8AC3E}">
        <p14:creationId xmlns:p14="http://schemas.microsoft.com/office/powerpoint/2010/main" val="2578997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11</a:t>
            </a:fld>
            <a:endParaRPr lang="ko-KR" altLang="en-US"/>
          </a:p>
        </p:txBody>
      </p:sp>
    </p:spTree>
    <p:extLst>
      <p:ext uri="{BB962C8B-B14F-4D97-AF65-F5344CB8AC3E}">
        <p14:creationId xmlns:p14="http://schemas.microsoft.com/office/powerpoint/2010/main" val="1553025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12</a:t>
            </a:fld>
            <a:endParaRPr lang="ko-KR" altLang="en-US"/>
          </a:p>
        </p:txBody>
      </p:sp>
    </p:spTree>
    <p:extLst>
      <p:ext uri="{BB962C8B-B14F-4D97-AF65-F5344CB8AC3E}">
        <p14:creationId xmlns:p14="http://schemas.microsoft.com/office/powerpoint/2010/main" val="3593331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13</a:t>
            </a:fld>
            <a:endParaRPr lang="ko-KR" altLang="en-US"/>
          </a:p>
        </p:txBody>
      </p:sp>
    </p:spTree>
    <p:extLst>
      <p:ext uri="{BB962C8B-B14F-4D97-AF65-F5344CB8AC3E}">
        <p14:creationId xmlns:p14="http://schemas.microsoft.com/office/powerpoint/2010/main" val="3274920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14</a:t>
            </a:fld>
            <a:endParaRPr lang="ko-KR" altLang="en-US"/>
          </a:p>
        </p:txBody>
      </p:sp>
    </p:spTree>
    <p:extLst>
      <p:ext uri="{BB962C8B-B14F-4D97-AF65-F5344CB8AC3E}">
        <p14:creationId xmlns:p14="http://schemas.microsoft.com/office/powerpoint/2010/main" val="2125288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15</a:t>
            </a:fld>
            <a:endParaRPr lang="ko-KR" altLang="en-US"/>
          </a:p>
        </p:txBody>
      </p:sp>
    </p:spTree>
    <p:extLst>
      <p:ext uri="{BB962C8B-B14F-4D97-AF65-F5344CB8AC3E}">
        <p14:creationId xmlns:p14="http://schemas.microsoft.com/office/powerpoint/2010/main" val="1746163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16</a:t>
            </a:fld>
            <a:endParaRPr lang="ko-KR" altLang="en-US"/>
          </a:p>
        </p:txBody>
      </p:sp>
    </p:spTree>
    <p:extLst>
      <p:ext uri="{BB962C8B-B14F-4D97-AF65-F5344CB8AC3E}">
        <p14:creationId xmlns:p14="http://schemas.microsoft.com/office/powerpoint/2010/main" val="3881515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17</a:t>
            </a:fld>
            <a:endParaRPr lang="ko-KR" altLang="en-US"/>
          </a:p>
        </p:txBody>
      </p:sp>
    </p:spTree>
    <p:extLst>
      <p:ext uri="{BB962C8B-B14F-4D97-AF65-F5344CB8AC3E}">
        <p14:creationId xmlns:p14="http://schemas.microsoft.com/office/powerpoint/2010/main" val="4140792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18</a:t>
            </a:fld>
            <a:endParaRPr lang="ko-KR" altLang="en-US"/>
          </a:p>
        </p:txBody>
      </p:sp>
    </p:spTree>
    <p:extLst>
      <p:ext uri="{BB962C8B-B14F-4D97-AF65-F5344CB8AC3E}">
        <p14:creationId xmlns:p14="http://schemas.microsoft.com/office/powerpoint/2010/main" val="1824999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19</a:t>
            </a:fld>
            <a:endParaRPr lang="ko-KR" altLang="en-US"/>
          </a:p>
        </p:txBody>
      </p:sp>
    </p:spTree>
    <p:extLst>
      <p:ext uri="{BB962C8B-B14F-4D97-AF65-F5344CB8AC3E}">
        <p14:creationId xmlns:p14="http://schemas.microsoft.com/office/powerpoint/2010/main" val="40017377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20</a:t>
            </a:fld>
            <a:endParaRPr lang="ko-KR" altLang="en-US"/>
          </a:p>
        </p:txBody>
      </p:sp>
    </p:spTree>
    <p:extLst>
      <p:ext uri="{BB962C8B-B14F-4D97-AF65-F5344CB8AC3E}">
        <p14:creationId xmlns:p14="http://schemas.microsoft.com/office/powerpoint/2010/main" val="2309644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2</a:t>
            </a:fld>
            <a:endParaRPr lang="ko-KR" altLang="en-US"/>
          </a:p>
        </p:txBody>
      </p:sp>
    </p:spTree>
    <p:extLst>
      <p:ext uri="{BB962C8B-B14F-4D97-AF65-F5344CB8AC3E}">
        <p14:creationId xmlns:p14="http://schemas.microsoft.com/office/powerpoint/2010/main" val="3686928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21</a:t>
            </a:fld>
            <a:endParaRPr lang="ko-KR" altLang="en-US"/>
          </a:p>
        </p:txBody>
      </p:sp>
    </p:spTree>
    <p:extLst>
      <p:ext uri="{BB962C8B-B14F-4D97-AF65-F5344CB8AC3E}">
        <p14:creationId xmlns:p14="http://schemas.microsoft.com/office/powerpoint/2010/main" val="633556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22</a:t>
            </a:fld>
            <a:endParaRPr lang="ko-KR" altLang="en-US"/>
          </a:p>
        </p:txBody>
      </p:sp>
    </p:spTree>
    <p:extLst>
      <p:ext uri="{BB962C8B-B14F-4D97-AF65-F5344CB8AC3E}">
        <p14:creationId xmlns:p14="http://schemas.microsoft.com/office/powerpoint/2010/main" val="671070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23</a:t>
            </a:fld>
            <a:endParaRPr lang="ko-KR" altLang="en-US"/>
          </a:p>
        </p:txBody>
      </p:sp>
    </p:spTree>
    <p:extLst>
      <p:ext uri="{BB962C8B-B14F-4D97-AF65-F5344CB8AC3E}">
        <p14:creationId xmlns:p14="http://schemas.microsoft.com/office/powerpoint/2010/main" val="1834903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3</a:t>
            </a:fld>
            <a:endParaRPr lang="ko-KR" altLang="en-US"/>
          </a:p>
        </p:txBody>
      </p:sp>
    </p:spTree>
    <p:extLst>
      <p:ext uri="{BB962C8B-B14F-4D97-AF65-F5344CB8AC3E}">
        <p14:creationId xmlns:p14="http://schemas.microsoft.com/office/powerpoint/2010/main" val="3875760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4</a:t>
            </a:fld>
            <a:endParaRPr lang="ko-KR" altLang="en-US"/>
          </a:p>
        </p:txBody>
      </p:sp>
    </p:spTree>
    <p:extLst>
      <p:ext uri="{BB962C8B-B14F-4D97-AF65-F5344CB8AC3E}">
        <p14:creationId xmlns:p14="http://schemas.microsoft.com/office/powerpoint/2010/main" val="1362315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5</a:t>
            </a:fld>
            <a:endParaRPr lang="ko-KR" altLang="en-US"/>
          </a:p>
        </p:txBody>
      </p:sp>
    </p:spTree>
    <p:extLst>
      <p:ext uri="{BB962C8B-B14F-4D97-AF65-F5344CB8AC3E}">
        <p14:creationId xmlns:p14="http://schemas.microsoft.com/office/powerpoint/2010/main" val="4284157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6</a:t>
            </a:fld>
            <a:endParaRPr lang="ko-KR" altLang="en-US"/>
          </a:p>
        </p:txBody>
      </p:sp>
    </p:spTree>
    <p:extLst>
      <p:ext uri="{BB962C8B-B14F-4D97-AF65-F5344CB8AC3E}">
        <p14:creationId xmlns:p14="http://schemas.microsoft.com/office/powerpoint/2010/main" val="384850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7</a:t>
            </a:fld>
            <a:endParaRPr lang="ko-KR" altLang="en-US"/>
          </a:p>
        </p:txBody>
      </p:sp>
    </p:spTree>
    <p:extLst>
      <p:ext uri="{BB962C8B-B14F-4D97-AF65-F5344CB8AC3E}">
        <p14:creationId xmlns:p14="http://schemas.microsoft.com/office/powerpoint/2010/main" val="1878020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8</a:t>
            </a:fld>
            <a:endParaRPr lang="ko-KR" altLang="en-US"/>
          </a:p>
        </p:txBody>
      </p:sp>
    </p:spTree>
    <p:extLst>
      <p:ext uri="{BB962C8B-B14F-4D97-AF65-F5344CB8AC3E}">
        <p14:creationId xmlns:p14="http://schemas.microsoft.com/office/powerpoint/2010/main" val="2508788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CB6E87F-228F-44B2-B4EE-9BD47B249A9D}" type="slidenum">
              <a:rPr lang="ko-KR" altLang="en-US" smtClean="0"/>
              <a:t>10</a:t>
            </a:fld>
            <a:endParaRPr lang="ko-KR" altLang="en-US"/>
          </a:p>
        </p:txBody>
      </p:sp>
    </p:spTree>
    <p:extLst>
      <p:ext uri="{BB962C8B-B14F-4D97-AF65-F5344CB8AC3E}">
        <p14:creationId xmlns:p14="http://schemas.microsoft.com/office/powerpoint/2010/main" val="2133928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8077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205740" y="165629"/>
            <a:ext cx="11757660" cy="700498"/>
          </a:xfrm>
        </p:spPr>
        <p:txBody>
          <a:bodyPr>
            <a:normAutofit/>
          </a:bodyPr>
          <a:lstStyle>
            <a:lvl1pPr>
              <a:defRPr sz="3600" b="1">
                <a:solidFill>
                  <a:schemeClr val="accent5"/>
                </a:solidFill>
              </a:defRPr>
            </a:lvl1pPr>
          </a:lstStyle>
          <a:p>
            <a:r>
              <a:rPr lang="en-US" altLang="ko-KR" dirty="0"/>
              <a:t>Title Test</a:t>
            </a:r>
            <a:endParaRPr lang="ko-KR" altLang="en-US" dirty="0"/>
          </a:p>
        </p:txBody>
      </p:sp>
      <p:sp>
        <p:nvSpPr>
          <p:cNvPr id="3" name="내용 개체 틀 2"/>
          <p:cNvSpPr>
            <a:spLocks noGrp="1"/>
          </p:cNvSpPr>
          <p:nvPr>
            <p:ph idx="1"/>
          </p:nvPr>
        </p:nvSpPr>
        <p:spPr>
          <a:xfrm>
            <a:off x="205740" y="927088"/>
            <a:ext cx="11757660" cy="5146052"/>
          </a:xfrm>
        </p:spPr>
        <p:txBody>
          <a:bodyPr/>
          <a:lstStyle>
            <a:lvl1pPr marL="228600" indent="-228600">
              <a:lnSpc>
                <a:spcPct val="140000"/>
              </a:lnSpc>
              <a:buFont typeface="Wingdings" panose="05000000000000000000" pitchFamily="2" charset="2"/>
              <a:buChar char="§"/>
              <a:defRPr sz="2400">
                <a:solidFill>
                  <a:schemeClr val="tx1"/>
                </a:solidFill>
              </a:defRPr>
            </a:lvl1pPr>
            <a:lvl2pPr marL="576000" indent="-228600">
              <a:lnSpc>
                <a:spcPct val="140000"/>
              </a:lnSpc>
              <a:buFont typeface="Arial" panose="020B0604020202020204" pitchFamily="34" charset="0"/>
              <a:buChar char="•"/>
              <a:defRPr sz="2000">
                <a:solidFill>
                  <a:schemeClr val="tx1"/>
                </a:solidFill>
              </a:defRPr>
            </a:lvl2pPr>
            <a:lvl3pPr>
              <a:defRPr sz="2400">
                <a:solidFill>
                  <a:schemeClr val="tx1"/>
                </a:solidFill>
              </a:defRPr>
            </a:lvl3pPr>
            <a:lvl4pPr>
              <a:defRPr sz="2400">
                <a:solidFill>
                  <a:schemeClr val="tx1"/>
                </a:solidFill>
              </a:defRPr>
            </a:lvl4pPr>
            <a:lvl5pPr>
              <a:defRPr sz="2400">
                <a:solidFill>
                  <a:schemeClr val="tx1"/>
                </a:solidFill>
              </a:defRPr>
            </a:lvl5pPr>
          </a:lstStyle>
          <a:p>
            <a:pPr lvl="0"/>
            <a:r>
              <a:rPr lang="ko-KR" altLang="en-US" dirty="0"/>
              <a:t>마스터 텍스트 스타일 편집</a:t>
            </a:r>
          </a:p>
          <a:p>
            <a:pPr lvl="1"/>
            <a:r>
              <a:rPr lang="ko-KR" altLang="en-US" dirty="0"/>
              <a:t>둘째 수준</a:t>
            </a:r>
          </a:p>
        </p:txBody>
      </p:sp>
      <p:sp>
        <p:nvSpPr>
          <p:cNvPr id="7" name="직사각형 6"/>
          <p:cNvSpPr/>
          <p:nvPr userDrawn="1"/>
        </p:nvSpPr>
        <p:spPr>
          <a:xfrm>
            <a:off x="3712" y="6457520"/>
            <a:ext cx="12192000" cy="400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5"/>
              </a:solidFill>
            </a:endParaRPr>
          </a:p>
        </p:txBody>
      </p:sp>
      <p:sp>
        <p:nvSpPr>
          <p:cNvPr id="8" name="TextBox 7"/>
          <p:cNvSpPr txBox="1"/>
          <p:nvPr userDrawn="1"/>
        </p:nvSpPr>
        <p:spPr>
          <a:xfrm>
            <a:off x="9258790" y="6550276"/>
            <a:ext cx="2480717" cy="207511"/>
          </a:xfrm>
          <a:prstGeom prst="rect">
            <a:avLst/>
          </a:prstGeom>
          <a:noFill/>
        </p:spPr>
        <p:txBody>
          <a:bodyPr wrap="square" lIns="0" tIns="0" rIns="0" bIns="0" rtlCol="0">
            <a:spAutoFit/>
          </a:bodyPr>
          <a:lstStyle/>
          <a:p>
            <a:r>
              <a:rPr lang="en-US" altLang="ko-KR" sz="1300" dirty="0">
                <a:solidFill>
                  <a:schemeClr val="bg1"/>
                </a:solidFill>
                <a:latin typeface="+mn-lt"/>
                <a:cs typeface="lato" panose="020F0502020204030203" pitchFamily="34" charset="0"/>
              </a:rPr>
              <a:t> Changwon National</a:t>
            </a:r>
            <a:r>
              <a:rPr lang="en-US" altLang="ko-KR" sz="1300" baseline="0" dirty="0">
                <a:solidFill>
                  <a:schemeClr val="bg1"/>
                </a:solidFill>
                <a:latin typeface="+mn-lt"/>
                <a:cs typeface="lato" panose="020F0502020204030203" pitchFamily="34" charset="0"/>
              </a:rPr>
              <a:t> University</a:t>
            </a:r>
            <a:endParaRPr lang="ko-KR" altLang="en-US" sz="1300" dirty="0">
              <a:solidFill>
                <a:schemeClr val="bg1"/>
              </a:solidFill>
              <a:latin typeface="+mn-lt"/>
              <a:cs typeface="lato" panose="020F0502020204030203" pitchFamily="34" charset="0"/>
            </a:endParaRPr>
          </a:p>
        </p:txBody>
      </p:sp>
      <p:sp>
        <p:nvSpPr>
          <p:cNvPr id="11" name="직사각형 10"/>
          <p:cNvSpPr/>
          <p:nvPr userDrawn="1"/>
        </p:nvSpPr>
        <p:spPr>
          <a:xfrm>
            <a:off x="45621" y="6557732"/>
            <a:ext cx="5993100" cy="200055"/>
          </a:xfrm>
          <a:prstGeom prst="rect">
            <a:avLst/>
          </a:prstGeom>
        </p:spPr>
        <p:txBody>
          <a:bodyPr wrap="square" lIns="0" tIns="0" rIns="0" bIns="0">
            <a:spAutoFit/>
          </a:bodyPr>
          <a:lstStyle/>
          <a:p>
            <a:pPr algn="l"/>
            <a:r>
              <a:rPr lang="en-US" altLang="ko-KR" sz="1300" dirty="0" err="1">
                <a:solidFill>
                  <a:schemeClr val="bg1"/>
                </a:solidFill>
                <a:latin typeface="+mn-lt"/>
              </a:rPr>
              <a:t>Jinseo</a:t>
            </a:r>
            <a:r>
              <a:rPr lang="en-US" altLang="ko-KR" sz="1300" dirty="0">
                <a:solidFill>
                  <a:schemeClr val="bg1"/>
                </a:solidFill>
                <a:latin typeface="+mn-lt"/>
              </a:rPr>
              <a:t> Choi</a:t>
            </a:r>
          </a:p>
        </p:txBody>
      </p:sp>
      <p:cxnSp>
        <p:nvCxnSpPr>
          <p:cNvPr id="12" name="Shape 60"/>
          <p:cNvCxnSpPr/>
          <p:nvPr userDrawn="1"/>
        </p:nvCxnSpPr>
        <p:spPr>
          <a:xfrm>
            <a:off x="205740" y="797547"/>
            <a:ext cx="11757660" cy="0"/>
          </a:xfrm>
          <a:prstGeom prst="straightConnector1">
            <a:avLst/>
          </a:prstGeom>
          <a:noFill/>
          <a:ln w="25400" cap="flat" cmpd="sng">
            <a:solidFill>
              <a:schemeClr val="accent5"/>
            </a:solidFill>
            <a:prstDash val="solid"/>
            <a:round/>
            <a:headEnd type="none" w="med" len="med"/>
            <a:tailEnd type="none" w="med" len="med"/>
          </a:ln>
        </p:spPr>
      </p:cxnSp>
      <p:cxnSp>
        <p:nvCxnSpPr>
          <p:cNvPr id="5" name="직선 연결선 4"/>
          <p:cNvCxnSpPr/>
          <p:nvPr userDrawn="1"/>
        </p:nvCxnSpPr>
        <p:spPr>
          <a:xfrm>
            <a:off x="11639490" y="6503723"/>
            <a:ext cx="0" cy="2964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슬라이드 번호 개체 틀 3"/>
          <p:cNvSpPr>
            <a:spLocks noGrp="1"/>
          </p:cNvSpPr>
          <p:nvPr>
            <p:ph type="sldNum" sz="quarter" idx="4"/>
          </p:nvPr>
        </p:nvSpPr>
        <p:spPr>
          <a:xfrm>
            <a:off x="11720373" y="6465657"/>
            <a:ext cx="443242" cy="365125"/>
          </a:xfrm>
          <a:prstGeom prst="rect">
            <a:avLst/>
          </a:prstGeom>
        </p:spPr>
        <p:txBody>
          <a:bodyPr vert="horz" lIns="0" tIns="0" rIns="0" bIns="0" rtlCol="0" anchor="ctr"/>
          <a:lstStyle>
            <a:lvl1pPr algn="ctr">
              <a:defRPr sz="1400">
                <a:solidFill>
                  <a:schemeClr val="bg1"/>
                </a:solidFill>
              </a:defRPr>
            </a:lvl1pPr>
          </a:lstStyle>
          <a:p>
            <a:fld id="{765CECA1-5C9B-4693-A1BD-3F65156FCD02}" type="slidenum">
              <a:rPr lang="ko-KR" altLang="en-US" smtClean="0"/>
              <a:pPr/>
              <a:t>‹#›</a:t>
            </a:fld>
            <a:endParaRPr lang="ko-KR" altLang="en-US" dirty="0"/>
          </a:p>
        </p:txBody>
      </p:sp>
    </p:spTree>
    <p:extLst>
      <p:ext uri="{BB962C8B-B14F-4D97-AF65-F5344CB8AC3E}">
        <p14:creationId xmlns:p14="http://schemas.microsoft.com/office/powerpoint/2010/main" val="14100589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슬라이드 번호 개체 틀 3"/>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5CECA1-5C9B-4693-A1BD-3F65156FCD02}" type="slidenum">
              <a:rPr lang="ko-KR" altLang="en-US" smtClean="0"/>
              <a:t>‹#›</a:t>
            </a:fld>
            <a:endParaRPr lang="ko-KR" altLang="en-US"/>
          </a:p>
        </p:txBody>
      </p:sp>
    </p:spTree>
    <p:extLst>
      <p:ext uri="{BB962C8B-B14F-4D97-AF65-F5344CB8AC3E}">
        <p14:creationId xmlns:p14="http://schemas.microsoft.com/office/powerpoint/2010/main" val="395228564"/>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ieeexplore.ieee.org/stamp/stamp.jsp?tp=&amp;arnumber=9218528" TargetMode="External"/><Relationship Id="rId3" Type="http://schemas.openxmlformats.org/officeDocument/2006/relationships/hyperlink" Target="https://www.usenix.org/conference/atc21/presentation/zhou-qihua%20&#8594;%20&#47784;&#48148;&#51068;%20&#46356;&#48148;&#51060;&#49828;%20training(on-device%20learning" TargetMode="External"/><Relationship Id="rId7" Type="http://schemas.openxmlformats.org/officeDocument/2006/relationships/hyperlink" Target="https://www.usenix.org/conference/atc21/presentation/ren-ji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ieeexplore.ieee.org/stamp/stamp.jsp?tp=&amp;arnumber=8574576" TargetMode="External"/><Relationship Id="rId5" Type="http://schemas.openxmlformats.org/officeDocument/2006/relationships/hyperlink" Target="https://sci-hub.se/https:/doi.org/10.1145/3307650.3322214" TargetMode="External"/><Relationship Id="rId4" Type="http://schemas.openxmlformats.org/officeDocument/2006/relationships/hyperlink" Target="https://www.usenix.org/conference/atc20/presentation/park" TargetMode="External"/><Relationship Id="rId9" Type="http://schemas.openxmlformats.org/officeDocument/2006/relationships/hyperlink" Target="https://www.usenix.org/system/files/fast21-bae.pdf"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sciencedirect.com/science/article/pii/S0020025521013438" TargetMode="External"/><Relationship Id="rId7"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link.springer.com/article/10.1007/s11831-021-09562-1"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24600" y="1749890"/>
            <a:ext cx="9342800" cy="1107996"/>
          </a:xfrm>
          <a:prstGeom prst="rect">
            <a:avLst/>
          </a:prstGeom>
          <a:noFill/>
        </p:spPr>
        <p:txBody>
          <a:bodyPr wrap="square" lIns="0" tIns="0" rIns="0" bIns="0" rtlCol="0">
            <a:spAutoFit/>
          </a:bodyPr>
          <a:lstStyle/>
          <a:p>
            <a:pPr algn="ctr"/>
            <a:r>
              <a:rPr lang="en-US" altLang="ko-KR" sz="3600" b="1" dirty="0">
                <a:solidFill>
                  <a:schemeClr val="accent5"/>
                </a:solidFill>
                <a:latin typeface="roboto" panose="02000000000000000000" pitchFamily="2" charset="0"/>
              </a:rPr>
              <a:t>Reviewer’s comments </a:t>
            </a:r>
          </a:p>
          <a:p>
            <a:pPr algn="ctr"/>
            <a:r>
              <a:rPr lang="en-US" altLang="ko-KR" sz="3600" b="1" dirty="0">
                <a:solidFill>
                  <a:schemeClr val="accent5"/>
                </a:solidFill>
                <a:latin typeface="roboto" panose="02000000000000000000" pitchFamily="2" charset="0"/>
              </a:rPr>
              <a:t> </a:t>
            </a:r>
            <a:r>
              <a:rPr lang="en-US" altLang="ko-KR" sz="3600" b="1">
                <a:solidFill>
                  <a:schemeClr val="accent5"/>
                </a:solidFill>
                <a:latin typeface="roboto" panose="02000000000000000000" pitchFamily="2" charset="0"/>
              </a:rPr>
              <a:t>for submitted paper </a:t>
            </a:r>
            <a:endParaRPr lang="en-US" altLang="ko-KR" sz="3600" b="1" dirty="0">
              <a:solidFill>
                <a:schemeClr val="accent5"/>
              </a:solidFill>
              <a:latin typeface="roboto" panose="02000000000000000000" pitchFamily="2" charset="0"/>
            </a:endParaRPr>
          </a:p>
        </p:txBody>
      </p:sp>
      <p:sp>
        <p:nvSpPr>
          <p:cNvPr id="2" name="TextBox 1"/>
          <p:cNvSpPr txBox="1"/>
          <p:nvPr/>
        </p:nvSpPr>
        <p:spPr>
          <a:xfrm>
            <a:off x="759140" y="3499502"/>
            <a:ext cx="10688956" cy="430887"/>
          </a:xfrm>
          <a:prstGeom prst="rect">
            <a:avLst/>
          </a:prstGeom>
          <a:noFill/>
        </p:spPr>
        <p:txBody>
          <a:bodyPr wrap="square" rtlCol="0">
            <a:spAutoFit/>
          </a:bodyPr>
          <a:lstStyle/>
          <a:p>
            <a:pPr algn="ctr"/>
            <a:r>
              <a:rPr lang="en-US" altLang="ko-KR" sz="2200" dirty="0" err="1">
                <a:latin typeface="lato" panose="020F0502020204030203" pitchFamily="34" charset="0"/>
                <a:ea typeface="lato" panose="020F0502020204030203" pitchFamily="34" charset="0"/>
                <a:cs typeface="lato" panose="020F0502020204030203" pitchFamily="34" charset="0"/>
              </a:rPr>
              <a:t>Jinseo</a:t>
            </a:r>
            <a:r>
              <a:rPr lang="en-US" altLang="ko-KR" sz="2200" dirty="0">
                <a:latin typeface="lato" panose="020F0502020204030203" pitchFamily="34" charset="0"/>
                <a:ea typeface="lato" panose="020F0502020204030203" pitchFamily="34" charset="0"/>
                <a:cs typeface="lato" panose="020F0502020204030203" pitchFamily="34" charset="0"/>
              </a:rPr>
              <a:t> Choi</a:t>
            </a:r>
          </a:p>
        </p:txBody>
      </p:sp>
      <p:sp>
        <p:nvSpPr>
          <p:cNvPr id="6" name="TextBox 5"/>
          <p:cNvSpPr txBox="1"/>
          <p:nvPr/>
        </p:nvSpPr>
        <p:spPr>
          <a:xfrm>
            <a:off x="3028947" y="5237184"/>
            <a:ext cx="6149341" cy="400111"/>
          </a:xfrm>
          <a:prstGeom prst="rect">
            <a:avLst/>
          </a:prstGeom>
          <a:noFill/>
        </p:spPr>
        <p:txBody>
          <a:bodyPr wrap="square" rtlCol="0">
            <a:spAutoFit/>
          </a:bodyPr>
          <a:lstStyle/>
          <a:p>
            <a:pPr algn="ctr">
              <a:lnSpc>
                <a:spcPts val="2400"/>
              </a:lnSpc>
            </a:pPr>
            <a:r>
              <a:rPr lang="en-US" altLang="ko-KR" sz="2400" dirty="0">
                <a:latin typeface="+mj-lt"/>
                <a:ea typeface="lato" panose="020F0502020204030203" pitchFamily="34" charset="0"/>
                <a:cs typeface="lato" panose="020F0502020204030203" pitchFamily="34" charset="0"/>
              </a:rPr>
              <a:t>CHANGWON NATIONAL UNIVERSITY</a:t>
            </a:r>
          </a:p>
        </p:txBody>
      </p:sp>
    </p:spTree>
    <p:extLst>
      <p:ext uri="{BB962C8B-B14F-4D97-AF65-F5344CB8AC3E}">
        <p14:creationId xmlns:p14="http://schemas.microsoft.com/office/powerpoint/2010/main" val="166538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Reviewer1’s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en-US" altLang="ko-KR" dirty="0"/>
              <a:t>Is the subject matter presented in a comprehensive manner? : </a:t>
            </a:r>
            <a:r>
              <a:rPr lang="en-US" altLang="ko-KR" b="1" dirty="0">
                <a:solidFill>
                  <a:srgbClr val="FF0000"/>
                </a:solidFill>
              </a:rPr>
              <a:t>No </a:t>
            </a:r>
            <a:r>
              <a:rPr lang="en-US" altLang="ko-KR" b="1" dirty="0">
                <a:solidFill>
                  <a:srgbClr val="00A249"/>
                </a:solidFill>
              </a:rPr>
              <a:t>(OK)</a:t>
            </a:r>
            <a:endParaRPr lang="en-US" altLang="ko-KR" b="1" dirty="0">
              <a:solidFill>
                <a:srgbClr val="FF0000"/>
              </a:solidFill>
            </a:endParaRPr>
          </a:p>
          <a:p>
            <a:pPr lvl="1"/>
            <a:r>
              <a:rPr lang="en-US" altLang="ko-KR" sz="1800" dirty="0"/>
              <a:t>Can the authors </a:t>
            </a:r>
            <a:r>
              <a:rPr lang="en-US" altLang="ko-KR" sz="1800" dirty="0" err="1"/>
              <a:t>summarise</a:t>
            </a:r>
            <a:r>
              <a:rPr lang="en-US" altLang="ko-KR" sz="1800" dirty="0"/>
              <a:t> the findings of the literature review in tabulated form showcasing advantages and disadvantages of existing techniques?</a:t>
            </a:r>
          </a:p>
          <a:p>
            <a:pPr lvl="1"/>
            <a:r>
              <a:rPr lang="ko-KR" altLang="en-US" sz="1800" dirty="0">
                <a:solidFill>
                  <a:schemeClr val="accent5"/>
                </a:solidFill>
              </a:rPr>
              <a:t>기존 기술에 대한 리뷰</a:t>
            </a:r>
            <a:r>
              <a:rPr lang="en-US" altLang="ko-KR" sz="1800" dirty="0">
                <a:solidFill>
                  <a:schemeClr val="accent5"/>
                </a:solidFill>
              </a:rPr>
              <a:t>(</a:t>
            </a:r>
            <a:r>
              <a:rPr lang="ko-KR" altLang="en-US" sz="1800" dirty="0">
                <a:solidFill>
                  <a:schemeClr val="accent5"/>
                </a:solidFill>
              </a:rPr>
              <a:t>논문</a:t>
            </a:r>
            <a:r>
              <a:rPr lang="en-US" altLang="ko-KR" sz="1800" dirty="0">
                <a:solidFill>
                  <a:schemeClr val="accent5"/>
                </a:solidFill>
              </a:rPr>
              <a:t>)</a:t>
            </a:r>
            <a:r>
              <a:rPr lang="ko-KR" altLang="en-US" sz="1800" dirty="0">
                <a:solidFill>
                  <a:schemeClr val="accent5"/>
                </a:solidFill>
              </a:rPr>
              <a:t>를 찾아 장단점을 </a:t>
            </a:r>
            <a:r>
              <a:rPr lang="en-US" altLang="ko-KR" sz="1800" dirty="0">
                <a:solidFill>
                  <a:schemeClr val="accent5"/>
                </a:solidFill>
              </a:rPr>
              <a:t>table </a:t>
            </a:r>
            <a:r>
              <a:rPr lang="ko-KR" altLang="en-US" sz="1800" dirty="0">
                <a:solidFill>
                  <a:schemeClr val="accent5"/>
                </a:solidFill>
              </a:rPr>
              <a:t>형식으로 요약</a:t>
            </a:r>
            <a:endParaRPr lang="en-US" altLang="ko-KR" sz="1800" dirty="0">
              <a:solidFill>
                <a:schemeClr val="accent5"/>
              </a:solidFill>
            </a:endParaRPr>
          </a:p>
          <a:p>
            <a:pPr lvl="1"/>
            <a:r>
              <a:rPr lang="ko-KR" altLang="en-US" sz="1800" dirty="0">
                <a:solidFill>
                  <a:schemeClr val="accent5"/>
                </a:solidFill>
              </a:rPr>
              <a:t>기존 </a:t>
            </a:r>
            <a:r>
              <a:rPr lang="en-US" altLang="ko-KR" sz="1800" dirty="0">
                <a:solidFill>
                  <a:schemeClr val="accent5"/>
                </a:solidFill>
              </a:rPr>
              <a:t>Overlap</a:t>
            </a:r>
            <a:r>
              <a:rPr lang="ko-KR" altLang="en-US" sz="1800" dirty="0">
                <a:solidFill>
                  <a:schemeClr val="accent5"/>
                </a:solidFill>
              </a:rPr>
              <a:t>관련 연구들은 제안기법과</a:t>
            </a:r>
            <a:r>
              <a:rPr lang="en-US" altLang="ko-KR" sz="1800" dirty="0">
                <a:solidFill>
                  <a:schemeClr val="accent5"/>
                </a:solidFill>
              </a:rPr>
              <a:t> </a:t>
            </a:r>
            <a:r>
              <a:rPr lang="ko-KR" altLang="en-US" sz="1800" dirty="0">
                <a:solidFill>
                  <a:schemeClr val="accent5"/>
                </a:solidFill>
              </a:rPr>
              <a:t>실험환경이 달라</a:t>
            </a:r>
            <a:r>
              <a:rPr lang="en-US" altLang="ko-KR" sz="1800" dirty="0">
                <a:solidFill>
                  <a:schemeClr val="accent5"/>
                </a:solidFill>
              </a:rPr>
              <a:t>(</a:t>
            </a:r>
            <a:r>
              <a:rPr lang="ko-KR" altLang="en-US" sz="1800" dirty="0">
                <a:solidFill>
                  <a:schemeClr val="accent5"/>
                </a:solidFill>
              </a:rPr>
              <a:t>단일 </a:t>
            </a:r>
            <a:r>
              <a:rPr lang="en-US" altLang="ko-KR" sz="1800" dirty="0">
                <a:solidFill>
                  <a:schemeClr val="accent5"/>
                </a:solidFill>
              </a:rPr>
              <a:t>GPU vs GPU cluster), </a:t>
            </a:r>
            <a:r>
              <a:rPr lang="ko-KR" altLang="en-US" sz="1800" dirty="0">
                <a:solidFill>
                  <a:schemeClr val="accent5"/>
                </a:solidFill>
              </a:rPr>
              <a:t>본 논문의 </a:t>
            </a:r>
            <a:r>
              <a:rPr lang="en-US" altLang="ko-KR" sz="1800" dirty="0">
                <a:solidFill>
                  <a:schemeClr val="accent5"/>
                </a:solidFill>
              </a:rPr>
              <a:t>scope</a:t>
            </a:r>
            <a:r>
              <a:rPr lang="ko-KR" altLang="en-US" sz="1800" dirty="0">
                <a:solidFill>
                  <a:schemeClr val="accent5"/>
                </a:solidFill>
              </a:rPr>
              <a:t>을 벗어날 가능성이 있음</a:t>
            </a:r>
            <a:endParaRPr lang="en-US" altLang="ko-KR" sz="1800" dirty="0">
              <a:solidFill>
                <a:schemeClr val="accent5"/>
              </a:solidFill>
            </a:endParaRPr>
          </a:p>
          <a:p>
            <a:pPr lvl="1"/>
            <a:r>
              <a:rPr lang="en-US" altLang="ko-KR" sz="1800" dirty="0">
                <a:solidFill>
                  <a:schemeClr val="accent5"/>
                </a:solidFill>
              </a:rPr>
              <a:t> </a:t>
            </a:r>
            <a:r>
              <a:rPr lang="en-US" altLang="ko-KR" sz="1800" dirty="0" err="1">
                <a:solidFill>
                  <a:schemeClr val="accent5"/>
                </a:solidFill>
              </a:rPr>
              <a:t>Numpy</a:t>
            </a:r>
            <a:r>
              <a:rPr lang="ko-KR" altLang="en-US" sz="1800" dirty="0">
                <a:solidFill>
                  <a:schemeClr val="accent5"/>
                </a:solidFill>
              </a:rPr>
              <a:t>와</a:t>
            </a:r>
            <a:r>
              <a:rPr lang="en-US" altLang="ko-KR" sz="1800" dirty="0">
                <a:solidFill>
                  <a:schemeClr val="accent5"/>
                </a:solidFill>
              </a:rPr>
              <a:t> </a:t>
            </a:r>
            <a:r>
              <a:rPr lang="en-US" altLang="ko-KR" sz="1800" dirty="0" err="1">
                <a:solidFill>
                  <a:schemeClr val="accent5"/>
                </a:solidFill>
              </a:rPr>
              <a:t>tf.data</a:t>
            </a:r>
            <a:r>
              <a:rPr lang="ko-KR" altLang="en-US" sz="1800" dirty="0">
                <a:solidFill>
                  <a:schemeClr val="accent5"/>
                </a:solidFill>
              </a:rPr>
              <a:t>의 장단점을 요약</a:t>
            </a:r>
            <a:endParaRPr lang="en-US" altLang="ko-KR" sz="1800" dirty="0"/>
          </a:p>
          <a:p>
            <a:pPr lvl="1"/>
            <a:r>
              <a:rPr lang="en-US" altLang="ko-KR" sz="1800" dirty="0"/>
              <a:t>I suggest the authors to incorporate the </a:t>
            </a:r>
            <a:r>
              <a:rPr lang="en-US" altLang="ko-KR" sz="1800" b="1" dirty="0"/>
              <a:t>pseudocode</a:t>
            </a:r>
            <a:r>
              <a:rPr lang="en-US" altLang="ko-KR" sz="1800" dirty="0"/>
              <a:t> for the overlapping process of training and validation.</a:t>
            </a:r>
          </a:p>
          <a:p>
            <a:pPr lvl="1"/>
            <a:r>
              <a:rPr lang="ko-KR" altLang="en-US" sz="1800" dirty="0">
                <a:solidFill>
                  <a:schemeClr val="accent5"/>
                </a:solidFill>
              </a:rPr>
              <a:t>제안기법을 </a:t>
            </a:r>
            <a:r>
              <a:rPr lang="en-US" altLang="ko-KR" sz="1800" dirty="0">
                <a:solidFill>
                  <a:schemeClr val="accent5"/>
                </a:solidFill>
              </a:rPr>
              <a:t>pseudocode</a:t>
            </a:r>
            <a:r>
              <a:rPr lang="ko-KR" altLang="en-US" sz="1800" dirty="0">
                <a:solidFill>
                  <a:schemeClr val="accent5"/>
                </a:solidFill>
              </a:rPr>
              <a:t>로 작성</a:t>
            </a:r>
            <a:endParaRPr lang="en-US" altLang="ko-KR" sz="1800" dirty="0">
              <a:solidFill>
                <a:schemeClr val="accent5"/>
              </a:solidFill>
            </a:endParaRPr>
          </a:p>
          <a:p>
            <a:pPr lvl="1"/>
            <a:r>
              <a:rPr lang="en-US" altLang="ko-KR" sz="1800" dirty="0">
                <a:solidFill>
                  <a:schemeClr val="accent5"/>
                </a:solidFill>
              </a:rPr>
              <a:t>Pseudocode </a:t>
            </a:r>
            <a:r>
              <a:rPr lang="ko-KR" altLang="en-US" sz="1800" dirty="0">
                <a:solidFill>
                  <a:schemeClr val="accent5"/>
                </a:solidFill>
              </a:rPr>
              <a:t>대신 </a:t>
            </a:r>
            <a:r>
              <a:rPr lang="en-US" altLang="ko-KR" sz="1800" dirty="0" err="1">
                <a:solidFill>
                  <a:schemeClr val="accent5"/>
                </a:solidFill>
              </a:rPr>
              <a:t>ol.data</a:t>
            </a:r>
            <a:r>
              <a:rPr lang="en-US" altLang="ko-KR" sz="1800" dirty="0">
                <a:solidFill>
                  <a:schemeClr val="accent5"/>
                </a:solidFill>
              </a:rPr>
              <a:t> </a:t>
            </a:r>
            <a:r>
              <a:rPr lang="ko-KR" altLang="en-US" sz="1800" dirty="0">
                <a:solidFill>
                  <a:schemeClr val="accent5"/>
                </a:solidFill>
              </a:rPr>
              <a:t>실행흐름에 대한 그림으로 대체 </a:t>
            </a:r>
            <a:endParaRPr lang="en-US" altLang="ko-KR" sz="1800" dirty="0">
              <a:solidFill>
                <a:schemeClr val="accent5"/>
              </a:solidFill>
            </a:endParaRPr>
          </a:p>
          <a:p>
            <a:pPr marL="0" indent="0">
              <a:buNone/>
            </a:pPr>
            <a:endParaRPr kumimoji="1" lang="en-US" altLang="en-US" dirty="0"/>
          </a:p>
          <a:p>
            <a:endParaRPr kumimoji="1" lang="en-US" altLang="en-US"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10</a:t>
            </a:fld>
            <a:endParaRPr lang="ko-KR" altLang="en-US" dirty="0"/>
          </a:p>
        </p:txBody>
      </p:sp>
    </p:spTree>
    <p:extLst>
      <p:ext uri="{BB962C8B-B14F-4D97-AF65-F5344CB8AC3E}">
        <p14:creationId xmlns:p14="http://schemas.microsoft.com/office/powerpoint/2010/main" val="2209259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Reviewer1’s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kumimoji="1" lang="en-US" altLang="en-US" dirty="0"/>
              <a:t>Comparing Table</a:t>
            </a:r>
          </a:p>
          <a:p>
            <a:endParaRPr kumimoji="1" lang="en-US" altLang="en-US"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11</a:t>
            </a:fld>
            <a:endParaRPr lang="ko-KR" altLang="en-US" dirty="0"/>
          </a:p>
        </p:txBody>
      </p:sp>
      <p:graphicFrame>
        <p:nvGraphicFramePr>
          <p:cNvPr id="5" name="표 5">
            <a:extLst>
              <a:ext uri="{FF2B5EF4-FFF2-40B4-BE49-F238E27FC236}">
                <a16:creationId xmlns:a16="http://schemas.microsoft.com/office/drawing/2014/main" id="{56A616C6-F777-43EF-83D5-26E1ED651C7B}"/>
              </a:ext>
            </a:extLst>
          </p:cNvPr>
          <p:cNvGraphicFramePr>
            <a:graphicFrameLocks noGrp="1"/>
          </p:cNvGraphicFramePr>
          <p:nvPr>
            <p:extLst>
              <p:ext uri="{D42A27DB-BD31-4B8C-83A1-F6EECF244321}">
                <p14:modId xmlns:p14="http://schemas.microsoft.com/office/powerpoint/2010/main" val="3402779967"/>
              </p:ext>
            </p:extLst>
          </p:nvPr>
        </p:nvGraphicFramePr>
        <p:xfrm>
          <a:off x="985422" y="2255520"/>
          <a:ext cx="9408351" cy="2712720"/>
        </p:xfrm>
        <a:graphic>
          <a:graphicData uri="http://schemas.openxmlformats.org/drawingml/2006/table">
            <a:tbl>
              <a:tblPr firstRow="1" bandRow="1">
                <a:tableStyleId>{5C22544A-7EE6-4342-B048-85BDC9FD1C3A}</a:tableStyleId>
              </a:tblPr>
              <a:tblGrid>
                <a:gridCol w="2230755">
                  <a:extLst>
                    <a:ext uri="{9D8B030D-6E8A-4147-A177-3AD203B41FA5}">
                      <a16:colId xmlns:a16="http://schemas.microsoft.com/office/drawing/2014/main" val="1881015788"/>
                    </a:ext>
                  </a:extLst>
                </a:gridCol>
                <a:gridCol w="2392532">
                  <a:extLst>
                    <a:ext uri="{9D8B030D-6E8A-4147-A177-3AD203B41FA5}">
                      <a16:colId xmlns:a16="http://schemas.microsoft.com/office/drawing/2014/main" val="1106418773"/>
                    </a:ext>
                  </a:extLst>
                </a:gridCol>
                <a:gridCol w="2392532">
                  <a:extLst>
                    <a:ext uri="{9D8B030D-6E8A-4147-A177-3AD203B41FA5}">
                      <a16:colId xmlns:a16="http://schemas.microsoft.com/office/drawing/2014/main" val="509724301"/>
                    </a:ext>
                  </a:extLst>
                </a:gridCol>
                <a:gridCol w="2392532">
                  <a:extLst>
                    <a:ext uri="{9D8B030D-6E8A-4147-A177-3AD203B41FA5}">
                      <a16:colId xmlns:a16="http://schemas.microsoft.com/office/drawing/2014/main" val="3370476974"/>
                    </a:ext>
                  </a:extLst>
                </a:gridCol>
              </a:tblGrid>
              <a:tr h="290199">
                <a:tc>
                  <a:txBody>
                    <a:bodyPr/>
                    <a:lstStyle/>
                    <a:p>
                      <a:pPr latinLnBrk="1"/>
                      <a:endParaRPr lang="ko-KR" altLang="en-US" dirty="0"/>
                    </a:p>
                  </a:txBody>
                  <a:tcPr/>
                </a:tc>
                <a:tc>
                  <a:txBody>
                    <a:bodyPr/>
                    <a:lstStyle/>
                    <a:p>
                      <a:pPr algn="ctr" latinLnBrk="1"/>
                      <a:r>
                        <a:rPr lang="en-US" altLang="ko-KR" dirty="0" err="1"/>
                        <a:t>Numpy</a:t>
                      </a:r>
                      <a:endParaRPr lang="ko-KR" altLang="en-US" dirty="0"/>
                    </a:p>
                  </a:txBody>
                  <a:tcPr/>
                </a:tc>
                <a:tc>
                  <a:txBody>
                    <a:bodyPr/>
                    <a:lstStyle/>
                    <a:p>
                      <a:pPr algn="ctr" latinLnBrk="1"/>
                      <a:r>
                        <a:rPr lang="en-US" altLang="ko-KR" dirty="0" err="1"/>
                        <a:t>tf.data</a:t>
                      </a:r>
                      <a:endParaRPr lang="ko-KR" altLang="en-US" dirty="0"/>
                    </a:p>
                  </a:txBody>
                  <a:tcPr/>
                </a:tc>
                <a:tc>
                  <a:txBody>
                    <a:bodyPr/>
                    <a:lstStyle/>
                    <a:p>
                      <a:pPr algn="ctr" latinLnBrk="1"/>
                      <a:r>
                        <a:rPr lang="en-US" altLang="ko-KR" dirty="0" err="1"/>
                        <a:t>ol.data</a:t>
                      </a:r>
                      <a:endParaRPr lang="ko-KR" altLang="en-US" dirty="0"/>
                    </a:p>
                  </a:txBody>
                  <a:tcPr/>
                </a:tc>
                <a:extLst>
                  <a:ext uri="{0D108BD9-81ED-4DB2-BD59-A6C34878D82A}">
                    <a16:rowId xmlns:a16="http://schemas.microsoft.com/office/drawing/2014/main" val="3684922204"/>
                  </a:ext>
                </a:extLst>
              </a:tr>
              <a:tr h="2901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a:t>Dataset </a:t>
                      </a:r>
                      <a:r>
                        <a:rPr lang="en-US" altLang="ko-KR" sz="1400" dirty="0" err="1"/>
                        <a:t>iterable</a:t>
                      </a:r>
                      <a:endParaRPr lang="ko-KR" altLang="en-US" sz="1400" dirty="0"/>
                    </a:p>
                  </a:txBody>
                  <a:tcPr/>
                </a:tc>
                <a:tc>
                  <a:txBody>
                    <a:bodyPr/>
                    <a:lstStyle/>
                    <a:p>
                      <a:pPr algn="ctr" latinLnBrk="1"/>
                      <a:r>
                        <a:rPr lang="en-US" altLang="ko-KR" dirty="0"/>
                        <a:t>O</a:t>
                      </a:r>
                      <a:endParaRPr lang="ko-KR" altLang="en-US" dirty="0"/>
                    </a:p>
                  </a:txBody>
                  <a:tcPr/>
                </a:tc>
                <a:tc>
                  <a:txBody>
                    <a:bodyPr/>
                    <a:lstStyle/>
                    <a:p>
                      <a:pPr algn="ctr" latinLnBrk="1"/>
                      <a:r>
                        <a:rPr lang="en-US" altLang="ko-KR" dirty="0"/>
                        <a:t>O</a:t>
                      </a:r>
                      <a:endParaRPr lang="ko-KR" altLang="en-US" dirty="0"/>
                    </a:p>
                  </a:txBody>
                  <a:tcPr/>
                </a:tc>
                <a:tc>
                  <a:txBody>
                    <a:bodyPr/>
                    <a:lstStyle/>
                    <a:p>
                      <a:pPr algn="ctr" latinLnBrk="1"/>
                      <a:r>
                        <a:rPr lang="en-US" altLang="ko-KR" dirty="0"/>
                        <a:t>O</a:t>
                      </a:r>
                      <a:endParaRPr lang="ko-KR" altLang="en-US" dirty="0"/>
                    </a:p>
                  </a:txBody>
                  <a:tcPr/>
                </a:tc>
                <a:extLst>
                  <a:ext uri="{0D108BD9-81ED-4DB2-BD59-A6C34878D82A}">
                    <a16:rowId xmlns:a16="http://schemas.microsoft.com/office/drawing/2014/main" val="769987263"/>
                  </a:ext>
                </a:extLst>
              </a:tr>
              <a:tr h="29019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400" dirty="0"/>
                        <a:t>Multi-thread configurable</a:t>
                      </a:r>
                      <a:endParaRPr lang="ko-KR" altLang="en-US" sz="1400" dirty="0"/>
                    </a:p>
                  </a:txBody>
                  <a:tcPr/>
                </a:tc>
                <a:tc>
                  <a:txBody>
                    <a:bodyPr/>
                    <a:lstStyle/>
                    <a:p>
                      <a:pPr algn="ctr" latinLnBrk="1"/>
                      <a:r>
                        <a:rPr lang="en-US" altLang="ko-KR" dirty="0"/>
                        <a:t>X</a:t>
                      </a:r>
                      <a:endParaRPr lang="ko-KR" altLang="en-US" dirty="0"/>
                    </a:p>
                  </a:txBody>
                  <a:tcPr/>
                </a:tc>
                <a:tc>
                  <a:txBody>
                    <a:bodyPr/>
                    <a:lstStyle/>
                    <a:p>
                      <a:pPr algn="ctr" latinLnBrk="1"/>
                      <a:r>
                        <a:rPr lang="en-US" altLang="ko-KR" dirty="0"/>
                        <a:t>O</a:t>
                      </a:r>
                      <a:endParaRPr lang="ko-KR" altLang="en-US" dirty="0"/>
                    </a:p>
                  </a:txBody>
                  <a:tcPr/>
                </a:tc>
                <a:tc>
                  <a:txBody>
                    <a:bodyPr/>
                    <a:lstStyle/>
                    <a:p>
                      <a:pPr algn="ctr" latinLnBrk="1"/>
                      <a:r>
                        <a:rPr lang="en-US" altLang="ko-KR" dirty="0"/>
                        <a:t>O</a:t>
                      </a:r>
                      <a:endParaRPr lang="ko-KR" altLang="en-US" dirty="0"/>
                    </a:p>
                  </a:txBody>
                  <a:tcPr/>
                </a:tc>
                <a:extLst>
                  <a:ext uri="{0D108BD9-81ED-4DB2-BD59-A6C34878D82A}">
                    <a16:rowId xmlns:a16="http://schemas.microsoft.com/office/drawing/2014/main" val="3851133278"/>
                  </a:ext>
                </a:extLst>
              </a:tr>
              <a:tr h="290199">
                <a:tc>
                  <a:txBody>
                    <a:bodyPr/>
                    <a:lstStyle/>
                    <a:p>
                      <a:pPr latinLnBrk="1"/>
                      <a:r>
                        <a:rPr lang="en-US" altLang="ko-KR" sz="1400" dirty="0"/>
                        <a:t>Auto data shape align</a:t>
                      </a:r>
                      <a:endParaRPr lang="ko-KR" altLang="en-US" sz="1400"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X</a:t>
                      </a:r>
                      <a:endParaRPr lang="ko-KR" altLang="en-US" dirty="0"/>
                    </a:p>
                  </a:txBody>
                  <a:tcPr/>
                </a:tc>
                <a:tc>
                  <a:txBody>
                    <a:bodyPr/>
                    <a:lstStyle/>
                    <a:p>
                      <a:pPr algn="ctr" latinLnBrk="1"/>
                      <a:r>
                        <a:rPr lang="en-US" altLang="ko-KR" dirty="0"/>
                        <a:t>O</a:t>
                      </a:r>
                      <a:endParaRPr lang="ko-KR" altLang="en-US" dirty="0"/>
                    </a:p>
                  </a:txBody>
                  <a:tcPr/>
                </a:tc>
                <a:tc>
                  <a:txBody>
                    <a:bodyPr/>
                    <a:lstStyle/>
                    <a:p>
                      <a:pPr algn="ctr" latinLnBrk="1"/>
                      <a:r>
                        <a:rPr lang="en-US" altLang="ko-KR" dirty="0"/>
                        <a:t>O</a:t>
                      </a:r>
                      <a:endParaRPr lang="ko-KR" altLang="en-US" dirty="0"/>
                    </a:p>
                  </a:txBody>
                  <a:tcPr/>
                </a:tc>
                <a:extLst>
                  <a:ext uri="{0D108BD9-81ED-4DB2-BD59-A6C34878D82A}">
                    <a16:rowId xmlns:a16="http://schemas.microsoft.com/office/drawing/2014/main" val="3127151661"/>
                  </a:ext>
                </a:extLst>
              </a:tr>
              <a:tr h="290199">
                <a:tc>
                  <a:txBody>
                    <a:bodyPr/>
                    <a:lstStyle/>
                    <a:p>
                      <a:pPr latinLnBrk="1"/>
                      <a:r>
                        <a:rPr lang="en-US" altLang="ko-KR" sz="1400" dirty="0"/>
                        <a:t>Data preprocessing support</a:t>
                      </a:r>
                      <a:endParaRPr lang="ko-KR" altLang="en-US" sz="1400"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X</a:t>
                      </a:r>
                      <a:endParaRPr lang="ko-KR" altLang="en-US"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O</a:t>
                      </a:r>
                      <a:endParaRPr lang="ko-KR" altLang="en-US"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O</a:t>
                      </a:r>
                      <a:endParaRPr lang="ko-KR" altLang="en-US" dirty="0"/>
                    </a:p>
                  </a:txBody>
                  <a:tcPr/>
                </a:tc>
                <a:extLst>
                  <a:ext uri="{0D108BD9-81ED-4DB2-BD59-A6C34878D82A}">
                    <a16:rowId xmlns:a16="http://schemas.microsoft.com/office/drawing/2014/main" val="1261941677"/>
                  </a:ext>
                </a:extLst>
              </a:tr>
              <a:tr h="290199">
                <a:tc>
                  <a:txBody>
                    <a:bodyPr/>
                    <a:lstStyle/>
                    <a:p>
                      <a:pPr latinLnBrk="1"/>
                      <a:r>
                        <a:rPr lang="en-US" altLang="ko-KR" sz="1400" dirty="0"/>
                        <a:t>Validation parallelism</a:t>
                      </a:r>
                      <a:endParaRPr lang="ko-KR" altLang="en-US" sz="1400"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X</a:t>
                      </a:r>
                      <a:endParaRPr lang="ko-KR" altLang="en-US"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X</a:t>
                      </a:r>
                      <a:endParaRPr lang="ko-KR" altLang="en-US"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O</a:t>
                      </a:r>
                      <a:endParaRPr lang="ko-KR" altLang="en-US" dirty="0"/>
                    </a:p>
                  </a:txBody>
                  <a:tcPr/>
                </a:tc>
                <a:extLst>
                  <a:ext uri="{0D108BD9-81ED-4DB2-BD59-A6C34878D82A}">
                    <a16:rowId xmlns:a16="http://schemas.microsoft.com/office/drawing/2014/main" val="3597282039"/>
                  </a:ext>
                </a:extLst>
              </a:tr>
              <a:tr h="290199">
                <a:tc>
                  <a:txBody>
                    <a:bodyPr/>
                    <a:lstStyle/>
                    <a:p>
                      <a:pPr latinLnBrk="1"/>
                      <a:r>
                        <a:rPr lang="en-US" altLang="ko-KR" sz="1400" dirty="0"/>
                        <a:t>Process overlap</a:t>
                      </a:r>
                      <a:endParaRPr lang="ko-KR" altLang="en-US" sz="1400"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X</a:t>
                      </a:r>
                      <a:endParaRPr lang="ko-KR" altLang="en-US"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X</a:t>
                      </a:r>
                      <a:endParaRPr lang="ko-KR" altLang="en-US"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O</a:t>
                      </a:r>
                      <a:endParaRPr lang="ko-KR" altLang="en-US" dirty="0"/>
                    </a:p>
                  </a:txBody>
                  <a:tcPr/>
                </a:tc>
                <a:extLst>
                  <a:ext uri="{0D108BD9-81ED-4DB2-BD59-A6C34878D82A}">
                    <a16:rowId xmlns:a16="http://schemas.microsoft.com/office/drawing/2014/main" val="2671736431"/>
                  </a:ext>
                </a:extLst>
              </a:tr>
            </a:tbl>
          </a:graphicData>
        </a:graphic>
      </p:graphicFrame>
    </p:spTree>
    <p:extLst>
      <p:ext uri="{BB962C8B-B14F-4D97-AF65-F5344CB8AC3E}">
        <p14:creationId xmlns:p14="http://schemas.microsoft.com/office/powerpoint/2010/main" val="2611869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Reviewer1’s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en-US" altLang="ko-KR" dirty="0"/>
              <a:t>Are the references provided applicable and sufficient? : </a:t>
            </a:r>
            <a:r>
              <a:rPr lang="en-US" altLang="ko-KR" b="1" dirty="0">
                <a:solidFill>
                  <a:schemeClr val="accent5"/>
                </a:solidFill>
              </a:rPr>
              <a:t>Yes</a:t>
            </a:r>
          </a:p>
          <a:p>
            <a:pPr lvl="1"/>
            <a:r>
              <a:rPr lang="en-US" altLang="ko-KR" dirty="0"/>
              <a:t>No commentary</a:t>
            </a:r>
          </a:p>
          <a:p>
            <a:r>
              <a:rPr lang="en-US" altLang="ko-KR" dirty="0"/>
              <a:t>Are the references that are not appropriate for the topic being discussed? : </a:t>
            </a:r>
            <a:r>
              <a:rPr lang="en-US" altLang="ko-KR" b="1" dirty="0">
                <a:solidFill>
                  <a:schemeClr val="accent5"/>
                </a:solidFill>
              </a:rPr>
              <a:t>No</a:t>
            </a:r>
          </a:p>
          <a:p>
            <a:pPr lvl="1"/>
            <a:r>
              <a:rPr lang="en-US" altLang="ko-KR" dirty="0"/>
              <a:t>No commentary</a:t>
            </a:r>
            <a:br>
              <a:rPr lang="en-US" altLang="ko-KR" dirty="0"/>
            </a:br>
            <a:endParaRPr kumimoji="1" lang="en-US" altLang="en-US" dirty="0"/>
          </a:p>
          <a:p>
            <a:endParaRPr kumimoji="1" lang="en-US" altLang="en-US"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12</a:t>
            </a:fld>
            <a:endParaRPr lang="ko-KR" altLang="en-US" dirty="0"/>
          </a:p>
        </p:txBody>
      </p:sp>
    </p:spTree>
    <p:extLst>
      <p:ext uri="{BB962C8B-B14F-4D97-AF65-F5344CB8AC3E}">
        <p14:creationId xmlns:p14="http://schemas.microsoft.com/office/powerpoint/2010/main" val="2137995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Reviewer2’s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en-US" altLang="ko-KR" dirty="0"/>
              <a:t>The affiliations 1 and 2 are the same </a:t>
            </a:r>
            <a:r>
              <a:rPr lang="en-US" altLang="ko-KR" b="1" dirty="0">
                <a:solidFill>
                  <a:srgbClr val="00A249"/>
                </a:solidFill>
              </a:rPr>
              <a:t>(OK)</a:t>
            </a:r>
            <a:endParaRPr lang="en-US" altLang="ko-KR" dirty="0"/>
          </a:p>
          <a:p>
            <a:pPr lvl="1"/>
            <a:r>
              <a:rPr lang="en-US" altLang="ko-KR" dirty="0">
                <a:solidFill>
                  <a:schemeClr val="accent5"/>
                </a:solidFill>
              </a:rPr>
              <a:t>2</a:t>
            </a:r>
            <a:r>
              <a:rPr lang="ko-KR" altLang="en-US" dirty="0">
                <a:solidFill>
                  <a:schemeClr val="accent5"/>
                </a:solidFill>
              </a:rPr>
              <a:t>번 각주 삭제</a:t>
            </a:r>
            <a:r>
              <a:rPr lang="en-US" altLang="ko-KR" dirty="0">
                <a:solidFill>
                  <a:schemeClr val="accent5"/>
                </a:solidFill>
              </a:rPr>
              <a:t>, 1</a:t>
            </a:r>
            <a:r>
              <a:rPr lang="ko-KR" altLang="en-US" dirty="0">
                <a:solidFill>
                  <a:schemeClr val="accent5"/>
                </a:solidFill>
              </a:rPr>
              <a:t>번 각주만 유지</a:t>
            </a:r>
            <a:r>
              <a:rPr lang="en-US" altLang="ko-KR" dirty="0">
                <a:solidFill>
                  <a:schemeClr val="accent5"/>
                </a:solidFill>
              </a:rPr>
              <a:t>, 1</a:t>
            </a:r>
            <a:r>
              <a:rPr lang="ko-KR" altLang="en-US" dirty="0">
                <a:solidFill>
                  <a:schemeClr val="accent5"/>
                </a:solidFill>
              </a:rPr>
              <a:t>번 각주를 </a:t>
            </a:r>
            <a:r>
              <a:rPr lang="ko-KR" altLang="en-US" dirty="0" err="1">
                <a:solidFill>
                  <a:schemeClr val="accent5"/>
                </a:solidFill>
              </a:rPr>
              <a:t>두번</a:t>
            </a:r>
            <a:r>
              <a:rPr lang="ko-KR" altLang="en-US" dirty="0">
                <a:solidFill>
                  <a:schemeClr val="accent5"/>
                </a:solidFill>
              </a:rPr>
              <a:t> 사용하도록 수정 </a:t>
            </a:r>
            <a:endParaRPr lang="en-US" altLang="ko-KR" dirty="0">
              <a:solidFill>
                <a:schemeClr val="accent5"/>
              </a:solidFill>
            </a:endParaRPr>
          </a:p>
          <a:p>
            <a:pPr lvl="1"/>
            <a:endParaRPr lang="en-US" altLang="ko-KR" dirty="0">
              <a:solidFill>
                <a:schemeClr val="accent5"/>
              </a:solidFill>
            </a:endParaRPr>
          </a:p>
          <a:p>
            <a:pPr lvl="1"/>
            <a:r>
              <a:rPr lang="ko-KR" altLang="en-US" dirty="0">
                <a:solidFill>
                  <a:schemeClr val="accent5"/>
                </a:solidFill>
              </a:rPr>
              <a:t>다른 논문 예시</a:t>
            </a:r>
            <a:br>
              <a:rPr lang="en-US" altLang="ko-KR" dirty="0"/>
            </a:br>
            <a:endParaRPr kumimoji="1" lang="en-US" altLang="ko-KR" dirty="0"/>
          </a:p>
          <a:p>
            <a:pPr marL="347400" lvl="1" indent="0">
              <a:buNone/>
            </a:pPr>
            <a:endParaRPr lang="en-US" altLang="ko-KR" dirty="0"/>
          </a:p>
          <a:p>
            <a:pPr lvl="1"/>
            <a:endParaRPr lang="en-US" altLang="ko-KR" dirty="0"/>
          </a:p>
          <a:p>
            <a:endParaRPr kumimoji="1" lang="en-US" altLang="en-US"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13</a:t>
            </a:fld>
            <a:endParaRPr lang="ko-KR" altLang="en-US" dirty="0"/>
          </a:p>
        </p:txBody>
      </p:sp>
      <p:pic>
        <p:nvPicPr>
          <p:cNvPr id="6" name="그림 5">
            <a:extLst>
              <a:ext uri="{FF2B5EF4-FFF2-40B4-BE49-F238E27FC236}">
                <a16:creationId xmlns:a16="http://schemas.microsoft.com/office/drawing/2014/main" id="{6B37F92D-E14A-4B84-A836-54CFF75949AD}"/>
              </a:ext>
            </a:extLst>
          </p:cNvPr>
          <p:cNvPicPr>
            <a:picLocks noChangeAspect="1"/>
          </p:cNvPicPr>
          <p:nvPr/>
        </p:nvPicPr>
        <p:blipFill>
          <a:blip r:embed="rId3"/>
          <a:stretch>
            <a:fillRect/>
          </a:stretch>
        </p:blipFill>
        <p:spPr>
          <a:xfrm>
            <a:off x="846037" y="2000564"/>
            <a:ext cx="5820587" cy="504895"/>
          </a:xfrm>
          <a:prstGeom prst="rect">
            <a:avLst/>
          </a:prstGeom>
        </p:spPr>
      </p:pic>
      <p:pic>
        <p:nvPicPr>
          <p:cNvPr id="8" name="그림 7">
            <a:extLst>
              <a:ext uri="{FF2B5EF4-FFF2-40B4-BE49-F238E27FC236}">
                <a16:creationId xmlns:a16="http://schemas.microsoft.com/office/drawing/2014/main" id="{FC617427-24CC-49E9-A4EF-B75B7748C3C3}"/>
              </a:ext>
            </a:extLst>
          </p:cNvPr>
          <p:cNvPicPr>
            <a:picLocks noChangeAspect="1"/>
          </p:cNvPicPr>
          <p:nvPr/>
        </p:nvPicPr>
        <p:blipFill>
          <a:blip r:embed="rId4"/>
          <a:stretch>
            <a:fillRect/>
          </a:stretch>
        </p:blipFill>
        <p:spPr>
          <a:xfrm>
            <a:off x="846039" y="3079573"/>
            <a:ext cx="6355769" cy="1018048"/>
          </a:xfrm>
          <a:prstGeom prst="rect">
            <a:avLst/>
          </a:prstGeom>
        </p:spPr>
      </p:pic>
      <p:sp>
        <p:nvSpPr>
          <p:cNvPr id="9" name="직사각형 8">
            <a:extLst>
              <a:ext uri="{FF2B5EF4-FFF2-40B4-BE49-F238E27FC236}">
                <a16:creationId xmlns:a16="http://schemas.microsoft.com/office/drawing/2014/main" id="{AC20D86D-6E0B-42CF-ABD8-465C20F93D51}"/>
              </a:ext>
            </a:extLst>
          </p:cNvPr>
          <p:cNvSpPr/>
          <p:nvPr/>
        </p:nvSpPr>
        <p:spPr>
          <a:xfrm>
            <a:off x="846038" y="3079574"/>
            <a:ext cx="4306475" cy="2187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0CAB9C87-5C24-45AB-99DE-BBEBD70018BE}"/>
              </a:ext>
            </a:extLst>
          </p:cNvPr>
          <p:cNvSpPr/>
          <p:nvPr/>
        </p:nvSpPr>
        <p:spPr>
          <a:xfrm>
            <a:off x="846037" y="3658277"/>
            <a:ext cx="4306475" cy="1450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15867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Reviewer2’s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en-US" altLang="ko-KR" dirty="0"/>
              <a:t>What is ‘CNN’ mention in  Abstract? </a:t>
            </a:r>
            <a:r>
              <a:rPr lang="en-US" altLang="ko-KR" b="1" dirty="0">
                <a:solidFill>
                  <a:schemeClr val="accent4"/>
                </a:solidFill>
              </a:rPr>
              <a:t>(WIP)</a:t>
            </a:r>
            <a:endParaRPr lang="en-US" altLang="ko-KR" dirty="0">
              <a:solidFill>
                <a:schemeClr val="accent4"/>
              </a:solidFill>
            </a:endParaRPr>
          </a:p>
          <a:p>
            <a:pPr lvl="1"/>
            <a:r>
              <a:rPr lang="en-US" altLang="ko-KR" dirty="0">
                <a:solidFill>
                  <a:schemeClr val="accent5"/>
                </a:solidFill>
              </a:rPr>
              <a:t>1</a:t>
            </a:r>
            <a:r>
              <a:rPr lang="ko-KR" altLang="en-US" dirty="0">
                <a:solidFill>
                  <a:schemeClr val="accent5"/>
                </a:solidFill>
              </a:rPr>
              <a:t>안</a:t>
            </a:r>
            <a:r>
              <a:rPr lang="en-US" altLang="ko-KR" dirty="0">
                <a:solidFill>
                  <a:schemeClr val="accent5"/>
                </a:solidFill>
              </a:rPr>
              <a:t>: CNN(Convolution Neural Network)</a:t>
            </a:r>
            <a:r>
              <a:rPr lang="ko-KR" altLang="en-US" dirty="0">
                <a:solidFill>
                  <a:schemeClr val="accent5"/>
                </a:solidFill>
              </a:rPr>
              <a:t>으로 수정 </a:t>
            </a:r>
            <a:endParaRPr lang="en-US" altLang="ko-KR" dirty="0">
              <a:solidFill>
                <a:schemeClr val="accent5"/>
              </a:solidFill>
            </a:endParaRPr>
          </a:p>
          <a:p>
            <a:pPr lvl="1"/>
            <a:r>
              <a:rPr lang="en-US" altLang="ko-KR" dirty="0">
                <a:solidFill>
                  <a:schemeClr val="accent5"/>
                </a:solidFill>
              </a:rPr>
              <a:t>2</a:t>
            </a:r>
            <a:r>
              <a:rPr lang="ko-KR" altLang="en-US" dirty="0">
                <a:solidFill>
                  <a:schemeClr val="accent5"/>
                </a:solidFill>
              </a:rPr>
              <a:t>안</a:t>
            </a:r>
            <a:r>
              <a:rPr lang="en-US" altLang="ko-KR" dirty="0">
                <a:solidFill>
                  <a:schemeClr val="accent5"/>
                </a:solidFill>
              </a:rPr>
              <a:t>: CNN </a:t>
            </a:r>
            <a:r>
              <a:rPr lang="ko-KR" altLang="en-US" dirty="0">
                <a:solidFill>
                  <a:schemeClr val="accent5"/>
                </a:solidFill>
              </a:rPr>
              <a:t>→ </a:t>
            </a:r>
            <a:r>
              <a:rPr lang="en-US" altLang="ko-KR" dirty="0">
                <a:solidFill>
                  <a:schemeClr val="accent5"/>
                </a:solidFill>
              </a:rPr>
              <a:t>Image classification model(e.g. CNN)</a:t>
            </a:r>
            <a:r>
              <a:rPr lang="ko-KR" altLang="en-US" dirty="0">
                <a:solidFill>
                  <a:schemeClr val="accent5"/>
                </a:solidFill>
              </a:rPr>
              <a:t>으로 수정 </a:t>
            </a:r>
            <a:endParaRPr lang="en-US" altLang="ko-KR" dirty="0">
              <a:solidFill>
                <a:schemeClr val="accent5"/>
              </a:solidFill>
            </a:endParaRPr>
          </a:p>
          <a:p>
            <a:pPr lvl="1"/>
            <a:endParaRPr lang="en-US" altLang="ko-KR" dirty="0"/>
          </a:p>
          <a:p>
            <a:endParaRPr kumimoji="1" lang="en-US" altLang="en-US"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14</a:t>
            </a:fld>
            <a:endParaRPr lang="ko-KR" altLang="en-US" dirty="0"/>
          </a:p>
        </p:txBody>
      </p:sp>
      <p:pic>
        <p:nvPicPr>
          <p:cNvPr id="12" name="그림 11">
            <a:extLst>
              <a:ext uri="{FF2B5EF4-FFF2-40B4-BE49-F238E27FC236}">
                <a16:creationId xmlns:a16="http://schemas.microsoft.com/office/drawing/2014/main" id="{E1C0D15F-F303-4925-B1E4-3DC6123A9E44}"/>
              </a:ext>
            </a:extLst>
          </p:cNvPr>
          <p:cNvPicPr>
            <a:picLocks noChangeAspect="1"/>
          </p:cNvPicPr>
          <p:nvPr/>
        </p:nvPicPr>
        <p:blipFill>
          <a:blip r:embed="rId3"/>
          <a:stretch>
            <a:fillRect/>
          </a:stretch>
        </p:blipFill>
        <p:spPr>
          <a:xfrm>
            <a:off x="703426" y="3456039"/>
            <a:ext cx="7268589" cy="2457793"/>
          </a:xfrm>
          <a:prstGeom prst="rect">
            <a:avLst/>
          </a:prstGeom>
        </p:spPr>
      </p:pic>
      <p:sp>
        <p:nvSpPr>
          <p:cNvPr id="11" name="직사각형 10">
            <a:extLst>
              <a:ext uri="{FF2B5EF4-FFF2-40B4-BE49-F238E27FC236}">
                <a16:creationId xmlns:a16="http://schemas.microsoft.com/office/drawing/2014/main" id="{62935B6A-FDE3-4961-BF57-1734550CB3CA}"/>
              </a:ext>
            </a:extLst>
          </p:cNvPr>
          <p:cNvSpPr/>
          <p:nvPr/>
        </p:nvSpPr>
        <p:spPr>
          <a:xfrm>
            <a:off x="4579021" y="5295750"/>
            <a:ext cx="881570" cy="177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087412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Reviewer2’s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a:xfrm>
            <a:off x="205740" y="927088"/>
            <a:ext cx="11957875" cy="5146052"/>
          </a:xfrm>
        </p:spPr>
        <p:txBody>
          <a:bodyPr vert="horz" lIns="91440" tIns="45720" rIns="91440" bIns="45720" rtlCol="0" anchor="t">
            <a:normAutofit fontScale="92500" lnSpcReduction="10000"/>
          </a:bodyPr>
          <a:lstStyle/>
          <a:p>
            <a:r>
              <a:rPr lang="en-US" altLang="ko-KR" sz="2000" dirty="0"/>
              <a:t>The</a:t>
            </a:r>
            <a:r>
              <a:rPr lang="ko-KR" altLang="en-US" sz="2000" dirty="0"/>
              <a:t> </a:t>
            </a:r>
            <a:r>
              <a:rPr lang="en-US" altLang="ko-KR" sz="2000" dirty="0"/>
              <a:t>citations</a:t>
            </a:r>
            <a:r>
              <a:rPr lang="ko-KR" altLang="en-US" sz="2000" dirty="0"/>
              <a:t> </a:t>
            </a:r>
            <a:r>
              <a:rPr lang="en-US" altLang="ko-KR" sz="2000" dirty="0"/>
              <a:t>in</a:t>
            </a:r>
            <a:r>
              <a:rPr lang="ko-KR" altLang="en-US" sz="2000" dirty="0"/>
              <a:t> </a:t>
            </a:r>
            <a:r>
              <a:rPr lang="en-US" altLang="ko-KR" sz="2000" dirty="0"/>
              <a:t>“sufficiently utilize the hardware resources [1], [3], [17]-[22]” are improper; citing so many </a:t>
            </a:r>
            <a:r>
              <a:rPr lang="en-US" altLang="ko-KR" sz="2000" dirty="0" err="1"/>
              <a:t>propers</a:t>
            </a:r>
            <a:r>
              <a:rPr lang="en-US" altLang="ko-KR" sz="2000" dirty="0"/>
              <a:t> once in not professional </a:t>
            </a:r>
            <a:r>
              <a:rPr lang="en-US" altLang="ko-KR" sz="2000" b="1" dirty="0">
                <a:solidFill>
                  <a:srgbClr val="00A249"/>
                </a:solidFill>
              </a:rPr>
              <a:t>(OK)</a:t>
            </a:r>
            <a:endParaRPr lang="en-US" altLang="ko-KR" sz="2000" dirty="0"/>
          </a:p>
          <a:p>
            <a:pPr lvl="1"/>
            <a:r>
              <a:rPr lang="ko-KR" altLang="en-US" sz="1600" dirty="0">
                <a:solidFill>
                  <a:schemeClr val="accent5"/>
                </a:solidFill>
              </a:rPr>
              <a:t>해당 문장과 관련된 인용논문 수를 줄일 경우</a:t>
            </a:r>
            <a:endParaRPr lang="en-US" altLang="ko-KR" sz="1600" dirty="0">
              <a:solidFill>
                <a:schemeClr val="accent5"/>
              </a:solidFill>
            </a:endParaRPr>
          </a:p>
          <a:p>
            <a:pPr lvl="1"/>
            <a:r>
              <a:rPr lang="en-US" altLang="ko-KR" sz="1600" dirty="0">
                <a:solidFill>
                  <a:srgbClr val="FF0000"/>
                </a:solidFill>
              </a:rPr>
              <a:t>[1]: Octo(</a:t>
            </a:r>
            <a:r>
              <a:rPr lang="en-US" altLang="ko-KR" sz="1600" dirty="0">
                <a:solidFill>
                  <a:srgbClr val="FF0000"/>
                </a:solidFill>
                <a:hlinkClick r:id="rId3">
                  <a:extLst>
                    <a:ext uri="{A12FA001-AC4F-418D-AE19-62706E023703}">
                      <ahyp:hlinkClr xmlns:ahyp="http://schemas.microsoft.com/office/drawing/2018/hyperlinkcolor" val="tx"/>
                    </a:ext>
                  </a:extLst>
                </a:hlinkClick>
              </a:rPr>
              <a:t>link</a:t>
            </a:r>
            <a:r>
              <a:rPr lang="en-US" altLang="ko-KR" sz="1600" dirty="0">
                <a:solidFill>
                  <a:srgbClr val="FF0000"/>
                </a:solidFill>
                <a:latin typeface="Arial" panose="020B0604020202020204" pitchFamily="34" charset="0"/>
              </a:rPr>
              <a:t>): </a:t>
            </a:r>
            <a:r>
              <a:rPr lang="ko-KR" altLang="en-US" sz="1600" dirty="0">
                <a:solidFill>
                  <a:srgbClr val="FF0000"/>
                </a:solidFill>
                <a:latin typeface="Arial" panose="020B0604020202020204" pitchFamily="34" charset="0"/>
              </a:rPr>
              <a:t>모바일 디바이스 </a:t>
            </a:r>
            <a:r>
              <a:rPr lang="en-US" altLang="ko-KR" sz="1600" dirty="0">
                <a:solidFill>
                  <a:srgbClr val="FF0000"/>
                </a:solidFill>
                <a:latin typeface="Arial" panose="020B0604020202020204" pitchFamily="34" charset="0"/>
              </a:rPr>
              <a:t>training</a:t>
            </a:r>
            <a:r>
              <a:rPr lang="ko-KR" altLang="en-US" sz="1600" dirty="0">
                <a:solidFill>
                  <a:srgbClr val="FF0000"/>
                </a:solidFill>
                <a:latin typeface="Arial" panose="020B0604020202020204" pitchFamily="34" charset="0"/>
              </a:rPr>
              <a:t>을 위해 데이터 자료형을 양자화</a:t>
            </a:r>
            <a:r>
              <a:rPr lang="en-US" altLang="ko-KR" sz="1600" dirty="0">
                <a:solidFill>
                  <a:srgbClr val="FF0000"/>
                </a:solidFill>
                <a:latin typeface="Arial" panose="020B0604020202020204" pitchFamily="34" charset="0"/>
              </a:rPr>
              <a:t>(float</a:t>
            </a:r>
            <a:r>
              <a:rPr lang="ko-KR" altLang="en-US" sz="1600" b="0" i="0" dirty="0">
                <a:solidFill>
                  <a:srgbClr val="FF0000"/>
                </a:solidFill>
                <a:effectLst/>
                <a:latin typeface="Arial" panose="020B0604020202020204" pitchFamily="34" charset="0"/>
              </a:rPr>
              <a:t> →</a:t>
            </a:r>
            <a:r>
              <a:rPr lang="en-US" altLang="ko-KR" sz="1600" b="0" i="0" dirty="0">
                <a:solidFill>
                  <a:srgbClr val="FF0000"/>
                </a:solidFill>
                <a:effectLst/>
                <a:latin typeface="Arial" panose="020B0604020202020204" pitchFamily="34" charset="0"/>
              </a:rPr>
              <a:t>int)</a:t>
            </a:r>
            <a:r>
              <a:rPr lang="ko-KR" altLang="en-US" sz="1600" b="0" i="0" dirty="0">
                <a:solidFill>
                  <a:srgbClr val="FF0000"/>
                </a:solidFill>
                <a:effectLst/>
                <a:latin typeface="Arial" panose="020B0604020202020204" pitchFamily="34" charset="0"/>
              </a:rPr>
              <a:t>하여 실현 →  </a:t>
            </a:r>
            <a:r>
              <a:rPr lang="en-US" altLang="ko-KR" sz="1600" b="0" i="0" dirty="0">
                <a:solidFill>
                  <a:srgbClr val="FF0000"/>
                </a:solidFill>
                <a:effectLst/>
                <a:latin typeface="Arial" panose="020B0604020202020204" pitchFamily="34" charset="0"/>
              </a:rPr>
              <a:t>inference </a:t>
            </a:r>
            <a:r>
              <a:rPr lang="ko-KR" altLang="en-US" sz="1600" b="0" i="0" dirty="0">
                <a:solidFill>
                  <a:srgbClr val="FF0000"/>
                </a:solidFill>
                <a:effectLst/>
                <a:latin typeface="Arial" panose="020B0604020202020204" pitchFamily="34" charset="0"/>
              </a:rPr>
              <a:t>를 </a:t>
            </a:r>
            <a:r>
              <a:rPr lang="en-US" altLang="ko-KR" sz="1600" dirty="0">
                <a:solidFill>
                  <a:srgbClr val="FF0000"/>
                </a:solidFill>
                <a:latin typeface="Arial" panose="020B0604020202020204" pitchFamily="34" charset="0"/>
              </a:rPr>
              <a:t>H/W</a:t>
            </a:r>
            <a:r>
              <a:rPr lang="ko-KR" altLang="en-US" sz="1600" dirty="0">
                <a:solidFill>
                  <a:srgbClr val="FF0000"/>
                </a:solidFill>
                <a:latin typeface="Arial" panose="020B0604020202020204" pitchFamily="34" charset="0"/>
              </a:rPr>
              <a:t> </a:t>
            </a:r>
            <a:r>
              <a:rPr lang="en-US" altLang="ko-KR" sz="1600" dirty="0">
                <a:solidFill>
                  <a:srgbClr val="FF0000"/>
                </a:solidFill>
                <a:latin typeface="Arial" panose="020B0604020202020204" pitchFamily="34" charset="0"/>
              </a:rPr>
              <a:t>logic</a:t>
            </a:r>
            <a:r>
              <a:rPr lang="ko-KR" altLang="en-US" sz="1600" dirty="0">
                <a:solidFill>
                  <a:srgbClr val="FF0000"/>
                </a:solidFill>
                <a:latin typeface="Arial" panose="020B0604020202020204" pitchFamily="34" charset="0"/>
              </a:rPr>
              <a:t>으로 </a:t>
            </a:r>
            <a:r>
              <a:rPr lang="en-US" altLang="ko-KR" sz="1600" dirty="0">
                <a:solidFill>
                  <a:srgbClr val="FF0000"/>
                </a:solidFill>
                <a:latin typeface="Arial" panose="020B0604020202020204" pitchFamily="34" charset="0"/>
              </a:rPr>
              <a:t>offload </a:t>
            </a:r>
            <a:r>
              <a:rPr lang="ko-KR" altLang="en-US" sz="1600" dirty="0">
                <a:solidFill>
                  <a:srgbClr val="FF0000"/>
                </a:solidFill>
                <a:latin typeface="Arial" panose="020B0604020202020204" pitchFamily="34" charset="0"/>
              </a:rPr>
              <a:t>했다고 보기 어렵다고 생각됨 </a:t>
            </a:r>
            <a:endParaRPr lang="en-US" altLang="ko-KR" sz="1600" b="0" i="0" dirty="0">
              <a:solidFill>
                <a:srgbClr val="FF0000"/>
              </a:solidFill>
              <a:effectLst/>
              <a:latin typeface="Arial" panose="020B0604020202020204" pitchFamily="34" charset="0"/>
            </a:endParaRPr>
          </a:p>
          <a:p>
            <a:pPr lvl="1"/>
            <a:r>
              <a:rPr lang="en-US" altLang="ko-KR" sz="1600" dirty="0">
                <a:solidFill>
                  <a:srgbClr val="FF0000"/>
                </a:solidFill>
                <a:latin typeface="Arial" panose="020B0604020202020204" pitchFamily="34" charset="0"/>
              </a:rPr>
              <a:t>[3]: </a:t>
            </a:r>
            <a:r>
              <a:rPr lang="en-US" altLang="ko-KR" sz="1600" b="0" i="0" dirty="0" err="1">
                <a:solidFill>
                  <a:srgbClr val="FF0000"/>
                </a:solidFill>
                <a:effectLst/>
                <a:latin typeface="Arial" panose="020B0604020202020204" pitchFamily="34" charset="0"/>
              </a:rPr>
              <a:t>HetPipe</a:t>
            </a:r>
            <a:r>
              <a:rPr lang="en-US" altLang="ko-KR" sz="1600" b="0" i="0" dirty="0">
                <a:solidFill>
                  <a:srgbClr val="FF0000"/>
                </a:solidFill>
                <a:effectLst/>
                <a:latin typeface="Arial" panose="020B0604020202020204" pitchFamily="34" charset="0"/>
              </a:rPr>
              <a:t>(</a:t>
            </a:r>
            <a:r>
              <a:rPr lang="en-US" altLang="ko-KR" sz="1600" b="0" i="0" dirty="0">
                <a:solidFill>
                  <a:srgbClr val="FF0000"/>
                </a:solidFill>
                <a:effectLst/>
                <a:latin typeface="Arial" panose="020B0604020202020204" pitchFamily="34" charset="0"/>
                <a:hlinkClick r:id="rId4">
                  <a:extLst>
                    <a:ext uri="{A12FA001-AC4F-418D-AE19-62706E023703}">
                      <ahyp:hlinkClr xmlns:ahyp="http://schemas.microsoft.com/office/drawing/2018/hyperlinkcolor" val="tx"/>
                    </a:ext>
                  </a:extLst>
                </a:hlinkClick>
              </a:rPr>
              <a:t>link</a:t>
            </a:r>
            <a:r>
              <a:rPr lang="en-US" altLang="ko-KR" sz="1600" b="0" i="0" dirty="0">
                <a:solidFill>
                  <a:srgbClr val="FF0000"/>
                </a:solidFill>
                <a:effectLst/>
                <a:latin typeface="Arial" panose="020B0604020202020204" pitchFamily="34" charset="0"/>
              </a:rPr>
              <a:t>)</a:t>
            </a:r>
            <a:r>
              <a:rPr lang="en-US" altLang="ko-KR" sz="1600" dirty="0">
                <a:solidFill>
                  <a:srgbClr val="FF0000"/>
                </a:solidFill>
                <a:latin typeface="Arial" panose="020B0604020202020204" pitchFamily="34" charset="0"/>
              </a:rPr>
              <a:t>:</a:t>
            </a:r>
            <a:r>
              <a:rPr lang="ko-KR" altLang="en-US" sz="1600" b="0" i="0" dirty="0">
                <a:solidFill>
                  <a:srgbClr val="FF0000"/>
                </a:solidFill>
                <a:effectLst/>
                <a:latin typeface="Arial" panose="020B0604020202020204" pitchFamily="34" charset="0"/>
              </a:rPr>
              <a:t> 모델 분산</a:t>
            </a:r>
            <a:r>
              <a:rPr lang="en-US" altLang="ko-KR" sz="1600" dirty="0">
                <a:solidFill>
                  <a:srgbClr val="FF0000"/>
                </a:solidFill>
                <a:latin typeface="Arial" panose="020B0604020202020204" pitchFamily="34" charset="0"/>
              </a:rPr>
              <a:t>+</a:t>
            </a:r>
            <a:r>
              <a:rPr lang="ko-KR" altLang="en-US" sz="1600" dirty="0">
                <a:solidFill>
                  <a:srgbClr val="FF0000"/>
                </a:solidFill>
                <a:latin typeface="Arial" panose="020B0604020202020204" pitchFamily="34" charset="0"/>
              </a:rPr>
              <a:t>데이터분산 병렬처리를 통합</a:t>
            </a:r>
            <a:r>
              <a:rPr lang="en-US" altLang="ko-KR" sz="1600" dirty="0">
                <a:solidFill>
                  <a:srgbClr val="FF0000"/>
                </a:solidFill>
                <a:latin typeface="Arial" panose="020B0604020202020204" pitchFamily="34" charset="0"/>
              </a:rPr>
              <a:t>(overlap </a:t>
            </a:r>
            <a:r>
              <a:rPr lang="ko-KR" altLang="en-US" sz="1600" dirty="0">
                <a:solidFill>
                  <a:srgbClr val="FF0000"/>
                </a:solidFill>
                <a:latin typeface="Arial" panose="020B0604020202020204" pitchFamily="34" charset="0"/>
              </a:rPr>
              <a:t>적용</a:t>
            </a:r>
            <a:r>
              <a:rPr lang="en-US" altLang="ko-KR" sz="1600" dirty="0">
                <a:solidFill>
                  <a:srgbClr val="FF0000"/>
                </a:solidFill>
                <a:latin typeface="Arial" panose="020B0604020202020204" pitchFamily="34" charset="0"/>
              </a:rPr>
              <a:t>)</a:t>
            </a:r>
            <a:r>
              <a:rPr lang="ko-KR" altLang="en-US" sz="1600" dirty="0">
                <a:solidFill>
                  <a:srgbClr val="FF0000"/>
                </a:solidFill>
                <a:latin typeface="Arial" panose="020B0604020202020204" pitchFamily="34" charset="0"/>
              </a:rPr>
              <a:t> </a:t>
            </a:r>
            <a:r>
              <a:rPr lang="ko-KR" altLang="en-US" sz="1600" b="0" i="0" dirty="0">
                <a:solidFill>
                  <a:srgbClr val="FF0000"/>
                </a:solidFill>
                <a:effectLst/>
                <a:latin typeface="Arial" panose="020B0604020202020204" pitchFamily="34" charset="0"/>
              </a:rPr>
              <a:t>→ </a:t>
            </a:r>
            <a:r>
              <a:rPr lang="en-US" altLang="ko-KR" sz="1600" dirty="0">
                <a:solidFill>
                  <a:srgbClr val="FF0000"/>
                </a:solidFill>
                <a:latin typeface="Arial" panose="020B0604020202020204" pitchFamily="34" charset="0"/>
              </a:rPr>
              <a:t>H/W</a:t>
            </a:r>
            <a:r>
              <a:rPr lang="ko-KR" altLang="en-US" sz="1600" dirty="0">
                <a:solidFill>
                  <a:srgbClr val="FF0000"/>
                </a:solidFill>
                <a:latin typeface="Arial" panose="020B0604020202020204" pitchFamily="34" charset="0"/>
              </a:rPr>
              <a:t> </a:t>
            </a:r>
            <a:r>
              <a:rPr lang="en-US" altLang="ko-KR" sz="1600" dirty="0">
                <a:solidFill>
                  <a:srgbClr val="FF0000"/>
                </a:solidFill>
                <a:latin typeface="Arial" panose="020B0604020202020204" pitchFamily="34" charset="0"/>
              </a:rPr>
              <a:t>logic</a:t>
            </a:r>
            <a:r>
              <a:rPr lang="ko-KR" altLang="en-US" sz="1600" dirty="0">
                <a:solidFill>
                  <a:srgbClr val="FF0000"/>
                </a:solidFill>
                <a:latin typeface="Arial" panose="020B0604020202020204" pitchFamily="34" charset="0"/>
              </a:rPr>
              <a:t>을 직접 변경하지 않음</a:t>
            </a:r>
            <a:endParaRPr lang="en-US" altLang="ko-KR" sz="1600" dirty="0">
              <a:solidFill>
                <a:srgbClr val="FF0000"/>
              </a:solidFill>
              <a:latin typeface="Arial" panose="020B0604020202020204" pitchFamily="34" charset="0"/>
            </a:endParaRPr>
          </a:p>
          <a:p>
            <a:pPr lvl="1"/>
            <a:r>
              <a:rPr lang="en-US" altLang="ko-KR" sz="1600" dirty="0">
                <a:solidFill>
                  <a:schemeClr val="accent5"/>
                </a:solidFill>
                <a:latin typeface="Arial" panose="020B0604020202020204" pitchFamily="34" charset="0"/>
              </a:rPr>
              <a:t>[17]: </a:t>
            </a:r>
            <a:r>
              <a:rPr lang="en-US" altLang="ko-KR" sz="1600" dirty="0" err="1">
                <a:solidFill>
                  <a:schemeClr val="accent5"/>
                </a:solidFill>
                <a:latin typeface="Arial" panose="020B0604020202020204" pitchFamily="34" charset="0"/>
              </a:rPr>
              <a:t>MnnFast</a:t>
            </a:r>
            <a:r>
              <a:rPr lang="en-US" altLang="ko-KR" sz="1600" dirty="0">
                <a:solidFill>
                  <a:schemeClr val="accent5"/>
                </a:solidFill>
                <a:latin typeface="Arial" panose="020B0604020202020204" pitchFamily="34" charset="0"/>
              </a:rPr>
              <a:t>(</a:t>
            </a:r>
            <a:r>
              <a:rPr lang="en-US" altLang="ko-KR" sz="1600" dirty="0">
                <a:solidFill>
                  <a:schemeClr val="accent5"/>
                </a:solidFill>
                <a:latin typeface="Arial" panose="020B0604020202020204" pitchFamily="34" charset="0"/>
                <a:hlinkClick r:id="rId5"/>
              </a:rPr>
              <a:t>link</a:t>
            </a:r>
            <a:r>
              <a:rPr lang="en-US" altLang="ko-KR" sz="1600" dirty="0">
                <a:solidFill>
                  <a:schemeClr val="accent5"/>
                </a:solidFill>
                <a:latin typeface="Arial" panose="020B0604020202020204" pitchFamily="34" charset="0"/>
              </a:rPr>
              <a:t>):</a:t>
            </a:r>
            <a:r>
              <a:rPr lang="ko-KR" altLang="en-US" sz="1600" dirty="0">
                <a:solidFill>
                  <a:schemeClr val="accent5"/>
                </a:solidFill>
                <a:latin typeface="Arial" panose="020B0604020202020204" pitchFamily="34" charset="0"/>
              </a:rPr>
              <a:t> </a:t>
            </a:r>
            <a:r>
              <a:rPr lang="en-US" altLang="ko-KR" sz="1600" dirty="0">
                <a:solidFill>
                  <a:schemeClr val="accent5"/>
                </a:solidFill>
                <a:latin typeface="Arial" panose="020B0604020202020204" pitchFamily="34" charset="0"/>
              </a:rPr>
              <a:t>FPGA</a:t>
            </a:r>
            <a:r>
              <a:rPr lang="ko-KR" altLang="en-US" sz="1600" dirty="0">
                <a:solidFill>
                  <a:schemeClr val="accent5"/>
                </a:solidFill>
                <a:latin typeface="Arial" panose="020B0604020202020204" pitchFamily="34" charset="0"/>
              </a:rPr>
              <a:t>를 사용하여  </a:t>
            </a:r>
            <a:r>
              <a:rPr lang="en-US" altLang="ko-KR" sz="1600" dirty="0">
                <a:solidFill>
                  <a:schemeClr val="accent5"/>
                </a:solidFill>
                <a:latin typeface="Arial" panose="020B0604020202020204" pitchFamily="34" charset="0"/>
              </a:rPr>
              <a:t>large-scale memory</a:t>
            </a:r>
            <a:r>
              <a:rPr lang="ko-KR" altLang="en-US" sz="1600" dirty="0">
                <a:solidFill>
                  <a:schemeClr val="accent5"/>
                </a:solidFill>
                <a:latin typeface="Arial" panose="020B0604020202020204" pitchFamily="34" charset="0"/>
              </a:rPr>
              <a:t> </a:t>
            </a:r>
            <a:r>
              <a:rPr lang="en-US" altLang="ko-KR" sz="1600" dirty="0">
                <a:solidFill>
                  <a:schemeClr val="accent5"/>
                </a:solidFill>
                <a:latin typeface="Arial" panose="020B0604020202020204" pitchFamily="34" charset="0"/>
              </a:rPr>
              <a:t>neural network(RNN)</a:t>
            </a:r>
            <a:r>
              <a:rPr lang="ko-KR" altLang="en-US" sz="1600" dirty="0">
                <a:solidFill>
                  <a:schemeClr val="accent5"/>
                </a:solidFill>
                <a:latin typeface="Arial" panose="020B0604020202020204" pitchFamily="34" charset="0"/>
              </a:rPr>
              <a:t>을 위한 </a:t>
            </a:r>
            <a:r>
              <a:rPr lang="en-US" altLang="ko-KR" sz="1600" dirty="0">
                <a:solidFill>
                  <a:schemeClr val="accent5"/>
                </a:solidFill>
                <a:latin typeface="Arial" panose="020B0604020202020204" pitchFamily="34" charset="0"/>
              </a:rPr>
              <a:t>H/W </a:t>
            </a:r>
            <a:r>
              <a:rPr lang="ko-KR" altLang="en-US" sz="1600" dirty="0" err="1">
                <a:solidFill>
                  <a:schemeClr val="accent5"/>
                </a:solidFill>
                <a:latin typeface="Arial" panose="020B0604020202020204" pitchFamily="34" charset="0"/>
              </a:rPr>
              <a:t>아키텍쳐</a:t>
            </a:r>
            <a:r>
              <a:rPr lang="ko-KR" altLang="en-US" sz="1600" dirty="0">
                <a:solidFill>
                  <a:schemeClr val="accent5"/>
                </a:solidFill>
                <a:latin typeface="Arial" panose="020B0604020202020204" pitchFamily="34" charset="0"/>
              </a:rPr>
              <a:t> 제안 </a:t>
            </a:r>
            <a:r>
              <a:rPr lang="ko-KR" altLang="en-US" sz="1600" b="0" i="0" dirty="0">
                <a:solidFill>
                  <a:schemeClr val="accent5"/>
                </a:solidFill>
                <a:effectLst/>
                <a:latin typeface="Arial" panose="020B0604020202020204" pitchFamily="34" charset="0"/>
              </a:rPr>
              <a:t>→ </a:t>
            </a:r>
            <a:r>
              <a:rPr lang="ko-KR" altLang="en-US" sz="1600" dirty="0">
                <a:solidFill>
                  <a:schemeClr val="accent5"/>
                </a:solidFill>
                <a:latin typeface="Arial" panose="020B0604020202020204" pitchFamily="34" charset="0"/>
              </a:rPr>
              <a:t>적합</a:t>
            </a:r>
            <a:endParaRPr lang="en-US" altLang="ko-KR" sz="1600" dirty="0">
              <a:solidFill>
                <a:schemeClr val="accent5"/>
              </a:solidFill>
              <a:latin typeface="Arial" panose="020B0604020202020204" pitchFamily="34" charset="0"/>
            </a:endParaRPr>
          </a:p>
          <a:p>
            <a:pPr lvl="1"/>
            <a:r>
              <a:rPr lang="en-US" altLang="ko-KR" sz="1600" dirty="0">
                <a:solidFill>
                  <a:schemeClr val="accent5"/>
                </a:solidFill>
                <a:latin typeface="Arial" panose="020B0604020202020204" pitchFamily="34" charset="0"/>
              </a:rPr>
              <a:t>[18]: Processing-in-Memory for Energy-efficient Neural Network Training(</a:t>
            </a:r>
            <a:r>
              <a:rPr lang="en-US" altLang="ko-KR" sz="1600" dirty="0">
                <a:solidFill>
                  <a:schemeClr val="accent5"/>
                </a:solidFill>
                <a:latin typeface="Arial" panose="020B0604020202020204" pitchFamily="34" charset="0"/>
                <a:hlinkClick r:id="rId6"/>
              </a:rPr>
              <a:t>link</a:t>
            </a:r>
            <a:r>
              <a:rPr lang="en-US" altLang="ko-KR" sz="1600" dirty="0">
                <a:solidFill>
                  <a:schemeClr val="accent5"/>
                </a:solidFill>
                <a:latin typeface="Arial" panose="020B0604020202020204" pitchFamily="34" charset="0"/>
              </a:rPr>
              <a:t>): </a:t>
            </a:r>
            <a:r>
              <a:rPr lang="ko-KR" altLang="en-US" sz="1600" dirty="0">
                <a:solidFill>
                  <a:schemeClr val="accent5"/>
                </a:solidFill>
                <a:latin typeface="Arial" panose="020B0604020202020204" pitchFamily="34" charset="0"/>
              </a:rPr>
              <a:t>훈련</a:t>
            </a:r>
            <a:r>
              <a:rPr lang="en-US" altLang="ko-KR" sz="1600" dirty="0">
                <a:solidFill>
                  <a:schemeClr val="accent5"/>
                </a:solidFill>
                <a:latin typeface="Arial" panose="020B0604020202020204" pitchFamily="34" charset="0"/>
              </a:rPr>
              <a:t> </a:t>
            </a:r>
            <a:r>
              <a:rPr lang="ko-KR" altLang="en-US" sz="1600" dirty="0">
                <a:solidFill>
                  <a:schemeClr val="accent5"/>
                </a:solidFill>
                <a:latin typeface="Arial" panose="020B0604020202020204" pitchFamily="34" charset="0"/>
              </a:rPr>
              <a:t>성능개선 </a:t>
            </a:r>
            <a:r>
              <a:rPr lang="en-US" altLang="ko-KR" sz="1600" dirty="0">
                <a:solidFill>
                  <a:schemeClr val="accent5"/>
                </a:solidFill>
                <a:latin typeface="Arial" panose="020B0604020202020204" pitchFamily="34" charset="0"/>
              </a:rPr>
              <a:t>PIM H/W </a:t>
            </a:r>
            <a:r>
              <a:rPr lang="ko-KR" altLang="en-US" sz="1600" dirty="0" err="1">
                <a:solidFill>
                  <a:schemeClr val="accent5"/>
                </a:solidFill>
                <a:latin typeface="Arial" panose="020B0604020202020204" pitchFamily="34" charset="0"/>
              </a:rPr>
              <a:t>아키텍쳐</a:t>
            </a:r>
            <a:r>
              <a:rPr lang="ko-KR" altLang="en-US" sz="1600" dirty="0">
                <a:solidFill>
                  <a:schemeClr val="accent5"/>
                </a:solidFill>
                <a:latin typeface="Arial" panose="020B0604020202020204" pitchFamily="34" charset="0"/>
              </a:rPr>
              <a:t> 제안 </a:t>
            </a:r>
            <a:r>
              <a:rPr lang="ko-KR" altLang="en-US" sz="1600" b="0" i="0" dirty="0">
                <a:solidFill>
                  <a:schemeClr val="accent5"/>
                </a:solidFill>
                <a:effectLst/>
                <a:latin typeface="Arial" panose="020B0604020202020204" pitchFamily="34" charset="0"/>
              </a:rPr>
              <a:t>→ </a:t>
            </a:r>
            <a:r>
              <a:rPr lang="ko-KR" altLang="en-US" sz="1600" dirty="0">
                <a:solidFill>
                  <a:schemeClr val="accent5"/>
                </a:solidFill>
                <a:latin typeface="Arial" panose="020B0604020202020204" pitchFamily="34" charset="0"/>
              </a:rPr>
              <a:t>적합</a:t>
            </a:r>
            <a:endParaRPr lang="en-US" altLang="ko-KR" sz="1600" dirty="0">
              <a:solidFill>
                <a:schemeClr val="accent5"/>
              </a:solidFill>
              <a:latin typeface="Arial" panose="020B0604020202020204" pitchFamily="34" charset="0"/>
            </a:endParaRPr>
          </a:p>
          <a:p>
            <a:pPr lvl="1"/>
            <a:r>
              <a:rPr lang="en-US" altLang="ko-KR" sz="1600" dirty="0">
                <a:solidFill>
                  <a:srgbClr val="FF0000"/>
                </a:solidFill>
                <a:latin typeface="Arial" panose="020B0604020202020204" pitchFamily="34" charset="0"/>
              </a:rPr>
              <a:t>[19]: </a:t>
            </a:r>
            <a:r>
              <a:rPr lang="en-US" altLang="ko-KR" sz="1600" dirty="0" err="1">
                <a:solidFill>
                  <a:srgbClr val="FF0000"/>
                </a:solidFill>
                <a:latin typeface="Arial" panose="020B0604020202020204" pitchFamily="34" charset="0"/>
              </a:rPr>
              <a:t>ZeRO</a:t>
            </a:r>
            <a:r>
              <a:rPr lang="en-US" altLang="ko-KR" sz="1600" dirty="0">
                <a:solidFill>
                  <a:srgbClr val="FF0000"/>
                </a:solidFill>
                <a:latin typeface="Arial" panose="020B0604020202020204" pitchFamily="34" charset="0"/>
              </a:rPr>
              <a:t>-Offload(</a:t>
            </a:r>
            <a:r>
              <a:rPr lang="en-US" altLang="ko-KR" sz="1600" dirty="0">
                <a:solidFill>
                  <a:srgbClr val="FF0000"/>
                </a:solidFill>
                <a:latin typeface="Arial" panose="020B0604020202020204" pitchFamily="34" charset="0"/>
                <a:hlinkClick r:id="rId7">
                  <a:extLst>
                    <a:ext uri="{A12FA001-AC4F-418D-AE19-62706E023703}">
                      <ahyp:hlinkClr xmlns:ahyp="http://schemas.microsoft.com/office/drawing/2018/hyperlinkcolor" val="tx"/>
                    </a:ext>
                  </a:extLst>
                </a:hlinkClick>
              </a:rPr>
              <a:t>link</a:t>
            </a:r>
            <a:r>
              <a:rPr lang="en-US" altLang="ko-KR" sz="1600" dirty="0">
                <a:solidFill>
                  <a:srgbClr val="FF0000"/>
                </a:solidFill>
                <a:latin typeface="Arial" panose="020B0604020202020204" pitchFamily="34" charset="0"/>
              </a:rPr>
              <a:t>): large-scale model inference</a:t>
            </a:r>
            <a:r>
              <a:rPr lang="ko-KR" altLang="en-US" sz="1600" dirty="0">
                <a:solidFill>
                  <a:srgbClr val="FF0000"/>
                </a:solidFill>
                <a:latin typeface="Arial" panose="020B0604020202020204" pitchFamily="34" charset="0"/>
              </a:rPr>
              <a:t> 성능향상을 위해 </a:t>
            </a:r>
            <a:r>
              <a:rPr lang="en-US" altLang="ko-KR" sz="1600" dirty="0">
                <a:solidFill>
                  <a:srgbClr val="FF0000"/>
                </a:solidFill>
                <a:latin typeface="Arial" panose="020B0604020202020204" pitchFamily="34" charset="0"/>
              </a:rPr>
              <a:t>data</a:t>
            </a:r>
            <a:r>
              <a:rPr lang="ko-KR" altLang="en-US" sz="1600" dirty="0">
                <a:solidFill>
                  <a:srgbClr val="FF0000"/>
                </a:solidFill>
                <a:latin typeface="Arial" panose="020B0604020202020204" pitchFamily="34" charset="0"/>
              </a:rPr>
              <a:t>를 </a:t>
            </a:r>
            <a:r>
              <a:rPr lang="en-US" altLang="ko-KR" sz="1600" dirty="0">
                <a:solidFill>
                  <a:srgbClr val="FF0000"/>
                </a:solidFill>
                <a:latin typeface="Arial" panose="020B0604020202020204" pitchFamily="34" charset="0"/>
              </a:rPr>
              <a:t>CPU</a:t>
            </a:r>
            <a:r>
              <a:rPr lang="ko-KR" altLang="en-US" sz="1600" dirty="0">
                <a:solidFill>
                  <a:srgbClr val="FF0000"/>
                </a:solidFill>
                <a:latin typeface="Arial" panose="020B0604020202020204" pitchFamily="34" charset="0"/>
              </a:rPr>
              <a:t>로 </a:t>
            </a:r>
            <a:r>
              <a:rPr lang="en-US" altLang="ko-KR" sz="1600" dirty="0">
                <a:solidFill>
                  <a:srgbClr val="FF0000"/>
                </a:solidFill>
                <a:latin typeface="Arial" panose="020B0604020202020204" pitchFamily="34" charset="0"/>
              </a:rPr>
              <a:t>offload</a:t>
            </a:r>
            <a:r>
              <a:rPr lang="ko-KR" altLang="en-US" sz="1600" dirty="0">
                <a:solidFill>
                  <a:srgbClr val="FF0000"/>
                </a:solidFill>
                <a:latin typeface="Arial" panose="020B0604020202020204" pitchFamily="34" charset="0"/>
              </a:rPr>
              <a:t>하여 수행</a:t>
            </a:r>
            <a:r>
              <a:rPr lang="en-US" altLang="ko-KR" sz="1600" dirty="0">
                <a:solidFill>
                  <a:srgbClr val="FF0000"/>
                </a:solidFill>
                <a:latin typeface="Arial" panose="020B0604020202020204" pitchFamily="34" charset="0"/>
              </a:rPr>
              <a:t> </a:t>
            </a:r>
            <a:r>
              <a:rPr lang="ko-KR" altLang="en-US" sz="1600" b="0" i="0" dirty="0">
                <a:solidFill>
                  <a:srgbClr val="FF0000"/>
                </a:solidFill>
                <a:effectLst/>
                <a:latin typeface="Arial" panose="020B0604020202020204" pitchFamily="34" charset="0"/>
              </a:rPr>
              <a:t>→ </a:t>
            </a:r>
            <a:r>
              <a:rPr lang="en-US" altLang="ko-KR" sz="1600" dirty="0">
                <a:solidFill>
                  <a:srgbClr val="FF0000"/>
                </a:solidFill>
                <a:latin typeface="Arial" panose="020B0604020202020204" pitchFamily="34" charset="0"/>
              </a:rPr>
              <a:t>H/W</a:t>
            </a:r>
            <a:r>
              <a:rPr lang="ko-KR" altLang="en-US" sz="1600" dirty="0">
                <a:solidFill>
                  <a:srgbClr val="FF0000"/>
                </a:solidFill>
                <a:latin typeface="Arial" panose="020B0604020202020204" pitchFamily="34" charset="0"/>
              </a:rPr>
              <a:t> </a:t>
            </a:r>
            <a:r>
              <a:rPr lang="en-US" altLang="ko-KR" sz="1600" dirty="0">
                <a:solidFill>
                  <a:srgbClr val="FF0000"/>
                </a:solidFill>
                <a:latin typeface="Arial" panose="020B0604020202020204" pitchFamily="34" charset="0"/>
              </a:rPr>
              <a:t>logic</a:t>
            </a:r>
            <a:r>
              <a:rPr lang="ko-KR" altLang="en-US" sz="1600" dirty="0">
                <a:solidFill>
                  <a:srgbClr val="FF0000"/>
                </a:solidFill>
                <a:latin typeface="Arial" panose="020B0604020202020204" pitchFamily="34" charset="0"/>
              </a:rPr>
              <a:t>을 직접 변경하지 않음</a:t>
            </a:r>
            <a:endParaRPr lang="en-US" altLang="ko-KR" sz="1600" dirty="0">
              <a:solidFill>
                <a:srgbClr val="FF0000"/>
              </a:solidFill>
              <a:latin typeface="Arial" panose="020B0604020202020204" pitchFamily="34" charset="0"/>
            </a:endParaRPr>
          </a:p>
          <a:p>
            <a:pPr lvl="1"/>
            <a:r>
              <a:rPr lang="en-US" altLang="ko-KR" sz="1600" dirty="0">
                <a:solidFill>
                  <a:schemeClr val="accent5"/>
                </a:solidFill>
                <a:latin typeface="Arial" panose="020B0604020202020204" pitchFamily="34" charset="0"/>
              </a:rPr>
              <a:t>[20]: Scalable Multi-FPGA Acceleration for Large RNNs with Full Parallelism Levels(</a:t>
            </a:r>
            <a:r>
              <a:rPr lang="en-US" altLang="ko-KR" sz="1600" dirty="0">
                <a:solidFill>
                  <a:schemeClr val="accent5"/>
                </a:solidFill>
                <a:latin typeface="Arial" panose="020B0604020202020204" pitchFamily="34" charset="0"/>
                <a:hlinkClick r:id="rId8"/>
              </a:rPr>
              <a:t>link</a:t>
            </a:r>
            <a:r>
              <a:rPr lang="en-US" altLang="ko-KR" sz="1600" dirty="0">
                <a:solidFill>
                  <a:schemeClr val="accent5"/>
                </a:solidFill>
                <a:latin typeface="Arial" panose="020B0604020202020204" pitchFamily="34" charset="0"/>
              </a:rPr>
              <a:t>): FPGA</a:t>
            </a:r>
            <a:r>
              <a:rPr lang="ko-KR" altLang="en-US" sz="1600" dirty="0">
                <a:solidFill>
                  <a:schemeClr val="accent5"/>
                </a:solidFill>
                <a:latin typeface="Arial" panose="020B0604020202020204" pitchFamily="34" charset="0"/>
              </a:rPr>
              <a:t>를 사용하여 </a:t>
            </a:r>
            <a:r>
              <a:rPr lang="en-US" altLang="ko-KR" sz="1600" dirty="0">
                <a:solidFill>
                  <a:schemeClr val="accent5"/>
                </a:solidFill>
                <a:latin typeface="Arial" panose="020B0604020202020204" pitchFamily="34" charset="0"/>
              </a:rPr>
              <a:t>H/W </a:t>
            </a:r>
            <a:r>
              <a:rPr lang="ko-KR" altLang="en-US" sz="1600" dirty="0" err="1">
                <a:solidFill>
                  <a:schemeClr val="accent5"/>
                </a:solidFill>
                <a:latin typeface="Arial" panose="020B0604020202020204" pitchFamily="34" charset="0"/>
              </a:rPr>
              <a:t>아키텍쳐</a:t>
            </a:r>
            <a:r>
              <a:rPr lang="ko-KR" altLang="en-US" sz="1600" dirty="0">
                <a:solidFill>
                  <a:schemeClr val="accent5"/>
                </a:solidFill>
                <a:latin typeface="Arial" panose="020B0604020202020204" pitchFamily="34" charset="0"/>
              </a:rPr>
              <a:t> 제안 </a:t>
            </a:r>
            <a:r>
              <a:rPr lang="ko-KR" altLang="en-US" sz="1600" b="0" i="0" dirty="0">
                <a:solidFill>
                  <a:schemeClr val="accent5"/>
                </a:solidFill>
                <a:effectLst/>
                <a:latin typeface="Arial" panose="020B0604020202020204" pitchFamily="34" charset="0"/>
              </a:rPr>
              <a:t>→ </a:t>
            </a:r>
            <a:r>
              <a:rPr lang="ko-KR" altLang="en-US" sz="1600" dirty="0">
                <a:solidFill>
                  <a:schemeClr val="accent5"/>
                </a:solidFill>
                <a:latin typeface="Arial" panose="020B0604020202020204" pitchFamily="34" charset="0"/>
              </a:rPr>
              <a:t>적합</a:t>
            </a:r>
            <a:endParaRPr lang="en-US" altLang="ko-KR" sz="1600" dirty="0">
              <a:solidFill>
                <a:schemeClr val="accent5"/>
              </a:solidFill>
              <a:latin typeface="Arial" panose="020B0604020202020204" pitchFamily="34" charset="0"/>
            </a:endParaRPr>
          </a:p>
          <a:p>
            <a:pPr lvl="1"/>
            <a:r>
              <a:rPr lang="en-US" altLang="ko-KR" sz="1600" dirty="0">
                <a:solidFill>
                  <a:schemeClr val="accent2">
                    <a:lumMod val="75000"/>
                  </a:schemeClr>
                </a:solidFill>
                <a:latin typeface="Arial" panose="020B0604020202020204" pitchFamily="34" charset="0"/>
              </a:rPr>
              <a:t>[21]: </a:t>
            </a:r>
            <a:r>
              <a:rPr lang="en-US" altLang="ko-KR" sz="1600" dirty="0" err="1">
                <a:solidFill>
                  <a:schemeClr val="accent2">
                    <a:lumMod val="75000"/>
                  </a:schemeClr>
                </a:solidFill>
                <a:latin typeface="Arial" panose="020B0604020202020204" pitchFamily="34" charset="0"/>
              </a:rPr>
              <a:t>FlashNeuron</a:t>
            </a:r>
            <a:r>
              <a:rPr lang="en-US" altLang="ko-KR" sz="1600" dirty="0">
                <a:solidFill>
                  <a:schemeClr val="accent2">
                    <a:lumMod val="75000"/>
                  </a:schemeClr>
                </a:solidFill>
                <a:latin typeface="Arial" panose="020B0604020202020204" pitchFamily="34" charset="0"/>
              </a:rPr>
              <a:t>(</a:t>
            </a:r>
            <a:r>
              <a:rPr lang="en-US" altLang="ko-KR" sz="1600" dirty="0">
                <a:solidFill>
                  <a:schemeClr val="accent2">
                    <a:lumMod val="75000"/>
                  </a:schemeClr>
                </a:solidFill>
                <a:latin typeface="Arial" panose="020B0604020202020204" pitchFamily="34" charset="0"/>
                <a:hlinkClick r:id="rId9">
                  <a:extLst>
                    <a:ext uri="{A12FA001-AC4F-418D-AE19-62706E023703}">
                      <ahyp:hlinkClr xmlns:ahyp="http://schemas.microsoft.com/office/drawing/2018/hyperlinkcolor" val="tx"/>
                    </a:ext>
                  </a:extLst>
                </a:hlinkClick>
              </a:rPr>
              <a:t>link</a:t>
            </a:r>
            <a:r>
              <a:rPr lang="en-US" altLang="ko-KR" sz="1600" dirty="0">
                <a:solidFill>
                  <a:schemeClr val="accent2">
                    <a:lumMod val="75000"/>
                  </a:schemeClr>
                </a:solidFill>
                <a:latin typeface="Arial" panose="020B0604020202020204" pitchFamily="34" charset="0"/>
              </a:rPr>
              <a:t>): </a:t>
            </a:r>
            <a:r>
              <a:rPr lang="ko-KR" altLang="en-US" sz="1600" dirty="0">
                <a:solidFill>
                  <a:schemeClr val="accent2">
                    <a:lumMod val="75000"/>
                  </a:schemeClr>
                </a:solidFill>
                <a:latin typeface="Arial" panose="020B0604020202020204" pitchFamily="34" charset="0"/>
              </a:rPr>
              <a:t>대규모 모델 학습을 위한 </a:t>
            </a:r>
            <a:r>
              <a:rPr lang="en-US" altLang="ko-KR" sz="1600" dirty="0">
                <a:solidFill>
                  <a:schemeClr val="accent2">
                    <a:lumMod val="75000"/>
                  </a:schemeClr>
                </a:solidFill>
                <a:latin typeface="Arial" panose="020B0604020202020204" pitchFamily="34" charset="0"/>
              </a:rPr>
              <a:t>GPU-</a:t>
            </a:r>
            <a:r>
              <a:rPr lang="en-US" altLang="ko-KR" sz="1600" dirty="0" err="1">
                <a:solidFill>
                  <a:schemeClr val="accent2">
                    <a:lumMod val="75000"/>
                  </a:schemeClr>
                </a:solidFill>
                <a:latin typeface="Arial" panose="020B0604020202020204" pitchFamily="34" charset="0"/>
              </a:rPr>
              <a:t>NVMeSSD</a:t>
            </a:r>
            <a:r>
              <a:rPr lang="en-US" altLang="ko-KR" sz="1600" dirty="0">
                <a:solidFill>
                  <a:schemeClr val="accent2">
                    <a:lumMod val="75000"/>
                  </a:schemeClr>
                </a:solidFill>
                <a:latin typeface="Arial" panose="020B0604020202020204" pitchFamily="34" charset="0"/>
              </a:rPr>
              <a:t> Peer-to-Peer Direct Storage Access </a:t>
            </a:r>
            <a:r>
              <a:rPr lang="ko-KR" altLang="en-US" sz="1600" dirty="0">
                <a:solidFill>
                  <a:schemeClr val="accent2">
                    <a:lumMod val="75000"/>
                  </a:schemeClr>
                </a:solidFill>
                <a:latin typeface="Arial" panose="020B0604020202020204" pitchFamily="34" charset="0"/>
              </a:rPr>
              <a:t>레이어</a:t>
            </a:r>
            <a:r>
              <a:rPr lang="en-US" altLang="ko-KR" sz="1600" dirty="0">
                <a:solidFill>
                  <a:schemeClr val="accent2">
                    <a:lumMod val="75000"/>
                  </a:schemeClr>
                </a:solidFill>
                <a:latin typeface="Arial" panose="020B0604020202020204" pitchFamily="34" charset="0"/>
              </a:rPr>
              <a:t>, </a:t>
            </a:r>
            <a:r>
              <a:rPr lang="en-US" altLang="ko-KR" sz="1600" b="0" i="0" dirty="0">
                <a:solidFill>
                  <a:schemeClr val="accent2">
                    <a:lumMod val="75000"/>
                  </a:schemeClr>
                </a:solidFill>
                <a:effectLst/>
                <a:latin typeface="Arial" panose="020B0604020202020204" pitchFamily="34" charset="0"/>
              </a:rPr>
              <a:t>GPU-</a:t>
            </a:r>
            <a:r>
              <a:rPr lang="en-US" altLang="ko-KR" sz="1600" b="0" i="0" dirty="0" err="1">
                <a:solidFill>
                  <a:schemeClr val="accent2">
                    <a:lumMod val="75000"/>
                  </a:schemeClr>
                </a:solidFill>
                <a:effectLst/>
                <a:latin typeface="Arial" panose="020B0604020202020204" pitchFamily="34" charset="0"/>
              </a:rPr>
              <a:t>NVMe</a:t>
            </a:r>
            <a:r>
              <a:rPr lang="en-US" altLang="ko-KR" sz="1600" b="0" i="0" dirty="0">
                <a:solidFill>
                  <a:schemeClr val="accent2">
                    <a:lumMod val="75000"/>
                  </a:schemeClr>
                </a:solidFill>
                <a:effectLst/>
                <a:latin typeface="Arial" panose="020B0604020202020204" pitchFamily="34" charset="0"/>
              </a:rPr>
              <a:t> SSD PCI-e </a:t>
            </a:r>
            <a:r>
              <a:rPr lang="ko-KR" altLang="en-US" sz="1600" dirty="0">
                <a:solidFill>
                  <a:schemeClr val="accent2">
                    <a:lumMod val="75000"/>
                  </a:schemeClr>
                </a:solidFill>
                <a:latin typeface="Arial" panose="020B0604020202020204" pitchFamily="34" charset="0"/>
              </a:rPr>
              <a:t>다이렉트 채널 제안</a:t>
            </a:r>
            <a:r>
              <a:rPr lang="en-US" altLang="ko-KR" sz="1600" dirty="0">
                <a:solidFill>
                  <a:schemeClr val="accent2">
                    <a:lumMod val="75000"/>
                  </a:schemeClr>
                </a:solidFill>
                <a:latin typeface="Arial" panose="020B0604020202020204" pitchFamily="34" charset="0"/>
              </a:rPr>
              <a:t> </a:t>
            </a:r>
            <a:r>
              <a:rPr lang="ko-KR" altLang="en-US" sz="1600" b="0" i="0" dirty="0">
                <a:solidFill>
                  <a:schemeClr val="accent2">
                    <a:lumMod val="75000"/>
                  </a:schemeClr>
                </a:solidFill>
                <a:effectLst/>
                <a:latin typeface="Arial" panose="020B0604020202020204" pitchFamily="34" charset="0"/>
              </a:rPr>
              <a:t>→ </a:t>
            </a:r>
            <a:r>
              <a:rPr lang="en-US" altLang="ko-KR" sz="1600" dirty="0">
                <a:solidFill>
                  <a:schemeClr val="accent2">
                    <a:lumMod val="75000"/>
                  </a:schemeClr>
                </a:solidFill>
                <a:latin typeface="Arial" panose="020B0604020202020204" pitchFamily="34" charset="0"/>
              </a:rPr>
              <a:t>kernel-level logic </a:t>
            </a:r>
            <a:r>
              <a:rPr lang="ko-KR" altLang="en-US" sz="1600" dirty="0">
                <a:solidFill>
                  <a:schemeClr val="accent2">
                    <a:lumMod val="75000"/>
                  </a:schemeClr>
                </a:solidFill>
                <a:latin typeface="Arial" panose="020B0604020202020204" pitchFamily="34" charset="0"/>
              </a:rPr>
              <a:t>변경</a:t>
            </a:r>
            <a:r>
              <a:rPr lang="en-US" altLang="ko-KR" sz="1600" dirty="0">
                <a:solidFill>
                  <a:schemeClr val="accent2">
                    <a:lumMod val="75000"/>
                  </a:schemeClr>
                </a:solidFill>
                <a:latin typeface="Arial" panose="020B0604020202020204" pitchFamily="34" charset="0"/>
              </a:rPr>
              <a:t>(H/W</a:t>
            </a:r>
            <a:r>
              <a:rPr lang="ko-KR" altLang="en-US" sz="1600" dirty="0">
                <a:solidFill>
                  <a:schemeClr val="accent2">
                    <a:lumMod val="75000"/>
                  </a:schemeClr>
                </a:solidFill>
                <a:latin typeface="Arial" panose="020B0604020202020204" pitchFamily="34" charset="0"/>
              </a:rPr>
              <a:t> </a:t>
            </a:r>
            <a:r>
              <a:rPr lang="en-US" altLang="ko-KR" sz="1600" dirty="0">
                <a:solidFill>
                  <a:schemeClr val="accent2">
                    <a:lumMod val="75000"/>
                  </a:schemeClr>
                </a:solidFill>
                <a:latin typeface="Arial" panose="020B0604020202020204" pitchFamily="34" charset="0"/>
              </a:rPr>
              <a:t>logic</a:t>
            </a:r>
            <a:r>
              <a:rPr lang="ko-KR" altLang="en-US" sz="1600" dirty="0">
                <a:solidFill>
                  <a:schemeClr val="accent2">
                    <a:lumMod val="75000"/>
                  </a:schemeClr>
                </a:solidFill>
                <a:latin typeface="Arial" panose="020B0604020202020204" pitchFamily="34" charset="0"/>
              </a:rPr>
              <a:t>을 직접 변경</a:t>
            </a:r>
            <a:r>
              <a:rPr lang="en-US" altLang="ko-KR" sz="1600" dirty="0">
                <a:solidFill>
                  <a:schemeClr val="accent2">
                    <a:lumMod val="75000"/>
                  </a:schemeClr>
                </a:solidFill>
                <a:latin typeface="Arial" panose="020B0604020202020204" pitchFamily="34" charset="0"/>
              </a:rPr>
              <a:t>?)</a:t>
            </a:r>
            <a:endParaRPr lang="en-US" altLang="ko-KR" sz="1800" dirty="0">
              <a:solidFill>
                <a:schemeClr val="accent5"/>
              </a:solidFill>
            </a:endParaRPr>
          </a:p>
          <a:p>
            <a:endParaRPr kumimoji="1" lang="en-US" altLang="en-US"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15</a:t>
            </a:fld>
            <a:endParaRPr lang="ko-KR" altLang="en-US" dirty="0"/>
          </a:p>
        </p:txBody>
      </p:sp>
    </p:spTree>
    <p:extLst>
      <p:ext uri="{BB962C8B-B14F-4D97-AF65-F5344CB8AC3E}">
        <p14:creationId xmlns:p14="http://schemas.microsoft.com/office/powerpoint/2010/main" val="3976289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Reviewer2’s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kumimoji="1" lang="en-US" altLang="en-US" sz="2000" dirty="0"/>
              <a:t>When reviewing the related work, the sentence, “Ren et. al. focused on GPU-CPU hybrid training technology that offloads data to reduce the amount of data movement to/from GPU[20]” is improper. You can find the similar sentence in the following website that can help you how to review your work.</a:t>
            </a:r>
          </a:p>
          <a:p>
            <a:pPr lvl="1"/>
            <a:r>
              <a:rPr lang="en-US" altLang="ko-KR" sz="1800" dirty="0">
                <a:hlinkClick r:id="rId3"/>
              </a:rPr>
              <a:t>https://www.sciencedirect.com/science/article/pii/S0020025521013438</a:t>
            </a:r>
            <a:endParaRPr lang="en-US" altLang="ko-KR" sz="1800" dirty="0"/>
          </a:p>
          <a:p>
            <a:pPr lvl="1"/>
            <a:r>
              <a:rPr lang="en-US" altLang="ko-KR" sz="1800" dirty="0">
                <a:hlinkClick r:id="rId4"/>
              </a:rPr>
              <a:t>https://link.springer.com/article/10.1007/s11831-021-09562-1</a:t>
            </a:r>
            <a:endParaRPr lang="en-US" altLang="ko-KR" sz="1800" dirty="0"/>
          </a:p>
          <a:p>
            <a:pPr lvl="1"/>
            <a:r>
              <a:rPr lang="ko-KR" altLang="en-US" sz="1800" dirty="0">
                <a:solidFill>
                  <a:schemeClr val="accent5"/>
                </a:solidFill>
              </a:rPr>
              <a:t>관련연구 서술 시</a:t>
            </a:r>
            <a:r>
              <a:rPr lang="en-US" altLang="ko-KR" sz="1800" dirty="0">
                <a:solidFill>
                  <a:schemeClr val="accent5"/>
                </a:solidFill>
              </a:rPr>
              <a:t>,</a:t>
            </a:r>
            <a:r>
              <a:rPr lang="ko-KR" altLang="en-US" sz="1800" dirty="0">
                <a:solidFill>
                  <a:schemeClr val="accent5"/>
                </a:solidFill>
              </a:rPr>
              <a:t> </a:t>
            </a:r>
            <a:r>
              <a:rPr lang="en-US" altLang="ko-KR" sz="1800" dirty="0">
                <a:solidFill>
                  <a:schemeClr val="accent5"/>
                </a:solidFill>
              </a:rPr>
              <a:t>&lt;</a:t>
            </a:r>
            <a:r>
              <a:rPr lang="ko-KR" altLang="en-US" sz="1800" dirty="0">
                <a:solidFill>
                  <a:schemeClr val="accent5"/>
                </a:solidFill>
              </a:rPr>
              <a:t>저자</a:t>
            </a:r>
            <a:r>
              <a:rPr lang="en-US" altLang="ko-KR" sz="1800" dirty="0">
                <a:solidFill>
                  <a:schemeClr val="accent5"/>
                </a:solidFill>
              </a:rPr>
              <a:t>&gt;[</a:t>
            </a:r>
            <a:r>
              <a:rPr lang="ko-KR" altLang="en-US" sz="1800" dirty="0">
                <a:solidFill>
                  <a:schemeClr val="accent5"/>
                </a:solidFill>
              </a:rPr>
              <a:t>인용정보</a:t>
            </a:r>
            <a:r>
              <a:rPr lang="en-US" altLang="ko-KR" sz="1800" dirty="0">
                <a:solidFill>
                  <a:schemeClr val="accent5"/>
                </a:solidFill>
              </a:rPr>
              <a:t>] &lt;</a:t>
            </a:r>
            <a:r>
              <a:rPr lang="ko-KR" altLang="en-US" sz="1800" dirty="0">
                <a:solidFill>
                  <a:schemeClr val="accent5"/>
                </a:solidFill>
              </a:rPr>
              <a:t>요약내용</a:t>
            </a:r>
            <a:r>
              <a:rPr lang="en-US" altLang="ko-KR" sz="1800" dirty="0">
                <a:solidFill>
                  <a:schemeClr val="accent5"/>
                </a:solidFill>
              </a:rPr>
              <a:t>&gt;</a:t>
            </a:r>
            <a:r>
              <a:rPr lang="ko-KR" altLang="en-US" sz="1800" dirty="0">
                <a:solidFill>
                  <a:schemeClr val="accent5"/>
                </a:solidFill>
              </a:rPr>
              <a:t> 순으로 서술됨 해당 </a:t>
            </a:r>
            <a:r>
              <a:rPr lang="en-US" altLang="ko-KR" sz="1800" dirty="0">
                <a:solidFill>
                  <a:schemeClr val="accent5"/>
                </a:solidFill>
              </a:rPr>
              <a:t>format</a:t>
            </a:r>
            <a:r>
              <a:rPr lang="ko-KR" altLang="en-US" sz="1800" dirty="0">
                <a:solidFill>
                  <a:schemeClr val="accent5"/>
                </a:solidFill>
              </a:rPr>
              <a:t>으로 변경  </a:t>
            </a:r>
            <a:r>
              <a:rPr lang="en-US" altLang="ko-KR" sz="1800" b="1" dirty="0">
                <a:solidFill>
                  <a:srgbClr val="00A249"/>
                </a:solidFill>
              </a:rPr>
              <a:t>(OK)</a:t>
            </a:r>
            <a:endParaRPr lang="en-US" altLang="ko-KR" sz="1800" dirty="0">
              <a:solidFill>
                <a:schemeClr val="accent5"/>
              </a:solidFill>
            </a:endParaRPr>
          </a:p>
          <a:p>
            <a:pPr lvl="1"/>
            <a:r>
              <a:rPr lang="en-US" altLang="ko-KR" sz="1600" dirty="0">
                <a:solidFill>
                  <a:schemeClr val="accent5"/>
                </a:solidFill>
                <a:latin typeface="Arial" panose="020B0604020202020204" pitchFamily="34" charset="0"/>
              </a:rPr>
              <a:t>For example, </a:t>
            </a:r>
            <a:r>
              <a:rPr lang="en-US" altLang="ko-KR" sz="1600" b="0" i="0" dirty="0">
                <a:solidFill>
                  <a:schemeClr val="accent5"/>
                </a:solidFill>
                <a:effectLst/>
                <a:latin typeface="Arial" panose="020B0604020202020204" pitchFamily="34" charset="0"/>
              </a:rPr>
              <a:t>Ren</a:t>
            </a:r>
            <a:r>
              <a:rPr lang="en-US" altLang="ko-KR" sz="1600" dirty="0">
                <a:solidFill>
                  <a:schemeClr val="accent5"/>
                </a:solidFill>
                <a:latin typeface="Arial" panose="020B0604020202020204" pitchFamily="34" charset="0"/>
              </a:rPr>
              <a:t> [19],  focused on GPU-CPU hybrid training technology(</a:t>
            </a:r>
            <a:r>
              <a:rPr lang="ko-KR" altLang="en-US" sz="1600" dirty="0">
                <a:solidFill>
                  <a:schemeClr val="accent5"/>
                </a:solidFill>
                <a:latin typeface="Arial" panose="020B0604020202020204" pitchFamily="34" charset="0"/>
              </a:rPr>
              <a:t>중략</a:t>
            </a:r>
            <a:r>
              <a:rPr lang="en-US" altLang="ko-KR" sz="1600" dirty="0">
                <a:solidFill>
                  <a:schemeClr val="accent5"/>
                </a:solidFill>
                <a:latin typeface="Arial" panose="020B0604020202020204" pitchFamily="34" charset="0"/>
              </a:rPr>
              <a:t>)</a:t>
            </a:r>
            <a:endParaRPr lang="en-US" altLang="ko-KR" sz="1800" dirty="0">
              <a:solidFill>
                <a:schemeClr val="accent5"/>
              </a:solidFill>
            </a:endParaRPr>
          </a:p>
          <a:p>
            <a:endParaRPr kumimoji="1" lang="en-US" altLang="en-US"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16</a:t>
            </a:fld>
            <a:endParaRPr lang="ko-KR" altLang="en-US" dirty="0"/>
          </a:p>
        </p:txBody>
      </p:sp>
      <p:pic>
        <p:nvPicPr>
          <p:cNvPr id="14" name="그림 13">
            <a:extLst>
              <a:ext uri="{FF2B5EF4-FFF2-40B4-BE49-F238E27FC236}">
                <a16:creationId xmlns:a16="http://schemas.microsoft.com/office/drawing/2014/main" id="{7CFA9E87-3F23-4EA5-A34F-46C2DFAF4CB5}"/>
              </a:ext>
            </a:extLst>
          </p:cNvPr>
          <p:cNvPicPr>
            <a:picLocks noChangeAspect="1"/>
          </p:cNvPicPr>
          <p:nvPr/>
        </p:nvPicPr>
        <p:blipFill>
          <a:blip r:embed="rId5"/>
          <a:stretch>
            <a:fillRect/>
          </a:stretch>
        </p:blipFill>
        <p:spPr>
          <a:xfrm>
            <a:off x="4841388" y="4992871"/>
            <a:ext cx="6973273" cy="1276528"/>
          </a:xfrm>
          <a:prstGeom prst="rect">
            <a:avLst/>
          </a:prstGeom>
        </p:spPr>
      </p:pic>
      <p:pic>
        <p:nvPicPr>
          <p:cNvPr id="16" name="그림 15">
            <a:extLst>
              <a:ext uri="{FF2B5EF4-FFF2-40B4-BE49-F238E27FC236}">
                <a16:creationId xmlns:a16="http://schemas.microsoft.com/office/drawing/2014/main" id="{B78726C5-B730-44E2-8BC0-225E8845C57C}"/>
              </a:ext>
            </a:extLst>
          </p:cNvPr>
          <p:cNvPicPr>
            <a:picLocks noChangeAspect="1"/>
          </p:cNvPicPr>
          <p:nvPr/>
        </p:nvPicPr>
        <p:blipFill rotWithShape="1">
          <a:blip r:embed="rId6"/>
          <a:srcRect t="2280"/>
          <a:stretch/>
        </p:blipFill>
        <p:spPr>
          <a:xfrm>
            <a:off x="826276" y="4427686"/>
            <a:ext cx="3394576" cy="1841713"/>
          </a:xfrm>
          <a:prstGeom prst="rect">
            <a:avLst/>
          </a:prstGeom>
        </p:spPr>
      </p:pic>
      <p:sp>
        <p:nvSpPr>
          <p:cNvPr id="17" name="직사각형 16">
            <a:extLst>
              <a:ext uri="{FF2B5EF4-FFF2-40B4-BE49-F238E27FC236}">
                <a16:creationId xmlns:a16="http://schemas.microsoft.com/office/drawing/2014/main" id="{E6BE96B1-ECD4-4E7A-8A66-CD6775587EB2}"/>
              </a:ext>
            </a:extLst>
          </p:cNvPr>
          <p:cNvSpPr/>
          <p:nvPr/>
        </p:nvSpPr>
        <p:spPr>
          <a:xfrm>
            <a:off x="1012104" y="4427687"/>
            <a:ext cx="2281702" cy="154146"/>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87AF64B0-EC53-4D94-A920-337BC86A3F98}"/>
              </a:ext>
            </a:extLst>
          </p:cNvPr>
          <p:cNvSpPr/>
          <p:nvPr/>
        </p:nvSpPr>
        <p:spPr>
          <a:xfrm>
            <a:off x="1939150" y="4915798"/>
            <a:ext cx="2170734" cy="154146"/>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73C14EAE-00EF-42BD-8B20-60FF65130D9F}"/>
              </a:ext>
            </a:extLst>
          </p:cNvPr>
          <p:cNvSpPr/>
          <p:nvPr/>
        </p:nvSpPr>
        <p:spPr>
          <a:xfrm>
            <a:off x="5129718" y="5181600"/>
            <a:ext cx="1398901" cy="1669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55BC32B1-34EA-4E9B-8025-0781DC77C4C3}"/>
              </a:ext>
            </a:extLst>
          </p:cNvPr>
          <p:cNvSpPr/>
          <p:nvPr/>
        </p:nvSpPr>
        <p:spPr>
          <a:xfrm>
            <a:off x="6074737" y="5345258"/>
            <a:ext cx="1398901" cy="1669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EB24B8A5-1194-465F-9601-6BB29B1BB671}"/>
              </a:ext>
            </a:extLst>
          </p:cNvPr>
          <p:cNvSpPr/>
          <p:nvPr/>
        </p:nvSpPr>
        <p:spPr>
          <a:xfrm>
            <a:off x="826275" y="2353240"/>
            <a:ext cx="7737621" cy="3747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9EDDF0D0-CAB6-4A20-9BBA-9117A3766C01}"/>
              </a:ext>
            </a:extLst>
          </p:cNvPr>
          <p:cNvSpPr/>
          <p:nvPr/>
        </p:nvSpPr>
        <p:spPr>
          <a:xfrm>
            <a:off x="826275" y="2788906"/>
            <a:ext cx="6647364" cy="374705"/>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7" name="그림 26">
            <a:extLst>
              <a:ext uri="{FF2B5EF4-FFF2-40B4-BE49-F238E27FC236}">
                <a16:creationId xmlns:a16="http://schemas.microsoft.com/office/drawing/2014/main" id="{3BACF3B1-1907-4E84-A5D0-F9374B42E07E}"/>
              </a:ext>
            </a:extLst>
          </p:cNvPr>
          <p:cNvPicPr>
            <a:picLocks noChangeAspect="1"/>
          </p:cNvPicPr>
          <p:nvPr/>
        </p:nvPicPr>
        <p:blipFill>
          <a:blip r:embed="rId7"/>
          <a:stretch>
            <a:fillRect/>
          </a:stretch>
        </p:blipFill>
        <p:spPr>
          <a:xfrm>
            <a:off x="6946017" y="4179125"/>
            <a:ext cx="5129622" cy="783266"/>
          </a:xfrm>
          <a:prstGeom prst="rect">
            <a:avLst/>
          </a:prstGeom>
        </p:spPr>
      </p:pic>
    </p:spTree>
    <p:extLst>
      <p:ext uri="{BB962C8B-B14F-4D97-AF65-F5344CB8AC3E}">
        <p14:creationId xmlns:p14="http://schemas.microsoft.com/office/powerpoint/2010/main" val="2727103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Reviewer2’s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kumimoji="1" lang="en-US" altLang="en-US" dirty="0"/>
              <a:t>The “Kwon et al. introduced the prototype of the multi-FPGA acceleration for large-scale RNNs [21]” has the same problem with before; </a:t>
            </a:r>
            <a:r>
              <a:rPr lang="en-US" altLang="ko-KR" sz="2400" b="1" dirty="0">
                <a:solidFill>
                  <a:srgbClr val="00A249"/>
                </a:solidFill>
              </a:rPr>
              <a:t>(OK)</a:t>
            </a:r>
            <a:endParaRPr kumimoji="1" lang="en-US" altLang="en-US" dirty="0"/>
          </a:p>
          <a:p>
            <a:pPr lvl="1"/>
            <a:r>
              <a:rPr kumimoji="1" lang="ko-KR" altLang="en-US" dirty="0">
                <a:solidFill>
                  <a:schemeClr val="accent5"/>
                </a:solidFill>
              </a:rPr>
              <a:t>이전 슬라이드와 동일</a:t>
            </a:r>
            <a:endParaRPr kumimoji="1" lang="en-US" altLang="ko-KR" dirty="0">
              <a:solidFill>
                <a:schemeClr val="accent5"/>
              </a:solidFill>
            </a:endParaRPr>
          </a:p>
          <a:p>
            <a:pPr lvl="1"/>
            <a:r>
              <a:rPr lang="en-US" altLang="ko-KR" sz="2000" dirty="0">
                <a:solidFill>
                  <a:schemeClr val="accent5"/>
                </a:solidFill>
              </a:rPr>
              <a:t>&lt;</a:t>
            </a:r>
            <a:r>
              <a:rPr lang="ko-KR" altLang="en-US" sz="2000" dirty="0">
                <a:solidFill>
                  <a:schemeClr val="accent5"/>
                </a:solidFill>
              </a:rPr>
              <a:t>저자</a:t>
            </a:r>
            <a:r>
              <a:rPr lang="en-US" altLang="ko-KR" sz="2000" dirty="0">
                <a:solidFill>
                  <a:schemeClr val="accent5"/>
                </a:solidFill>
              </a:rPr>
              <a:t>&gt;[</a:t>
            </a:r>
            <a:r>
              <a:rPr lang="ko-KR" altLang="en-US" sz="2000" dirty="0">
                <a:solidFill>
                  <a:schemeClr val="accent5"/>
                </a:solidFill>
              </a:rPr>
              <a:t>인용정보</a:t>
            </a:r>
            <a:r>
              <a:rPr lang="en-US" altLang="ko-KR" sz="2000" dirty="0">
                <a:solidFill>
                  <a:schemeClr val="accent5"/>
                </a:solidFill>
              </a:rPr>
              <a:t>] &lt;</a:t>
            </a:r>
            <a:r>
              <a:rPr lang="ko-KR" altLang="en-US" sz="2000" dirty="0">
                <a:solidFill>
                  <a:schemeClr val="accent5"/>
                </a:solidFill>
              </a:rPr>
              <a:t>요약내용</a:t>
            </a:r>
            <a:r>
              <a:rPr lang="en-US" altLang="ko-KR" sz="2000" dirty="0">
                <a:solidFill>
                  <a:schemeClr val="accent5"/>
                </a:solidFill>
              </a:rPr>
              <a:t>&gt;</a:t>
            </a:r>
            <a:r>
              <a:rPr lang="ko-KR" altLang="en-US" sz="2000" dirty="0">
                <a:solidFill>
                  <a:schemeClr val="accent5"/>
                </a:solidFill>
              </a:rPr>
              <a:t> 순으로 </a:t>
            </a:r>
            <a:r>
              <a:rPr lang="en-US" altLang="ko-KR" sz="2000" dirty="0">
                <a:solidFill>
                  <a:schemeClr val="accent5"/>
                </a:solidFill>
              </a:rPr>
              <a:t>format</a:t>
            </a:r>
            <a:r>
              <a:rPr lang="ko-KR" altLang="en-US" sz="2000" dirty="0">
                <a:solidFill>
                  <a:schemeClr val="accent5"/>
                </a:solidFill>
              </a:rPr>
              <a:t> 변경 </a:t>
            </a:r>
            <a:endParaRPr lang="en-US" altLang="ko-KR" sz="2000" dirty="0">
              <a:solidFill>
                <a:schemeClr val="accent5"/>
              </a:solidFill>
            </a:endParaRPr>
          </a:p>
          <a:p>
            <a:pPr lvl="1"/>
            <a:endParaRPr kumimoji="1" lang="en-US" altLang="ko-KR" dirty="0">
              <a:solidFill>
                <a:schemeClr val="accent5"/>
              </a:solidFill>
            </a:endParaRPr>
          </a:p>
          <a:p>
            <a:pPr lvl="1"/>
            <a:endParaRPr kumimoji="1" lang="en-US" altLang="en-US" dirty="0">
              <a:solidFill>
                <a:schemeClr val="accent5"/>
              </a:solidFill>
            </a:endParaRPr>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17</a:t>
            </a:fld>
            <a:endParaRPr lang="ko-KR" altLang="en-US" dirty="0"/>
          </a:p>
        </p:txBody>
      </p:sp>
    </p:spTree>
    <p:extLst>
      <p:ext uri="{BB962C8B-B14F-4D97-AF65-F5344CB8AC3E}">
        <p14:creationId xmlns:p14="http://schemas.microsoft.com/office/powerpoint/2010/main" val="3360285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Reviewer2’s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kumimoji="1" lang="en-US" altLang="en-US" dirty="0"/>
              <a:t>Use “Fig. 1” or “Figure 1” instead of both.</a:t>
            </a:r>
            <a:r>
              <a:rPr lang="en-US" altLang="ko-KR" sz="2400" b="1" dirty="0">
                <a:solidFill>
                  <a:srgbClr val="00A249"/>
                </a:solidFill>
              </a:rPr>
              <a:t> (OK)</a:t>
            </a:r>
            <a:endParaRPr kumimoji="1" lang="en-US" altLang="en-US" dirty="0"/>
          </a:p>
          <a:p>
            <a:pPr lvl="1"/>
            <a:r>
              <a:rPr kumimoji="1" lang="en-US" altLang="en-US" sz="1800" dirty="0">
                <a:solidFill>
                  <a:schemeClr val="accent5"/>
                </a:solidFill>
              </a:rPr>
              <a:t>Figure1, Fig.1 </a:t>
            </a:r>
            <a:r>
              <a:rPr kumimoji="1" lang="ko-KR" altLang="en-US" sz="1800" dirty="0">
                <a:solidFill>
                  <a:schemeClr val="accent5"/>
                </a:solidFill>
              </a:rPr>
              <a:t>포맷을 혼용불가</a:t>
            </a:r>
            <a:r>
              <a:rPr kumimoji="1" lang="en-US" altLang="ko-KR" sz="1800" dirty="0">
                <a:solidFill>
                  <a:schemeClr val="accent5"/>
                </a:solidFill>
              </a:rPr>
              <a:t>, </a:t>
            </a:r>
            <a:r>
              <a:rPr kumimoji="1" lang="en-US" altLang="en-US" sz="1800" dirty="0">
                <a:solidFill>
                  <a:schemeClr val="accent5"/>
                </a:solidFill>
              </a:rPr>
              <a:t>Figure </a:t>
            </a:r>
            <a:r>
              <a:rPr kumimoji="1" lang="ko-KR" altLang="en-US" sz="1800" dirty="0">
                <a:solidFill>
                  <a:schemeClr val="accent5"/>
                </a:solidFill>
              </a:rPr>
              <a:t>또는 </a:t>
            </a:r>
            <a:r>
              <a:rPr kumimoji="1" lang="en-US" altLang="ko-KR" sz="1800" dirty="0">
                <a:solidFill>
                  <a:schemeClr val="accent5"/>
                </a:solidFill>
              </a:rPr>
              <a:t>Fig. </a:t>
            </a:r>
            <a:r>
              <a:rPr kumimoji="1" lang="ko-KR" altLang="en-US" sz="1800" dirty="0">
                <a:solidFill>
                  <a:schemeClr val="accent5"/>
                </a:solidFill>
              </a:rPr>
              <a:t>만 사용</a:t>
            </a:r>
            <a:endParaRPr kumimoji="1" lang="en-US" altLang="en-US" sz="1800" dirty="0">
              <a:solidFill>
                <a:schemeClr val="accent5"/>
              </a:solidFill>
            </a:endParaRPr>
          </a:p>
          <a:p>
            <a:r>
              <a:rPr kumimoji="1" lang="en-US" altLang="en-US" dirty="0"/>
              <a:t>The usage of “Fig. 2(a) and Fig. 2(b)” in “Unfortunately, as shown in Fig. 2(a) and Fig. 2(b)” is wrong;</a:t>
            </a:r>
            <a:r>
              <a:rPr lang="en-US" altLang="ko-KR" sz="2400" b="1" dirty="0">
                <a:solidFill>
                  <a:srgbClr val="00A249"/>
                </a:solidFill>
              </a:rPr>
              <a:t> (OK)</a:t>
            </a:r>
            <a:endParaRPr kumimoji="1" lang="en-US" altLang="en-US" dirty="0"/>
          </a:p>
          <a:p>
            <a:pPr lvl="1"/>
            <a:r>
              <a:rPr kumimoji="1" lang="en-US" altLang="en-US" sz="1800" dirty="0">
                <a:solidFill>
                  <a:schemeClr val="accent5"/>
                </a:solidFill>
              </a:rPr>
              <a:t>Fig. 2(a) and Fig. 2(b) </a:t>
            </a:r>
            <a:r>
              <a:rPr kumimoji="1" lang="ko-KR" altLang="en-US" sz="1800" dirty="0">
                <a:solidFill>
                  <a:schemeClr val="accent5"/>
                </a:solidFill>
              </a:rPr>
              <a:t>→ </a:t>
            </a:r>
            <a:r>
              <a:rPr kumimoji="1" lang="en-US" altLang="en-US" sz="1800" dirty="0">
                <a:solidFill>
                  <a:schemeClr val="accent5"/>
                </a:solidFill>
              </a:rPr>
              <a:t>Figure 2(a) and Figure 2(b)</a:t>
            </a:r>
          </a:p>
          <a:p>
            <a:r>
              <a:rPr kumimoji="1" lang="en-US" altLang="en-US" dirty="0"/>
              <a:t>The usage of “Fig. 2(c) and Fig. 2(d)” in “Meanwhile, utilization of GPU shows better than that of CPU but reveals dramatic fluctuations (see Fig. 2(c) and Fig. 2(d))” is wrong;</a:t>
            </a:r>
            <a:r>
              <a:rPr lang="en-US" altLang="ko-KR" sz="2400" b="1" dirty="0">
                <a:solidFill>
                  <a:srgbClr val="00A249"/>
                </a:solidFill>
              </a:rPr>
              <a:t> (OK)</a:t>
            </a:r>
            <a:endParaRPr kumimoji="1" lang="en-US" altLang="en-US" dirty="0"/>
          </a:p>
          <a:p>
            <a:pPr lvl="1"/>
            <a:r>
              <a:rPr kumimoji="1" lang="en-US" altLang="en-US" sz="1800" dirty="0">
                <a:solidFill>
                  <a:schemeClr val="accent5"/>
                </a:solidFill>
              </a:rPr>
              <a:t>Fig. 2(c) and Fig. 2(d) </a:t>
            </a:r>
            <a:r>
              <a:rPr kumimoji="1" lang="ko-KR" altLang="en-US" sz="1800" dirty="0">
                <a:solidFill>
                  <a:schemeClr val="accent5"/>
                </a:solidFill>
              </a:rPr>
              <a:t>→ </a:t>
            </a:r>
            <a:r>
              <a:rPr kumimoji="1" lang="en-US" altLang="en-US" sz="1800" dirty="0">
                <a:solidFill>
                  <a:schemeClr val="accent5"/>
                </a:solidFill>
              </a:rPr>
              <a:t>Figure 2(c) and Figure 2(d)</a:t>
            </a:r>
          </a:p>
          <a:p>
            <a:pPr marL="347400" lvl="1" indent="0">
              <a:buNone/>
            </a:pPr>
            <a:endParaRPr kumimoji="1" lang="en-US" altLang="en-US" sz="1600" dirty="0"/>
          </a:p>
          <a:p>
            <a:endParaRPr kumimoji="1" lang="en-US" altLang="en-US" sz="2000"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18</a:t>
            </a:fld>
            <a:endParaRPr lang="ko-KR" altLang="en-US" dirty="0"/>
          </a:p>
        </p:txBody>
      </p:sp>
    </p:spTree>
    <p:extLst>
      <p:ext uri="{BB962C8B-B14F-4D97-AF65-F5344CB8AC3E}">
        <p14:creationId xmlns:p14="http://schemas.microsoft.com/office/powerpoint/2010/main" val="1543254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Reviewer2’s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kumimoji="1" lang="en-US" altLang="en-US" dirty="0"/>
              <a:t>For “TABLE 1: Hardware and software environment”, use “TABLE I” instead of “TABLE 1” according to IEEE template; </a:t>
            </a:r>
            <a:r>
              <a:rPr lang="en-US" altLang="ko-KR" sz="2400" b="1" dirty="0">
                <a:solidFill>
                  <a:srgbClr val="00A249"/>
                </a:solidFill>
              </a:rPr>
              <a:t>(OK)</a:t>
            </a:r>
            <a:endParaRPr kumimoji="1" lang="en-US" altLang="en-US" dirty="0"/>
          </a:p>
          <a:p>
            <a:pPr lvl="1"/>
            <a:r>
              <a:rPr kumimoji="1" lang="ko-KR" altLang="en-US" dirty="0">
                <a:solidFill>
                  <a:schemeClr val="accent5"/>
                </a:solidFill>
              </a:rPr>
              <a:t>로마자로 변경 </a:t>
            </a:r>
            <a:endParaRPr kumimoji="1" lang="en-US" altLang="ko-KR" dirty="0">
              <a:solidFill>
                <a:schemeClr val="accent5"/>
              </a:solidFill>
            </a:endParaRPr>
          </a:p>
          <a:p>
            <a:pPr lvl="1"/>
            <a:endParaRPr kumimoji="1" lang="en-US" altLang="en-US"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19</a:t>
            </a:fld>
            <a:endParaRPr lang="ko-KR" altLang="en-US" dirty="0"/>
          </a:p>
        </p:txBody>
      </p:sp>
    </p:spTree>
    <p:extLst>
      <p:ext uri="{BB962C8B-B14F-4D97-AF65-F5344CB8AC3E}">
        <p14:creationId xmlns:p14="http://schemas.microsoft.com/office/powerpoint/2010/main" val="3556904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Submission result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en-US" altLang="ko-KR" dirty="0"/>
              <a:t>Reviewer1 : </a:t>
            </a:r>
            <a:r>
              <a:rPr lang="en-US" altLang="ko-KR" b="1" dirty="0">
                <a:solidFill>
                  <a:srgbClr val="FF0000"/>
                </a:solidFill>
              </a:rPr>
              <a:t>Reject</a:t>
            </a:r>
            <a:r>
              <a:rPr lang="en-US" altLang="ko-KR" dirty="0"/>
              <a:t>(updates required before resubmission)</a:t>
            </a:r>
          </a:p>
          <a:p>
            <a:r>
              <a:rPr lang="en-US" altLang="ko-KR" dirty="0"/>
              <a:t>Reviewer2 : </a:t>
            </a:r>
            <a:r>
              <a:rPr lang="en-US" altLang="ko-KR" b="1" dirty="0">
                <a:solidFill>
                  <a:srgbClr val="FF0000"/>
                </a:solidFill>
              </a:rPr>
              <a:t>Reject</a:t>
            </a:r>
            <a:r>
              <a:rPr lang="en-US" altLang="ko-KR" dirty="0"/>
              <a:t>(updates required before resubmission)</a:t>
            </a:r>
          </a:p>
          <a:p>
            <a:pPr lvl="1"/>
            <a:r>
              <a:rPr lang="en-US" altLang="ko-KR" dirty="0"/>
              <a:t>Reviewer2</a:t>
            </a:r>
            <a:r>
              <a:rPr lang="en-US" altLang="ko-KR" dirty="0">
                <a:solidFill>
                  <a:srgbClr val="222222"/>
                </a:solidFill>
                <a:effectLst/>
                <a:latin typeface="Arial" panose="020B0604020202020204" pitchFamily="34" charset="0"/>
                <a:ea typeface="맑은 고딕" panose="020B0503020000020004" pitchFamily="50" charset="-127"/>
              </a:rPr>
              <a:t> proposed that the paper is accepted with </a:t>
            </a:r>
            <a:r>
              <a:rPr lang="en-US" altLang="ko-KR" b="1" dirty="0">
                <a:solidFill>
                  <a:srgbClr val="222222"/>
                </a:solidFill>
                <a:effectLst/>
                <a:latin typeface="Arial" panose="020B0604020202020204" pitchFamily="34" charset="0"/>
                <a:ea typeface="맑은 고딕" panose="020B0503020000020004" pitchFamily="50" charset="-127"/>
              </a:rPr>
              <a:t>major revision.</a:t>
            </a:r>
            <a:endParaRPr lang="en-US" altLang="ko-KR" dirty="0"/>
          </a:p>
          <a:p>
            <a:r>
              <a:rPr lang="en-US" altLang="ko-KR" dirty="0"/>
              <a:t>We have 1 chance to resubmission </a:t>
            </a:r>
            <a:br>
              <a:rPr lang="en-US" altLang="ko-KR" dirty="0"/>
            </a:br>
            <a:endParaRPr kumimoji="1" lang="en-US" altLang="en-US" dirty="0"/>
          </a:p>
          <a:p>
            <a:endParaRPr kumimoji="1" lang="en-US" altLang="en-US"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2</a:t>
            </a:fld>
            <a:endParaRPr lang="ko-KR" altLang="en-US" dirty="0"/>
          </a:p>
        </p:txBody>
      </p:sp>
      <p:pic>
        <p:nvPicPr>
          <p:cNvPr id="9" name="그림 8">
            <a:extLst>
              <a:ext uri="{FF2B5EF4-FFF2-40B4-BE49-F238E27FC236}">
                <a16:creationId xmlns:a16="http://schemas.microsoft.com/office/drawing/2014/main" id="{99B58F92-C924-444F-8693-BDA37C29B64B}"/>
              </a:ext>
            </a:extLst>
          </p:cNvPr>
          <p:cNvPicPr>
            <a:picLocks noChangeAspect="1"/>
          </p:cNvPicPr>
          <p:nvPr/>
        </p:nvPicPr>
        <p:blipFill>
          <a:blip r:embed="rId3"/>
          <a:stretch>
            <a:fillRect/>
          </a:stretch>
        </p:blipFill>
        <p:spPr>
          <a:xfrm>
            <a:off x="7484603" y="2792361"/>
            <a:ext cx="4700557" cy="3549371"/>
          </a:xfrm>
          <a:prstGeom prst="rect">
            <a:avLst/>
          </a:prstGeom>
        </p:spPr>
      </p:pic>
      <p:sp>
        <p:nvSpPr>
          <p:cNvPr id="10" name="직사각형 9">
            <a:extLst>
              <a:ext uri="{FF2B5EF4-FFF2-40B4-BE49-F238E27FC236}">
                <a16:creationId xmlns:a16="http://schemas.microsoft.com/office/drawing/2014/main" id="{3CCDCBE4-6ACF-49DD-B963-4E474300A14F}"/>
              </a:ext>
            </a:extLst>
          </p:cNvPr>
          <p:cNvSpPr/>
          <p:nvPr/>
        </p:nvSpPr>
        <p:spPr>
          <a:xfrm>
            <a:off x="7458632" y="5289755"/>
            <a:ext cx="4592401" cy="3048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직사각형 10">
            <a:extLst>
              <a:ext uri="{FF2B5EF4-FFF2-40B4-BE49-F238E27FC236}">
                <a16:creationId xmlns:a16="http://schemas.microsoft.com/office/drawing/2014/main" id="{F4D42B44-6874-49DB-AC03-9771D6FF3DF0}"/>
              </a:ext>
            </a:extLst>
          </p:cNvPr>
          <p:cNvSpPr/>
          <p:nvPr/>
        </p:nvSpPr>
        <p:spPr>
          <a:xfrm>
            <a:off x="7565185" y="4326267"/>
            <a:ext cx="2355564" cy="2206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414943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Reviewer2’s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en-US" altLang="ko-KR" dirty="0">
                <a:solidFill>
                  <a:srgbClr val="222222"/>
                </a:solidFill>
                <a:effectLst/>
                <a:latin typeface="Arial" panose="020B0604020202020204" pitchFamily="34" charset="0"/>
                <a:ea typeface="맑은 고딕" panose="020B0503020000020004" pitchFamily="50" charset="-127"/>
              </a:rPr>
              <a:t>The usage of “Fig. 4 and Fig. 5” in “Fig. 4 and Fig. 5 illustrate how much </a:t>
            </a:r>
            <a:r>
              <a:rPr lang="en-US" altLang="ko-KR" dirty="0" err="1">
                <a:solidFill>
                  <a:srgbClr val="222222"/>
                </a:solidFill>
                <a:effectLst/>
                <a:latin typeface="Arial" panose="020B0604020202020204" pitchFamily="34" charset="0"/>
                <a:ea typeface="맑은 고딕" panose="020B0503020000020004" pitchFamily="50" charset="-127"/>
              </a:rPr>
              <a:t>ol.data</a:t>
            </a:r>
            <a:r>
              <a:rPr lang="en-US" altLang="ko-KR" dirty="0">
                <a:solidFill>
                  <a:srgbClr val="222222"/>
                </a:solidFill>
                <a:effectLst/>
                <a:latin typeface="Arial" panose="020B0604020202020204" pitchFamily="34" charset="0"/>
                <a:ea typeface="맑은 고딕" panose="020B0503020000020004" pitchFamily="50" charset="-127"/>
              </a:rPr>
              <a:t> and </a:t>
            </a:r>
            <a:r>
              <a:rPr lang="en-US" altLang="ko-KR" dirty="0" err="1">
                <a:solidFill>
                  <a:srgbClr val="222222"/>
                </a:solidFill>
                <a:effectLst/>
                <a:latin typeface="Arial" panose="020B0604020202020204" pitchFamily="34" charset="0"/>
                <a:ea typeface="맑은 고딕" panose="020B0503020000020004" pitchFamily="50" charset="-127"/>
              </a:rPr>
              <a:t>tf.data</a:t>
            </a:r>
            <a:r>
              <a:rPr lang="en-US" altLang="ko-KR" dirty="0">
                <a:solidFill>
                  <a:srgbClr val="222222"/>
                </a:solidFill>
                <a:effectLst/>
                <a:latin typeface="Arial" panose="020B0604020202020204" pitchFamily="34" charset="0"/>
                <a:ea typeface="맑은 고딕" panose="020B0503020000020004" pitchFamily="50" charset="-127"/>
              </a:rPr>
              <a:t>” is wrong;  </a:t>
            </a:r>
          </a:p>
          <a:p>
            <a:pPr lvl="1"/>
            <a:r>
              <a:rPr lang="en-US" altLang="ko-KR" dirty="0">
                <a:solidFill>
                  <a:schemeClr val="accent5"/>
                </a:solidFill>
                <a:effectLst/>
                <a:latin typeface="Arial" panose="020B0604020202020204" pitchFamily="34" charset="0"/>
                <a:ea typeface="맑은 고딕" panose="020B0503020000020004" pitchFamily="50" charset="-127"/>
              </a:rPr>
              <a:t>12</a:t>
            </a:r>
            <a:r>
              <a:rPr lang="ko-KR" altLang="en-US" dirty="0">
                <a:solidFill>
                  <a:schemeClr val="accent5"/>
                </a:solidFill>
                <a:effectLst/>
                <a:latin typeface="Arial" panose="020B0604020202020204" pitchFamily="34" charset="0"/>
                <a:ea typeface="맑은 고딕" panose="020B0503020000020004" pitchFamily="50" charset="-127"/>
              </a:rPr>
              <a:t>번 슬라이드와 동일</a:t>
            </a:r>
            <a:r>
              <a:rPr lang="en-US" altLang="ko-KR" dirty="0">
                <a:solidFill>
                  <a:schemeClr val="accent5"/>
                </a:solidFill>
                <a:effectLst/>
                <a:latin typeface="Arial" panose="020B0604020202020204" pitchFamily="34" charset="0"/>
                <a:ea typeface="맑은 고딕" panose="020B0503020000020004" pitchFamily="50" charset="-127"/>
              </a:rPr>
              <a:t>, Fig.4 and Fig.5 </a:t>
            </a:r>
            <a:r>
              <a:rPr lang="ko-KR" altLang="en-US" dirty="0">
                <a:solidFill>
                  <a:schemeClr val="accent5"/>
                </a:solidFill>
                <a:effectLst/>
                <a:latin typeface="Arial" panose="020B0604020202020204" pitchFamily="34" charset="0"/>
                <a:ea typeface="맑은 고딕" panose="020B0503020000020004" pitchFamily="50" charset="-127"/>
              </a:rPr>
              <a:t>→ </a:t>
            </a:r>
            <a:r>
              <a:rPr lang="en-US" altLang="ko-KR" dirty="0">
                <a:solidFill>
                  <a:schemeClr val="accent5"/>
                </a:solidFill>
                <a:effectLst/>
                <a:latin typeface="Arial" panose="020B0604020202020204" pitchFamily="34" charset="0"/>
                <a:ea typeface="맑은 고딕" panose="020B0503020000020004" pitchFamily="50" charset="-127"/>
              </a:rPr>
              <a:t>Figure 4 and Figure 5 </a:t>
            </a:r>
            <a:r>
              <a:rPr lang="en-US" altLang="ko-KR" sz="2000" b="1" dirty="0">
                <a:solidFill>
                  <a:srgbClr val="00A249"/>
                </a:solidFill>
              </a:rPr>
              <a:t>(OK)</a:t>
            </a:r>
            <a:endParaRPr lang="en-US" altLang="ko-KR" dirty="0">
              <a:solidFill>
                <a:schemeClr val="accent5"/>
              </a:solidFill>
              <a:effectLst/>
              <a:latin typeface="Arial" panose="020B0604020202020204" pitchFamily="34" charset="0"/>
              <a:ea typeface="맑은 고딕" panose="020B0503020000020004" pitchFamily="50" charset="-127"/>
            </a:endParaRPr>
          </a:p>
          <a:p>
            <a:r>
              <a:rPr kumimoji="1" lang="en-US" altLang="en-US" dirty="0"/>
              <a:t>The “Fig. 8 and Fig. 9 show our empirical results” has the same problem with before;</a:t>
            </a:r>
          </a:p>
          <a:p>
            <a:pPr lvl="1"/>
            <a:r>
              <a:rPr lang="en-US" altLang="ko-KR" dirty="0">
                <a:solidFill>
                  <a:schemeClr val="accent5"/>
                </a:solidFill>
                <a:effectLst/>
                <a:latin typeface="Arial" panose="020B0604020202020204" pitchFamily="34" charset="0"/>
                <a:ea typeface="맑은 고딕" panose="020B0503020000020004" pitchFamily="50" charset="-127"/>
              </a:rPr>
              <a:t>Fig.8 and Fig.9 </a:t>
            </a:r>
            <a:r>
              <a:rPr lang="ko-KR" altLang="en-US" dirty="0">
                <a:solidFill>
                  <a:schemeClr val="accent5"/>
                </a:solidFill>
                <a:effectLst/>
                <a:latin typeface="Arial" panose="020B0604020202020204" pitchFamily="34" charset="0"/>
                <a:ea typeface="맑은 고딕" panose="020B0503020000020004" pitchFamily="50" charset="-127"/>
              </a:rPr>
              <a:t>→ </a:t>
            </a:r>
            <a:r>
              <a:rPr lang="en-US" altLang="ko-KR" dirty="0">
                <a:solidFill>
                  <a:schemeClr val="accent5"/>
                </a:solidFill>
                <a:effectLst/>
                <a:latin typeface="Arial" panose="020B0604020202020204" pitchFamily="34" charset="0"/>
                <a:ea typeface="맑은 고딕" panose="020B0503020000020004" pitchFamily="50" charset="-127"/>
              </a:rPr>
              <a:t>Figure 8 and Figure 9 </a:t>
            </a:r>
            <a:r>
              <a:rPr lang="en-US" altLang="ko-KR" sz="2000" b="1" dirty="0">
                <a:solidFill>
                  <a:srgbClr val="00A249"/>
                </a:solidFill>
              </a:rPr>
              <a:t>(OK)</a:t>
            </a:r>
            <a:endParaRPr kumimoji="1" lang="en-US" altLang="en-US" dirty="0"/>
          </a:p>
          <a:p>
            <a:r>
              <a:rPr kumimoji="1" lang="en-US" altLang="en-US" dirty="0"/>
              <a:t>The “Fig. 10 and Fig. 11 present model loss and accuracy” has the same problem with before;</a:t>
            </a:r>
          </a:p>
          <a:p>
            <a:pPr lvl="1"/>
            <a:r>
              <a:rPr lang="en-US" altLang="ko-KR" dirty="0">
                <a:solidFill>
                  <a:schemeClr val="accent5"/>
                </a:solidFill>
                <a:effectLst/>
                <a:latin typeface="Arial" panose="020B0604020202020204" pitchFamily="34" charset="0"/>
                <a:ea typeface="맑은 고딕" panose="020B0503020000020004" pitchFamily="50" charset="-127"/>
              </a:rPr>
              <a:t>Fig.10 and Fig.11 </a:t>
            </a:r>
            <a:r>
              <a:rPr lang="ko-KR" altLang="en-US" dirty="0">
                <a:solidFill>
                  <a:schemeClr val="accent5"/>
                </a:solidFill>
                <a:effectLst/>
                <a:latin typeface="Arial" panose="020B0604020202020204" pitchFamily="34" charset="0"/>
                <a:ea typeface="맑은 고딕" panose="020B0503020000020004" pitchFamily="50" charset="-127"/>
              </a:rPr>
              <a:t>→ </a:t>
            </a:r>
            <a:r>
              <a:rPr lang="en-US" altLang="ko-KR" dirty="0">
                <a:solidFill>
                  <a:schemeClr val="accent5"/>
                </a:solidFill>
                <a:effectLst/>
                <a:latin typeface="Arial" panose="020B0604020202020204" pitchFamily="34" charset="0"/>
                <a:ea typeface="맑은 고딕" panose="020B0503020000020004" pitchFamily="50" charset="-127"/>
              </a:rPr>
              <a:t>Figure 10 and Figure 11 </a:t>
            </a:r>
            <a:r>
              <a:rPr lang="en-US" altLang="ko-KR" sz="2000" b="1" dirty="0">
                <a:solidFill>
                  <a:srgbClr val="00A249"/>
                </a:solidFill>
              </a:rPr>
              <a:t>(OK)</a:t>
            </a:r>
            <a:endParaRPr kumimoji="1" lang="en-US" altLang="en-US" dirty="0"/>
          </a:p>
          <a:p>
            <a:pPr lvl="1"/>
            <a:endParaRPr kumimoji="1" lang="en-US" altLang="en-US" dirty="0"/>
          </a:p>
          <a:p>
            <a:pPr marL="347400" lvl="1" indent="0">
              <a:buNone/>
            </a:pPr>
            <a:endParaRPr kumimoji="1" lang="en-US" altLang="en-US" dirty="0"/>
          </a:p>
          <a:p>
            <a:endParaRPr kumimoji="1" lang="en-US" altLang="en-US" sz="3200"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20</a:t>
            </a:fld>
            <a:endParaRPr lang="ko-KR" altLang="en-US" dirty="0"/>
          </a:p>
        </p:txBody>
      </p:sp>
    </p:spTree>
    <p:extLst>
      <p:ext uri="{BB962C8B-B14F-4D97-AF65-F5344CB8AC3E}">
        <p14:creationId xmlns:p14="http://schemas.microsoft.com/office/powerpoint/2010/main" val="924541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Reviewer2’s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kumimoji="1" lang="en-US" altLang="en-US" dirty="0"/>
              <a:t>The sentence, “Ren et al. [21] also focus on reducing the amount of data movement between”, is wrong;</a:t>
            </a:r>
            <a:r>
              <a:rPr kumimoji="1" lang="en-US" altLang="en-US" dirty="0">
                <a:solidFill>
                  <a:srgbClr val="00A249"/>
                </a:solidFill>
              </a:rPr>
              <a:t> </a:t>
            </a:r>
            <a:r>
              <a:rPr lang="en-US" altLang="ko-KR" b="1" dirty="0">
                <a:solidFill>
                  <a:srgbClr val="00A249"/>
                </a:solidFill>
              </a:rPr>
              <a:t>(OK)</a:t>
            </a:r>
            <a:endParaRPr kumimoji="1" lang="en-US" altLang="en-US" dirty="0">
              <a:solidFill>
                <a:srgbClr val="00A249"/>
              </a:solidFill>
            </a:endParaRPr>
          </a:p>
          <a:p>
            <a:pPr lvl="1"/>
            <a:r>
              <a:rPr lang="ko-KR" altLang="en-US" dirty="0">
                <a:solidFill>
                  <a:schemeClr val="accent5"/>
                </a:solidFill>
              </a:rPr>
              <a:t>관련연구 서술 시</a:t>
            </a:r>
            <a:r>
              <a:rPr lang="en-US" altLang="ko-KR" dirty="0">
                <a:solidFill>
                  <a:schemeClr val="accent5"/>
                </a:solidFill>
              </a:rPr>
              <a:t>,</a:t>
            </a:r>
            <a:r>
              <a:rPr lang="ko-KR" altLang="en-US" dirty="0">
                <a:solidFill>
                  <a:schemeClr val="accent5"/>
                </a:solidFill>
              </a:rPr>
              <a:t> </a:t>
            </a:r>
            <a:r>
              <a:rPr lang="en-US" altLang="ko-KR" dirty="0">
                <a:solidFill>
                  <a:schemeClr val="accent5"/>
                </a:solidFill>
              </a:rPr>
              <a:t>&lt;</a:t>
            </a:r>
            <a:r>
              <a:rPr lang="ko-KR" altLang="en-US" dirty="0">
                <a:solidFill>
                  <a:schemeClr val="accent5"/>
                </a:solidFill>
              </a:rPr>
              <a:t>저자</a:t>
            </a:r>
            <a:r>
              <a:rPr lang="en-US" altLang="ko-KR" dirty="0">
                <a:solidFill>
                  <a:schemeClr val="accent5"/>
                </a:solidFill>
              </a:rPr>
              <a:t>&gt;[</a:t>
            </a:r>
            <a:r>
              <a:rPr lang="ko-KR" altLang="en-US" dirty="0">
                <a:solidFill>
                  <a:schemeClr val="accent5"/>
                </a:solidFill>
              </a:rPr>
              <a:t>인용정보</a:t>
            </a:r>
            <a:r>
              <a:rPr lang="en-US" altLang="ko-KR" dirty="0">
                <a:solidFill>
                  <a:schemeClr val="accent5"/>
                </a:solidFill>
              </a:rPr>
              <a:t>] &lt;</a:t>
            </a:r>
            <a:r>
              <a:rPr lang="ko-KR" altLang="en-US" dirty="0">
                <a:solidFill>
                  <a:schemeClr val="accent5"/>
                </a:solidFill>
              </a:rPr>
              <a:t>요약내용</a:t>
            </a:r>
            <a:r>
              <a:rPr lang="en-US" altLang="ko-KR" dirty="0">
                <a:solidFill>
                  <a:schemeClr val="accent5"/>
                </a:solidFill>
              </a:rPr>
              <a:t>&gt;</a:t>
            </a:r>
            <a:r>
              <a:rPr lang="ko-KR" altLang="en-US" dirty="0">
                <a:solidFill>
                  <a:schemeClr val="accent5"/>
                </a:solidFill>
              </a:rPr>
              <a:t> 순으로 서술됨 해당 </a:t>
            </a:r>
            <a:r>
              <a:rPr lang="en-US" altLang="ko-KR" dirty="0">
                <a:solidFill>
                  <a:schemeClr val="accent5"/>
                </a:solidFill>
              </a:rPr>
              <a:t>format</a:t>
            </a:r>
            <a:r>
              <a:rPr lang="ko-KR" altLang="en-US" dirty="0">
                <a:solidFill>
                  <a:schemeClr val="accent5"/>
                </a:solidFill>
              </a:rPr>
              <a:t>으로 변경</a:t>
            </a:r>
            <a:endParaRPr lang="en-US" altLang="ko-KR" dirty="0">
              <a:solidFill>
                <a:schemeClr val="accent5"/>
              </a:solidFill>
            </a:endParaRPr>
          </a:p>
          <a:p>
            <a:pPr lvl="1"/>
            <a:r>
              <a:rPr kumimoji="1" lang="en-US" altLang="en-US" dirty="0">
                <a:solidFill>
                  <a:schemeClr val="accent5"/>
                </a:solidFill>
              </a:rPr>
              <a:t>(</a:t>
            </a:r>
            <a:r>
              <a:rPr kumimoji="1" lang="ko-KR" altLang="en-US" dirty="0">
                <a:solidFill>
                  <a:schemeClr val="accent5"/>
                </a:solidFill>
              </a:rPr>
              <a:t>제출버전 확인 필요</a:t>
            </a:r>
            <a:r>
              <a:rPr kumimoji="1" lang="en-US" altLang="ko-KR" dirty="0">
                <a:solidFill>
                  <a:schemeClr val="accent5"/>
                </a:solidFill>
              </a:rPr>
              <a:t>)</a:t>
            </a:r>
          </a:p>
          <a:p>
            <a:pPr lvl="1"/>
            <a:endParaRPr kumimoji="1" lang="en-US" altLang="en-US" dirty="0">
              <a:solidFill>
                <a:schemeClr val="accent5"/>
              </a:solidFill>
            </a:endParaRPr>
          </a:p>
          <a:p>
            <a:pPr marL="347400" lvl="1" indent="0">
              <a:buNone/>
            </a:pPr>
            <a:endParaRPr kumimoji="1" lang="en-US" altLang="en-US" dirty="0"/>
          </a:p>
          <a:p>
            <a:r>
              <a:rPr kumimoji="1" lang="en-US" altLang="en-US" dirty="0"/>
              <a:t>The “</a:t>
            </a:r>
            <a:r>
              <a:rPr kumimoji="1" lang="en-US" altLang="en-US" dirty="0" err="1"/>
              <a:t>FlexLearn</a:t>
            </a:r>
            <a:r>
              <a:rPr kumimoji="1" lang="en-US" altLang="en-US" dirty="0"/>
              <a:t> [17] proposes a flexible on-chip learning architecture that includes the specialized data paths and” has the same problem with before; </a:t>
            </a:r>
            <a:r>
              <a:rPr lang="en-US" altLang="ko-KR" b="1" dirty="0">
                <a:solidFill>
                  <a:srgbClr val="00A249"/>
                </a:solidFill>
              </a:rPr>
              <a:t>(OK)</a:t>
            </a:r>
            <a:endParaRPr kumimoji="1" lang="en-US" altLang="en-US" dirty="0">
              <a:solidFill>
                <a:srgbClr val="00A249"/>
              </a:solidFill>
            </a:endParaRPr>
          </a:p>
          <a:p>
            <a:pPr lvl="1"/>
            <a:r>
              <a:rPr lang="ko-KR" altLang="en-US" dirty="0">
                <a:solidFill>
                  <a:schemeClr val="accent5"/>
                </a:solidFill>
              </a:rPr>
              <a:t>관련연구 서술 시</a:t>
            </a:r>
            <a:r>
              <a:rPr lang="en-US" altLang="ko-KR" dirty="0">
                <a:solidFill>
                  <a:schemeClr val="accent5"/>
                </a:solidFill>
              </a:rPr>
              <a:t>,</a:t>
            </a:r>
            <a:r>
              <a:rPr lang="ko-KR" altLang="en-US" dirty="0">
                <a:solidFill>
                  <a:schemeClr val="accent5"/>
                </a:solidFill>
              </a:rPr>
              <a:t> </a:t>
            </a:r>
            <a:r>
              <a:rPr lang="en-US" altLang="ko-KR" dirty="0">
                <a:solidFill>
                  <a:schemeClr val="accent5"/>
                </a:solidFill>
              </a:rPr>
              <a:t>&lt;</a:t>
            </a:r>
            <a:r>
              <a:rPr lang="ko-KR" altLang="en-US" dirty="0">
                <a:solidFill>
                  <a:schemeClr val="accent5"/>
                </a:solidFill>
              </a:rPr>
              <a:t>저자</a:t>
            </a:r>
            <a:r>
              <a:rPr lang="en-US" altLang="ko-KR" dirty="0">
                <a:solidFill>
                  <a:schemeClr val="accent5"/>
                </a:solidFill>
              </a:rPr>
              <a:t>&gt;[</a:t>
            </a:r>
            <a:r>
              <a:rPr lang="ko-KR" altLang="en-US" dirty="0">
                <a:solidFill>
                  <a:schemeClr val="accent5"/>
                </a:solidFill>
              </a:rPr>
              <a:t>인용정보</a:t>
            </a:r>
            <a:r>
              <a:rPr lang="en-US" altLang="ko-KR" dirty="0">
                <a:solidFill>
                  <a:schemeClr val="accent5"/>
                </a:solidFill>
              </a:rPr>
              <a:t>] &lt;</a:t>
            </a:r>
            <a:r>
              <a:rPr lang="ko-KR" altLang="en-US" dirty="0">
                <a:solidFill>
                  <a:schemeClr val="accent5"/>
                </a:solidFill>
              </a:rPr>
              <a:t>요약내용</a:t>
            </a:r>
            <a:r>
              <a:rPr lang="en-US" altLang="ko-KR" dirty="0">
                <a:solidFill>
                  <a:schemeClr val="accent5"/>
                </a:solidFill>
              </a:rPr>
              <a:t>&gt;</a:t>
            </a:r>
            <a:r>
              <a:rPr lang="ko-KR" altLang="en-US" dirty="0">
                <a:solidFill>
                  <a:schemeClr val="accent5"/>
                </a:solidFill>
              </a:rPr>
              <a:t> 순으로 서술됨 해당 </a:t>
            </a:r>
            <a:r>
              <a:rPr lang="en-US" altLang="ko-KR" dirty="0">
                <a:solidFill>
                  <a:schemeClr val="accent5"/>
                </a:solidFill>
              </a:rPr>
              <a:t>format</a:t>
            </a:r>
            <a:r>
              <a:rPr lang="ko-KR" altLang="en-US" dirty="0">
                <a:solidFill>
                  <a:schemeClr val="accent5"/>
                </a:solidFill>
              </a:rPr>
              <a:t>으로 변경 </a:t>
            </a:r>
            <a:endParaRPr kumimoji="1" lang="en-US" altLang="en-US" dirty="0"/>
          </a:p>
          <a:p>
            <a:pPr marL="347400" lvl="1" indent="0">
              <a:buNone/>
            </a:pPr>
            <a:endParaRPr kumimoji="1" lang="en-US" altLang="en-US"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21</a:t>
            </a:fld>
            <a:endParaRPr lang="ko-KR" altLang="en-US" dirty="0"/>
          </a:p>
        </p:txBody>
      </p:sp>
      <p:pic>
        <p:nvPicPr>
          <p:cNvPr id="6" name="그림 5">
            <a:extLst>
              <a:ext uri="{FF2B5EF4-FFF2-40B4-BE49-F238E27FC236}">
                <a16:creationId xmlns:a16="http://schemas.microsoft.com/office/drawing/2014/main" id="{B84728B0-B1B3-43EB-8D39-5D24B49C279F}"/>
              </a:ext>
            </a:extLst>
          </p:cNvPr>
          <p:cNvPicPr>
            <a:picLocks noChangeAspect="1"/>
          </p:cNvPicPr>
          <p:nvPr/>
        </p:nvPicPr>
        <p:blipFill>
          <a:blip r:embed="rId3"/>
          <a:stretch>
            <a:fillRect/>
          </a:stretch>
        </p:blipFill>
        <p:spPr>
          <a:xfrm>
            <a:off x="8291513" y="1467835"/>
            <a:ext cx="3428860" cy="2682832"/>
          </a:xfrm>
          <a:prstGeom prst="rect">
            <a:avLst/>
          </a:prstGeom>
        </p:spPr>
      </p:pic>
      <p:sp>
        <p:nvSpPr>
          <p:cNvPr id="7" name="직사각형 6">
            <a:extLst>
              <a:ext uri="{FF2B5EF4-FFF2-40B4-BE49-F238E27FC236}">
                <a16:creationId xmlns:a16="http://schemas.microsoft.com/office/drawing/2014/main" id="{8F7C0321-5C07-497B-AC88-F750DCD2F92E}"/>
              </a:ext>
            </a:extLst>
          </p:cNvPr>
          <p:cNvSpPr/>
          <p:nvPr/>
        </p:nvSpPr>
        <p:spPr>
          <a:xfrm>
            <a:off x="8799553" y="2918982"/>
            <a:ext cx="2920820" cy="2124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700814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Reviewer2’s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en-US" altLang="ko-KR" sz="1800" dirty="0">
                <a:solidFill>
                  <a:srgbClr val="222222"/>
                </a:solidFill>
                <a:effectLst/>
                <a:latin typeface="Arial" panose="020B0604020202020204" pitchFamily="34" charset="0"/>
                <a:ea typeface="맑은 고딕" panose="020B0503020000020004" pitchFamily="50" charset="-127"/>
              </a:rPr>
              <a:t>Except the methods used in the paper, some of the most representative computational intelligence algorithms can be used to solve the problems, like monarch butterfly optimization (MBO), earthworm optimization algorithm (EWA), elephant herding optimization (EHO), moth search (MS) algorithm, Slime </a:t>
            </a:r>
            <a:r>
              <a:rPr lang="en-US" altLang="ko-KR" sz="1800" dirty="0" err="1">
                <a:solidFill>
                  <a:srgbClr val="222222"/>
                </a:solidFill>
                <a:effectLst/>
                <a:latin typeface="Arial" panose="020B0604020202020204" pitchFamily="34" charset="0"/>
                <a:ea typeface="맑은 고딕" panose="020B0503020000020004" pitchFamily="50" charset="-127"/>
              </a:rPr>
              <a:t>mould</a:t>
            </a:r>
            <a:r>
              <a:rPr lang="en-US" altLang="ko-KR" sz="1800" dirty="0">
                <a:solidFill>
                  <a:srgbClr val="222222"/>
                </a:solidFill>
                <a:effectLst/>
                <a:latin typeface="Arial" panose="020B0604020202020204" pitchFamily="34" charset="0"/>
                <a:ea typeface="맑은 고딕" panose="020B0503020000020004" pitchFamily="50" charset="-127"/>
              </a:rPr>
              <a:t> algorithm (SMA), hunger games search (HGS), Runge </a:t>
            </a:r>
            <a:r>
              <a:rPr lang="en-US" altLang="ko-KR" sz="1800" dirty="0" err="1">
                <a:solidFill>
                  <a:srgbClr val="222222"/>
                </a:solidFill>
                <a:effectLst/>
                <a:latin typeface="Arial" panose="020B0604020202020204" pitchFamily="34" charset="0"/>
                <a:ea typeface="맑은 고딕" panose="020B0503020000020004" pitchFamily="50" charset="-127"/>
              </a:rPr>
              <a:t>Kutta</a:t>
            </a:r>
            <a:r>
              <a:rPr lang="en-US" altLang="ko-KR" sz="1800" dirty="0">
                <a:solidFill>
                  <a:srgbClr val="222222"/>
                </a:solidFill>
                <a:effectLst/>
                <a:latin typeface="Arial" panose="020B0604020202020204" pitchFamily="34" charset="0"/>
                <a:ea typeface="맑은 고딕" panose="020B0503020000020004" pitchFamily="50" charset="-127"/>
              </a:rPr>
              <a:t> optimizer (RUN), colony predation algorithm (CPA), and Harris hawks optimization (HHO). These must be clearly pointed out in Section Conclusion. </a:t>
            </a:r>
            <a:r>
              <a:rPr lang="en-US" altLang="ko-KR" sz="1800" b="1" dirty="0">
                <a:solidFill>
                  <a:schemeClr val="accent4"/>
                </a:solidFill>
              </a:rPr>
              <a:t>(WIP)</a:t>
            </a:r>
            <a:endParaRPr lang="en-US" altLang="ko-KR" sz="1800" dirty="0">
              <a:solidFill>
                <a:srgbClr val="222222"/>
              </a:solidFill>
              <a:effectLst/>
              <a:latin typeface="Arial" panose="020B0604020202020204" pitchFamily="34" charset="0"/>
              <a:ea typeface="맑은 고딕" panose="020B0503020000020004" pitchFamily="50" charset="-127"/>
            </a:endParaRPr>
          </a:p>
          <a:p>
            <a:pPr lvl="1"/>
            <a:r>
              <a:rPr kumimoji="1" lang="ko-KR" altLang="en-US" sz="1800" dirty="0">
                <a:solidFill>
                  <a:schemeClr val="accent5"/>
                </a:solidFill>
                <a:latin typeface="Arial" panose="020B0604020202020204" pitchFamily="34" charset="0"/>
                <a:ea typeface="맑은 고딕" panose="020B0503020000020004" pitchFamily="50" charset="-127"/>
              </a:rPr>
              <a:t>위에서 제시한 알고리즘은 자연현상에서 기인하여 수학적인 방법으로 </a:t>
            </a:r>
            <a:r>
              <a:rPr kumimoji="1" lang="ko-KR" altLang="en-US" sz="1800" dirty="0" err="1">
                <a:solidFill>
                  <a:schemeClr val="accent5"/>
                </a:solidFill>
                <a:latin typeface="Arial" panose="020B0604020202020204" pitchFamily="34" charset="0"/>
                <a:ea typeface="맑은 고딕" panose="020B0503020000020004" pitchFamily="50" charset="-127"/>
              </a:rPr>
              <a:t>모델링된</a:t>
            </a:r>
            <a:r>
              <a:rPr kumimoji="1" lang="ko-KR" altLang="en-US" sz="1800" dirty="0">
                <a:solidFill>
                  <a:schemeClr val="accent5"/>
                </a:solidFill>
                <a:latin typeface="Arial" panose="020B0604020202020204" pitchFamily="34" charset="0"/>
                <a:ea typeface="맑은 고딕" panose="020B0503020000020004" pitchFamily="50" charset="-127"/>
              </a:rPr>
              <a:t> 최적화 알고리즘으로 보인다</a:t>
            </a:r>
            <a:r>
              <a:rPr kumimoji="1" lang="en-US" altLang="ko-KR" sz="1800" dirty="0">
                <a:solidFill>
                  <a:schemeClr val="accent5"/>
                </a:solidFill>
                <a:latin typeface="Arial" panose="020B0604020202020204" pitchFamily="34" charset="0"/>
                <a:ea typeface="맑은 고딕" panose="020B0503020000020004" pitchFamily="50" charset="-127"/>
              </a:rPr>
              <a:t>.</a:t>
            </a:r>
          </a:p>
          <a:p>
            <a:pPr lvl="1"/>
            <a:r>
              <a:rPr kumimoji="1" lang="en-US" altLang="en-US" sz="1800" dirty="0">
                <a:solidFill>
                  <a:schemeClr val="accent5"/>
                </a:solidFill>
                <a:latin typeface="Arial" panose="020B0604020202020204" pitchFamily="34" charset="0"/>
                <a:ea typeface="맑은 고딕" panose="020B0503020000020004" pitchFamily="50" charset="-127"/>
              </a:rPr>
              <a:t>Reviewer</a:t>
            </a:r>
            <a:r>
              <a:rPr kumimoji="1" lang="ko-KR" altLang="en-US" sz="1800" dirty="0">
                <a:solidFill>
                  <a:schemeClr val="accent5"/>
                </a:solidFill>
                <a:latin typeface="Arial" panose="020B0604020202020204" pitchFamily="34" charset="0"/>
                <a:ea typeface="맑은 고딕" panose="020B0503020000020004" pitchFamily="50" charset="-127"/>
              </a:rPr>
              <a:t>는 이러한 알고리즘들이 </a:t>
            </a:r>
            <a:r>
              <a:rPr kumimoji="1" lang="en-US" altLang="en-US" sz="1800" dirty="0">
                <a:solidFill>
                  <a:schemeClr val="accent5"/>
                </a:solidFill>
                <a:latin typeface="Arial" panose="020B0604020202020204" pitchFamily="34" charset="0"/>
                <a:ea typeface="맑은 고딕" panose="020B0503020000020004" pitchFamily="50" charset="-127"/>
              </a:rPr>
              <a:t>Conclusion</a:t>
            </a:r>
            <a:r>
              <a:rPr kumimoji="1" lang="ko-KR" altLang="en-US" sz="1800" dirty="0">
                <a:solidFill>
                  <a:schemeClr val="accent5"/>
                </a:solidFill>
                <a:latin typeface="Arial" panose="020B0604020202020204" pitchFamily="34" charset="0"/>
                <a:ea typeface="맑은 고딕" panose="020B0503020000020004" pitchFamily="50" charset="-127"/>
              </a:rPr>
              <a:t> </a:t>
            </a:r>
            <a:r>
              <a:rPr kumimoji="1" lang="en-US" altLang="ko-KR" sz="1800" dirty="0">
                <a:solidFill>
                  <a:schemeClr val="accent5"/>
                </a:solidFill>
                <a:latin typeface="Arial" panose="020B0604020202020204" pitchFamily="34" charset="0"/>
                <a:ea typeface="맑은 고딕" panose="020B0503020000020004" pitchFamily="50" charset="-127"/>
              </a:rPr>
              <a:t>section</a:t>
            </a:r>
            <a:r>
              <a:rPr kumimoji="1" lang="ko-KR" altLang="en-US" sz="1800" dirty="0">
                <a:solidFill>
                  <a:schemeClr val="accent5"/>
                </a:solidFill>
                <a:latin typeface="Arial" panose="020B0604020202020204" pitchFamily="34" charset="0"/>
                <a:ea typeface="맑은 고딕" panose="020B0503020000020004" pitchFamily="50" charset="-127"/>
              </a:rPr>
              <a:t>에서 명확하게 지적되어야 한다고 언급한</a:t>
            </a:r>
            <a:r>
              <a:rPr kumimoji="1" lang="en-US" altLang="ko-KR" sz="1800" dirty="0">
                <a:solidFill>
                  <a:schemeClr val="accent5"/>
                </a:solidFill>
                <a:latin typeface="Arial" panose="020B0604020202020204" pitchFamily="34" charset="0"/>
                <a:ea typeface="맑은 고딕" panose="020B0503020000020004" pitchFamily="50" charset="-127"/>
              </a:rPr>
              <a:t> </a:t>
            </a:r>
            <a:r>
              <a:rPr kumimoji="1" lang="ko-KR" altLang="en-US" sz="1800" dirty="0">
                <a:solidFill>
                  <a:schemeClr val="accent5"/>
                </a:solidFill>
                <a:latin typeface="Arial" panose="020B0604020202020204" pitchFamily="34" charset="0"/>
                <a:ea typeface="맑은 고딕" panose="020B0503020000020004" pitchFamily="50" charset="-127"/>
              </a:rPr>
              <a:t>것으로 보아</a:t>
            </a:r>
            <a:r>
              <a:rPr kumimoji="1" lang="en-US" altLang="ko-KR" sz="1800" dirty="0">
                <a:solidFill>
                  <a:schemeClr val="accent5"/>
                </a:solidFill>
                <a:latin typeface="Arial" panose="020B0604020202020204" pitchFamily="34" charset="0"/>
                <a:ea typeface="맑은 고딕" panose="020B0503020000020004" pitchFamily="50" charset="-127"/>
              </a:rPr>
              <a:t>, </a:t>
            </a:r>
            <a:r>
              <a:rPr kumimoji="1" lang="ko-KR" altLang="en-US" sz="1800" dirty="0">
                <a:solidFill>
                  <a:schemeClr val="accent5"/>
                </a:solidFill>
                <a:latin typeface="Arial" panose="020B0604020202020204" pitchFamily="34" charset="0"/>
                <a:ea typeface="맑은 고딕" panose="020B0503020000020004" pitchFamily="50" charset="-127"/>
              </a:rPr>
              <a:t>위 알고리즘과 본 연구에서 제안하는 기법의 비교를 의미하는 것으로 보인다</a:t>
            </a:r>
            <a:r>
              <a:rPr kumimoji="1" lang="en-US" altLang="ko-KR" sz="1800" dirty="0">
                <a:solidFill>
                  <a:schemeClr val="accent5"/>
                </a:solidFill>
                <a:latin typeface="Arial" panose="020B0604020202020204" pitchFamily="34" charset="0"/>
                <a:ea typeface="맑은 고딕" panose="020B0503020000020004" pitchFamily="50" charset="-127"/>
              </a:rPr>
              <a:t>. </a:t>
            </a:r>
          </a:p>
          <a:p>
            <a:pPr lvl="1"/>
            <a:r>
              <a:rPr kumimoji="1" lang="ko-KR" altLang="en-US" sz="1800" dirty="0">
                <a:solidFill>
                  <a:schemeClr val="accent5"/>
                </a:solidFill>
                <a:latin typeface="Arial" panose="020B0604020202020204" pitchFamily="34" charset="0"/>
                <a:ea typeface="맑은 고딕" panose="020B0503020000020004" pitchFamily="50" charset="-127"/>
              </a:rPr>
              <a:t>하지만 본 제안기법은 기존 처리방식을 병렬화 하는 시스템 구조 개선 관점으로 보는 것이 적절하므로 위 알고리즘의 언급은 불필요 할 것으로 생각된다</a:t>
            </a:r>
            <a:r>
              <a:rPr kumimoji="1" lang="en-US" altLang="ko-KR" sz="1800" dirty="0">
                <a:solidFill>
                  <a:schemeClr val="accent5"/>
                </a:solidFill>
                <a:latin typeface="Arial" panose="020B0604020202020204" pitchFamily="34" charset="0"/>
                <a:ea typeface="맑은 고딕" panose="020B0503020000020004" pitchFamily="50" charset="-127"/>
              </a:rPr>
              <a:t>. </a:t>
            </a:r>
          </a:p>
          <a:p>
            <a:pPr lvl="1"/>
            <a:r>
              <a:rPr kumimoji="1" lang="ko-KR" altLang="en-US" sz="1800" dirty="0">
                <a:solidFill>
                  <a:schemeClr val="accent5"/>
                </a:solidFill>
                <a:latin typeface="Arial" panose="020B0604020202020204" pitchFamily="34" charset="0"/>
                <a:ea typeface="맑은 고딕" panose="020B0503020000020004" pitchFamily="50" charset="-127"/>
              </a:rPr>
              <a:t>제안기법에서 위 알고리즘 도입으로 추가적인 성능개선의 여기 있음을 보이는 </a:t>
            </a:r>
            <a:r>
              <a:rPr kumimoji="1" lang="en-US" altLang="ko-KR" sz="1800" dirty="0">
                <a:solidFill>
                  <a:schemeClr val="accent5"/>
                </a:solidFill>
                <a:latin typeface="Arial" panose="020B0604020202020204" pitchFamily="34" charset="0"/>
                <a:ea typeface="맑은 고딕" panose="020B0503020000020004" pitchFamily="50" charset="-127"/>
              </a:rPr>
              <a:t>future work</a:t>
            </a:r>
            <a:r>
              <a:rPr kumimoji="1" lang="ko-KR" altLang="en-US" sz="1800" dirty="0">
                <a:solidFill>
                  <a:schemeClr val="accent5"/>
                </a:solidFill>
                <a:latin typeface="Arial" panose="020B0604020202020204" pitchFamily="34" charset="0"/>
                <a:ea typeface="맑은 고딕" panose="020B0503020000020004" pitchFamily="50" charset="-127"/>
              </a:rPr>
              <a:t> 개념으로 추가</a:t>
            </a:r>
            <a:endParaRPr kumimoji="1" lang="en-US" altLang="en-US" sz="1800" dirty="0">
              <a:solidFill>
                <a:schemeClr val="accent5"/>
              </a:solidFill>
            </a:endParaRPr>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22</a:t>
            </a:fld>
            <a:endParaRPr lang="ko-KR" altLang="en-US" dirty="0"/>
          </a:p>
        </p:txBody>
      </p:sp>
    </p:spTree>
    <p:extLst>
      <p:ext uri="{BB962C8B-B14F-4D97-AF65-F5344CB8AC3E}">
        <p14:creationId xmlns:p14="http://schemas.microsoft.com/office/powerpoint/2010/main" val="105563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Reviewer2’s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en-US" altLang="ko-KR" sz="2000" dirty="0">
                <a:solidFill>
                  <a:srgbClr val="222222"/>
                </a:solidFill>
                <a:effectLst/>
                <a:latin typeface="Arial" panose="020B0604020202020204" pitchFamily="34" charset="0"/>
                <a:ea typeface="맑은 고딕" panose="020B0503020000020004" pitchFamily="50" charset="-127"/>
              </a:rPr>
              <a:t>The journal name in Ref. [8], “Advances in neural information processing systems”, is wrong. Remove the similar problems in the paper.</a:t>
            </a:r>
            <a:r>
              <a:rPr lang="en-US" altLang="ko-KR" sz="2000" b="1" dirty="0">
                <a:solidFill>
                  <a:srgbClr val="00A249"/>
                </a:solidFill>
              </a:rPr>
              <a:t> (OK)</a:t>
            </a:r>
            <a:endParaRPr lang="en-US" altLang="ko-KR" sz="2000" dirty="0">
              <a:solidFill>
                <a:srgbClr val="222222"/>
              </a:solidFill>
              <a:effectLst/>
              <a:latin typeface="Arial" panose="020B0604020202020204" pitchFamily="34" charset="0"/>
              <a:ea typeface="맑은 고딕" panose="020B0503020000020004" pitchFamily="50" charset="-127"/>
            </a:endParaRPr>
          </a:p>
          <a:p>
            <a:r>
              <a:rPr lang="en-US" altLang="ko-KR" sz="2000" dirty="0">
                <a:solidFill>
                  <a:srgbClr val="222222"/>
                </a:solidFill>
                <a:effectLst/>
                <a:latin typeface="Arial" panose="020B0604020202020204" pitchFamily="34" charset="0"/>
                <a:ea typeface="맑은 고딕" panose="020B0503020000020004" pitchFamily="50" charset="-127"/>
              </a:rPr>
              <a:t>For Ref. [10], list all the authors instead of only listing the first author and using “et al.” to representing other authors. </a:t>
            </a:r>
            <a:r>
              <a:rPr lang="en-US" altLang="ko-KR" sz="2000" b="1" dirty="0">
                <a:solidFill>
                  <a:srgbClr val="00A249"/>
                </a:solidFill>
              </a:rPr>
              <a:t>(OK)</a:t>
            </a:r>
            <a:endParaRPr lang="en-US" altLang="ko-KR" sz="2000" dirty="0">
              <a:solidFill>
                <a:srgbClr val="222222"/>
              </a:solidFill>
              <a:effectLst/>
              <a:latin typeface="Arial" panose="020B0604020202020204" pitchFamily="34" charset="0"/>
              <a:ea typeface="맑은 고딕" panose="020B0503020000020004" pitchFamily="50" charset="-127"/>
            </a:endParaRPr>
          </a:p>
          <a:p>
            <a:r>
              <a:rPr lang="en-US" altLang="ko-KR" sz="2000" dirty="0">
                <a:solidFill>
                  <a:srgbClr val="222222"/>
                </a:solidFill>
                <a:effectLst/>
                <a:latin typeface="Arial" panose="020B0604020202020204" pitchFamily="34" charset="0"/>
                <a:ea typeface="맑은 고딕" panose="020B0503020000020004" pitchFamily="50" charset="-127"/>
              </a:rPr>
              <a:t>The journal name in Ref. [24], “Proceedings of the national academy of sciences”, is wrong. Remove the similar problems in the paper.</a:t>
            </a:r>
            <a:r>
              <a:rPr lang="en-US" altLang="ko-KR" sz="2000" b="1" dirty="0">
                <a:solidFill>
                  <a:srgbClr val="00A249"/>
                </a:solidFill>
              </a:rPr>
              <a:t> (OK)</a:t>
            </a:r>
            <a:endParaRPr lang="en-US" altLang="ko-KR" sz="2000" dirty="0">
              <a:solidFill>
                <a:srgbClr val="222222"/>
              </a:solidFill>
              <a:effectLst/>
              <a:latin typeface="Arial" panose="020B0604020202020204" pitchFamily="34" charset="0"/>
              <a:ea typeface="맑은 고딕" panose="020B0503020000020004" pitchFamily="50" charset="-127"/>
            </a:endParaRPr>
          </a:p>
          <a:p>
            <a:pPr lvl="1"/>
            <a:r>
              <a:rPr kumimoji="1" lang="ko-KR" altLang="en-US" sz="1800" dirty="0">
                <a:solidFill>
                  <a:schemeClr val="accent5"/>
                </a:solidFill>
                <a:latin typeface="Arial" panose="020B0604020202020204" pitchFamily="34" charset="0"/>
                <a:ea typeface="맑은 고딕" panose="020B0503020000020004" pitchFamily="50" charset="-127"/>
              </a:rPr>
              <a:t>저자정보 </a:t>
            </a:r>
            <a:r>
              <a:rPr lang="en-US" altLang="ko-KR" sz="1800" dirty="0">
                <a:solidFill>
                  <a:schemeClr val="accent5"/>
                </a:solidFill>
                <a:latin typeface="Arial" panose="020B0604020202020204" pitchFamily="34" charset="0"/>
                <a:ea typeface="맑은 고딕" panose="020B0503020000020004" pitchFamily="50" charset="-127"/>
              </a:rPr>
              <a:t>format</a:t>
            </a:r>
            <a:r>
              <a:rPr kumimoji="1" lang="ko-KR" altLang="en-US" sz="1800" dirty="0">
                <a:solidFill>
                  <a:schemeClr val="accent5"/>
                </a:solidFill>
                <a:latin typeface="Arial" panose="020B0604020202020204" pitchFamily="34" charset="0"/>
                <a:ea typeface="맑은 고딕" panose="020B0503020000020004" pitchFamily="50" charset="-127"/>
              </a:rPr>
              <a:t> 통일</a:t>
            </a:r>
            <a:r>
              <a:rPr kumimoji="1" lang="en-US" altLang="ko-KR" sz="1800" dirty="0">
                <a:solidFill>
                  <a:schemeClr val="accent5"/>
                </a:solidFill>
                <a:latin typeface="Arial" panose="020B0604020202020204" pitchFamily="34" charset="0"/>
                <a:ea typeface="맑은 고딕" panose="020B0503020000020004" pitchFamily="50" charset="-127"/>
              </a:rPr>
              <a:t>, </a:t>
            </a:r>
            <a:r>
              <a:rPr kumimoji="1" lang="ko-KR" altLang="en-US" sz="1800" dirty="0">
                <a:solidFill>
                  <a:schemeClr val="accent5"/>
                </a:solidFill>
                <a:latin typeface="Arial" panose="020B0604020202020204" pitchFamily="34" charset="0"/>
                <a:ea typeface="맑은 고딕" panose="020B0503020000020004" pitchFamily="50" charset="-127"/>
              </a:rPr>
              <a:t>재확인</a:t>
            </a:r>
            <a:endParaRPr kumimoji="1" lang="en-US" altLang="ko-KR" sz="2400" dirty="0">
              <a:solidFill>
                <a:srgbClr val="222222"/>
              </a:solidFill>
              <a:effectLst/>
              <a:latin typeface="Arial" panose="020B0604020202020204" pitchFamily="34" charset="0"/>
              <a:ea typeface="맑은 고딕" panose="020B0503020000020004" pitchFamily="50" charset="-127"/>
            </a:endParaRPr>
          </a:p>
          <a:p>
            <a:pPr lvl="1"/>
            <a:r>
              <a:rPr lang="ko-KR" altLang="en-US" sz="1800" dirty="0">
                <a:solidFill>
                  <a:schemeClr val="accent5"/>
                </a:solidFill>
                <a:latin typeface="Arial" panose="020B0604020202020204" pitchFamily="34" charset="0"/>
                <a:ea typeface="맑은 고딕" panose="020B0503020000020004" pitchFamily="50" charset="-127"/>
              </a:rPr>
              <a:t>컨퍼런스</a:t>
            </a:r>
            <a:r>
              <a:rPr lang="en-US" altLang="ko-KR" sz="1800" dirty="0">
                <a:solidFill>
                  <a:schemeClr val="accent5"/>
                </a:solidFill>
                <a:latin typeface="Arial" panose="020B0604020202020204" pitchFamily="34" charset="0"/>
                <a:ea typeface="맑은 고딕" panose="020B0503020000020004" pitchFamily="50" charset="-127"/>
              </a:rPr>
              <a:t>, </a:t>
            </a:r>
            <a:r>
              <a:rPr lang="ko-KR" altLang="en-US" sz="1800" dirty="0">
                <a:solidFill>
                  <a:schemeClr val="accent5"/>
                </a:solidFill>
                <a:latin typeface="Arial" panose="020B0604020202020204" pitchFamily="34" charset="0"/>
                <a:ea typeface="맑은 고딕" panose="020B0503020000020004" pitchFamily="50" charset="-127"/>
              </a:rPr>
              <a:t>저널정보</a:t>
            </a:r>
            <a:r>
              <a:rPr lang="en-US" altLang="ko-KR" sz="1800" dirty="0">
                <a:solidFill>
                  <a:schemeClr val="accent5"/>
                </a:solidFill>
                <a:latin typeface="Arial" panose="020B0604020202020204" pitchFamily="34" charset="0"/>
                <a:ea typeface="맑은 고딕" panose="020B0503020000020004" pitchFamily="50" charset="-127"/>
              </a:rPr>
              <a:t>, format </a:t>
            </a:r>
            <a:r>
              <a:rPr lang="ko-KR" altLang="en-US" sz="1800" dirty="0">
                <a:solidFill>
                  <a:schemeClr val="accent5"/>
                </a:solidFill>
                <a:latin typeface="Arial" panose="020B0604020202020204" pitchFamily="34" charset="0"/>
                <a:ea typeface="맑은 고딕" panose="020B0503020000020004" pitchFamily="50" charset="-127"/>
              </a:rPr>
              <a:t>재확인</a:t>
            </a:r>
            <a:endParaRPr lang="en-US" altLang="ko-KR" sz="1800" dirty="0">
              <a:solidFill>
                <a:schemeClr val="accent5"/>
              </a:solidFill>
              <a:effectLst/>
              <a:latin typeface="Arial" panose="020B0604020202020204" pitchFamily="34" charset="0"/>
              <a:ea typeface="맑은 고딕" panose="020B0503020000020004" pitchFamily="50" charset="-127"/>
            </a:endParaRPr>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23</a:t>
            </a:fld>
            <a:endParaRPr lang="ko-KR" altLang="en-US" dirty="0"/>
          </a:p>
        </p:txBody>
      </p:sp>
    </p:spTree>
    <p:extLst>
      <p:ext uri="{BB962C8B-B14F-4D97-AF65-F5344CB8AC3E}">
        <p14:creationId xmlns:p14="http://schemas.microsoft.com/office/powerpoint/2010/main" val="3623489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Reviewer1’s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lnSpcReduction="10000"/>
          </a:bodyPr>
          <a:lstStyle/>
          <a:p>
            <a:r>
              <a:rPr lang="en-US" altLang="ko-KR" dirty="0"/>
              <a:t>Does the paper contribute to the body of knowledge? : </a:t>
            </a:r>
            <a:r>
              <a:rPr lang="en-US" altLang="ko-KR" b="1" dirty="0">
                <a:solidFill>
                  <a:schemeClr val="accent5"/>
                </a:solidFill>
              </a:rPr>
              <a:t>Yes </a:t>
            </a:r>
            <a:r>
              <a:rPr lang="en-US" altLang="ko-KR" b="1" dirty="0">
                <a:solidFill>
                  <a:srgbClr val="00A249"/>
                </a:solidFill>
              </a:rPr>
              <a:t>(OK)</a:t>
            </a:r>
            <a:endParaRPr lang="en-US" altLang="ko-KR" b="1" dirty="0">
              <a:solidFill>
                <a:schemeClr val="accent4"/>
              </a:solidFill>
            </a:endParaRPr>
          </a:p>
          <a:p>
            <a:pPr lvl="1"/>
            <a:r>
              <a:rPr lang="en-US" altLang="ko-KR" dirty="0">
                <a:solidFill>
                  <a:schemeClr val="tx2"/>
                </a:solidFill>
              </a:rPr>
              <a:t>But it is essential for the authors to showcase their </a:t>
            </a:r>
            <a:r>
              <a:rPr lang="en-US" altLang="ko-KR" b="1" dirty="0">
                <a:solidFill>
                  <a:schemeClr val="tx2"/>
                </a:solidFill>
              </a:rPr>
              <a:t>novelty</a:t>
            </a:r>
            <a:r>
              <a:rPr lang="en-US" altLang="ko-KR" dirty="0">
                <a:solidFill>
                  <a:schemeClr val="tx2"/>
                </a:solidFill>
              </a:rPr>
              <a:t>. </a:t>
            </a:r>
          </a:p>
          <a:p>
            <a:pPr lvl="1"/>
            <a:r>
              <a:rPr lang="en-US" altLang="ko-KR" dirty="0">
                <a:solidFill>
                  <a:schemeClr val="tx2"/>
                </a:solidFill>
              </a:rPr>
              <a:t>As of now, the authors have implemented the </a:t>
            </a:r>
            <a:r>
              <a:rPr lang="en-US" altLang="ko-KR" dirty="0" err="1">
                <a:solidFill>
                  <a:schemeClr val="tx2"/>
                </a:solidFill>
              </a:rPr>
              <a:t>ol.data</a:t>
            </a:r>
            <a:r>
              <a:rPr lang="en-US" altLang="ko-KR" dirty="0">
                <a:solidFill>
                  <a:schemeClr val="tx2"/>
                </a:solidFill>
              </a:rPr>
              <a:t> and done subsequent analysis using this feature</a:t>
            </a:r>
            <a:endParaRPr lang="en-US" altLang="ko-KR" b="1" dirty="0">
              <a:solidFill>
                <a:schemeClr val="accent5"/>
              </a:solidFill>
            </a:endParaRPr>
          </a:p>
          <a:p>
            <a:pPr lvl="1"/>
            <a:r>
              <a:rPr lang="en-US" altLang="ko-KR" sz="1800" dirty="0">
                <a:solidFill>
                  <a:schemeClr val="accent5"/>
                </a:solidFill>
              </a:rPr>
              <a:t>Novelty</a:t>
            </a:r>
            <a:r>
              <a:rPr lang="ko-KR" altLang="en-US" sz="1800" dirty="0">
                <a:solidFill>
                  <a:schemeClr val="accent5"/>
                </a:solidFill>
              </a:rPr>
              <a:t>를 강조하기 위해 제안기법이 추가적인 환경 세팅 없이 적용할 수 있음</a:t>
            </a:r>
            <a:r>
              <a:rPr lang="en-US" altLang="ko-KR" sz="1800" dirty="0">
                <a:solidFill>
                  <a:schemeClr val="accent5"/>
                </a:solidFill>
              </a:rPr>
              <a:t>(</a:t>
            </a:r>
            <a:r>
              <a:rPr lang="ko-KR" altLang="en-US" sz="1800" dirty="0">
                <a:solidFill>
                  <a:schemeClr val="accent5"/>
                </a:solidFill>
              </a:rPr>
              <a:t>범용성</a:t>
            </a:r>
            <a:r>
              <a:rPr lang="en-US" altLang="ko-KR" sz="1800" dirty="0">
                <a:solidFill>
                  <a:schemeClr val="accent5"/>
                </a:solidFill>
              </a:rPr>
              <a:t>)</a:t>
            </a:r>
            <a:r>
              <a:rPr lang="ko-KR" altLang="en-US" sz="1800" dirty="0">
                <a:solidFill>
                  <a:schemeClr val="accent5"/>
                </a:solidFill>
              </a:rPr>
              <a:t>을 강조</a:t>
            </a:r>
            <a:endParaRPr lang="en-US" altLang="ko-KR" sz="1800" dirty="0">
              <a:solidFill>
                <a:schemeClr val="accent5"/>
              </a:solidFill>
            </a:endParaRPr>
          </a:p>
          <a:p>
            <a:r>
              <a:rPr lang="en-US" altLang="ko-KR" dirty="0">
                <a:solidFill>
                  <a:schemeClr val="tx2"/>
                </a:solidFill>
              </a:rPr>
              <a:t>Is the paper technically sound? : </a:t>
            </a:r>
            <a:r>
              <a:rPr lang="en-US" altLang="ko-KR" b="1" dirty="0">
                <a:solidFill>
                  <a:schemeClr val="accent5"/>
                </a:solidFill>
              </a:rPr>
              <a:t>Yes </a:t>
            </a:r>
            <a:r>
              <a:rPr lang="en-US" altLang="ko-KR" b="1" dirty="0">
                <a:solidFill>
                  <a:srgbClr val="00A249"/>
                </a:solidFill>
              </a:rPr>
              <a:t>(OK)</a:t>
            </a:r>
            <a:endParaRPr lang="en-US" altLang="ko-KR" b="1" dirty="0">
              <a:solidFill>
                <a:schemeClr val="tx2"/>
              </a:solidFill>
            </a:endParaRPr>
          </a:p>
          <a:p>
            <a:pPr lvl="1"/>
            <a:r>
              <a:rPr lang="en-US" altLang="ko-KR" dirty="0"/>
              <a:t>It is in terms go analysis using </a:t>
            </a:r>
            <a:r>
              <a:rPr lang="en-US" altLang="ko-KR" dirty="0" err="1"/>
              <a:t>ol.data</a:t>
            </a:r>
            <a:r>
              <a:rPr lang="en-US" altLang="ko-KR" dirty="0"/>
              <a:t>. I strongly suggest the authors to come up with their </a:t>
            </a:r>
            <a:r>
              <a:rPr lang="en-US" altLang="ko-KR" b="1" dirty="0"/>
              <a:t>flowchart to showcase</a:t>
            </a:r>
            <a:r>
              <a:rPr lang="en-US" altLang="ko-KR" dirty="0"/>
              <a:t> their methodology which particularly highlights the novelty</a:t>
            </a:r>
          </a:p>
          <a:p>
            <a:pPr lvl="1"/>
            <a:r>
              <a:rPr lang="en-US" altLang="ko-KR" dirty="0" err="1">
                <a:solidFill>
                  <a:schemeClr val="accent5"/>
                </a:solidFill>
              </a:rPr>
              <a:t>ol.data</a:t>
            </a:r>
            <a:r>
              <a:rPr lang="en-US" altLang="ko-KR" dirty="0">
                <a:solidFill>
                  <a:schemeClr val="accent5"/>
                </a:solidFill>
              </a:rPr>
              <a:t> novelty(overlap)</a:t>
            </a:r>
            <a:r>
              <a:rPr lang="ko-KR" altLang="en-US" dirty="0">
                <a:solidFill>
                  <a:schemeClr val="accent5"/>
                </a:solidFill>
              </a:rPr>
              <a:t>를</a:t>
            </a:r>
            <a:r>
              <a:rPr lang="en-US" altLang="ko-KR" dirty="0">
                <a:solidFill>
                  <a:schemeClr val="accent5"/>
                </a:solidFill>
              </a:rPr>
              <a:t> </a:t>
            </a:r>
            <a:r>
              <a:rPr lang="ko-KR" altLang="en-US" dirty="0">
                <a:solidFill>
                  <a:schemeClr val="accent5"/>
                </a:solidFill>
              </a:rPr>
              <a:t>강조하기 위한 </a:t>
            </a:r>
            <a:r>
              <a:rPr lang="en-US" altLang="ko-KR" dirty="0">
                <a:solidFill>
                  <a:schemeClr val="accent5"/>
                </a:solidFill>
              </a:rPr>
              <a:t>flow</a:t>
            </a:r>
            <a:r>
              <a:rPr lang="ko-KR" altLang="en-US" dirty="0">
                <a:solidFill>
                  <a:schemeClr val="accent5"/>
                </a:solidFill>
              </a:rPr>
              <a:t>는</a:t>
            </a:r>
            <a:r>
              <a:rPr lang="en-US" altLang="ko-KR" dirty="0">
                <a:solidFill>
                  <a:schemeClr val="accent5"/>
                </a:solidFill>
              </a:rPr>
              <a:t> </a:t>
            </a:r>
            <a:r>
              <a:rPr lang="ko-KR" altLang="en-US" dirty="0">
                <a:solidFill>
                  <a:schemeClr val="accent5"/>
                </a:solidFill>
              </a:rPr>
              <a:t>이미 존재</a:t>
            </a:r>
            <a:r>
              <a:rPr lang="en-US" altLang="ko-KR" dirty="0">
                <a:solidFill>
                  <a:schemeClr val="accent5"/>
                </a:solidFill>
              </a:rPr>
              <a:t>(Figure 3)</a:t>
            </a:r>
          </a:p>
          <a:p>
            <a:pPr lvl="1"/>
            <a:r>
              <a:rPr lang="en-US" altLang="ko-KR" dirty="0" err="1">
                <a:solidFill>
                  <a:schemeClr val="accent5"/>
                </a:solidFill>
              </a:rPr>
              <a:t>ol.data</a:t>
            </a:r>
            <a:r>
              <a:rPr lang="en-US" altLang="ko-KR" dirty="0">
                <a:solidFill>
                  <a:schemeClr val="accent5"/>
                </a:solidFill>
              </a:rPr>
              <a:t> </a:t>
            </a:r>
            <a:r>
              <a:rPr lang="ko-KR" altLang="en-US" dirty="0">
                <a:solidFill>
                  <a:schemeClr val="accent5"/>
                </a:solidFill>
              </a:rPr>
              <a:t>세부적인 실행흐름에 대한 그림을 추가</a:t>
            </a:r>
            <a:br>
              <a:rPr lang="en-US" altLang="ko-KR" dirty="0"/>
            </a:br>
            <a:endParaRPr kumimoji="1" lang="en-US" altLang="en-US" dirty="0"/>
          </a:p>
          <a:p>
            <a:endParaRPr kumimoji="1" lang="en-US" altLang="en-US"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3</a:t>
            </a:fld>
            <a:endParaRPr lang="ko-KR" altLang="en-US" dirty="0"/>
          </a:p>
        </p:txBody>
      </p:sp>
    </p:spTree>
    <p:extLst>
      <p:ext uri="{BB962C8B-B14F-4D97-AF65-F5344CB8AC3E}">
        <p14:creationId xmlns:p14="http://schemas.microsoft.com/office/powerpoint/2010/main" val="2396325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Reviewer1’s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en-US" altLang="ko-KR" dirty="0"/>
              <a:t>Flow chart </a:t>
            </a:r>
            <a:r>
              <a:rPr lang="ko-KR" altLang="en-US" dirty="0"/>
              <a:t>제안</a:t>
            </a:r>
            <a:r>
              <a:rPr lang="en-US" altLang="ko-KR" dirty="0"/>
              <a:t> </a:t>
            </a:r>
            <a:br>
              <a:rPr lang="en-US" altLang="ko-KR" dirty="0"/>
            </a:br>
            <a:endParaRPr kumimoji="1" lang="en-US" altLang="en-US" dirty="0"/>
          </a:p>
          <a:p>
            <a:endParaRPr kumimoji="1" lang="en-US" altLang="en-US"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4</a:t>
            </a:fld>
            <a:endParaRPr lang="ko-KR" altLang="en-US" dirty="0"/>
          </a:p>
        </p:txBody>
      </p:sp>
      <p:sp>
        <p:nvSpPr>
          <p:cNvPr id="5" name="순서도: 처리 4">
            <a:extLst>
              <a:ext uri="{FF2B5EF4-FFF2-40B4-BE49-F238E27FC236}">
                <a16:creationId xmlns:a16="http://schemas.microsoft.com/office/drawing/2014/main" id="{DFD8ABFE-268F-4834-825B-FD04053BCF4C}"/>
              </a:ext>
            </a:extLst>
          </p:cNvPr>
          <p:cNvSpPr/>
          <p:nvPr/>
        </p:nvSpPr>
        <p:spPr>
          <a:xfrm>
            <a:off x="1327355" y="1582994"/>
            <a:ext cx="2310580" cy="304799"/>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2"/>
                </a:solidFill>
                <a:latin typeface="Arial" panose="020B0604020202020204" pitchFamily="34" charset="0"/>
                <a:cs typeface="Arial" panose="020B0604020202020204" pitchFamily="34" charset="0"/>
              </a:rPr>
              <a:t>Data load</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8" name="순서도: 처리 7">
            <a:extLst>
              <a:ext uri="{FF2B5EF4-FFF2-40B4-BE49-F238E27FC236}">
                <a16:creationId xmlns:a16="http://schemas.microsoft.com/office/drawing/2014/main" id="{4A41902A-DFF6-446D-897D-1495F8D6883B}"/>
              </a:ext>
            </a:extLst>
          </p:cNvPr>
          <p:cNvSpPr/>
          <p:nvPr/>
        </p:nvSpPr>
        <p:spPr>
          <a:xfrm>
            <a:off x="1327355" y="2172942"/>
            <a:ext cx="2310580" cy="535135"/>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2"/>
                </a:solidFill>
                <a:latin typeface="Arial" panose="020B0604020202020204" pitchFamily="34" charset="0"/>
                <a:cs typeface="Arial" panose="020B0604020202020204" pitchFamily="34" charset="0"/>
              </a:rPr>
              <a:t>Train Prep.</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11" name="순서도: 처리 10">
            <a:extLst>
              <a:ext uri="{FF2B5EF4-FFF2-40B4-BE49-F238E27FC236}">
                <a16:creationId xmlns:a16="http://schemas.microsoft.com/office/drawing/2014/main" id="{C99DD703-AF0D-4C64-AE33-C483449F70B6}"/>
              </a:ext>
            </a:extLst>
          </p:cNvPr>
          <p:cNvSpPr/>
          <p:nvPr/>
        </p:nvSpPr>
        <p:spPr>
          <a:xfrm>
            <a:off x="1327355" y="2865726"/>
            <a:ext cx="2310580" cy="51425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2"/>
                </a:solidFill>
                <a:latin typeface="Arial" panose="020B0604020202020204" pitchFamily="34" charset="0"/>
                <a:cs typeface="Arial" panose="020B0604020202020204" pitchFamily="34" charset="0"/>
              </a:rPr>
              <a:t>Training</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12" name="순서도: 처리 11">
            <a:extLst>
              <a:ext uri="{FF2B5EF4-FFF2-40B4-BE49-F238E27FC236}">
                <a16:creationId xmlns:a16="http://schemas.microsoft.com/office/drawing/2014/main" id="{9F3E1C3D-4D74-4F81-BF5C-7528340571F0}"/>
              </a:ext>
            </a:extLst>
          </p:cNvPr>
          <p:cNvSpPr/>
          <p:nvPr/>
        </p:nvSpPr>
        <p:spPr>
          <a:xfrm>
            <a:off x="1337187" y="4114657"/>
            <a:ext cx="619432" cy="49667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 prep.</a:t>
            </a:r>
            <a:endParaRPr lang="ko-KR" altLang="en-US" sz="1600" b="1" dirty="0">
              <a:solidFill>
                <a:schemeClr val="tx2"/>
              </a:solidFill>
              <a:latin typeface="Arial" panose="020B0604020202020204" pitchFamily="34" charset="0"/>
              <a:cs typeface="Arial" panose="020B0604020202020204" pitchFamily="34" charset="0"/>
            </a:endParaRPr>
          </a:p>
        </p:txBody>
      </p:sp>
      <p:cxnSp>
        <p:nvCxnSpPr>
          <p:cNvPr id="16" name="직선 연결선 15">
            <a:extLst>
              <a:ext uri="{FF2B5EF4-FFF2-40B4-BE49-F238E27FC236}">
                <a16:creationId xmlns:a16="http://schemas.microsoft.com/office/drawing/2014/main" id="{9B954D6C-2CEF-4BEB-894F-BA8C959591A6}"/>
              </a:ext>
            </a:extLst>
          </p:cNvPr>
          <p:cNvCxnSpPr>
            <a:cxnSpLocks/>
            <a:stCxn id="5" idx="2"/>
            <a:endCxn id="8" idx="0"/>
          </p:cNvCxnSpPr>
          <p:nvPr/>
        </p:nvCxnSpPr>
        <p:spPr>
          <a:xfrm>
            <a:off x="2482645" y="1887793"/>
            <a:ext cx="0" cy="285149"/>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직선 연결선 16">
            <a:extLst>
              <a:ext uri="{FF2B5EF4-FFF2-40B4-BE49-F238E27FC236}">
                <a16:creationId xmlns:a16="http://schemas.microsoft.com/office/drawing/2014/main" id="{F0933E49-5438-427C-B066-014553DF6626}"/>
              </a:ext>
            </a:extLst>
          </p:cNvPr>
          <p:cNvCxnSpPr>
            <a:cxnSpLocks/>
            <a:stCxn id="8" idx="2"/>
            <a:endCxn id="11" idx="0"/>
          </p:cNvCxnSpPr>
          <p:nvPr/>
        </p:nvCxnSpPr>
        <p:spPr>
          <a:xfrm>
            <a:off x="2482645" y="2708077"/>
            <a:ext cx="0" cy="157649"/>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6806AC61-9213-4688-ADAB-B2009A46363F}"/>
              </a:ext>
            </a:extLst>
          </p:cNvPr>
          <p:cNvCxnSpPr>
            <a:cxnSpLocks/>
            <a:stCxn id="11" idx="2"/>
            <a:endCxn id="23" idx="0"/>
          </p:cNvCxnSpPr>
          <p:nvPr/>
        </p:nvCxnSpPr>
        <p:spPr>
          <a:xfrm>
            <a:off x="2482645" y="3379978"/>
            <a:ext cx="1" cy="20792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순서도: 처리 22">
            <a:extLst>
              <a:ext uri="{FF2B5EF4-FFF2-40B4-BE49-F238E27FC236}">
                <a16:creationId xmlns:a16="http://schemas.microsoft.com/office/drawing/2014/main" id="{3478EDA4-ADEC-4F45-9749-C3C1C466C8F7}"/>
              </a:ext>
            </a:extLst>
          </p:cNvPr>
          <p:cNvSpPr/>
          <p:nvPr/>
        </p:nvSpPr>
        <p:spPr>
          <a:xfrm>
            <a:off x="1327356" y="3587898"/>
            <a:ext cx="2310580" cy="304799"/>
          </a:xfrm>
          <a:prstGeom prst="flowChartProcess">
            <a:avLst/>
          </a:prstGeom>
          <a:solidFill>
            <a:schemeClr val="accent4">
              <a:lumMod val="60000"/>
              <a:lumOff val="4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2"/>
                </a:solidFill>
                <a:latin typeface="Arial" panose="020B0604020202020204" pitchFamily="34" charset="0"/>
                <a:cs typeface="Arial" panose="020B0604020202020204" pitchFamily="34" charset="0"/>
              </a:rPr>
              <a:t>Model copy</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30" name="순서도: 처리 29">
            <a:extLst>
              <a:ext uri="{FF2B5EF4-FFF2-40B4-BE49-F238E27FC236}">
                <a16:creationId xmlns:a16="http://schemas.microsoft.com/office/drawing/2014/main" id="{A235F43D-9F45-42F2-BD17-35681EAF1087}"/>
              </a:ext>
            </a:extLst>
          </p:cNvPr>
          <p:cNvSpPr/>
          <p:nvPr/>
        </p:nvSpPr>
        <p:spPr>
          <a:xfrm>
            <a:off x="2177847" y="4114657"/>
            <a:ext cx="619432" cy="49667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 prep.</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31" name="순서도: 처리 30">
            <a:extLst>
              <a:ext uri="{FF2B5EF4-FFF2-40B4-BE49-F238E27FC236}">
                <a16:creationId xmlns:a16="http://schemas.microsoft.com/office/drawing/2014/main" id="{D90B4863-4017-4521-BB69-997B6C21B6FC}"/>
              </a:ext>
            </a:extLst>
          </p:cNvPr>
          <p:cNvSpPr/>
          <p:nvPr/>
        </p:nvSpPr>
        <p:spPr>
          <a:xfrm>
            <a:off x="3024157" y="4114657"/>
            <a:ext cx="619432" cy="49667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 prep.</a:t>
            </a:r>
            <a:endParaRPr lang="ko-KR" altLang="en-US" sz="1600" b="1" dirty="0">
              <a:solidFill>
                <a:schemeClr val="tx2"/>
              </a:solidFill>
              <a:latin typeface="Arial" panose="020B0604020202020204" pitchFamily="34" charset="0"/>
              <a:cs typeface="Arial" panose="020B0604020202020204" pitchFamily="34" charset="0"/>
            </a:endParaRPr>
          </a:p>
        </p:txBody>
      </p:sp>
      <p:cxnSp>
        <p:nvCxnSpPr>
          <p:cNvPr id="42" name="연결선: 꺾임 41">
            <a:extLst>
              <a:ext uri="{FF2B5EF4-FFF2-40B4-BE49-F238E27FC236}">
                <a16:creationId xmlns:a16="http://schemas.microsoft.com/office/drawing/2014/main" id="{65A03660-6C7D-4462-B1A8-AD16AA154E53}"/>
              </a:ext>
            </a:extLst>
          </p:cNvPr>
          <p:cNvCxnSpPr>
            <a:stCxn id="23" idx="2"/>
            <a:endCxn id="12" idx="0"/>
          </p:cNvCxnSpPr>
          <p:nvPr/>
        </p:nvCxnSpPr>
        <p:spPr>
          <a:xfrm rot="5400000">
            <a:off x="1953795" y="3585806"/>
            <a:ext cx="221960" cy="835743"/>
          </a:xfrm>
          <a:prstGeom prst="bentConnector3">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연결선: 꺾임 42">
            <a:extLst>
              <a:ext uri="{FF2B5EF4-FFF2-40B4-BE49-F238E27FC236}">
                <a16:creationId xmlns:a16="http://schemas.microsoft.com/office/drawing/2014/main" id="{D12C3928-0D85-4D93-A6AE-361902606F98}"/>
              </a:ext>
            </a:extLst>
          </p:cNvPr>
          <p:cNvCxnSpPr>
            <a:cxnSpLocks/>
            <a:stCxn id="23" idx="2"/>
            <a:endCxn id="31" idx="0"/>
          </p:cNvCxnSpPr>
          <p:nvPr/>
        </p:nvCxnSpPr>
        <p:spPr>
          <a:xfrm rot="16200000" flipH="1">
            <a:off x="2797279" y="3578063"/>
            <a:ext cx="221960" cy="851227"/>
          </a:xfrm>
          <a:prstGeom prst="bentConnector3">
            <a:avLst>
              <a:gd name="adj1" fmla="val 50000"/>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직선 연결선 45">
            <a:extLst>
              <a:ext uri="{FF2B5EF4-FFF2-40B4-BE49-F238E27FC236}">
                <a16:creationId xmlns:a16="http://schemas.microsoft.com/office/drawing/2014/main" id="{01676FF6-89C5-44B0-BD74-43C27C84B392}"/>
              </a:ext>
            </a:extLst>
          </p:cNvPr>
          <p:cNvCxnSpPr>
            <a:cxnSpLocks/>
            <a:stCxn id="23" idx="2"/>
            <a:endCxn id="30" idx="0"/>
          </p:cNvCxnSpPr>
          <p:nvPr/>
        </p:nvCxnSpPr>
        <p:spPr>
          <a:xfrm>
            <a:off x="2482646" y="3892697"/>
            <a:ext cx="4917" cy="22196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연결선: 꺾임 48">
            <a:extLst>
              <a:ext uri="{FF2B5EF4-FFF2-40B4-BE49-F238E27FC236}">
                <a16:creationId xmlns:a16="http://schemas.microsoft.com/office/drawing/2014/main" id="{8F567EE3-6B29-477A-AAAE-6A179636AB7C}"/>
              </a:ext>
            </a:extLst>
          </p:cNvPr>
          <p:cNvCxnSpPr>
            <a:cxnSpLocks/>
            <a:stCxn id="23" idx="2"/>
            <a:endCxn id="73" idx="0"/>
          </p:cNvCxnSpPr>
          <p:nvPr/>
        </p:nvCxnSpPr>
        <p:spPr>
          <a:xfrm rot="16200000" flipH="1">
            <a:off x="3610960" y="2764383"/>
            <a:ext cx="221960" cy="2478588"/>
          </a:xfrm>
          <a:prstGeom prst="bentConnector3">
            <a:avLst>
              <a:gd name="adj1" fmla="val 50000"/>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0" name="순서도: 처리 59">
            <a:extLst>
              <a:ext uri="{FF2B5EF4-FFF2-40B4-BE49-F238E27FC236}">
                <a16:creationId xmlns:a16="http://schemas.microsoft.com/office/drawing/2014/main" id="{45E82109-111F-49DB-B08F-53BFA80CA2F3}"/>
              </a:ext>
            </a:extLst>
          </p:cNvPr>
          <p:cNvSpPr/>
          <p:nvPr/>
        </p:nvSpPr>
        <p:spPr>
          <a:xfrm>
            <a:off x="1342103" y="4768977"/>
            <a:ext cx="619432" cy="49667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61" name="순서도: 처리 60">
            <a:extLst>
              <a:ext uri="{FF2B5EF4-FFF2-40B4-BE49-F238E27FC236}">
                <a16:creationId xmlns:a16="http://schemas.microsoft.com/office/drawing/2014/main" id="{326A3BCA-27A0-488D-86C7-A05EEBA93B23}"/>
              </a:ext>
            </a:extLst>
          </p:cNvPr>
          <p:cNvSpPr/>
          <p:nvPr/>
        </p:nvSpPr>
        <p:spPr>
          <a:xfrm>
            <a:off x="2182763" y="4768977"/>
            <a:ext cx="619432" cy="49667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62" name="순서도: 처리 61">
            <a:extLst>
              <a:ext uri="{FF2B5EF4-FFF2-40B4-BE49-F238E27FC236}">
                <a16:creationId xmlns:a16="http://schemas.microsoft.com/office/drawing/2014/main" id="{70DDACAE-0F52-4EBB-AC00-F50CC43590E8}"/>
              </a:ext>
            </a:extLst>
          </p:cNvPr>
          <p:cNvSpPr/>
          <p:nvPr/>
        </p:nvSpPr>
        <p:spPr>
          <a:xfrm>
            <a:off x="3029073" y="4768977"/>
            <a:ext cx="619432" cy="49667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
            </a:r>
            <a:endParaRPr lang="ko-KR" altLang="en-US" sz="1600" b="1" dirty="0">
              <a:solidFill>
                <a:schemeClr val="tx2"/>
              </a:solidFill>
              <a:latin typeface="Arial" panose="020B0604020202020204" pitchFamily="34" charset="0"/>
              <a:cs typeface="Arial" panose="020B0604020202020204" pitchFamily="34" charset="0"/>
            </a:endParaRPr>
          </a:p>
        </p:txBody>
      </p:sp>
      <p:cxnSp>
        <p:nvCxnSpPr>
          <p:cNvPr id="63" name="직선 연결선 62">
            <a:extLst>
              <a:ext uri="{FF2B5EF4-FFF2-40B4-BE49-F238E27FC236}">
                <a16:creationId xmlns:a16="http://schemas.microsoft.com/office/drawing/2014/main" id="{2D5098A6-E165-4FFC-ADB6-8FD34BD3C417}"/>
              </a:ext>
            </a:extLst>
          </p:cNvPr>
          <p:cNvCxnSpPr>
            <a:cxnSpLocks/>
            <a:stCxn id="12" idx="2"/>
            <a:endCxn id="60" idx="0"/>
          </p:cNvCxnSpPr>
          <p:nvPr/>
        </p:nvCxnSpPr>
        <p:spPr>
          <a:xfrm>
            <a:off x="1646903" y="4611329"/>
            <a:ext cx="4916" cy="15764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6" name="직선 연결선 65">
            <a:extLst>
              <a:ext uri="{FF2B5EF4-FFF2-40B4-BE49-F238E27FC236}">
                <a16:creationId xmlns:a16="http://schemas.microsoft.com/office/drawing/2014/main" id="{4A1DA99C-7115-4B9B-9F56-81EA94C2D8E4}"/>
              </a:ext>
            </a:extLst>
          </p:cNvPr>
          <p:cNvCxnSpPr>
            <a:cxnSpLocks/>
            <a:stCxn id="30" idx="2"/>
            <a:endCxn id="61" idx="0"/>
          </p:cNvCxnSpPr>
          <p:nvPr/>
        </p:nvCxnSpPr>
        <p:spPr>
          <a:xfrm>
            <a:off x="2487563" y="4611329"/>
            <a:ext cx="4916" cy="15764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9" name="직선 연결선 68">
            <a:extLst>
              <a:ext uri="{FF2B5EF4-FFF2-40B4-BE49-F238E27FC236}">
                <a16:creationId xmlns:a16="http://schemas.microsoft.com/office/drawing/2014/main" id="{D9D4CB0E-083A-4F93-A50A-90295A49E23B}"/>
              </a:ext>
            </a:extLst>
          </p:cNvPr>
          <p:cNvCxnSpPr>
            <a:cxnSpLocks/>
            <a:stCxn id="31" idx="2"/>
            <a:endCxn id="62" idx="0"/>
          </p:cNvCxnSpPr>
          <p:nvPr/>
        </p:nvCxnSpPr>
        <p:spPr>
          <a:xfrm>
            <a:off x="3333873" y="4611329"/>
            <a:ext cx="4916" cy="15764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72" name="순서도: 처리 71">
            <a:extLst>
              <a:ext uri="{FF2B5EF4-FFF2-40B4-BE49-F238E27FC236}">
                <a16:creationId xmlns:a16="http://schemas.microsoft.com/office/drawing/2014/main" id="{17E11214-AD1E-4EA9-8971-2D49FB4BB67F}"/>
              </a:ext>
            </a:extLst>
          </p:cNvPr>
          <p:cNvSpPr/>
          <p:nvPr/>
        </p:nvSpPr>
        <p:spPr>
          <a:xfrm>
            <a:off x="3805944" y="4894414"/>
            <a:ext cx="2310580" cy="536001"/>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2"/>
                </a:solidFill>
                <a:latin typeface="Arial" panose="020B0604020202020204" pitchFamily="34" charset="0"/>
                <a:cs typeface="Arial" panose="020B0604020202020204" pitchFamily="34" charset="0"/>
              </a:rPr>
              <a:t>Training</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73" name="순서도: 처리 72">
            <a:extLst>
              <a:ext uri="{FF2B5EF4-FFF2-40B4-BE49-F238E27FC236}">
                <a16:creationId xmlns:a16="http://schemas.microsoft.com/office/drawing/2014/main" id="{F23299D4-A095-48CD-8B98-C227A9301166}"/>
              </a:ext>
            </a:extLst>
          </p:cNvPr>
          <p:cNvSpPr/>
          <p:nvPr/>
        </p:nvSpPr>
        <p:spPr>
          <a:xfrm>
            <a:off x="3805944" y="4114657"/>
            <a:ext cx="2310580" cy="536001"/>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2"/>
                </a:solidFill>
                <a:latin typeface="Arial" panose="020B0604020202020204" pitchFamily="34" charset="0"/>
                <a:cs typeface="Arial" panose="020B0604020202020204" pitchFamily="34" charset="0"/>
              </a:rPr>
              <a:t>Train Prep.</a:t>
            </a:r>
            <a:endParaRPr lang="ko-KR" altLang="en-US" sz="1600" b="1" dirty="0">
              <a:solidFill>
                <a:schemeClr val="tx2"/>
              </a:solidFill>
              <a:latin typeface="Arial" panose="020B0604020202020204" pitchFamily="34" charset="0"/>
              <a:cs typeface="Arial" panose="020B0604020202020204" pitchFamily="34" charset="0"/>
            </a:endParaRPr>
          </a:p>
        </p:txBody>
      </p:sp>
      <p:cxnSp>
        <p:nvCxnSpPr>
          <p:cNvPr id="77" name="직선 연결선 76">
            <a:extLst>
              <a:ext uri="{FF2B5EF4-FFF2-40B4-BE49-F238E27FC236}">
                <a16:creationId xmlns:a16="http://schemas.microsoft.com/office/drawing/2014/main" id="{9939ABA1-5F76-42EA-AA66-D5DE2F04568C}"/>
              </a:ext>
            </a:extLst>
          </p:cNvPr>
          <p:cNvCxnSpPr>
            <a:cxnSpLocks/>
            <a:stCxn id="73" idx="2"/>
            <a:endCxn id="72" idx="0"/>
          </p:cNvCxnSpPr>
          <p:nvPr/>
        </p:nvCxnSpPr>
        <p:spPr>
          <a:xfrm>
            <a:off x="4961234" y="4650658"/>
            <a:ext cx="0" cy="243756"/>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87" name="순서도: 처리 86">
            <a:extLst>
              <a:ext uri="{FF2B5EF4-FFF2-40B4-BE49-F238E27FC236}">
                <a16:creationId xmlns:a16="http://schemas.microsoft.com/office/drawing/2014/main" id="{24B97140-44AC-458D-818E-858F24C6DC50}"/>
              </a:ext>
            </a:extLst>
          </p:cNvPr>
          <p:cNvSpPr/>
          <p:nvPr/>
        </p:nvSpPr>
        <p:spPr>
          <a:xfrm>
            <a:off x="1337925" y="5485061"/>
            <a:ext cx="2310580" cy="536001"/>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2"/>
                </a:solidFill>
                <a:latin typeface="Arial" panose="020B0604020202020204" pitchFamily="34" charset="0"/>
                <a:cs typeface="Arial" panose="020B0604020202020204" pitchFamily="34" charset="0"/>
              </a:rPr>
              <a:t>Loss/Accuracy</a:t>
            </a:r>
            <a:endParaRPr lang="ko-KR" altLang="en-US" sz="1600" b="1" dirty="0">
              <a:solidFill>
                <a:schemeClr val="tx2"/>
              </a:solidFill>
              <a:latin typeface="Arial" panose="020B0604020202020204" pitchFamily="34" charset="0"/>
              <a:cs typeface="Arial" panose="020B0604020202020204" pitchFamily="34" charset="0"/>
            </a:endParaRPr>
          </a:p>
        </p:txBody>
      </p:sp>
      <p:cxnSp>
        <p:nvCxnSpPr>
          <p:cNvPr id="88" name="연결선: 꺾임 87">
            <a:extLst>
              <a:ext uri="{FF2B5EF4-FFF2-40B4-BE49-F238E27FC236}">
                <a16:creationId xmlns:a16="http://schemas.microsoft.com/office/drawing/2014/main" id="{77AF4178-55F1-4BA4-BBD8-C3B9EDC72430}"/>
              </a:ext>
            </a:extLst>
          </p:cNvPr>
          <p:cNvCxnSpPr>
            <a:cxnSpLocks/>
            <a:stCxn id="87" idx="0"/>
            <a:endCxn id="60" idx="2"/>
          </p:cNvCxnSpPr>
          <p:nvPr/>
        </p:nvCxnSpPr>
        <p:spPr>
          <a:xfrm rot="16200000" flipV="1">
            <a:off x="1962811" y="4954657"/>
            <a:ext cx="219412" cy="841396"/>
          </a:xfrm>
          <a:prstGeom prst="bentConnector3">
            <a:avLst>
              <a:gd name="adj1" fmla="val 50000"/>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1" name="연결선: 꺾임 90">
            <a:extLst>
              <a:ext uri="{FF2B5EF4-FFF2-40B4-BE49-F238E27FC236}">
                <a16:creationId xmlns:a16="http://schemas.microsoft.com/office/drawing/2014/main" id="{E90513A9-2F1C-4C87-85CE-7B0709527D53}"/>
              </a:ext>
            </a:extLst>
          </p:cNvPr>
          <p:cNvCxnSpPr>
            <a:cxnSpLocks/>
            <a:stCxn id="87" idx="0"/>
            <a:endCxn id="62" idx="2"/>
          </p:cNvCxnSpPr>
          <p:nvPr/>
        </p:nvCxnSpPr>
        <p:spPr>
          <a:xfrm rot="5400000" flipH="1" flipV="1">
            <a:off x="2806296" y="4952568"/>
            <a:ext cx="219412" cy="845574"/>
          </a:xfrm>
          <a:prstGeom prst="bentConnector3">
            <a:avLst>
              <a:gd name="adj1" fmla="val 50000"/>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4" name="직선 연결선 93">
            <a:extLst>
              <a:ext uri="{FF2B5EF4-FFF2-40B4-BE49-F238E27FC236}">
                <a16:creationId xmlns:a16="http://schemas.microsoft.com/office/drawing/2014/main" id="{62C2F693-1809-4960-953C-DF2EE6D264C1}"/>
              </a:ext>
            </a:extLst>
          </p:cNvPr>
          <p:cNvCxnSpPr>
            <a:cxnSpLocks/>
            <a:stCxn id="61" idx="2"/>
            <a:endCxn id="87" idx="0"/>
          </p:cNvCxnSpPr>
          <p:nvPr/>
        </p:nvCxnSpPr>
        <p:spPr>
          <a:xfrm>
            <a:off x="2492479" y="5265649"/>
            <a:ext cx="736" cy="219412"/>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1" name="연결선: 꺾임 100">
            <a:extLst>
              <a:ext uri="{FF2B5EF4-FFF2-40B4-BE49-F238E27FC236}">
                <a16:creationId xmlns:a16="http://schemas.microsoft.com/office/drawing/2014/main" id="{897E3702-959B-45DF-BFF1-336BA5DDB68B}"/>
              </a:ext>
            </a:extLst>
          </p:cNvPr>
          <p:cNvCxnSpPr>
            <a:cxnSpLocks/>
          </p:cNvCxnSpPr>
          <p:nvPr/>
        </p:nvCxnSpPr>
        <p:spPr>
          <a:xfrm rot="5400000" flipH="1">
            <a:off x="3454526" y="3886953"/>
            <a:ext cx="1690117" cy="1323298"/>
          </a:xfrm>
          <a:prstGeom prst="bentConnector4">
            <a:avLst>
              <a:gd name="adj1" fmla="val -13526"/>
              <a:gd name="adj2" fmla="val -109190"/>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436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Reviewer1’s comments </a:t>
            </a:r>
            <a:endParaRPr kumimoji="1" lang="ko-Kore-KR" altLang="en-US" dirty="0"/>
          </a:p>
        </p:txBody>
      </p:sp>
      <p:sp>
        <p:nvSpPr>
          <p:cNvPr id="3" name="내용 개체 틀 2">
            <a:extLst>
              <a:ext uri="{FF2B5EF4-FFF2-40B4-BE49-F238E27FC236}">
                <a16:creationId xmlns:a16="http://schemas.microsoft.com/office/drawing/2014/main" id="{2657645B-C38A-8341-AE49-4AE92F4AF94C}"/>
              </a:ext>
            </a:extLst>
          </p:cNvPr>
          <p:cNvSpPr>
            <a:spLocks noGrp="1"/>
          </p:cNvSpPr>
          <p:nvPr>
            <p:ph idx="1"/>
          </p:nvPr>
        </p:nvSpPr>
        <p:spPr/>
        <p:txBody>
          <a:bodyPr vert="horz" lIns="91440" tIns="45720" rIns="91440" bIns="45720" rtlCol="0" anchor="t">
            <a:normAutofit/>
          </a:bodyPr>
          <a:lstStyle/>
          <a:p>
            <a:r>
              <a:rPr lang="en-US" altLang="ko-KR" dirty="0"/>
              <a:t>Flow chart </a:t>
            </a:r>
            <a:r>
              <a:rPr lang="ko-KR" altLang="en-US" dirty="0"/>
              <a:t>제안</a:t>
            </a:r>
            <a:r>
              <a:rPr lang="en-US" altLang="ko-KR" dirty="0"/>
              <a:t> </a:t>
            </a:r>
            <a:br>
              <a:rPr lang="en-US" altLang="ko-KR" dirty="0"/>
            </a:br>
            <a:endParaRPr kumimoji="1" lang="en-US" altLang="en-US" dirty="0"/>
          </a:p>
          <a:p>
            <a:endParaRPr kumimoji="1" lang="en-US" altLang="en-US"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5</a:t>
            </a:fld>
            <a:endParaRPr lang="ko-KR" altLang="en-US" dirty="0"/>
          </a:p>
        </p:txBody>
      </p:sp>
      <p:grpSp>
        <p:nvGrpSpPr>
          <p:cNvPr id="239" name="그룹 238">
            <a:extLst>
              <a:ext uri="{FF2B5EF4-FFF2-40B4-BE49-F238E27FC236}">
                <a16:creationId xmlns:a16="http://schemas.microsoft.com/office/drawing/2014/main" id="{C6F45C6C-4FB2-4938-895F-C2AAA043AF4A}"/>
              </a:ext>
            </a:extLst>
          </p:cNvPr>
          <p:cNvGrpSpPr/>
          <p:nvPr/>
        </p:nvGrpSpPr>
        <p:grpSpPr>
          <a:xfrm>
            <a:off x="984787" y="2354564"/>
            <a:ext cx="10859212" cy="3058134"/>
            <a:chOff x="984787" y="2354564"/>
            <a:chExt cx="10859212" cy="3058134"/>
          </a:xfrm>
        </p:grpSpPr>
        <p:sp>
          <p:nvSpPr>
            <p:cNvPr id="5" name="순서도: 처리 4">
              <a:extLst>
                <a:ext uri="{FF2B5EF4-FFF2-40B4-BE49-F238E27FC236}">
                  <a16:creationId xmlns:a16="http://schemas.microsoft.com/office/drawing/2014/main" id="{DFD8ABFE-268F-4834-825B-FD04053BCF4C}"/>
                </a:ext>
              </a:extLst>
            </p:cNvPr>
            <p:cNvSpPr/>
            <p:nvPr/>
          </p:nvSpPr>
          <p:spPr>
            <a:xfrm>
              <a:off x="984787" y="3606263"/>
              <a:ext cx="649796" cy="150979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Data load</a:t>
              </a:r>
              <a:endParaRPr lang="ko-KR" altLang="en-US" sz="1600" b="1" dirty="0">
                <a:solidFill>
                  <a:schemeClr val="tx2"/>
                </a:solidFill>
                <a:latin typeface="Arial" panose="020B0604020202020204" pitchFamily="34" charset="0"/>
                <a:cs typeface="Arial" panose="020B0604020202020204" pitchFamily="34" charset="0"/>
              </a:endParaRPr>
            </a:p>
          </p:txBody>
        </p:sp>
        <p:cxnSp>
          <p:nvCxnSpPr>
            <p:cNvPr id="7" name="직선 화살표 연결선 6">
              <a:extLst>
                <a:ext uri="{FF2B5EF4-FFF2-40B4-BE49-F238E27FC236}">
                  <a16:creationId xmlns:a16="http://schemas.microsoft.com/office/drawing/2014/main" id="{A7FBD922-93B8-4969-AA04-9D4070A6699E}"/>
                </a:ext>
              </a:extLst>
            </p:cNvPr>
            <p:cNvCxnSpPr>
              <a:cxnSpLocks/>
              <a:stCxn id="5" idx="3"/>
            </p:cNvCxnSpPr>
            <p:nvPr/>
          </p:nvCxnSpPr>
          <p:spPr>
            <a:xfrm>
              <a:off x="1634583" y="4361159"/>
              <a:ext cx="497080"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7" name="순서도: 처리 36">
              <a:extLst>
                <a:ext uri="{FF2B5EF4-FFF2-40B4-BE49-F238E27FC236}">
                  <a16:creationId xmlns:a16="http://schemas.microsoft.com/office/drawing/2014/main" id="{7A6E5FA5-C11F-4F80-B3C4-C621A44937FC}"/>
                </a:ext>
              </a:extLst>
            </p:cNvPr>
            <p:cNvSpPr/>
            <p:nvPr/>
          </p:nvSpPr>
          <p:spPr>
            <a:xfrm>
              <a:off x="2126832" y="3606263"/>
              <a:ext cx="649796" cy="150979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Train</a:t>
              </a:r>
            </a:p>
            <a:p>
              <a:pPr algn="ctr"/>
              <a:r>
                <a:rPr lang="en-US" altLang="ko-KR" sz="1600" b="1" dirty="0">
                  <a:solidFill>
                    <a:schemeClr val="tx2"/>
                  </a:solidFill>
                  <a:latin typeface="Arial" panose="020B0604020202020204" pitchFamily="34" charset="0"/>
                  <a:cs typeface="Arial" panose="020B0604020202020204" pitchFamily="34" charset="0"/>
                </a:rPr>
                <a:t>prep.</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38" name="순서도: 처리 37">
              <a:extLst>
                <a:ext uri="{FF2B5EF4-FFF2-40B4-BE49-F238E27FC236}">
                  <a16:creationId xmlns:a16="http://schemas.microsoft.com/office/drawing/2014/main" id="{814EA753-DC35-4406-AEC4-5CD99DEC9255}"/>
                </a:ext>
              </a:extLst>
            </p:cNvPr>
            <p:cNvSpPr/>
            <p:nvPr/>
          </p:nvSpPr>
          <p:spPr>
            <a:xfrm>
              <a:off x="3268877" y="3606263"/>
              <a:ext cx="649796" cy="150979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Train</a:t>
              </a:r>
            </a:p>
          </p:txBody>
        </p:sp>
        <p:cxnSp>
          <p:nvCxnSpPr>
            <p:cNvPr id="39" name="직선 화살표 연결선 38">
              <a:extLst>
                <a:ext uri="{FF2B5EF4-FFF2-40B4-BE49-F238E27FC236}">
                  <a16:creationId xmlns:a16="http://schemas.microsoft.com/office/drawing/2014/main" id="{9E9836BA-A645-4BC1-B08B-C514AB6D0109}"/>
                </a:ext>
              </a:extLst>
            </p:cNvPr>
            <p:cNvCxnSpPr>
              <a:cxnSpLocks/>
              <a:stCxn id="37" idx="3"/>
              <a:endCxn id="38" idx="1"/>
            </p:cNvCxnSpPr>
            <p:nvPr/>
          </p:nvCxnSpPr>
          <p:spPr>
            <a:xfrm>
              <a:off x="2776628" y="4361159"/>
              <a:ext cx="492249"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순서도: 판단 17">
                  <a:extLst>
                    <a:ext uri="{FF2B5EF4-FFF2-40B4-BE49-F238E27FC236}">
                      <a16:creationId xmlns:a16="http://schemas.microsoft.com/office/drawing/2014/main" id="{8CF13F1D-58AD-4FD0-B479-5E5B0B0EC289}"/>
                    </a:ext>
                  </a:extLst>
                </p:cNvPr>
                <p:cNvSpPr/>
                <p:nvPr/>
              </p:nvSpPr>
              <p:spPr>
                <a:xfrm>
                  <a:off x="4434914" y="3606263"/>
                  <a:ext cx="1168368" cy="1509792"/>
                </a:xfrm>
                <a:prstGeom prst="flowChartDecision">
                  <a:avLst/>
                </a:prstGeom>
                <a:solidFill>
                  <a:schemeClr val="bg1">
                    <a:lumMod val="8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14:m>
                    <m:oMath xmlns:m="http://schemas.openxmlformats.org/officeDocument/2006/math">
                      <m:sSub>
                        <m:sSubPr>
                          <m:ctrlPr>
                            <a:rPr lang="en-US" altLang="ko-KR" sz="1600" b="1" i="1" smtClean="0">
                              <a:solidFill>
                                <a:schemeClr val="tx2"/>
                              </a:solidFill>
                              <a:latin typeface="Cambria Math" panose="02040503050406030204" pitchFamily="18" charset="0"/>
                            </a:rPr>
                          </m:ctrlPr>
                        </m:sSubPr>
                        <m:e>
                          <m:r>
                            <a:rPr lang="en-US" altLang="ko-KR" sz="1600" b="1" i="1" smtClean="0">
                              <a:solidFill>
                                <a:schemeClr val="tx2"/>
                              </a:solidFill>
                              <a:latin typeface="Cambria Math" panose="02040503050406030204" pitchFamily="18" charset="0"/>
                            </a:rPr>
                            <m:t>𝑬𝒑𝒐𝒄𝒉</m:t>
                          </m:r>
                        </m:e>
                        <m:sub>
                          <m:r>
                            <a:rPr lang="en-US" altLang="ko-KR" sz="1600" b="1" i="1" smtClean="0">
                              <a:solidFill>
                                <a:schemeClr val="tx2"/>
                              </a:solidFill>
                              <a:latin typeface="Cambria Math" panose="02040503050406030204" pitchFamily="18" charset="0"/>
                            </a:rPr>
                            <m:t>𝒏</m:t>
                          </m:r>
                        </m:sub>
                      </m:sSub>
                    </m:oMath>
                  </a14:m>
                  <a:r>
                    <a:rPr lang="en-US" altLang="ko-KR" sz="1600" b="1" dirty="0">
                      <a:solidFill>
                        <a:schemeClr val="tx2"/>
                      </a:solidFill>
                    </a:rPr>
                    <a:t>&gt; 0</a:t>
                  </a:r>
                </a:p>
              </p:txBody>
            </p:sp>
          </mc:Choice>
          <mc:Fallback xmlns="">
            <p:sp>
              <p:nvSpPr>
                <p:cNvPr id="18" name="순서도: 판단 17">
                  <a:extLst>
                    <a:ext uri="{FF2B5EF4-FFF2-40B4-BE49-F238E27FC236}">
                      <a16:creationId xmlns:a16="http://schemas.microsoft.com/office/drawing/2014/main" id="{8CF13F1D-58AD-4FD0-B479-5E5B0B0EC289}"/>
                    </a:ext>
                  </a:extLst>
                </p:cNvPr>
                <p:cNvSpPr>
                  <a:spLocks noRot="1" noChangeAspect="1" noMove="1" noResize="1" noEditPoints="1" noAdjustHandles="1" noChangeArrowheads="1" noChangeShapeType="1" noTextEdit="1"/>
                </p:cNvSpPr>
                <p:nvPr/>
              </p:nvSpPr>
              <p:spPr>
                <a:xfrm>
                  <a:off x="4434914" y="3606263"/>
                  <a:ext cx="1168368" cy="1509792"/>
                </a:xfrm>
                <a:prstGeom prst="flowChartDecision">
                  <a:avLst/>
                </a:prstGeom>
                <a:blipFill>
                  <a:blip r:embed="rId3"/>
                  <a:stretch>
                    <a:fillRect/>
                  </a:stretch>
                </a:blipFill>
                <a:ln w="19050">
                  <a:solidFill>
                    <a:schemeClr val="tx2"/>
                  </a:solidFill>
                </a:ln>
              </p:spPr>
              <p:txBody>
                <a:bodyPr/>
                <a:lstStyle/>
                <a:p>
                  <a:r>
                    <a:rPr lang="ko-KR" altLang="en-US">
                      <a:noFill/>
                    </a:rPr>
                    <a:t> </a:t>
                  </a:r>
                </a:p>
              </p:txBody>
            </p:sp>
          </mc:Fallback>
        </mc:AlternateContent>
        <p:cxnSp>
          <p:nvCxnSpPr>
            <p:cNvPr id="44" name="직선 화살표 연결선 43">
              <a:extLst>
                <a:ext uri="{FF2B5EF4-FFF2-40B4-BE49-F238E27FC236}">
                  <a16:creationId xmlns:a16="http://schemas.microsoft.com/office/drawing/2014/main" id="{6CEDD56E-E27E-4F8C-9081-D9937B1C4ED4}"/>
                </a:ext>
              </a:extLst>
            </p:cNvPr>
            <p:cNvCxnSpPr>
              <a:cxnSpLocks/>
              <a:stCxn id="38" idx="3"/>
              <a:endCxn id="18" idx="1"/>
            </p:cNvCxnSpPr>
            <p:nvPr/>
          </p:nvCxnSpPr>
          <p:spPr>
            <a:xfrm>
              <a:off x="3918673" y="4361159"/>
              <a:ext cx="516241"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F183AF1E-F1C4-4A87-A38A-FB502AF63F03}"/>
                </a:ext>
              </a:extLst>
            </p:cNvPr>
            <p:cNvCxnSpPr>
              <a:cxnSpLocks/>
              <a:stCxn id="82" idx="3"/>
              <a:endCxn id="96" idx="1"/>
            </p:cNvCxnSpPr>
            <p:nvPr/>
          </p:nvCxnSpPr>
          <p:spPr>
            <a:xfrm>
              <a:off x="7852388" y="2725208"/>
              <a:ext cx="577960" cy="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1" name="순서도: 처리 50">
              <a:extLst>
                <a:ext uri="{FF2B5EF4-FFF2-40B4-BE49-F238E27FC236}">
                  <a16:creationId xmlns:a16="http://schemas.microsoft.com/office/drawing/2014/main" id="{D631A340-7AF1-4FA6-9717-08463B948011}"/>
                </a:ext>
              </a:extLst>
            </p:cNvPr>
            <p:cNvSpPr/>
            <p:nvPr/>
          </p:nvSpPr>
          <p:spPr>
            <a:xfrm>
              <a:off x="8569690" y="4048280"/>
              <a:ext cx="649796" cy="650095"/>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
              </a:r>
            </a:p>
            <a:p>
              <a:pPr algn="ctr"/>
              <a:r>
                <a:rPr lang="en-US" altLang="ko-KR" sz="1600" b="1" dirty="0">
                  <a:solidFill>
                    <a:schemeClr val="tx2"/>
                  </a:solidFill>
                  <a:latin typeface="Arial" panose="020B0604020202020204" pitchFamily="34" charset="0"/>
                  <a:cs typeface="Arial" panose="020B0604020202020204" pitchFamily="34" charset="0"/>
                </a:rPr>
                <a:t>prep.</a:t>
              </a:r>
            </a:p>
          </p:txBody>
        </p:sp>
        <p:sp>
          <p:nvSpPr>
            <p:cNvPr id="28" name="TextBox 27">
              <a:extLst>
                <a:ext uri="{FF2B5EF4-FFF2-40B4-BE49-F238E27FC236}">
                  <a16:creationId xmlns:a16="http://schemas.microsoft.com/office/drawing/2014/main" id="{C5D1EA3B-F217-4381-BA25-068F3A8CD426}"/>
                </a:ext>
              </a:extLst>
            </p:cNvPr>
            <p:cNvSpPr txBox="1"/>
            <p:nvPr/>
          </p:nvSpPr>
          <p:spPr>
            <a:xfrm>
              <a:off x="5444054" y="3936775"/>
              <a:ext cx="681926" cy="307777"/>
            </a:xfrm>
            <a:prstGeom prst="rect">
              <a:avLst/>
            </a:prstGeom>
            <a:noFill/>
          </p:spPr>
          <p:txBody>
            <a:bodyPr wrap="square" rtlCol="0">
              <a:spAutoFit/>
            </a:bodyPr>
            <a:lstStyle/>
            <a:p>
              <a:r>
                <a:rPr lang="en-US" altLang="ko-KR" sz="1400" b="1" dirty="0"/>
                <a:t>Yes</a:t>
              </a:r>
              <a:endParaRPr lang="ko-KR" altLang="en-US" sz="1400" b="1" dirty="0"/>
            </a:p>
          </p:txBody>
        </p:sp>
        <p:sp>
          <p:nvSpPr>
            <p:cNvPr id="56" name="TextBox 55">
              <a:extLst>
                <a:ext uri="{FF2B5EF4-FFF2-40B4-BE49-F238E27FC236}">
                  <a16:creationId xmlns:a16="http://schemas.microsoft.com/office/drawing/2014/main" id="{C53DAAF1-97E9-4D5C-8B79-DFBC005F82DB}"/>
                </a:ext>
              </a:extLst>
            </p:cNvPr>
            <p:cNvSpPr txBox="1"/>
            <p:nvPr/>
          </p:nvSpPr>
          <p:spPr>
            <a:xfrm>
              <a:off x="4572381" y="3309853"/>
              <a:ext cx="681926" cy="307777"/>
            </a:xfrm>
            <a:prstGeom prst="rect">
              <a:avLst/>
            </a:prstGeom>
            <a:noFill/>
          </p:spPr>
          <p:txBody>
            <a:bodyPr wrap="square" rtlCol="0">
              <a:spAutoFit/>
            </a:bodyPr>
            <a:lstStyle/>
            <a:p>
              <a:r>
                <a:rPr lang="en-US" altLang="ko-KR" sz="1400" b="1" dirty="0"/>
                <a:t>No</a:t>
              </a:r>
              <a:endParaRPr lang="ko-KR" altLang="en-US" sz="1400" b="1" dirty="0"/>
            </a:p>
          </p:txBody>
        </p:sp>
        <p:cxnSp>
          <p:nvCxnSpPr>
            <p:cNvPr id="32" name="직선 연결선 31">
              <a:extLst>
                <a:ext uri="{FF2B5EF4-FFF2-40B4-BE49-F238E27FC236}">
                  <a16:creationId xmlns:a16="http://schemas.microsoft.com/office/drawing/2014/main" id="{3487E972-6016-445E-A0CC-87DF6BFACB41}"/>
                </a:ext>
              </a:extLst>
            </p:cNvPr>
            <p:cNvCxnSpPr>
              <a:cxnSpLocks/>
              <a:stCxn id="18" idx="3"/>
              <a:endCxn id="67" idx="1"/>
            </p:cNvCxnSpPr>
            <p:nvPr/>
          </p:nvCxnSpPr>
          <p:spPr>
            <a:xfrm>
              <a:off x="5603282" y="4361159"/>
              <a:ext cx="2042236" cy="11367"/>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7" name="순서도: 처리 66">
              <a:extLst>
                <a:ext uri="{FF2B5EF4-FFF2-40B4-BE49-F238E27FC236}">
                  <a16:creationId xmlns:a16="http://schemas.microsoft.com/office/drawing/2014/main" id="{7C9095C6-EFE3-4BA2-A74F-2F9F2FA08723}"/>
                </a:ext>
              </a:extLst>
            </p:cNvPr>
            <p:cNvSpPr/>
            <p:nvPr/>
          </p:nvSpPr>
          <p:spPr>
            <a:xfrm>
              <a:off x="7645518" y="3617630"/>
              <a:ext cx="587738" cy="150979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b="1" dirty="0">
                  <a:solidFill>
                    <a:schemeClr val="tx2"/>
                  </a:solidFill>
                  <a:latin typeface="Arial" panose="020B0604020202020204" pitchFamily="34" charset="0"/>
                  <a:cs typeface="Arial" panose="020B0604020202020204" pitchFamily="34" charset="0"/>
                </a:rPr>
                <a:t>Model</a:t>
              </a:r>
            </a:p>
            <a:p>
              <a:pPr algn="ctr"/>
              <a:r>
                <a:rPr lang="en-US" altLang="ko-KR" sz="1400" b="1" dirty="0">
                  <a:solidFill>
                    <a:schemeClr val="tx2"/>
                  </a:solidFill>
                  <a:latin typeface="Arial" panose="020B0604020202020204" pitchFamily="34" charset="0"/>
                  <a:cs typeface="Arial" panose="020B0604020202020204" pitchFamily="34" charset="0"/>
                </a:rPr>
                <a:t>copy</a:t>
              </a:r>
            </a:p>
          </p:txBody>
        </p:sp>
        <p:cxnSp>
          <p:nvCxnSpPr>
            <p:cNvPr id="79" name="연결선: 꺾임 78">
              <a:extLst>
                <a:ext uri="{FF2B5EF4-FFF2-40B4-BE49-F238E27FC236}">
                  <a16:creationId xmlns:a16="http://schemas.microsoft.com/office/drawing/2014/main" id="{6CC3DE19-D024-4877-AD87-2E72CD5FEB07}"/>
                </a:ext>
              </a:extLst>
            </p:cNvPr>
            <p:cNvCxnSpPr>
              <a:cxnSpLocks/>
              <a:stCxn id="18" idx="0"/>
              <a:endCxn id="82" idx="1"/>
            </p:cNvCxnSpPr>
            <p:nvPr/>
          </p:nvCxnSpPr>
          <p:spPr>
            <a:xfrm rot="5400000" flipH="1" flipV="1">
              <a:off x="5015210" y="2729097"/>
              <a:ext cx="881055" cy="873278"/>
            </a:xfrm>
            <a:prstGeom prst="bentConnector2">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2" name="순서도: 처리 81">
              <a:extLst>
                <a:ext uri="{FF2B5EF4-FFF2-40B4-BE49-F238E27FC236}">
                  <a16:creationId xmlns:a16="http://schemas.microsoft.com/office/drawing/2014/main" id="{3E86322A-5CF7-4D12-BC58-9DE848A2CCC9}"/>
                </a:ext>
              </a:extLst>
            </p:cNvPr>
            <p:cNvSpPr/>
            <p:nvPr/>
          </p:nvSpPr>
          <p:spPr>
            <a:xfrm>
              <a:off x="5892376" y="2354564"/>
              <a:ext cx="1960012" cy="741287"/>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
              </a:r>
            </a:p>
            <a:p>
              <a:pPr algn="ctr"/>
              <a:r>
                <a:rPr lang="en-US" altLang="ko-KR" sz="1600" b="1" dirty="0">
                  <a:solidFill>
                    <a:schemeClr val="tx2"/>
                  </a:solidFill>
                  <a:latin typeface="Arial" panose="020B0604020202020204" pitchFamily="34" charset="0"/>
                  <a:cs typeface="Arial" panose="020B0604020202020204" pitchFamily="34" charset="0"/>
                </a:rPr>
                <a:t>prep.</a:t>
              </a:r>
            </a:p>
          </p:txBody>
        </p:sp>
        <p:sp>
          <p:nvSpPr>
            <p:cNvPr id="96" name="순서도: 처리 95">
              <a:extLst>
                <a:ext uri="{FF2B5EF4-FFF2-40B4-BE49-F238E27FC236}">
                  <a16:creationId xmlns:a16="http://schemas.microsoft.com/office/drawing/2014/main" id="{F07B2449-F805-4B6E-80A8-3B698EB624B1}"/>
                </a:ext>
              </a:extLst>
            </p:cNvPr>
            <p:cNvSpPr/>
            <p:nvPr/>
          </p:nvSpPr>
          <p:spPr>
            <a:xfrm>
              <a:off x="8430348" y="2354566"/>
              <a:ext cx="2104302" cy="741287"/>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Validation</a:t>
              </a:r>
            </a:p>
          </p:txBody>
        </p:sp>
        <p:cxnSp>
          <p:nvCxnSpPr>
            <p:cNvPr id="103" name="연결선: 꺾임 102">
              <a:extLst>
                <a:ext uri="{FF2B5EF4-FFF2-40B4-BE49-F238E27FC236}">
                  <a16:creationId xmlns:a16="http://schemas.microsoft.com/office/drawing/2014/main" id="{98674D31-0840-4815-8E58-0FA25055E43D}"/>
                </a:ext>
              </a:extLst>
            </p:cNvPr>
            <p:cNvCxnSpPr>
              <a:cxnSpLocks/>
              <a:stCxn id="197" idx="2"/>
              <a:endCxn id="208" idx="4"/>
            </p:cNvCxnSpPr>
            <p:nvPr/>
          </p:nvCxnSpPr>
          <p:spPr>
            <a:xfrm rot="5400000" flipH="1">
              <a:off x="5892886" y="4375791"/>
              <a:ext cx="665883" cy="814647"/>
            </a:xfrm>
            <a:prstGeom prst="bentConnector3">
              <a:avLst>
                <a:gd name="adj1" fmla="val -34330"/>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0" name="순서도: 문서 109">
              <a:extLst>
                <a:ext uri="{FF2B5EF4-FFF2-40B4-BE49-F238E27FC236}">
                  <a16:creationId xmlns:a16="http://schemas.microsoft.com/office/drawing/2014/main" id="{742A389F-E91F-4A24-A146-CE1F55AF15FD}"/>
                </a:ext>
              </a:extLst>
            </p:cNvPr>
            <p:cNvSpPr/>
            <p:nvPr/>
          </p:nvSpPr>
          <p:spPr>
            <a:xfrm rot="16200000">
              <a:off x="11074254" y="2326107"/>
              <a:ext cx="741286" cy="798204"/>
            </a:xfrm>
            <a:prstGeom prst="flowChartDocument">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r>
                <a:rPr lang="en-US" altLang="ko-KR" sz="1600" b="1" dirty="0">
                  <a:solidFill>
                    <a:schemeClr val="tx2"/>
                  </a:solidFill>
                </a:rPr>
                <a:t>Loss</a:t>
              </a:r>
            </a:p>
            <a:p>
              <a:pPr algn="ctr"/>
              <a:r>
                <a:rPr lang="en-US" altLang="ko-KR" sz="1600" b="1" dirty="0">
                  <a:solidFill>
                    <a:schemeClr val="tx2"/>
                  </a:solidFill>
                </a:rPr>
                <a:t>Acc.</a:t>
              </a:r>
              <a:endParaRPr lang="ko-KR" altLang="en-US" sz="1600" b="1" dirty="0">
                <a:solidFill>
                  <a:schemeClr val="tx2"/>
                </a:solidFill>
              </a:endParaRPr>
            </a:p>
          </p:txBody>
        </p:sp>
        <p:cxnSp>
          <p:nvCxnSpPr>
            <p:cNvPr id="111" name="직선 화살표 연결선 110">
              <a:extLst>
                <a:ext uri="{FF2B5EF4-FFF2-40B4-BE49-F238E27FC236}">
                  <a16:creationId xmlns:a16="http://schemas.microsoft.com/office/drawing/2014/main" id="{9A2654E0-B564-48E0-B66A-D2662636C8E7}"/>
                </a:ext>
              </a:extLst>
            </p:cNvPr>
            <p:cNvCxnSpPr>
              <a:cxnSpLocks/>
              <a:stCxn id="96" idx="3"/>
              <a:endCxn id="110" idx="0"/>
            </p:cNvCxnSpPr>
            <p:nvPr/>
          </p:nvCxnSpPr>
          <p:spPr>
            <a:xfrm flipV="1">
              <a:off x="10534650" y="2725209"/>
              <a:ext cx="511145" cy="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6" name="순서도: 처리 115">
              <a:extLst>
                <a:ext uri="{FF2B5EF4-FFF2-40B4-BE49-F238E27FC236}">
                  <a16:creationId xmlns:a16="http://schemas.microsoft.com/office/drawing/2014/main" id="{FC12AC39-3D4F-4869-9525-FEE724A3C309}"/>
                </a:ext>
              </a:extLst>
            </p:cNvPr>
            <p:cNvSpPr/>
            <p:nvPr/>
          </p:nvSpPr>
          <p:spPr>
            <a:xfrm>
              <a:off x="9640696" y="3336423"/>
              <a:ext cx="649796" cy="650095"/>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
              </a:r>
            </a:p>
          </p:txBody>
        </p:sp>
        <p:sp>
          <p:nvSpPr>
            <p:cNvPr id="117" name="순서도: 처리 116">
              <a:extLst>
                <a:ext uri="{FF2B5EF4-FFF2-40B4-BE49-F238E27FC236}">
                  <a16:creationId xmlns:a16="http://schemas.microsoft.com/office/drawing/2014/main" id="{B70DDA40-3A7C-4656-BD13-2759C189125A}"/>
                </a:ext>
              </a:extLst>
            </p:cNvPr>
            <p:cNvSpPr/>
            <p:nvPr/>
          </p:nvSpPr>
          <p:spPr>
            <a:xfrm>
              <a:off x="9640696" y="4047479"/>
              <a:ext cx="649796" cy="650095"/>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
              </a:r>
            </a:p>
          </p:txBody>
        </p:sp>
        <p:sp>
          <p:nvSpPr>
            <p:cNvPr id="118" name="순서도: 처리 117">
              <a:extLst>
                <a:ext uri="{FF2B5EF4-FFF2-40B4-BE49-F238E27FC236}">
                  <a16:creationId xmlns:a16="http://schemas.microsoft.com/office/drawing/2014/main" id="{05513FA6-1F6A-4C17-B845-7780E05CD496}"/>
                </a:ext>
              </a:extLst>
            </p:cNvPr>
            <p:cNvSpPr/>
            <p:nvPr/>
          </p:nvSpPr>
          <p:spPr>
            <a:xfrm>
              <a:off x="9633640" y="4762603"/>
              <a:ext cx="649796" cy="650095"/>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
              </a:r>
            </a:p>
          </p:txBody>
        </p:sp>
        <p:sp>
          <p:nvSpPr>
            <p:cNvPr id="155" name="순서도: 문서 154">
              <a:extLst>
                <a:ext uri="{FF2B5EF4-FFF2-40B4-BE49-F238E27FC236}">
                  <a16:creationId xmlns:a16="http://schemas.microsoft.com/office/drawing/2014/main" id="{DF722786-E20C-400E-8E21-555DDFDA1A1A}"/>
                </a:ext>
              </a:extLst>
            </p:cNvPr>
            <p:cNvSpPr/>
            <p:nvPr/>
          </p:nvSpPr>
          <p:spPr>
            <a:xfrm rot="16200000">
              <a:off x="10855313" y="3969489"/>
              <a:ext cx="741286" cy="798204"/>
            </a:xfrm>
            <a:prstGeom prst="flowChartDocument">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r>
                <a:rPr lang="en-US" altLang="ko-KR" sz="1600" b="1" dirty="0">
                  <a:solidFill>
                    <a:schemeClr val="tx2"/>
                  </a:solidFill>
                </a:rPr>
                <a:t>Loss</a:t>
              </a:r>
            </a:p>
            <a:p>
              <a:pPr algn="ctr"/>
              <a:r>
                <a:rPr lang="en-US" altLang="ko-KR" sz="1600" b="1" dirty="0">
                  <a:solidFill>
                    <a:schemeClr val="tx2"/>
                  </a:solidFill>
                </a:rPr>
                <a:t>Acc.</a:t>
              </a:r>
              <a:endParaRPr lang="ko-KR" altLang="en-US" sz="1600" b="1" dirty="0">
                <a:solidFill>
                  <a:schemeClr val="tx2"/>
                </a:solidFill>
              </a:endParaRPr>
            </a:p>
          </p:txBody>
        </p:sp>
        <p:cxnSp>
          <p:nvCxnSpPr>
            <p:cNvPr id="156" name="연결선: 꺾임 155">
              <a:extLst>
                <a:ext uri="{FF2B5EF4-FFF2-40B4-BE49-F238E27FC236}">
                  <a16:creationId xmlns:a16="http://schemas.microsoft.com/office/drawing/2014/main" id="{30FE58DC-1E44-4D76-9248-28941F9744EA}"/>
                </a:ext>
              </a:extLst>
            </p:cNvPr>
            <p:cNvCxnSpPr>
              <a:cxnSpLocks/>
              <a:stCxn id="116" idx="3"/>
              <a:endCxn id="155" idx="0"/>
            </p:cNvCxnSpPr>
            <p:nvPr/>
          </p:nvCxnSpPr>
          <p:spPr>
            <a:xfrm>
              <a:off x="10290492" y="3661471"/>
              <a:ext cx="536362" cy="707120"/>
            </a:xfrm>
            <a:prstGeom prst="bentConnector3">
              <a:avLst>
                <a:gd name="adj1" fmla="val 50000"/>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연결선: 꺾임 158">
              <a:extLst>
                <a:ext uri="{FF2B5EF4-FFF2-40B4-BE49-F238E27FC236}">
                  <a16:creationId xmlns:a16="http://schemas.microsoft.com/office/drawing/2014/main" id="{D39AD82A-69C8-4CEE-8241-E6BD5914A194}"/>
                </a:ext>
              </a:extLst>
            </p:cNvPr>
            <p:cNvCxnSpPr>
              <a:cxnSpLocks/>
              <a:stCxn id="118" idx="3"/>
              <a:endCxn id="155" idx="0"/>
            </p:cNvCxnSpPr>
            <p:nvPr/>
          </p:nvCxnSpPr>
          <p:spPr>
            <a:xfrm flipV="1">
              <a:off x="10283436" y="4368591"/>
              <a:ext cx="543418" cy="719060"/>
            </a:xfrm>
            <a:prstGeom prst="bentConnector3">
              <a:avLst>
                <a:gd name="adj1" fmla="val 50000"/>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직선 화살표 연결선 161">
              <a:extLst>
                <a:ext uri="{FF2B5EF4-FFF2-40B4-BE49-F238E27FC236}">
                  <a16:creationId xmlns:a16="http://schemas.microsoft.com/office/drawing/2014/main" id="{B4A4C733-4DDF-4938-9294-68EB302DC20B}"/>
                </a:ext>
              </a:extLst>
            </p:cNvPr>
            <p:cNvCxnSpPr>
              <a:cxnSpLocks/>
              <a:stCxn id="117" idx="3"/>
              <a:endCxn id="155" idx="0"/>
            </p:cNvCxnSpPr>
            <p:nvPr/>
          </p:nvCxnSpPr>
          <p:spPr>
            <a:xfrm flipV="1">
              <a:off x="10290492" y="4368591"/>
              <a:ext cx="536362" cy="393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연결선: 꺾임 170">
              <a:extLst>
                <a:ext uri="{FF2B5EF4-FFF2-40B4-BE49-F238E27FC236}">
                  <a16:creationId xmlns:a16="http://schemas.microsoft.com/office/drawing/2014/main" id="{9D5F9FF9-3741-4181-8075-EEBEA68994F9}"/>
                </a:ext>
              </a:extLst>
            </p:cNvPr>
            <p:cNvCxnSpPr>
              <a:cxnSpLocks/>
              <a:stCxn id="110" idx="3"/>
              <a:endCxn id="37" idx="0"/>
            </p:cNvCxnSpPr>
            <p:nvPr/>
          </p:nvCxnSpPr>
          <p:spPr>
            <a:xfrm rot="16200000" flipH="1" flipV="1">
              <a:off x="6322465" y="-1516170"/>
              <a:ext cx="1251697" cy="8993167"/>
            </a:xfrm>
            <a:prstGeom prst="bentConnector3">
              <a:avLst>
                <a:gd name="adj1" fmla="val -20537"/>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7" name="순서도: 판단 196">
                  <a:extLst>
                    <a:ext uri="{FF2B5EF4-FFF2-40B4-BE49-F238E27FC236}">
                      <a16:creationId xmlns:a16="http://schemas.microsoft.com/office/drawing/2014/main" id="{EF5E7FA8-62F9-4694-A55E-1E178635F0CD}"/>
                    </a:ext>
                  </a:extLst>
                </p:cNvPr>
                <p:cNvSpPr/>
                <p:nvPr/>
              </p:nvSpPr>
              <p:spPr>
                <a:xfrm>
                  <a:off x="6024200" y="3606263"/>
                  <a:ext cx="1217901" cy="1509792"/>
                </a:xfrm>
                <a:prstGeom prst="flowChartDecision">
                  <a:avLst/>
                </a:prstGeom>
                <a:solidFill>
                  <a:schemeClr val="bg1">
                    <a:lumMod val="8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b="1" dirty="0">
                      <a:solidFill>
                        <a:schemeClr val="tx2"/>
                      </a:solidFill>
                    </a:rPr>
                    <a:t>     if</a:t>
                  </a:r>
                </a:p>
                <a:p>
                  <a:pPr algn="ctr"/>
                  <a14:m>
                    <m:oMathPara xmlns:m="http://schemas.openxmlformats.org/officeDocument/2006/math">
                      <m:oMathParaPr>
                        <m:jc m:val="centerGroup"/>
                      </m:oMathParaPr>
                      <m:oMath xmlns:m="http://schemas.openxmlformats.org/officeDocument/2006/math">
                        <m:sSub>
                          <m:sSubPr>
                            <m:ctrlPr>
                              <a:rPr lang="en-US" altLang="ko-KR" sz="1400" b="1" i="1" smtClean="0">
                                <a:solidFill>
                                  <a:schemeClr val="tx2"/>
                                </a:solidFill>
                                <a:latin typeface="Cambria Math" panose="02040503050406030204" pitchFamily="18" charset="0"/>
                              </a:rPr>
                            </m:ctrlPr>
                          </m:sSubPr>
                          <m:e>
                            <m:r>
                              <a:rPr lang="en-US" altLang="ko-KR" sz="1400" b="1" i="1" smtClean="0">
                                <a:solidFill>
                                  <a:schemeClr val="tx2"/>
                                </a:solidFill>
                                <a:latin typeface="Cambria Math" panose="02040503050406030204" pitchFamily="18" charset="0"/>
                              </a:rPr>
                              <m:t>𝑬𝒑𝒐𝒄𝒉</m:t>
                            </m:r>
                          </m:e>
                          <m:sub>
                            <m:r>
                              <a:rPr lang="en-US" altLang="ko-KR" sz="1400" b="1" i="1" smtClean="0">
                                <a:solidFill>
                                  <a:schemeClr val="tx2"/>
                                </a:solidFill>
                                <a:latin typeface="Cambria Math" panose="02040503050406030204" pitchFamily="18" charset="0"/>
                              </a:rPr>
                              <m:t>𝒏</m:t>
                            </m:r>
                            <m:r>
                              <a:rPr lang="en-US" altLang="ko-KR" sz="1400" b="1" i="1" smtClean="0">
                                <a:solidFill>
                                  <a:schemeClr val="tx2"/>
                                </a:solidFill>
                                <a:latin typeface="Cambria Math" panose="02040503050406030204" pitchFamily="18" charset="0"/>
                              </a:rPr>
                              <m:t>−</m:t>
                            </m:r>
                            <m:r>
                              <a:rPr lang="en-US" altLang="ko-KR" sz="1400" b="1" i="1" smtClean="0">
                                <a:solidFill>
                                  <a:schemeClr val="tx2"/>
                                </a:solidFill>
                                <a:latin typeface="Cambria Math" panose="02040503050406030204" pitchFamily="18" charset="0"/>
                              </a:rPr>
                              <m:t>𝟏</m:t>
                            </m:r>
                          </m:sub>
                        </m:sSub>
                      </m:oMath>
                    </m:oMathPara>
                  </a14:m>
                  <a:endParaRPr lang="en-US" altLang="ko-KR" sz="1400" b="1" dirty="0">
                    <a:solidFill>
                      <a:schemeClr val="tx2"/>
                    </a:solidFill>
                  </a:endParaRPr>
                </a:p>
                <a:p>
                  <a:pPr algn="ctr"/>
                  <a:r>
                    <a:rPr lang="en-US" altLang="ko-KR" sz="1400" b="1" dirty="0">
                      <a:solidFill>
                        <a:schemeClr val="tx2"/>
                      </a:solidFill>
                    </a:rPr>
                    <a:t>   </a:t>
                  </a:r>
                </a:p>
              </p:txBody>
            </p:sp>
          </mc:Choice>
          <mc:Fallback xmlns="">
            <p:sp>
              <p:nvSpPr>
                <p:cNvPr id="197" name="순서도: 판단 196">
                  <a:extLst>
                    <a:ext uri="{FF2B5EF4-FFF2-40B4-BE49-F238E27FC236}">
                      <a16:creationId xmlns:a16="http://schemas.microsoft.com/office/drawing/2014/main" id="{EF5E7FA8-62F9-4694-A55E-1E178635F0CD}"/>
                    </a:ext>
                  </a:extLst>
                </p:cNvPr>
                <p:cNvSpPr>
                  <a:spLocks noRot="1" noChangeAspect="1" noMove="1" noResize="1" noEditPoints="1" noAdjustHandles="1" noChangeArrowheads="1" noChangeShapeType="1" noTextEdit="1"/>
                </p:cNvSpPr>
                <p:nvPr/>
              </p:nvSpPr>
              <p:spPr>
                <a:xfrm>
                  <a:off x="6024200" y="3606263"/>
                  <a:ext cx="1217901" cy="1509792"/>
                </a:xfrm>
                <a:prstGeom prst="flowChartDecision">
                  <a:avLst/>
                </a:prstGeom>
                <a:blipFill>
                  <a:blip r:embed="rId4"/>
                  <a:stretch>
                    <a:fillRect/>
                  </a:stretch>
                </a:blipFill>
                <a:ln w="19050">
                  <a:solidFill>
                    <a:schemeClr val="tx2"/>
                  </a:solidFill>
                </a:ln>
              </p:spPr>
              <p:txBody>
                <a:bodyPr/>
                <a:lstStyle/>
                <a:p>
                  <a:r>
                    <a:rPr lang="ko-KR" altLang="en-US">
                      <a:noFill/>
                    </a:rPr>
                    <a:t> </a:t>
                  </a:r>
                </a:p>
              </p:txBody>
            </p:sp>
          </mc:Fallback>
        </mc:AlternateContent>
        <p:sp>
          <p:nvSpPr>
            <p:cNvPr id="206" name="TextBox 205">
              <a:extLst>
                <a:ext uri="{FF2B5EF4-FFF2-40B4-BE49-F238E27FC236}">
                  <a16:creationId xmlns:a16="http://schemas.microsoft.com/office/drawing/2014/main" id="{8D4D4D7F-981C-4E49-A24A-24EAB8E775FC}"/>
                </a:ext>
              </a:extLst>
            </p:cNvPr>
            <p:cNvSpPr txBox="1"/>
            <p:nvPr/>
          </p:nvSpPr>
          <p:spPr>
            <a:xfrm>
              <a:off x="6190456" y="5020470"/>
              <a:ext cx="681926" cy="307777"/>
            </a:xfrm>
            <a:prstGeom prst="rect">
              <a:avLst/>
            </a:prstGeom>
            <a:noFill/>
          </p:spPr>
          <p:txBody>
            <a:bodyPr wrap="square" rtlCol="0">
              <a:spAutoFit/>
            </a:bodyPr>
            <a:lstStyle/>
            <a:p>
              <a:r>
                <a:rPr lang="en-US" altLang="ko-KR" sz="1400" b="1" dirty="0"/>
                <a:t>No</a:t>
              </a:r>
              <a:endParaRPr lang="ko-KR" altLang="en-US" sz="1400" b="1" dirty="0"/>
            </a:p>
          </p:txBody>
        </p:sp>
        <p:sp>
          <p:nvSpPr>
            <p:cNvPr id="208" name="순서도: 연결자 207">
              <a:extLst>
                <a:ext uri="{FF2B5EF4-FFF2-40B4-BE49-F238E27FC236}">
                  <a16:creationId xmlns:a16="http://schemas.microsoft.com/office/drawing/2014/main" id="{5E91406C-9A13-46B4-8EF8-FE5DC6AAB85D}"/>
                </a:ext>
              </a:extLst>
            </p:cNvPr>
            <p:cNvSpPr/>
            <p:nvPr/>
          </p:nvSpPr>
          <p:spPr>
            <a:xfrm>
              <a:off x="5728504" y="4270172"/>
              <a:ext cx="180000" cy="180000"/>
            </a:xfrm>
            <a:prstGeom prst="flowChartConnector">
              <a:avLst/>
            </a:prstGeom>
            <a:solidFill>
              <a:srgbClr val="F2F2F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0" name="TextBox 209">
              <a:extLst>
                <a:ext uri="{FF2B5EF4-FFF2-40B4-BE49-F238E27FC236}">
                  <a16:creationId xmlns:a16="http://schemas.microsoft.com/office/drawing/2014/main" id="{66F2EBCA-24AB-4AB3-A9C2-7DF929F5BAEC}"/>
                </a:ext>
              </a:extLst>
            </p:cNvPr>
            <p:cNvSpPr txBox="1"/>
            <p:nvPr/>
          </p:nvSpPr>
          <p:spPr>
            <a:xfrm>
              <a:off x="7015411" y="3931474"/>
              <a:ext cx="681926" cy="307777"/>
            </a:xfrm>
            <a:prstGeom prst="rect">
              <a:avLst/>
            </a:prstGeom>
            <a:noFill/>
          </p:spPr>
          <p:txBody>
            <a:bodyPr wrap="square" rtlCol="0">
              <a:spAutoFit/>
            </a:bodyPr>
            <a:lstStyle/>
            <a:p>
              <a:r>
                <a:rPr lang="en-US" altLang="ko-KR" sz="1400" b="1" dirty="0"/>
                <a:t>Yes</a:t>
              </a:r>
              <a:endParaRPr lang="ko-KR" altLang="en-US" sz="1400" b="1" dirty="0"/>
            </a:p>
          </p:txBody>
        </p:sp>
        <p:sp>
          <p:nvSpPr>
            <p:cNvPr id="213" name="순서도: 연결자 212">
              <a:extLst>
                <a:ext uri="{FF2B5EF4-FFF2-40B4-BE49-F238E27FC236}">
                  <a16:creationId xmlns:a16="http://schemas.microsoft.com/office/drawing/2014/main" id="{4EAEEBB8-E8C6-4DF2-AC14-3D6E4488FD1B}"/>
                </a:ext>
              </a:extLst>
            </p:cNvPr>
            <p:cNvSpPr/>
            <p:nvPr/>
          </p:nvSpPr>
          <p:spPr>
            <a:xfrm>
              <a:off x="7334429" y="4276842"/>
              <a:ext cx="180000" cy="180000"/>
            </a:xfrm>
            <a:prstGeom prst="flowChartConnector">
              <a:avLst/>
            </a:prstGeom>
            <a:solidFill>
              <a:srgbClr val="F2F2F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4" name="연결선: 꺾임 213">
              <a:extLst>
                <a:ext uri="{FF2B5EF4-FFF2-40B4-BE49-F238E27FC236}">
                  <a16:creationId xmlns:a16="http://schemas.microsoft.com/office/drawing/2014/main" id="{60FAC3F6-26DF-43AA-958F-A1E7C4182998}"/>
                </a:ext>
              </a:extLst>
            </p:cNvPr>
            <p:cNvCxnSpPr>
              <a:cxnSpLocks/>
              <a:stCxn id="213" idx="4"/>
              <a:endCxn id="37" idx="2"/>
            </p:cNvCxnSpPr>
            <p:nvPr/>
          </p:nvCxnSpPr>
          <p:spPr>
            <a:xfrm rot="5400000">
              <a:off x="4608474" y="2300099"/>
              <a:ext cx="659213" cy="4972699"/>
            </a:xfrm>
            <a:prstGeom prst="bentConnector3">
              <a:avLst>
                <a:gd name="adj1" fmla="val 175135"/>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18" name="TextBox 217">
              <a:extLst>
                <a:ext uri="{FF2B5EF4-FFF2-40B4-BE49-F238E27FC236}">
                  <a16:creationId xmlns:a16="http://schemas.microsoft.com/office/drawing/2014/main" id="{82B3367F-5FAF-41F5-AFD0-7D23ABD2A8D9}"/>
                </a:ext>
              </a:extLst>
            </p:cNvPr>
            <p:cNvSpPr txBox="1"/>
            <p:nvPr/>
          </p:nvSpPr>
          <p:spPr>
            <a:xfrm>
              <a:off x="6140733" y="4430878"/>
              <a:ext cx="1088310" cy="307777"/>
            </a:xfrm>
            <a:prstGeom prst="rect">
              <a:avLst/>
            </a:prstGeom>
            <a:noFill/>
          </p:spPr>
          <p:txBody>
            <a:bodyPr wrap="square" rtlCol="0">
              <a:spAutoFit/>
            </a:bodyPr>
            <a:lstStyle/>
            <a:p>
              <a:r>
                <a:rPr lang="en-US" altLang="ko-KR" sz="1400" b="1" dirty="0"/>
                <a:t>Complete</a:t>
              </a:r>
              <a:endParaRPr lang="ko-KR" altLang="en-US" sz="1400" b="1" dirty="0"/>
            </a:p>
          </p:txBody>
        </p:sp>
        <p:cxnSp>
          <p:nvCxnSpPr>
            <p:cNvPr id="226" name="직선 화살표 연결선 225">
              <a:extLst>
                <a:ext uri="{FF2B5EF4-FFF2-40B4-BE49-F238E27FC236}">
                  <a16:creationId xmlns:a16="http://schemas.microsoft.com/office/drawing/2014/main" id="{42638228-C4A4-4FB7-897D-9637AF97B0F8}"/>
                </a:ext>
              </a:extLst>
            </p:cNvPr>
            <p:cNvCxnSpPr>
              <a:cxnSpLocks/>
              <a:stCxn id="67" idx="3"/>
              <a:endCxn id="51" idx="1"/>
            </p:cNvCxnSpPr>
            <p:nvPr/>
          </p:nvCxnSpPr>
          <p:spPr>
            <a:xfrm>
              <a:off x="8233256" y="4372526"/>
              <a:ext cx="336434" cy="80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연결선: 꺾임 228">
              <a:extLst>
                <a:ext uri="{FF2B5EF4-FFF2-40B4-BE49-F238E27FC236}">
                  <a16:creationId xmlns:a16="http://schemas.microsoft.com/office/drawing/2014/main" id="{D2137361-94FE-4646-89AF-DBC20D3C9659}"/>
                </a:ext>
              </a:extLst>
            </p:cNvPr>
            <p:cNvCxnSpPr>
              <a:cxnSpLocks/>
              <a:stCxn id="51" idx="3"/>
              <a:endCxn id="116" idx="1"/>
            </p:cNvCxnSpPr>
            <p:nvPr/>
          </p:nvCxnSpPr>
          <p:spPr>
            <a:xfrm flipV="1">
              <a:off x="9219486" y="3661471"/>
              <a:ext cx="421210" cy="711857"/>
            </a:xfrm>
            <a:prstGeom prst="bentConnector3">
              <a:avLst>
                <a:gd name="adj1" fmla="val 50000"/>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연결선: 꺾임 232">
              <a:extLst>
                <a:ext uri="{FF2B5EF4-FFF2-40B4-BE49-F238E27FC236}">
                  <a16:creationId xmlns:a16="http://schemas.microsoft.com/office/drawing/2014/main" id="{7B2EC378-923A-4F95-B04B-6434B3EB5CBA}"/>
                </a:ext>
              </a:extLst>
            </p:cNvPr>
            <p:cNvCxnSpPr>
              <a:cxnSpLocks/>
              <a:stCxn id="51" idx="3"/>
              <a:endCxn id="118" idx="1"/>
            </p:cNvCxnSpPr>
            <p:nvPr/>
          </p:nvCxnSpPr>
          <p:spPr>
            <a:xfrm>
              <a:off x="9219486" y="4373328"/>
              <a:ext cx="414154" cy="714323"/>
            </a:xfrm>
            <a:prstGeom prst="bentConnector3">
              <a:avLst>
                <a:gd name="adj1" fmla="val 50000"/>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직선 화살표 연결선 235">
              <a:extLst>
                <a:ext uri="{FF2B5EF4-FFF2-40B4-BE49-F238E27FC236}">
                  <a16:creationId xmlns:a16="http://schemas.microsoft.com/office/drawing/2014/main" id="{1A9BE528-E2B0-4C45-92E6-E9E57EEBADE6}"/>
                </a:ext>
              </a:extLst>
            </p:cNvPr>
            <p:cNvCxnSpPr>
              <a:cxnSpLocks/>
              <a:stCxn id="51" idx="3"/>
              <a:endCxn id="117" idx="1"/>
            </p:cNvCxnSpPr>
            <p:nvPr/>
          </p:nvCxnSpPr>
          <p:spPr>
            <a:xfrm flipV="1">
              <a:off x="9219486" y="4372527"/>
              <a:ext cx="421210" cy="80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8267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내용 개체 틀 106">
            <a:extLst>
              <a:ext uri="{FF2B5EF4-FFF2-40B4-BE49-F238E27FC236}">
                <a16:creationId xmlns:a16="http://schemas.microsoft.com/office/drawing/2014/main" id="{5E48FE8A-C6D0-403C-BB21-FE0DAB5F0DF2}"/>
              </a:ext>
            </a:extLst>
          </p:cNvPr>
          <p:cNvSpPr>
            <a:spLocks noGrp="1"/>
          </p:cNvSpPr>
          <p:nvPr>
            <p:ph idx="1"/>
          </p:nvPr>
        </p:nvSpPr>
        <p:spPr/>
        <p:txBody>
          <a:bodyPr lIns="36000" rIns="36000"/>
          <a:lstStyle/>
          <a:p>
            <a:endParaRPr lang="ko-KR" altLang="en-US" dirty="0"/>
          </a:p>
        </p:txBody>
      </p:sp>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Reviewer1’s comments </a:t>
            </a:r>
            <a:endParaRPr kumimoji="1" lang="ko-Kore-KR" altLang="en-US"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6</a:t>
            </a:fld>
            <a:endParaRPr lang="ko-KR" altLang="en-US" dirty="0"/>
          </a:p>
        </p:txBody>
      </p:sp>
      <p:sp>
        <p:nvSpPr>
          <p:cNvPr id="5" name="순서도: 처리 4">
            <a:extLst>
              <a:ext uri="{FF2B5EF4-FFF2-40B4-BE49-F238E27FC236}">
                <a16:creationId xmlns:a16="http://schemas.microsoft.com/office/drawing/2014/main" id="{DFD8ABFE-268F-4834-825B-FD04053BCF4C}"/>
              </a:ext>
            </a:extLst>
          </p:cNvPr>
          <p:cNvSpPr/>
          <p:nvPr/>
        </p:nvSpPr>
        <p:spPr>
          <a:xfrm>
            <a:off x="1032410" y="4755239"/>
            <a:ext cx="649796" cy="53711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Data load</a:t>
            </a:r>
            <a:endParaRPr lang="ko-KR" altLang="en-US" sz="1600" b="1" dirty="0">
              <a:solidFill>
                <a:schemeClr val="tx2"/>
              </a:solidFill>
              <a:latin typeface="Arial" panose="020B0604020202020204" pitchFamily="34" charset="0"/>
              <a:cs typeface="Arial" panose="020B0604020202020204" pitchFamily="34" charset="0"/>
            </a:endParaRPr>
          </a:p>
        </p:txBody>
      </p:sp>
      <p:cxnSp>
        <p:nvCxnSpPr>
          <p:cNvPr id="7" name="직선 화살표 연결선 6">
            <a:extLst>
              <a:ext uri="{FF2B5EF4-FFF2-40B4-BE49-F238E27FC236}">
                <a16:creationId xmlns:a16="http://schemas.microsoft.com/office/drawing/2014/main" id="{A7FBD922-93B8-4969-AA04-9D4070A6699E}"/>
              </a:ext>
            </a:extLst>
          </p:cNvPr>
          <p:cNvCxnSpPr>
            <a:cxnSpLocks/>
            <a:stCxn id="5" idx="3"/>
            <a:endCxn id="37" idx="1"/>
          </p:cNvCxnSpPr>
          <p:nvPr/>
        </p:nvCxnSpPr>
        <p:spPr>
          <a:xfrm>
            <a:off x="1682206" y="5023795"/>
            <a:ext cx="35330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7" name="순서도: 처리 36">
            <a:extLst>
              <a:ext uri="{FF2B5EF4-FFF2-40B4-BE49-F238E27FC236}">
                <a16:creationId xmlns:a16="http://schemas.microsoft.com/office/drawing/2014/main" id="{7A6E5FA5-C11F-4F80-B3C4-C621A44937FC}"/>
              </a:ext>
            </a:extLst>
          </p:cNvPr>
          <p:cNvSpPr/>
          <p:nvPr/>
        </p:nvSpPr>
        <p:spPr>
          <a:xfrm>
            <a:off x="2035508" y="4755239"/>
            <a:ext cx="1515389" cy="53711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Train</a:t>
            </a:r>
          </a:p>
          <a:p>
            <a:pPr algn="ctr"/>
            <a:r>
              <a:rPr lang="en-US" altLang="ko-KR" sz="1600" b="1" dirty="0">
                <a:solidFill>
                  <a:schemeClr val="tx2"/>
                </a:solidFill>
                <a:latin typeface="Arial" panose="020B0604020202020204" pitchFamily="34" charset="0"/>
                <a:cs typeface="Arial" panose="020B0604020202020204" pitchFamily="34" charset="0"/>
              </a:rPr>
              <a:t>preprocessing</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49" name="순서도: 처리 48">
            <a:extLst>
              <a:ext uri="{FF2B5EF4-FFF2-40B4-BE49-F238E27FC236}">
                <a16:creationId xmlns:a16="http://schemas.microsoft.com/office/drawing/2014/main" id="{9E2C6B48-61A6-4B28-9C91-6C40DD505ACB}"/>
              </a:ext>
            </a:extLst>
          </p:cNvPr>
          <p:cNvSpPr/>
          <p:nvPr/>
        </p:nvSpPr>
        <p:spPr>
          <a:xfrm>
            <a:off x="4002001" y="4753790"/>
            <a:ext cx="1297326" cy="53711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Train</a:t>
            </a:r>
          </a:p>
        </p:txBody>
      </p:sp>
      <p:sp>
        <p:nvSpPr>
          <p:cNvPr id="53" name="순서도: 처리 52">
            <a:extLst>
              <a:ext uri="{FF2B5EF4-FFF2-40B4-BE49-F238E27FC236}">
                <a16:creationId xmlns:a16="http://schemas.microsoft.com/office/drawing/2014/main" id="{79555888-D6F2-4416-AF37-3F598731B7A9}"/>
              </a:ext>
            </a:extLst>
          </p:cNvPr>
          <p:cNvSpPr/>
          <p:nvPr/>
        </p:nvSpPr>
        <p:spPr>
          <a:xfrm>
            <a:off x="6681757" y="4753791"/>
            <a:ext cx="1119262" cy="537111"/>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Validation</a:t>
            </a:r>
          </a:p>
          <a:p>
            <a:pPr algn="ctr"/>
            <a:r>
              <a:rPr lang="en-US" altLang="ko-KR" sz="1600" b="1" dirty="0">
                <a:solidFill>
                  <a:schemeClr val="tx2"/>
                </a:solidFill>
                <a:latin typeface="Arial" panose="020B0604020202020204" pitchFamily="34" charset="0"/>
                <a:cs typeface="Arial" panose="020B0604020202020204" pitchFamily="34" charset="0"/>
              </a:rPr>
              <a:t>Prep.</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57" name="순서도: 처리 56">
            <a:extLst>
              <a:ext uri="{FF2B5EF4-FFF2-40B4-BE49-F238E27FC236}">
                <a16:creationId xmlns:a16="http://schemas.microsoft.com/office/drawing/2014/main" id="{FC6614E1-2ADE-4580-9AD3-27B3F4DEBF0D}"/>
              </a:ext>
            </a:extLst>
          </p:cNvPr>
          <p:cNvSpPr/>
          <p:nvPr/>
        </p:nvSpPr>
        <p:spPr>
          <a:xfrm>
            <a:off x="5656820" y="4755238"/>
            <a:ext cx="649796" cy="537113"/>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Model</a:t>
            </a:r>
          </a:p>
          <a:p>
            <a:pPr algn="ctr"/>
            <a:r>
              <a:rPr lang="en-US" altLang="ko-KR" sz="1600" b="1" dirty="0">
                <a:solidFill>
                  <a:schemeClr val="tx2"/>
                </a:solidFill>
                <a:latin typeface="Arial" panose="020B0604020202020204" pitchFamily="34" charset="0"/>
                <a:cs typeface="Arial" panose="020B0604020202020204" pitchFamily="34" charset="0"/>
              </a:rPr>
              <a:t>copy</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58" name="순서도: 처리 57">
            <a:extLst>
              <a:ext uri="{FF2B5EF4-FFF2-40B4-BE49-F238E27FC236}">
                <a16:creationId xmlns:a16="http://schemas.microsoft.com/office/drawing/2014/main" id="{2C5DD302-D208-4AED-AF85-7411E20E34D9}"/>
              </a:ext>
            </a:extLst>
          </p:cNvPr>
          <p:cNvSpPr/>
          <p:nvPr/>
        </p:nvSpPr>
        <p:spPr>
          <a:xfrm>
            <a:off x="8177383" y="4525431"/>
            <a:ext cx="806956" cy="32756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59" name="순서도: 처리 58">
            <a:extLst>
              <a:ext uri="{FF2B5EF4-FFF2-40B4-BE49-F238E27FC236}">
                <a16:creationId xmlns:a16="http://schemas.microsoft.com/office/drawing/2014/main" id="{248EC4E2-F9AF-4761-B98C-A1D14BF6A3CC}"/>
              </a:ext>
            </a:extLst>
          </p:cNvPr>
          <p:cNvSpPr/>
          <p:nvPr/>
        </p:nvSpPr>
        <p:spPr>
          <a:xfrm>
            <a:off x="8186749" y="4854439"/>
            <a:ext cx="797590" cy="32756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60" name="순서도: 처리 59">
            <a:extLst>
              <a:ext uri="{FF2B5EF4-FFF2-40B4-BE49-F238E27FC236}">
                <a16:creationId xmlns:a16="http://schemas.microsoft.com/office/drawing/2014/main" id="{E3EDFB19-C031-4A8E-8978-6CFACF4EF6FA}"/>
              </a:ext>
            </a:extLst>
          </p:cNvPr>
          <p:cNvSpPr/>
          <p:nvPr/>
        </p:nvSpPr>
        <p:spPr>
          <a:xfrm>
            <a:off x="8183011" y="5182000"/>
            <a:ext cx="797590" cy="32756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
            </a:r>
            <a:endParaRPr lang="ko-KR" altLang="en-US" sz="1600" b="1" dirty="0">
              <a:solidFill>
                <a:schemeClr val="tx2"/>
              </a:solidFill>
              <a:latin typeface="Arial" panose="020B0604020202020204" pitchFamily="34" charset="0"/>
              <a:cs typeface="Arial" panose="020B0604020202020204" pitchFamily="34" charset="0"/>
            </a:endParaRPr>
          </a:p>
        </p:txBody>
      </p:sp>
      <p:cxnSp>
        <p:nvCxnSpPr>
          <p:cNvPr id="70" name="직선 화살표 연결선 69">
            <a:extLst>
              <a:ext uri="{FF2B5EF4-FFF2-40B4-BE49-F238E27FC236}">
                <a16:creationId xmlns:a16="http://schemas.microsoft.com/office/drawing/2014/main" id="{92F1FFE3-6736-441C-A7AA-8D21ECDE6A44}"/>
              </a:ext>
            </a:extLst>
          </p:cNvPr>
          <p:cNvCxnSpPr>
            <a:cxnSpLocks/>
            <a:stCxn id="37" idx="3"/>
            <a:endCxn id="49" idx="1"/>
          </p:cNvCxnSpPr>
          <p:nvPr/>
        </p:nvCxnSpPr>
        <p:spPr>
          <a:xfrm flipV="1">
            <a:off x="3550897" y="5022346"/>
            <a:ext cx="451104" cy="144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직선 화살표 연결선 71">
            <a:extLst>
              <a:ext uri="{FF2B5EF4-FFF2-40B4-BE49-F238E27FC236}">
                <a16:creationId xmlns:a16="http://schemas.microsoft.com/office/drawing/2014/main" id="{BBD10347-7B15-4749-89F5-BF63338D6BD5}"/>
              </a:ext>
            </a:extLst>
          </p:cNvPr>
          <p:cNvCxnSpPr>
            <a:cxnSpLocks/>
            <a:stCxn id="49" idx="3"/>
            <a:endCxn id="57" idx="1"/>
          </p:cNvCxnSpPr>
          <p:nvPr/>
        </p:nvCxnSpPr>
        <p:spPr>
          <a:xfrm>
            <a:off x="5299327" y="5022346"/>
            <a:ext cx="357493" cy="144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직선 화살표 연결선 80">
            <a:extLst>
              <a:ext uri="{FF2B5EF4-FFF2-40B4-BE49-F238E27FC236}">
                <a16:creationId xmlns:a16="http://schemas.microsoft.com/office/drawing/2014/main" id="{796D8DC6-FB6E-4377-9AF3-7301C517B822}"/>
              </a:ext>
            </a:extLst>
          </p:cNvPr>
          <p:cNvCxnSpPr>
            <a:cxnSpLocks/>
            <a:stCxn id="57" idx="3"/>
            <a:endCxn id="53" idx="1"/>
          </p:cNvCxnSpPr>
          <p:nvPr/>
        </p:nvCxnSpPr>
        <p:spPr>
          <a:xfrm flipV="1">
            <a:off x="6306616" y="5022347"/>
            <a:ext cx="375141" cy="144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연결선: 꺾임 107">
            <a:extLst>
              <a:ext uri="{FF2B5EF4-FFF2-40B4-BE49-F238E27FC236}">
                <a16:creationId xmlns:a16="http://schemas.microsoft.com/office/drawing/2014/main" id="{D1CAC0D1-17E0-404F-A0D3-98BD8B65D22B}"/>
              </a:ext>
            </a:extLst>
          </p:cNvPr>
          <p:cNvCxnSpPr>
            <a:cxnSpLocks/>
            <a:stCxn id="53" idx="3"/>
          </p:cNvCxnSpPr>
          <p:nvPr/>
        </p:nvCxnSpPr>
        <p:spPr>
          <a:xfrm flipV="1">
            <a:off x="7801019" y="4694785"/>
            <a:ext cx="362756" cy="327562"/>
          </a:xfrm>
          <a:prstGeom prst="bentConnector3">
            <a:avLst>
              <a:gd name="adj1" fmla="val 43278"/>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연결선: 꺾임 111">
            <a:extLst>
              <a:ext uri="{FF2B5EF4-FFF2-40B4-BE49-F238E27FC236}">
                <a16:creationId xmlns:a16="http://schemas.microsoft.com/office/drawing/2014/main" id="{08F3BEA8-9694-4BED-B411-B6153AE8B11F}"/>
              </a:ext>
            </a:extLst>
          </p:cNvPr>
          <p:cNvCxnSpPr>
            <a:cxnSpLocks/>
            <a:stCxn id="53" idx="3"/>
            <a:endCxn id="60" idx="1"/>
          </p:cNvCxnSpPr>
          <p:nvPr/>
        </p:nvCxnSpPr>
        <p:spPr>
          <a:xfrm>
            <a:off x="7801019" y="5022347"/>
            <a:ext cx="381992" cy="323434"/>
          </a:xfrm>
          <a:prstGeom prst="bentConnector3">
            <a:avLst>
              <a:gd name="adj1" fmla="val 40425"/>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85A29D66-863E-4215-BC8E-BB076881BEB7}"/>
              </a:ext>
            </a:extLst>
          </p:cNvPr>
          <p:cNvCxnSpPr>
            <a:cxnSpLocks/>
            <a:stCxn id="53" idx="3"/>
            <a:endCxn id="59" idx="1"/>
          </p:cNvCxnSpPr>
          <p:nvPr/>
        </p:nvCxnSpPr>
        <p:spPr>
          <a:xfrm flipV="1">
            <a:off x="7801019" y="5018220"/>
            <a:ext cx="385730" cy="412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0" name="순서도: 처리 129">
            <a:extLst>
              <a:ext uri="{FF2B5EF4-FFF2-40B4-BE49-F238E27FC236}">
                <a16:creationId xmlns:a16="http://schemas.microsoft.com/office/drawing/2014/main" id="{81FD3723-BD93-4D23-A0C9-2F1AB008E383}"/>
              </a:ext>
            </a:extLst>
          </p:cNvPr>
          <p:cNvSpPr/>
          <p:nvPr/>
        </p:nvSpPr>
        <p:spPr>
          <a:xfrm>
            <a:off x="1032412" y="2328664"/>
            <a:ext cx="649796" cy="53711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Data load</a:t>
            </a:r>
            <a:endParaRPr lang="ko-KR" altLang="en-US" sz="1600" b="1" dirty="0">
              <a:solidFill>
                <a:schemeClr val="tx2"/>
              </a:solidFill>
              <a:latin typeface="Arial" panose="020B0604020202020204" pitchFamily="34" charset="0"/>
              <a:cs typeface="Arial" panose="020B0604020202020204" pitchFamily="34" charset="0"/>
            </a:endParaRPr>
          </a:p>
        </p:txBody>
      </p:sp>
      <p:cxnSp>
        <p:nvCxnSpPr>
          <p:cNvPr id="131" name="직선 화살표 연결선 130">
            <a:extLst>
              <a:ext uri="{FF2B5EF4-FFF2-40B4-BE49-F238E27FC236}">
                <a16:creationId xmlns:a16="http://schemas.microsoft.com/office/drawing/2014/main" id="{AECB5BC5-230D-4B39-8728-C2BFC8EB9C2C}"/>
              </a:ext>
            </a:extLst>
          </p:cNvPr>
          <p:cNvCxnSpPr>
            <a:cxnSpLocks/>
            <a:stCxn id="130" idx="3"/>
            <a:endCxn id="132" idx="1"/>
          </p:cNvCxnSpPr>
          <p:nvPr/>
        </p:nvCxnSpPr>
        <p:spPr>
          <a:xfrm>
            <a:off x="1682208" y="2597220"/>
            <a:ext cx="35330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2" name="순서도: 처리 131">
            <a:extLst>
              <a:ext uri="{FF2B5EF4-FFF2-40B4-BE49-F238E27FC236}">
                <a16:creationId xmlns:a16="http://schemas.microsoft.com/office/drawing/2014/main" id="{6E72C05A-D344-445D-87F0-F7C8970FC126}"/>
              </a:ext>
            </a:extLst>
          </p:cNvPr>
          <p:cNvSpPr/>
          <p:nvPr/>
        </p:nvSpPr>
        <p:spPr>
          <a:xfrm>
            <a:off x="2035510" y="2328664"/>
            <a:ext cx="1515389" cy="53711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Train</a:t>
            </a:r>
          </a:p>
          <a:p>
            <a:pPr algn="ctr"/>
            <a:r>
              <a:rPr lang="en-US" altLang="ko-KR" sz="1600" b="1" dirty="0">
                <a:solidFill>
                  <a:schemeClr val="tx2"/>
                </a:solidFill>
                <a:latin typeface="Arial" panose="020B0604020202020204" pitchFamily="34" charset="0"/>
                <a:cs typeface="Arial" panose="020B0604020202020204" pitchFamily="34" charset="0"/>
              </a:rPr>
              <a:t>preprocessing</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133" name="순서도: 처리 132">
            <a:extLst>
              <a:ext uri="{FF2B5EF4-FFF2-40B4-BE49-F238E27FC236}">
                <a16:creationId xmlns:a16="http://schemas.microsoft.com/office/drawing/2014/main" id="{1CCC5F02-C050-4922-B435-AA6C59C75F1A}"/>
              </a:ext>
            </a:extLst>
          </p:cNvPr>
          <p:cNvSpPr/>
          <p:nvPr/>
        </p:nvSpPr>
        <p:spPr>
          <a:xfrm>
            <a:off x="4002003" y="2328664"/>
            <a:ext cx="1297326" cy="53711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Train</a:t>
            </a:r>
          </a:p>
        </p:txBody>
      </p:sp>
      <p:cxnSp>
        <p:nvCxnSpPr>
          <p:cNvPr id="134" name="직선 화살표 연결선 133">
            <a:extLst>
              <a:ext uri="{FF2B5EF4-FFF2-40B4-BE49-F238E27FC236}">
                <a16:creationId xmlns:a16="http://schemas.microsoft.com/office/drawing/2014/main" id="{836ED626-5C31-443F-BFFA-CD4AA97891EF}"/>
              </a:ext>
            </a:extLst>
          </p:cNvPr>
          <p:cNvCxnSpPr>
            <a:cxnSpLocks/>
            <a:stCxn id="132" idx="3"/>
          </p:cNvCxnSpPr>
          <p:nvPr/>
        </p:nvCxnSpPr>
        <p:spPr>
          <a:xfrm>
            <a:off x="3550899" y="2597220"/>
            <a:ext cx="457200"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4A6DFC41-5090-4A73-A867-7A3D04958FA7}"/>
              </a:ext>
            </a:extLst>
          </p:cNvPr>
          <p:cNvCxnSpPr>
            <a:cxnSpLocks/>
            <a:stCxn id="133" idx="3"/>
            <a:endCxn id="136" idx="1"/>
          </p:cNvCxnSpPr>
          <p:nvPr/>
        </p:nvCxnSpPr>
        <p:spPr>
          <a:xfrm>
            <a:off x="5299329" y="2597220"/>
            <a:ext cx="390429" cy="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6" name="순서도: 처리 135">
            <a:extLst>
              <a:ext uri="{FF2B5EF4-FFF2-40B4-BE49-F238E27FC236}">
                <a16:creationId xmlns:a16="http://schemas.microsoft.com/office/drawing/2014/main" id="{2B13109A-A860-47F2-A238-CD7CDD79FBDC}"/>
              </a:ext>
            </a:extLst>
          </p:cNvPr>
          <p:cNvSpPr/>
          <p:nvPr/>
        </p:nvSpPr>
        <p:spPr>
          <a:xfrm>
            <a:off x="5689758" y="2328665"/>
            <a:ext cx="1638396" cy="537111"/>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Validation</a:t>
            </a:r>
          </a:p>
          <a:p>
            <a:pPr algn="ctr"/>
            <a:r>
              <a:rPr lang="en-US" altLang="ko-KR" sz="1600" b="1" dirty="0">
                <a:solidFill>
                  <a:schemeClr val="tx2"/>
                </a:solidFill>
                <a:latin typeface="Arial" panose="020B0604020202020204" pitchFamily="34" charset="0"/>
                <a:cs typeface="Arial" panose="020B0604020202020204" pitchFamily="34" charset="0"/>
              </a:rPr>
              <a:t> preprocessing</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143" name="순서도: 처리 142">
            <a:extLst>
              <a:ext uri="{FF2B5EF4-FFF2-40B4-BE49-F238E27FC236}">
                <a16:creationId xmlns:a16="http://schemas.microsoft.com/office/drawing/2014/main" id="{BD8A3489-A325-4C8A-96EC-985C3709C612}"/>
              </a:ext>
            </a:extLst>
          </p:cNvPr>
          <p:cNvSpPr/>
          <p:nvPr/>
        </p:nvSpPr>
        <p:spPr>
          <a:xfrm>
            <a:off x="7718583" y="2330837"/>
            <a:ext cx="1712832" cy="537111"/>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Validation</a:t>
            </a:r>
          </a:p>
        </p:txBody>
      </p:sp>
      <p:cxnSp>
        <p:nvCxnSpPr>
          <p:cNvPr id="144" name="직선 화살표 연결선 143">
            <a:extLst>
              <a:ext uri="{FF2B5EF4-FFF2-40B4-BE49-F238E27FC236}">
                <a16:creationId xmlns:a16="http://schemas.microsoft.com/office/drawing/2014/main" id="{E6BCE71C-00A1-48BB-895E-B3A3FA975C33}"/>
              </a:ext>
            </a:extLst>
          </p:cNvPr>
          <p:cNvCxnSpPr>
            <a:cxnSpLocks/>
            <a:stCxn id="136" idx="3"/>
            <a:endCxn id="143" idx="1"/>
          </p:cNvCxnSpPr>
          <p:nvPr/>
        </p:nvCxnSpPr>
        <p:spPr>
          <a:xfrm>
            <a:off x="7328154" y="2597221"/>
            <a:ext cx="390429" cy="217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9" name="순서도: 처리 148">
            <a:extLst>
              <a:ext uri="{FF2B5EF4-FFF2-40B4-BE49-F238E27FC236}">
                <a16:creationId xmlns:a16="http://schemas.microsoft.com/office/drawing/2014/main" id="{00D0C5D0-10FD-4739-8665-DEA6DB8CEE50}"/>
              </a:ext>
            </a:extLst>
          </p:cNvPr>
          <p:cNvSpPr/>
          <p:nvPr/>
        </p:nvSpPr>
        <p:spPr>
          <a:xfrm>
            <a:off x="9772485" y="2328664"/>
            <a:ext cx="1110140" cy="537111"/>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Loss/Acc.</a:t>
            </a:r>
          </a:p>
        </p:txBody>
      </p:sp>
      <p:cxnSp>
        <p:nvCxnSpPr>
          <p:cNvPr id="150" name="직선 화살표 연결선 149">
            <a:extLst>
              <a:ext uri="{FF2B5EF4-FFF2-40B4-BE49-F238E27FC236}">
                <a16:creationId xmlns:a16="http://schemas.microsoft.com/office/drawing/2014/main" id="{206FA2D4-24B1-4856-B097-2FB17EC14BD3}"/>
              </a:ext>
            </a:extLst>
          </p:cNvPr>
          <p:cNvCxnSpPr>
            <a:cxnSpLocks/>
          </p:cNvCxnSpPr>
          <p:nvPr/>
        </p:nvCxnSpPr>
        <p:spPr>
          <a:xfrm flipV="1">
            <a:off x="9431415" y="2584148"/>
            <a:ext cx="341070" cy="435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연결선: 꺾임 151">
            <a:extLst>
              <a:ext uri="{FF2B5EF4-FFF2-40B4-BE49-F238E27FC236}">
                <a16:creationId xmlns:a16="http://schemas.microsoft.com/office/drawing/2014/main" id="{349A551D-4E6A-4EF5-B614-F5AF1685404C}"/>
              </a:ext>
            </a:extLst>
          </p:cNvPr>
          <p:cNvCxnSpPr>
            <a:cxnSpLocks/>
            <a:stCxn id="149" idx="3"/>
            <a:endCxn id="132" idx="0"/>
          </p:cNvCxnSpPr>
          <p:nvPr/>
        </p:nvCxnSpPr>
        <p:spPr>
          <a:xfrm flipH="1" flipV="1">
            <a:off x="2793205" y="2328664"/>
            <a:ext cx="8089420" cy="268556"/>
          </a:xfrm>
          <a:prstGeom prst="bentConnector4">
            <a:avLst>
              <a:gd name="adj1" fmla="val -2826"/>
              <a:gd name="adj2" fmla="val 280458"/>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7" name="순서도: 처리 166">
            <a:extLst>
              <a:ext uri="{FF2B5EF4-FFF2-40B4-BE49-F238E27FC236}">
                <a16:creationId xmlns:a16="http://schemas.microsoft.com/office/drawing/2014/main" id="{557B0A4C-DF21-4284-AC9B-285542DDECCB}"/>
              </a:ext>
            </a:extLst>
          </p:cNvPr>
          <p:cNvSpPr/>
          <p:nvPr/>
        </p:nvSpPr>
        <p:spPr>
          <a:xfrm>
            <a:off x="9268305" y="4753791"/>
            <a:ext cx="1110140" cy="537111"/>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Loss/Acc.</a:t>
            </a:r>
          </a:p>
        </p:txBody>
      </p:sp>
      <p:cxnSp>
        <p:nvCxnSpPr>
          <p:cNvPr id="170" name="연결선: 꺾임 169">
            <a:extLst>
              <a:ext uri="{FF2B5EF4-FFF2-40B4-BE49-F238E27FC236}">
                <a16:creationId xmlns:a16="http://schemas.microsoft.com/office/drawing/2014/main" id="{D886A188-443C-4255-8F08-D1041DAA344E}"/>
              </a:ext>
            </a:extLst>
          </p:cNvPr>
          <p:cNvCxnSpPr>
            <a:cxnSpLocks/>
            <a:stCxn id="58" idx="3"/>
            <a:endCxn id="167" idx="1"/>
          </p:cNvCxnSpPr>
          <p:nvPr/>
        </p:nvCxnSpPr>
        <p:spPr>
          <a:xfrm>
            <a:off x="8984339" y="4689212"/>
            <a:ext cx="283966" cy="333135"/>
          </a:xfrm>
          <a:prstGeom prst="bentConnector3">
            <a:avLst>
              <a:gd name="adj1" fmla="val 50000"/>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연결선: 꺾임 172">
            <a:extLst>
              <a:ext uri="{FF2B5EF4-FFF2-40B4-BE49-F238E27FC236}">
                <a16:creationId xmlns:a16="http://schemas.microsoft.com/office/drawing/2014/main" id="{BAD7B647-1B0B-432E-8B3B-D55064F8FB84}"/>
              </a:ext>
            </a:extLst>
          </p:cNvPr>
          <p:cNvCxnSpPr>
            <a:cxnSpLocks/>
            <a:stCxn id="60" idx="3"/>
            <a:endCxn id="167" idx="1"/>
          </p:cNvCxnSpPr>
          <p:nvPr/>
        </p:nvCxnSpPr>
        <p:spPr>
          <a:xfrm flipV="1">
            <a:off x="8980601" y="5022347"/>
            <a:ext cx="287704" cy="323434"/>
          </a:xfrm>
          <a:prstGeom prst="bentConnector3">
            <a:avLst>
              <a:gd name="adj1" fmla="val 50000"/>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직선 화살표 연결선 175">
            <a:extLst>
              <a:ext uri="{FF2B5EF4-FFF2-40B4-BE49-F238E27FC236}">
                <a16:creationId xmlns:a16="http://schemas.microsoft.com/office/drawing/2014/main" id="{F01854D4-3C8A-492B-B30A-DA6738365865}"/>
              </a:ext>
            </a:extLst>
          </p:cNvPr>
          <p:cNvCxnSpPr>
            <a:cxnSpLocks/>
            <a:stCxn id="59" idx="3"/>
            <a:endCxn id="167" idx="1"/>
          </p:cNvCxnSpPr>
          <p:nvPr/>
        </p:nvCxnSpPr>
        <p:spPr>
          <a:xfrm>
            <a:off x="8984339" y="5018220"/>
            <a:ext cx="283966" cy="412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5CA3D66B-7FC3-4F13-BD18-0FC4CA317A86}"/>
              </a:ext>
            </a:extLst>
          </p:cNvPr>
          <p:cNvSpPr txBox="1"/>
          <p:nvPr/>
        </p:nvSpPr>
        <p:spPr>
          <a:xfrm>
            <a:off x="6422192" y="1524151"/>
            <a:ext cx="1638396" cy="307777"/>
          </a:xfrm>
          <a:prstGeom prst="rect">
            <a:avLst/>
          </a:prstGeom>
          <a:noFill/>
        </p:spPr>
        <p:txBody>
          <a:bodyPr wrap="square" rtlCol="0">
            <a:spAutoFit/>
          </a:bodyPr>
          <a:lstStyle/>
          <a:p>
            <a:r>
              <a:rPr lang="en-US" altLang="ko-KR" sz="1400" b="1" dirty="0"/>
              <a:t>Next Epoch</a:t>
            </a:r>
            <a:endParaRPr lang="ko-KR" altLang="en-US" sz="1400" b="1" dirty="0"/>
          </a:p>
        </p:txBody>
      </p:sp>
      <p:sp>
        <p:nvSpPr>
          <p:cNvPr id="188" name="TextBox 187">
            <a:extLst>
              <a:ext uri="{FF2B5EF4-FFF2-40B4-BE49-F238E27FC236}">
                <a16:creationId xmlns:a16="http://schemas.microsoft.com/office/drawing/2014/main" id="{1FDA8481-B246-474E-AE62-F31AFBBE95FA}"/>
              </a:ext>
            </a:extLst>
          </p:cNvPr>
          <p:cNvSpPr txBox="1"/>
          <p:nvPr/>
        </p:nvSpPr>
        <p:spPr>
          <a:xfrm>
            <a:off x="4037945" y="4036491"/>
            <a:ext cx="1638396" cy="307777"/>
          </a:xfrm>
          <a:prstGeom prst="rect">
            <a:avLst/>
          </a:prstGeom>
          <a:noFill/>
        </p:spPr>
        <p:txBody>
          <a:bodyPr wrap="square" rtlCol="0">
            <a:spAutoFit/>
          </a:bodyPr>
          <a:lstStyle/>
          <a:p>
            <a:r>
              <a:rPr lang="en-US" altLang="ko-KR" sz="1400" b="1" dirty="0"/>
              <a:t>Next Epoch</a:t>
            </a:r>
            <a:endParaRPr lang="ko-KR" altLang="en-US" sz="1400" b="1" dirty="0"/>
          </a:p>
        </p:txBody>
      </p:sp>
      <p:cxnSp>
        <p:nvCxnSpPr>
          <p:cNvPr id="193" name="연결선: 꺾임 192">
            <a:extLst>
              <a:ext uri="{FF2B5EF4-FFF2-40B4-BE49-F238E27FC236}">
                <a16:creationId xmlns:a16="http://schemas.microsoft.com/office/drawing/2014/main" id="{F88501C5-1EC6-4A2A-99AE-338670EC8C3A}"/>
              </a:ext>
            </a:extLst>
          </p:cNvPr>
          <p:cNvCxnSpPr>
            <a:cxnSpLocks/>
            <a:endCxn id="37" idx="0"/>
          </p:cNvCxnSpPr>
          <p:nvPr/>
        </p:nvCxnSpPr>
        <p:spPr>
          <a:xfrm rot="10800000">
            <a:off x="2793204" y="4755239"/>
            <a:ext cx="3684183" cy="262980"/>
          </a:xfrm>
          <a:prstGeom prst="bentConnector4">
            <a:avLst>
              <a:gd name="adj1" fmla="val 337"/>
              <a:gd name="adj2" fmla="val 256469"/>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2465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Reviewer1’s comments </a:t>
            </a:r>
            <a:endParaRPr kumimoji="1" lang="ko-Kore-KR" altLang="en-US"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7</a:t>
            </a:fld>
            <a:endParaRPr lang="ko-KR" altLang="en-US" dirty="0"/>
          </a:p>
        </p:txBody>
      </p:sp>
      <p:sp>
        <p:nvSpPr>
          <p:cNvPr id="130" name="순서도: 처리 129">
            <a:extLst>
              <a:ext uri="{FF2B5EF4-FFF2-40B4-BE49-F238E27FC236}">
                <a16:creationId xmlns:a16="http://schemas.microsoft.com/office/drawing/2014/main" id="{81FD3723-BD93-4D23-A0C9-2F1AB008E383}"/>
              </a:ext>
            </a:extLst>
          </p:cNvPr>
          <p:cNvSpPr/>
          <p:nvPr/>
        </p:nvSpPr>
        <p:spPr>
          <a:xfrm>
            <a:off x="1146692" y="1905243"/>
            <a:ext cx="649796" cy="53711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Data load</a:t>
            </a:r>
            <a:endParaRPr lang="ko-KR" altLang="en-US" sz="1600" b="1" dirty="0">
              <a:solidFill>
                <a:schemeClr val="tx2"/>
              </a:solidFill>
              <a:latin typeface="Arial" panose="020B0604020202020204" pitchFamily="34" charset="0"/>
              <a:cs typeface="Arial" panose="020B0604020202020204" pitchFamily="34" charset="0"/>
            </a:endParaRPr>
          </a:p>
        </p:txBody>
      </p:sp>
      <p:cxnSp>
        <p:nvCxnSpPr>
          <p:cNvPr id="131" name="직선 화살표 연결선 130">
            <a:extLst>
              <a:ext uri="{FF2B5EF4-FFF2-40B4-BE49-F238E27FC236}">
                <a16:creationId xmlns:a16="http://schemas.microsoft.com/office/drawing/2014/main" id="{AECB5BC5-230D-4B39-8728-C2BFC8EB9C2C}"/>
              </a:ext>
            </a:extLst>
          </p:cNvPr>
          <p:cNvCxnSpPr>
            <a:cxnSpLocks/>
            <a:stCxn id="130" idx="3"/>
            <a:endCxn id="132" idx="1"/>
          </p:cNvCxnSpPr>
          <p:nvPr/>
        </p:nvCxnSpPr>
        <p:spPr>
          <a:xfrm>
            <a:off x="1796488" y="2173799"/>
            <a:ext cx="35330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2" name="순서도: 처리 131">
            <a:extLst>
              <a:ext uri="{FF2B5EF4-FFF2-40B4-BE49-F238E27FC236}">
                <a16:creationId xmlns:a16="http://schemas.microsoft.com/office/drawing/2014/main" id="{6E72C05A-D344-445D-87F0-F7C8970FC126}"/>
              </a:ext>
            </a:extLst>
          </p:cNvPr>
          <p:cNvSpPr/>
          <p:nvPr/>
        </p:nvSpPr>
        <p:spPr>
          <a:xfrm>
            <a:off x="2149790" y="1905243"/>
            <a:ext cx="1515389" cy="53711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Train</a:t>
            </a:r>
          </a:p>
          <a:p>
            <a:pPr algn="ctr"/>
            <a:r>
              <a:rPr lang="en-US" altLang="ko-KR" sz="1600" b="1" dirty="0">
                <a:solidFill>
                  <a:schemeClr val="tx2"/>
                </a:solidFill>
                <a:latin typeface="Arial" panose="020B0604020202020204" pitchFamily="34" charset="0"/>
                <a:cs typeface="Arial" panose="020B0604020202020204" pitchFamily="34" charset="0"/>
              </a:rPr>
              <a:t>preprocessing</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133" name="순서도: 처리 132">
            <a:extLst>
              <a:ext uri="{FF2B5EF4-FFF2-40B4-BE49-F238E27FC236}">
                <a16:creationId xmlns:a16="http://schemas.microsoft.com/office/drawing/2014/main" id="{1CCC5F02-C050-4922-B435-AA6C59C75F1A}"/>
              </a:ext>
            </a:extLst>
          </p:cNvPr>
          <p:cNvSpPr/>
          <p:nvPr/>
        </p:nvSpPr>
        <p:spPr>
          <a:xfrm>
            <a:off x="4116283" y="1905243"/>
            <a:ext cx="1297326" cy="53711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Train</a:t>
            </a:r>
          </a:p>
        </p:txBody>
      </p:sp>
      <p:cxnSp>
        <p:nvCxnSpPr>
          <p:cNvPr id="134" name="직선 화살표 연결선 133">
            <a:extLst>
              <a:ext uri="{FF2B5EF4-FFF2-40B4-BE49-F238E27FC236}">
                <a16:creationId xmlns:a16="http://schemas.microsoft.com/office/drawing/2014/main" id="{836ED626-5C31-443F-BFFA-CD4AA97891EF}"/>
              </a:ext>
            </a:extLst>
          </p:cNvPr>
          <p:cNvCxnSpPr>
            <a:cxnSpLocks/>
            <a:stCxn id="132" idx="3"/>
          </p:cNvCxnSpPr>
          <p:nvPr/>
        </p:nvCxnSpPr>
        <p:spPr>
          <a:xfrm>
            <a:off x="3665179" y="2173799"/>
            <a:ext cx="457200"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4A6DFC41-5090-4A73-A867-7A3D04958FA7}"/>
              </a:ext>
            </a:extLst>
          </p:cNvPr>
          <p:cNvCxnSpPr>
            <a:cxnSpLocks/>
            <a:stCxn id="133" idx="3"/>
            <a:endCxn id="136" idx="1"/>
          </p:cNvCxnSpPr>
          <p:nvPr/>
        </p:nvCxnSpPr>
        <p:spPr>
          <a:xfrm>
            <a:off x="5413609" y="2173799"/>
            <a:ext cx="390429" cy="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6" name="순서도: 처리 135">
            <a:extLst>
              <a:ext uri="{FF2B5EF4-FFF2-40B4-BE49-F238E27FC236}">
                <a16:creationId xmlns:a16="http://schemas.microsoft.com/office/drawing/2014/main" id="{2B13109A-A860-47F2-A238-CD7CDD79FBDC}"/>
              </a:ext>
            </a:extLst>
          </p:cNvPr>
          <p:cNvSpPr/>
          <p:nvPr/>
        </p:nvSpPr>
        <p:spPr>
          <a:xfrm>
            <a:off x="5804038" y="1905244"/>
            <a:ext cx="1638396" cy="537111"/>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Validation</a:t>
            </a:r>
          </a:p>
          <a:p>
            <a:pPr algn="ctr"/>
            <a:r>
              <a:rPr lang="en-US" altLang="ko-KR" sz="1600" b="1" dirty="0">
                <a:solidFill>
                  <a:schemeClr val="tx2"/>
                </a:solidFill>
                <a:latin typeface="Arial" panose="020B0604020202020204" pitchFamily="34" charset="0"/>
                <a:cs typeface="Arial" panose="020B0604020202020204" pitchFamily="34" charset="0"/>
              </a:rPr>
              <a:t> preprocessing</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143" name="순서도: 처리 142">
            <a:extLst>
              <a:ext uri="{FF2B5EF4-FFF2-40B4-BE49-F238E27FC236}">
                <a16:creationId xmlns:a16="http://schemas.microsoft.com/office/drawing/2014/main" id="{BD8A3489-A325-4C8A-96EC-985C3709C612}"/>
              </a:ext>
            </a:extLst>
          </p:cNvPr>
          <p:cNvSpPr/>
          <p:nvPr/>
        </p:nvSpPr>
        <p:spPr>
          <a:xfrm>
            <a:off x="7832863" y="1907416"/>
            <a:ext cx="1712832" cy="537111"/>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Validation</a:t>
            </a:r>
          </a:p>
        </p:txBody>
      </p:sp>
      <p:cxnSp>
        <p:nvCxnSpPr>
          <p:cNvPr id="144" name="직선 화살표 연결선 143">
            <a:extLst>
              <a:ext uri="{FF2B5EF4-FFF2-40B4-BE49-F238E27FC236}">
                <a16:creationId xmlns:a16="http://schemas.microsoft.com/office/drawing/2014/main" id="{E6BCE71C-00A1-48BB-895E-B3A3FA975C33}"/>
              </a:ext>
            </a:extLst>
          </p:cNvPr>
          <p:cNvCxnSpPr>
            <a:cxnSpLocks/>
            <a:stCxn id="136" idx="3"/>
            <a:endCxn id="143" idx="1"/>
          </p:cNvCxnSpPr>
          <p:nvPr/>
        </p:nvCxnSpPr>
        <p:spPr>
          <a:xfrm>
            <a:off x="7442434" y="2173800"/>
            <a:ext cx="390429" cy="217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9" name="순서도: 처리 148">
            <a:extLst>
              <a:ext uri="{FF2B5EF4-FFF2-40B4-BE49-F238E27FC236}">
                <a16:creationId xmlns:a16="http://schemas.microsoft.com/office/drawing/2014/main" id="{00D0C5D0-10FD-4739-8665-DEA6DB8CEE50}"/>
              </a:ext>
            </a:extLst>
          </p:cNvPr>
          <p:cNvSpPr/>
          <p:nvPr/>
        </p:nvSpPr>
        <p:spPr>
          <a:xfrm>
            <a:off x="9886765" y="1905243"/>
            <a:ext cx="1110140" cy="537111"/>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Loss/Acc.</a:t>
            </a:r>
          </a:p>
        </p:txBody>
      </p:sp>
      <p:cxnSp>
        <p:nvCxnSpPr>
          <p:cNvPr id="150" name="직선 화살표 연결선 149">
            <a:extLst>
              <a:ext uri="{FF2B5EF4-FFF2-40B4-BE49-F238E27FC236}">
                <a16:creationId xmlns:a16="http://schemas.microsoft.com/office/drawing/2014/main" id="{206FA2D4-24B1-4856-B097-2FB17EC14BD3}"/>
              </a:ext>
            </a:extLst>
          </p:cNvPr>
          <p:cNvCxnSpPr>
            <a:cxnSpLocks/>
          </p:cNvCxnSpPr>
          <p:nvPr/>
        </p:nvCxnSpPr>
        <p:spPr>
          <a:xfrm flipV="1">
            <a:off x="9545695" y="2160727"/>
            <a:ext cx="341070" cy="435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연결선: 꺾임 151">
            <a:extLst>
              <a:ext uri="{FF2B5EF4-FFF2-40B4-BE49-F238E27FC236}">
                <a16:creationId xmlns:a16="http://schemas.microsoft.com/office/drawing/2014/main" id="{349A551D-4E6A-4EF5-B614-F5AF1685404C}"/>
              </a:ext>
            </a:extLst>
          </p:cNvPr>
          <p:cNvCxnSpPr>
            <a:cxnSpLocks/>
            <a:stCxn id="149" idx="3"/>
            <a:endCxn id="132" idx="0"/>
          </p:cNvCxnSpPr>
          <p:nvPr/>
        </p:nvCxnSpPr>
        <p:spPr>
          <a:xfrm flipH="1" flipV="1">
            <a:off x="2907485" y="1905243"/>
            <a:ext cx="8089420" cy="268556"/>
          </a:xfrm>
          <a:prstGeom prst="bentConnector4">
            <a:avLst>
              <a:gd name="adj1" fmla="val -2826"/>
              <a:gd name="adj2" fmla="val 280458"/>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5CA3D66B-7FC3-4F13-BD18-0FC4CA317A86}"/>
              </a:ext>
            </a:extLst>
          </p:cNvPr>
          <p:cNvSpPr txBox="1"/>
          <p:nvPr/>
        </p:nvSpPr>
        <p:spPr>
          <a:xfrm>
            <a:off x="6536472" y="1100730"/>
            <a:ext cx="1638396" cy="307777"/>
          </a:xfrm>
          <a:prstGeom prst="rect">
            <a:avLst/>
          </a:prstGeom>
          <a:noFill/>
        </p:spPr>
        <p:txBody>
          <a:bodyPr wrap="square" rtlCol="0">
            <a:spAutoFit/>
          </a:bodyPr>
          <a:lstStyle/>
          <a:p>
            <a:r>
              <a:rPr lang="en-US" altLang="ko-KR" sz="1400" b="1" i="1" dirty="0"/>
              <a:t>Next Epoch</a:t>
            </a:r>
            <a:endParaRPr lang="ko-KR" altLang="en-US" sz="1400" b="1" i="1" dirty="0"/>
          </a:p>
        </p:txBody>
      </p:sp>
      <p:sp>
        <p:nvSpPr>
          <p:cNvPr id="241" name="TextBox 240">
            <a:extLst>
              <a:ext uri="{FF2B5EF4-FFF2-40B4-BE49-F238E27FC236}">
                <a16:creationId xmlns:a16="http://schemas.microsoft.com/office/drawing/2014/main" id="{1ED6C397-DECF-4BAD-A9E3-56BF9BDA4BA0}"/>
              </a:ext>
            </a:extLst>
          </p:cNvPr>
          <p:cNvSpPr txBox="1"/>
          <p:nvPr/>
        </p:nvSpPr>
        <p:spPr>
          <a:xfrm>
            <a:off x="4704859" y="2542948"/>
            <a:ext cx="3690434" cy="369332"/>
          </a:xfrm>
          <a:prstGeom prst="rect">
            <a:avLst/>
          </a:prstGeom>
          <a:noFill/>
        </p:spPr>
        <p:txBody>
          <a:bodyPr wrap="none" rtlCol="0">
            <a:spAutoFit/>
          </a:bodyPr>
          <a:lstStyle/>
          <a:p>
            <a:r>
              <a:rPr lang="en-US" altLang="ko-KR" dirty="0"/>
              <a:t>(a) Original training-validation flow</a:t>
            </a:r>
            <a:endParaRPr lang="ko-KR" altLang="en-US" dirty="0"/>
          </a:p>
        </p:txBody>
      </p:sp>
      <p:sp>
        <p:nvSpPr>
          <p:cNvPr id="242" name="TextBox 241">
            <a:extLst>
              <a:ext uri="{FF2B5EF4-FFF2-40B4-BE49-F238E27FC236}">
                <a16:creationId xmlns:a16="http://schemas.microsoft.com/office/drawing/2014/main" id="{D867E6F1-5892-4E1C-85DA-DC84B733585A}"/>
              </a:ext>
            </a:extLst>
          </p:cNvPr>
          <p:cNvSpPr txBox="1"/>
          <p:nvPr/>
        </p:nvSpPr>
        <p:spPr>
          <a:xfrm>
            <a:off x="4774150" y="6110519"/>
            <a:ext cx="3591048" cy="369332"/>
          </a:xfrm>
          <a:prstGeom prst="rect">
            <a:avLst/>
          </a:prstGeom>
          <a:noFill/>
        </p:spPr>
        <p:txBody>
          <a:bodyPr wrap="none" rtlCol="0">
            <a:spAutoFit/>
          </a:bodyPr>
          <a:lstStyle/>
          <a:p>
            <a:r>
              <a:rPr lang="en-US" altLang="ko-KR" dirty="0"/>
              <a:t>(b) </a:t>
            </a:r>
            <a:r>
              <a:rPr lang="en-US" altLang="ko-KR" dirty="0" err="1"/>
              <a:t>ol.data</a:t>
            </a:r>
            <a:r>
              <a:rPr lang="en-US" altLang="ko-KR" dirty="0"/>
              <a:t> training-validation flow</a:t>
            </a:r>
            <a:endParaRPr lang="ko-KR" altLang="en-US" dirty="0"/>
          </a:p>
        </p:txBody>
      </p:sp>
      <p:sp>
        <p:nvSpPr>
          <p:cNvPr id="254" name="내용 개체 틀 253">
            <a:extLst>
              <a:ext uri="{FF2B5EF4-FFF2-40B4-BE49-F238E27FC236}">
                <a16:creationId xmlns:a16="http://schemas.microsoft.com/office/drawing/2014/main" id="{B90AC363-5757-4289-9546-5654D542FED5}"/>
              </a:ext>
            </a:extLst>
          </p:cNvPr>
          <p:cNvSpPr>
            <a:spLocks noGrp="1"/>
          </p:cNvSpPr>
          <p:nvPr>
            <p:ph idx="1"/>
          </p:nvPr>
        </p:nvSpPr>
        <p:spPr>
          <a:xfrm>
            <a:off x="482298" y="349807"/>
            <a:ext cx="664394" cy="700499"/>
          </a:xfrm>
        </p:spPr>
        <p:txBody>
          <a:bodyPr>
            <a:normAutofit fontScale="55000" lnSpcReduction="20000"/>
          </a:bodyPr>
          <a:lstStyle/>
          <a:p>
            <a:r>
              <a:rPr lang="en-US" altLang="ko-KR" dirty="0"/>
              <a:t>Figure</a:t>
            </a:r>
            <a:endParaRPr lang="ko-KR" altLang="en-US" dirty="0"/>
          </a:p>
        </p:txBody>
      </p:sp>
      <p:sp>
        <p:nvSpPr>
          <p:cNvPr id="203" name="사각형: 둥근 모서리 202">
            <a:extLst>
              <a:ext uri="{FF2B5EF4-FFF2-40B4-BE49-F238E27FC236}">
                <a16:creationId xmlns:a16="http://schemas.microsoft.com/office/drawing/2014/main" id="{FB358900-946A-40C2-9CA2-3BCBD799A093}"/>
              </a:ext>
            </a:extLst>
          </p:cNvPr>
          <p:cNvSpPr/>
          <p:nvPr/>
        </p:nvSpPr>
        <p:spPr>
          <a:xfrm>
            <a:off x="6639192" y="3753857"/>
            <a:ext cx="3452012" cy="2079212"/>
          </a:xfrm>
          <a:prstGeom prst="roundRect">
            <a:avLst>
              <a:gd name="adj" fmla="val 8523"/>
            </a:avLst>
          </a:prstGeom>
          <a:solidFill>
            <a:srgbClr val="F2F2F2"/>
          </a:solidFill>
          <a:ln w="28575">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순서도: 처리 4">
            <a:extLst>
              <a:ext uri="{FF2B5EF4-FFF2-40B4-BE49-F238E27FC236}">
                <a16:creationId xmlns:a16="http://schemas.microsoft.com/office/drawing/2014/main" id="{DFD8ABFE-268F-4834-825B-FD04053BCF4C}"/>
              </a:ext>
            </a:extLst>
          </p:cNvPr>
          <p:cNvSpPr/>
          <p:nvPr/>
        </p:nvSpPr>
        <p:spPr>
          <a:xfrm>
            <a:off x="1146692" y="4075432"/>
            <a:ext cx="649796" cy="53711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Data load</a:t>
            </a:r>
            <a:endParaRPr lang="ko-KR" altLang="en-US" sz="1600" b="1" dirty="0">
              <a:solidFill>
                <a:schemeClr val="tx2"/>
              </a:solidFill>
              <a:latin typeface="Arial" panose="020B0604020202020204" pitchFamily="34" charset="0"/>
              <a:cs typeface="Arial" panose="020B0604020202020204" pitchFamily="34" charset="0"/>
            </a:endParaRPr>
          </a:p>
        </p:txBody>
      </p:sp>
      <p:cxnSp>
        <p:nvCxnSpPr>
          <p:cNvPr id="7" name="직선 화살표 연결선 6">
            <a:extLst>
              <a:ext uri="{FF2B5EF4-FFF2-40B4-BE49-F238E27FC236}">
                <a16:creationId xmlns:a16="http://schemas.microsoft.com/office/drawing/2014/main" id="{A7FBD922-93B8-4969-AA04-9D4070A6699E}"/>
              </a:ext>
            </a:extLst>
          </p:cNvPr>
          <p:cNvCxnSpPr>
            <a:cxnSpLocks/>
            <a:stCxn id="5" idx="3"/>
            <a:endCxn id="37" idx="1"/>
          </p:cNvCxnSpPr>
          <p:nvPr/>
        </p:nvCxnSpPr>
        <p:spPr>
          <a:xfrm>
            <a:off x="1796488" y="4343988"/>
            <a:ext cx="353302"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7" name="순서도: 처리 36">
            <a:extLst>
              <a:ext uri="{FF2B5EF4-FFF2-40B4-BE49-F238E27FC236}">
                <a16:creationId xmlns:a16="http://schemas.microsoft.com/office/drawing/2014/main" id="{7A6E5FA5-C11F-4F80-B3C4-C621A44937FC}"/>
              </a:ext>
            </a:extLst>
          </p:cNvPr>
          <p:cNvSpPr/>
          <p:nvPr/>
        </p:nvSpPr>
        <p:spPr>
          <a:xfrm>
            <a:off x="2149790" y="4075432"/>
            <a:ext cx="1515389" cy="53711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Train</a:t>
            </a:r>
          </a:p>
          <a:p>
            <a:pPr algn="ctr"/>
            <a:r>
              <a:rPr lang="en-US" altLang="ko-KR" sz="1600" b="1" dirty="0">
                <a:solidFill>
                  <a:schemeClr val="tx2"/>
                </a:solidFill>
                <a:latin typeface="Arial" panose="020B0604020202020204" pitchFamily="34" charset="0"/>
                <a:cs typeface="Arial" panose="020B0604020202020204" pitchFamily="34" charset="0"/>
              </a:rPr>
              <a:t>preprocessing</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49" name="순서도: 처리 48">
            <a:extLst>
              <a:ext uri="{FF2B5EF4-FFF2-40B4-BE49-F238E27FC236}">
                <a16:creationId xmlns:a16="http://schemas.microsoft.com/office/drawing/2014/main" id="{9E2C6B48-61A6-4B28-9C91-6C40DD505ACB}"/>
              </a:ext>
            </a:extLst>
          </p:cNvPr>
          <p:cNvSpPr/>
          <p:nvPr/>
        </p:nvSpPr>
        <p:spPr>
          <a:xfrm>
            <a:off x="4116283" y="4073983"/>
            <a:ext cx="1297326" cy="537112"/>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Train</a:t>
            </a:r>
          </a:p>
        </p:txBody>
      </p:sp>
      <p:sp>
        <p:nvSpPr>
          <p:cNvPr id="57" name="순서도: 처리 56">
            <a:extLst>
              <a:ext uri="{FF2B5EF4-FFF2-40B4-BE49-F238E27FC236}">
                <a16:creationId xmlns:a16="http://schemas.microsoft.com/office/drawing/2014/main" id="{FC6614E1-2ADE-4580-9AD3-27B3F4DEBF0D}"/>
              </a:ext>
            </a:extLst>
          </p:cNvPr>
          <p:cNvSpPr/>
          <p:nvPr/>
        </p:nvSpPr>
        <p:spPr>
          <a:xfrm>
            <a:off x="5771102" y="4075431"/>
            <a:ext cx="649796" cy="537113"/>
          </a:xfrm>
          <a:prstGeom prst="flowChartProcess">
            <a:avLst/>
          </a:prstGeom>
          <a:solidFill>
            <a:schemeClr val="bg1">
              <a:lumMod val="9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Model</a:t>
            </a:r>
          </a:p>
          <a:p>
            <a:pPr algn="ctr"/>
            <a:r>
              <a:rPr lang="en-US" altLang="ko-KR" sz="1600" b="1" dirty="0">
                <a:solidFill>
                  <a:schemeClr val="tx2"/>
                </a:solidFill>
                <a:latin typeface="Arial" panose="020B0604020202020204" pitchFamily="34" charset="0"/>
                <a:cs typeface="Arial" panose="020B0604020202020204" pitchFamily="34" charset="0"/>
              </a:rPr>
              <a:t>copy</a:t>
            </a:r>
            <a:endParaRPr lang="ko-KR" altLang="en-US" sz="1600" b="1" dirty="0">
              <a:solidFill>
                <a:schemeClr val="tx2"/>
              </a:solidFill>
              <a:latin typeface="Arial" panose="020B0604020202020204" pitchFamily="34" charset="0"/>
              <a:cs typeface="Arial" panose="020B0604020202020204" pitchFamily="34" charset="0"/>
            </a:endParaRPr>
          </a:p>
        </p:txBody>
      </p:sp>
      <p:cxnSp>
        <p:nvCxnSpPr>
          <p:cNvPr id="70" name="직선 화살표 연결선 69">
            <a:extLst>
              <a:ext uri="{FF2B5EF4-FFF2-40B4-BE49-F238E27FC236}">
                <a16:creationId xmlns:a16="http://schemas.microsoft.com/office/drawing/2014/main" id="{92F1FFE3-6736-441C-A7AA-8D21ECDE6A44}"/>
              </a:ext>
            </a:extLst>
          </p:cNvPr>
          <p:cNvCxnSpPr>
            <a:cxnSpLocks/>
            <a:stCxn id="37" idx="3"/>
            <a:endCxn id="49" idx="1"/>
          </p:cNvCxnSpPr>
          <p:nvPr/>
        </p:nvCxnSpPr>
        <p:spPr>
          <a:xfrm flipV="1">
            <a:off x="3665179" y="4342539"/>
            <a:ext cx="451104" cy="144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직선 화살표 연결선 71">
            <a:extLst>
              <a:ext uri="{FF2B5EF4-FFF2-40B4-BE49-F238E27FC236}">
                <a16:creationId xmlns:a16="http://schemas.microsoft.com/office/drawing/2014/main" id="{BBD10347-7B15-4749-89F5-BF63338D6BD5}"/>
              </a:ext>
            </a:extLst>
          </p:cNvPr>
          <p:cNvCxnSpPr>
            <a:cxnSpLocks/>
            <a:stCxn id="49" idx="3"/>
            <a:endCxn id="57" idx="1"/>
          </p:cNvCxnSpPr>
          <p:nvPr/>
        </p:nvCxnSpPr>
        <p:spPr>
          <a:xfrm>
            <a:off x="5413609" y="4342539"/>
            <a:ext cx="357493" cy="144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8" name="TextBox 187">
            <a:extLst>
              <a:ext uri="{FF2B5EF4-FFF2-40B4-BE49-F238E27FC236}">
                <a16:creationId xmlns:a16="http://schemas.microsoft.com/office/drawing/2014/main" id="{1FDA8481-B246-474E-AE62-F31AFBBE95FA}"/>
              </a:ext>
            </a:extLst>
          </p:cNvPr>
          <p:cNvSpPr txBox="1"/>
          <p:nvPr/>
        </p:nvSpPr>
        <p:spPr>
          <a:xfrm>
            <a:off x="7637648" y="3132215"/>
            <a:ext cx="1638396" cy="307777"/>
          </a:xfrm>
          <a:prstGeom prst="rect">
            <a:avLst/>
          </a:prstGeom>
          <a:noFill/>
        </p:spPr>
        <p:txBody>
          <a:bodyPr wrap="square" rtlCol="0">
            <a:spAutoFit/>
          </a:bodyPr>
          <a:lstStyle/>
          <a:p>
            <a:r>
              <a:rPr lang="en-US" altLang="ko-KR" sz="1400" b="1" i="1" dirty="0"/>
              <a:t>Next Epoch</a:t>
            </a:r>
            <a:endParaRPr lang="ko-KR" altLang="en-US" sz="1400" b="1" i="1" dirty="0"/>
          </a:p>
        </p:txBody>
      </p:sp>
      <p:cxnSp>
        <p:nvCxnSpPr>
          <p:cNvPr id="198" name="연결선: 꺾임 197">
            <a:extLst>
              <a:ext uri="{FF2B5EF4-FFF2-40B4-BE49-F238E27FC236}">
                <a16:creationId xmlns:a16="http://schemas.microsoft.com/office/drawing/2014/main" id="{E9F7E795-B782-4C28-8404-B98895D5123B}"/>
              </a:ext>
            </a:extLst>
          </p:cNvPr>
          <p:cNvCxnSpPr>
            <a:cxnSpLocks/>
            <a:stCxn id="110" idx="3"/>
            <a:endCxn id="57" idx="0"/>
          </p:cNvCxnSpPr>
          <p:nvPr/>
        </p:nvCxnSpPr>
        <p:spPr>
          <a:xfrm flipH="1" flipV="1">
            <a:off x="6096000" y="4075431"/>
            <a:ext cx="3825338" cy="286430"/>
          </a:xfrm>
          <a:prstGeom prst="bentConnector4">
            <a:avLst>
              <a:gd name="adj1" fmla="val -9689"/>
              <a:gd name="adj2" fmla="val 288290"/>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1" name="TextBox 210">
                <a:extLst>
                  <a:ext uri="{FF2B5EF4-FFF2-40B4-BE49-F238E27FC236}">
                    <a16:creationId xmlns:a16="http://schemas.microsoft.com/office/drawing/2014/main" id="{F8E40831-B529-4F09-B2E4-D06463E3B4AC}"/>
                  </a:ext>
                </a:extLst>
              </p:cNvPr>
              <p:cNvSpPr txBox="1"/>
              <p:nvPr/>
            </p:nvSpPr>
            <p:spPr>
              <a:xfrm>
                <a:off x="2184589" y="5542766"/>
                <a:ext cx="163839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400" b="1" i="1" dirty="0" smtClean="0">
                              <a:latin typeface="Cambria Math" panose="02040503050406030204" pitchFamily="18" charset="0"/>
                            </a:rPr>
                          </m:ctrlPr>
                        </m:sSubPr>
                        <m:e>
                          <m:r>
                            <a:rPr lang="en-US" altLang="ko-KR" sz="1400" b="1" i="1" dirty="0" smtClean="0">
                              <a:latin typeface="Cambria Math" panose="02040503050406030204" pitchFamily="18" charset="0"/>
                            </a:rPr>
                            <m:t>𝑬𝒑𝒐𝒄𝒉</m:t>
                          </m:r>
                        </m:e>
                        <m:sub>
                          <m:r>
                            <a:rPr lang="en-US" altLang="ko-KR" sz="1400" b="1" i="1" dirty="0" smtClean="0">
                              <a:latin typeface="Cambria Math" panose="02040503050406030204" pitchFamily="18" charset="0"/>
                            </a:rPr>
                            <m:t>𝒏</m:t>
                          </m:r>
                        </m:sub>
                      </m:sSub>
                    </m:oMath>
                  </m:oMathPara>
                </a14:m>
                <a:endParaRPr lang="ko-KR" altLang="en-US" sz="1400" b="1" dirty="0"/>
              </a:p>
            </p:txBody>
          </p:sp>
        </mc:Choice>
        <mc:Fallback xmlns="">
          <p:sp>
            <p:nvSpPr>
              <p:cNvPr id="211" name="TextBox 210">
                <a:extLst>
                  <a:ext uri="{FF2B5EF4-FFF2-40B4-BE49-F238E27FC236}">
                    <a16:creationId xmlns:a16="http://schemas.microsoft.com/office/drawing/2014/main" id="{F8E40831-B529-4F09-B2E4-D06463E3B4AC}"/>
                  </a:ext>
                </a:extLst>
              </p:cNvPr>
              <p:cNvSpPr txBox="1">
                <a:spLocks noRot="1" noChangeAspect="1" noMove="1" noResize="1" noEditPoints="1" noAdjustHandles="1" noChangeArrowheads="1" noChangeShapeType="1" noTextEdit="1"/>
              </p:cNvSpPr>
              <p:nvPr/>
            </p:nvSpPr>
            <p:spPr>
              <a:xfrm>
                <a:off x="2184589" y="5542766"/>
                <a:ext cx="1638396" cy="307777"/>
              </a:xfrm>
              <a:prstGeom prst="rect">
                <a:avLst/>
              </a:prstGeom>
              <a:blipFill>
                <a:blip r:embed="rId3"/>
                <a:stretch>
                  <a:fillRect b="-1176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936DD21F-3823-4CE7-8802-6BDD000C4A5C}"/>
                  </a:ext>
                </a:extLst>
              </p:cNvPr>
              <p:cNvSpPr txBox="1"/>
              <p:nvPr/>
            </p:nvSpPr>
            <p:spPr>
              <a:xfrm>
                <a:off x="2283997" y="5769590"/>
                <a:ext cx="163839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400" b="1" i="1" dirty="0" smtClean="0">
                              <a:latin typeface="Cambria Math" panose="02040503050406030204" pitchFamily="18" charset="0"/>
                            </a:rPr>
                          </m:ctrlPr>
                        </m:sSubPr>
                        <m:e>
                          <m:r>
                            <a:rPr lang="en-US" altLang="ko-KR" sz="1400" b="1" i="1" dirty="0" smtClean="0">
                              <a:latin typeface="Cambria Math" panose="02040503050406030204" pitchFamily="18" charset="0"/>
                            </a:rPr>
                            <m:t>𝑬𝒑𝒐𝒄𝒉</m:t>
                          </m:r>
                        </m:e>
                        <m:sub>
                          <m:r>
                            <a:rPr lang="en-US" altLang="ko-KR" sz="1400" b="1" i="1" dirty="0" smtClean="0">
                              <a:latin typeface="Cambria Math" panose="02040503050406030204" pitchFamily="18" charset="0"/>
                            </a:rPr>
                            <m:t>𝒏</m:t>
                          </m:r>
                          <m:r>
                            <a:rPr lang="en-US" altLang="ko-KR" sz="1400" b="1" i="1" dirty="0" smtClean="0">
                              <a:latin typeface="Cambria Math" panose="02040503050406030204" pitchFamily="18" charset="0"/>
                            </a:rPr>
                            <m:t>+</m:t>
                          </m:r>
                          <m:r>
                            <a:rPr lang="en-US" altLang="ko-KR" sz="1400" b="1" i="1" dirty="0" smtClean="0">
                              <a:latin typeface="Cambria Math" panose="02040503050406030204" pitchFamily="18" charset="0"/>
                            </a:rPr>
                            <m:t>𝟏</m:t>
                          </m:r>
                        </m:sub>
                      </m:sSub>
                    </m:oMath>
                  </m:oMathPara>
                </a14:m>
                <a:endParaRPr lang="ko-KR" altLang="en-US" sz="1400" b="1" dirty="0"/>
              </a:p>
            </p:txBody>
          </p:sp>
        </mc:Choice>
        <mc:Fallback xmlns="">
          <p:sp>
            <p:nvSpPr>
              <p:cNvPr id="212" name="TextBox 211">
                <a:extLst>
                  <a:ext uri="{FF2B5EF4-FFF2-40B4-BE49-F238E27FC236}">
                    <a16:creationId xmlns:a16="http://schemas.microsoft.com/office/drawing/2014/main" id="{936DD21F-3823-4CE7-8802-6BDD000C4A5C}"/>
                  </a:ext>
                </a:extLst>
              </p:cNvPr>
              <p:cNvSpPr txBox="1">
                <a:spLocks noRot="1" noChangeAspect="1" noMove="1" noResize="1" noEditPoints="1" noAdjustHandles="1" noChangeArrowheads="1" noChangeShapeType="1" noTextEdit="1"/>
              </p:cNvSpPr>
              <p:nvPr/>
            </p:nvSpPr>
            <p:spPr>
              <a:xfrm>
                <a:off x="2283997" y="5769590"/>
                <a:ext cx="1638396" cy="307777"/>
              </a:xfrm>
              <a:prstGeom prst="rect">
                <a:avLst/>
              </a:prstGeom>
              <a:blipFill>
                <a:blip r:embed="rId4"/>
                <a:stretch>
                  <a:fillRect b="-11765"/>
                </a:stretch>
              </a:blipFill>
            </p:spPr>
            <p:txBody>
              <a:bodyPr/>
              <a:lstStyle/>
              <a:p>
                <a:r>
                  <a:rPr lang="ko-KR" altLang="en-US">
                    <a:noFill/>
                  </a:rPr>
                  <a:t> </a:t>
                </a:r>
              </a:p>
            </p:txBody>
          </p:sp>
        </mc:Fallback>
      </mc:AlternateContent>
      <p:sp>
        <p:nvSpPr>
          <p:cNvPr id="215" name="TextBox 214">
            <a:extLst>
              <a:ext uri="{FF2B5EF4-FFF2-40B4-BE49-F238E27FC236}">
                <a16:creationId xmlns:a16="http://schemas.microsoft.com/office/drawing/2014/main" id="{FD664ABB-00F2-45E0-B9F1-4784CD23C936}"/>
              </a:ext>
            </a:extLst>
          </p:cNvPr>
          <p:cNvSpPr txBox="1"/>
          <p:nvPr/>
        </p:nvSpPr>
        <p:spPr>
          <a:xfrm>
            <a:off x="7559199" y="5530703"/>
            <a:ext cx="1986496" cy="307777"/>
          </a:xfrm>
          <a:prstGeom prst="rect">
            <a:avLst/>
          </a:prstGeom>
          <a:noFill/>
        </p:spPr>
        <p:txBody>
          <a:bodyPr wrap="square" rtlCol="0">
            <a:spAutoFit/>
          </a:bodyPr>
          <a:lstStyle/>
          <a:p>
            <a:r>
              <a:rPr lang="en-US" altLang="ko-KR" sz="1400" b="1" i="1" dirty="0"/>
              <a:t>Parallel processing</a:t>
            </a:r>
            <a:endParaRPr lang="ko-KR" altLang="en-US" sz="1400" b="1" i="1" dirty="0"/>
          </a:p>
        </p:txBody>
      </p:sp>
      <p:sp>
        <p:nvSpPr>
          <p:cNvPr id="10" name="왼쪽 중괄호 9">
            <a:extLst>
              <a:ext uri="{FF2B5EF4-FFF2-40B4-BE49-F238E27FC236}">
                <a16:creationId xmlns:a16="http://schemas.microsoft.com/office/drawing/2014/main" id="{0EBDB70B-8378-4184-B4FC-03792529E594}"/>
              </a:ext>
            </a:extLst>
          </p:cNvPr>
          <p:cNvSpPr/>
          <p:nvPr/>
        </p:nvSpPr>
        <p:spPr>
          <a:xfrm>
            <a:off x="6647147" y="3948984"/>
            <a:ext cx="192596" cy="1593782"/>
          </a:xfrm>
          <a:prstGeom prst="leftBrace">
            <a:avLst>
              <a:gd name="adj1" fmla="val 17738"/>
              <a:gd name="adj2" fmla="val 23142"/>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82" name="직선 화살표 연결선 81">
            <a:extLst>
              <a:ext uri="{FF2B5EF4-FFF2-40B4-BE49-F238E27FC236}">
                <a16:creationId xmlns:a16="http://schemas.microsoft.com/office/drawing/2014/main" id="{F9487132-5AA1-42B7-AD7E-2D898FA0D7B1}"/>
              </a:ext>
            </a:extLst>
          </p:cNvPr>
          <p:cNvCxnSpPr>
            <a:cxnSpLocks/>
            <a:stCxn id="57" idx="3"/>
          </p:cNvCxnSpPr>
          <p:nvPr/>
        </p:nvCxnSpPr>
        <p:spPr>
          <a:xfrm flipV="1">
            <a:off x="6420898" y="4343785"/>
            <a:ext cx="270639" cy="20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0" name="순서도: 처리 109">
            <a:extLst>
              <a:ext uri="{FF2B5EF4-FFF2-40B4-BE49-F238E27FC236}">
                <a16:creationId xmlns:a16="http://schemas.microsoft.com/office/drawing/2014/main" id="{9E1BA9D3-DE13-455B-B7FC-B690BF956D68}"/>
              </a:ext>
            </a:extLst>
          </p:cNvPr>
          <p:cNvSpPr/>
          <p:nvPr/>
        </p:nvSpPr>
        <p:spPr>
          <a:xfrm>
            <a:off x="7085586" y="4086859"/>
            <a:ext cx="2835752" cy="550003"/>
          </a:xfrm>
          <a:prstGeom prst="flowChartProcess">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600" b="1" dirty="0">
              <a:solidFill>
                <a:schemeClr val="tx2"/>
              </a:solidFill>
              <a:latin typeface="Arial" panose="020B0604020202020204" pitchFamily="34" charset="0"/>
              <a:cs typeface="Arial" panose="020B0604020202020204" pitchFamily="34" charset="0"/>
            </a:endParaRPr>
          </a:p>
        </p:txBody>
      </p:sp>
      <p:grpSp>
        <p:nvGrpSpPr>
          <p:cNvPr id="111" name="그룹 110">
            <a:extLst>
              <a:ext uri="{FF2B5EF4-FFF2-40B4-BE49-F238E27FC236}">
                <a16:creationId xmlns:a16="http://schemas.microsoft.com/office/drawing/2014/main" id="{36893389-D586-4F75-B993-E3E80E23649D}"/>
              </a:ext>
            </a:extLst>
          </p:cNvPr>
          <p:cNvGrpSpPr/>
          <p:nvPr/>
        </p:nvGrpSpPr>
        <p:grpSpPr>
          <a:xfrm rot="5400000">
            <a:off x="6878369" y="3931873"/>
            <a:ext cx="307778" cy="310117"/>
            <a:chOff x="4938795" y="5043936"/>
            <a:chExt cx="540000" cy="540000"/>
          </a:xfrm>
          <a:solidFill>
            <a:schemeClr val="bg1"/>
          </a:solidFill>
        </p:grpSpPr>
        <p:sp>
          <p:nvSpPr>
            <p:cNvPr id="113" name="타원 112">
              <a:extLst>
                <a:ext uri="{FF2B5EF4-FFF2-40B4-BE49-F238E27FC236}">
                  <a16:creationId xmlns:a16="http://schemas.microsoft.com/office/drawing/2014/main" id="{2F7F1B95-5F2C-431E-9F9C-CBE862954FE8}"/>
                </a:ext>
              </a:extLst>
            </p:cNvPr>
            <p:cNvSpPr/>
            <p:nvPr/>
          </p:nvSpPr>
          <p:spPr>
            <a:xfrm>
              <a:off x="4938795" y="5043936"/>
              <a:ext cx="540000" cy="540000"/>
            </a:xfrm>
            <a:prstGeom prst="ellipse">
              <a:avLst/>
            </a:prstGeom>
            <a:grp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자유형: 도형 113">
              <a:extLst>
                <a:ext uri="{FF2B5EF4-FFF2-40B4-BE49-F238E27FC236}">
                  <a16:creationId xmlns:a16="http://schemas.microsoft.com/office/drawing/2014/main" id="{861DEB4A-7165-447A-82BF-280520E79326}"/>
                </a:ext>
              </a:extLst>
            </p:cNvPr>
            <p:cNvSpPr/>
            <p:nvPr/>
          </p:nvSpPr>
          <p:spPr>
            <a:xfrm>
              <a:off x="5004605" y="5249465"/>
              <a:ext cx="423355" cy="128942"/>
            </a:xfrm>
            <a:custGeom>
              <a:avLst/>
              <a:gdLst>
                <a:gd name="connsiteX0" fmla="*/ 0 w 1019175"/>
                <a:gd name="connsiteY0" fmla="*/ 142615 h 278346"/>
                <a:gd name="connsiteX1" fmla="*/ 95250 w 1019175"/>
                <a:gd name="connsiteY1" fmla="*/ 6883 h 278346"/>
                <a:gd name="connsiteX2" fmla="*/ 190500 w 1019175"/>
                <a:gd name="connsiteY2" fmla="*/ 275965 h 278346"/>
                <a:gd name="connsiteX3" fmla="*/ 290512 w 1019175"/>
                <a:gd name="connsiteY3" fmla="*/ 4502 h 278346"/>
                <a:gd name="connsiteX4" fmla="*/ 392906 w 1019175"/>
                <a:gd name="connsiteY4" fmla="*/ 275965 h 278346"/>
                <a:gd name="connsiteX5" fmla="*/ 500062 w 1019175"/>
                <a:gd name="connsiteY5" fmla="*/ 4502 h 278346"/>
                <a:gd name="connsiteX6" fmla="*/ 607219 w 1019175"/>
                <a:gd name="connsiteY6" fmla="*/ 278346 h 278346"/>
                <a:gd name="connsiteX7" fmla="*/ 711994 w 1019175"/>
                <a:gd name="connsiteY7" fmla="*/ 2121 h 278346"/>
                <a:gd name="connsiteX8" fmla="*/ 814387 w 1019175"/>
                <a:gd name="connsiteY8" fmla="*/ 275965 h 278346"/>
                <a:gd name="connsiteX9" fmla="*/ 919162 w 1019175"/>
                <a:gd name="connsiteY9" fmla="*/ 2121 h 278346"/>
                <a:gd name="connsiteX10" fmla="*/ 1019175 w 1019175"/>
                <a:gd name="connsiteY10" fmla="*/ 149758 h 278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9175" h="278346">
                  <a:moveTo>
                    <a:pt x="0" y="142615"/>
                  </a:moveTo>
                  <a:cubicBezTo>
                    <a:pt x="31750" y="63636"/>
                    <a:pt x="63500" y="-15342"/>
                    <a:pt x="95250" y="6883"/>
                  </a:cubicBezTo>
                  <a:cubicBezTo>
                    <a:pt x="127000" y="29108"/>
                    <a:pt x="157956" y="276362"/>
                    <a:pt x="190500" y="275965"/>
                  </a:cubicBezTo>
                  <a:cubicBezTo>
                    <a:pt x="223044" y="275568"/>
                    <a:pt x="256778" y="4502"/>
                    <a:pt x="290512" y="4502"/>
                  </a:cubicBezTo>
                  <a:cubicBezTo>
                    <a:pt x="324246" y="4502"/>
                    <a:pt x="357981" y="275965"/>
                    <a:pt x="392906" y="275965"/>
                  </a:cubicBezTo>
                  <a:cubicBezTo>
                    <a:pt x="427831" y="275965"/>
                    <a:pt x="464343" y="4105"/>
                    <a:pt x="500062" y="4502"/>
                  </a:cubicBezTo>
                  <a:cubicBezTo>
                    <a:pt x="535781" y="4899"/>
                    <a:pt x="571897" y="278743"/>
                    <a:pt x="607219" y="278346"/>
                  </a:cubicBezTo>
                  <a:cubicBezTo>
                    <a:pt x="642541" y="277949"/>
                    <a:pt x="677466" y="2518"/>
                    <a:pt x="711994" y="2121"/>
                  </a:cubicBezTo>
                  <a:cubicBezTo>
                    <a:pt x="746522" y="1724"/>
                    <a:pt x="779859" y="275965"/>
                    <a:pt x="814387" y="275965"/>
                  </a:cubicBezTo>
                  <a:cubicBezTo>
                    <a:pt x="848915" y="275965"/>
                    <a:pt x="885031" y="23155"/>
                    <a:pt x="919162" y="2121"/>
                  </a:cubicBezTo>
                  <a:cubicBezTo>
                    <a:pt x="953293" y="-18913"/>
                    <a:pt x="1002109" y="122770"/>
                    <a:pt x="1019175" y="149758"/>
                  </a:cubicBezTo>
                </a:path>
              </a:pathLst>
            </a:custGeom>
            <a:grp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8" name="순서도: 처리 117">
            <a:extLst>
              <a:ext uri="{FF2B5EF4-FFF2-40B4-BE49-F238E27FC236}">
                <a16:creationId xmlns:a16="http://schemas.microsoft.com/office/drawing/2014/main" id="{05D89FD2-934B-4B2B-8B51-41703F460E6A}"/>
              </a:ext>
            </a:extLst>
          </p:cNvPr>
          <p:cNvSpPr/>
          <p:nvPr/>
        </p:nvSpPr>
        <p:spPr>
          <a:xfrm>
            <a:off x="8536820" y="4194186"/>
            <a:ext cx="1328344" cy="316686"/>
          </a:xfrm>
          <a:prstGeom prst="flowChartProcess">
            <a:avLst/>
          </a:prstGeom>
          <a:solidFill>
            <a:schemeClr val="tx1">
              <a:lumMod val="40000"/>
              <a:lumOff val="6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b="1" dirty="0">
                <a:solidFill>
                  <a:schemeClr val="tx2"/>
                </a:solidFill>
                <a:latin typeface="Arial" panose="020B0604020202020204" pitchFamily="34" charset="0"/>
                <a:cs typeface="Arial" panose="020B0604020202020204" pitchFamily="34" charset="0"/>
              </a:rPr>
              <a:t>Train</a:t>
            </a:r>
          </a:p>
        </p:txBody>
      </p:sp>
      <p:sp>
        <p:nvSpPr>
          <p:cNvPr id="122" name="순서도: 처리 121">
            <a:extLst>
              <a:ext uri="{FF2B5EF4-FFF2-40B4-BE49-F238E27FC236}">
                <a16:creationId xmlns:a16="http://schemas.microsoft.com/office/drawing/2014/main" id="{85F527B4-65F0-47F4-B8DC-E3CED997A701}"/>
              </a:ext>
            </a:extLst>
          </p:cNvPr>
          <p:cNvSpPr/>
          <p:nvPr/>
        </p:nvSpPr>
        <p:spPr>
          <a:xfrm>
            <a:off x="7442623" y="4170966"/>
            <a:ext cx="852662" cy="363126"/>
          </a:xfrm>
          <a:prstGeom prst="flowChartProcess">
            <a:avLst/>
          </a:prstGeom>
          <a:solidFill>
            <a:schemeClr val="tx1">
              <a:lumMod val="40000"/>
              <a:lumOff val="6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tx2"/>
                </a:solidFill>
                <a:latin typeface="Arial" panose="020B0604020202020204" pitchFamily="34" charset="0"/>
                <a:cs typeface="Arial" panose="020B0604020202020204" pitchFamily="34" charset="0"/>
              </a:rPr>
              <a:t>Train</a:t>
            </a:r>
          </a:p>
          <a:p>
            <a:pPr algn="ctr"/>
            <a:r>
              <a:rPr lang="en-US" altLang="ko-KR" sz="1200" b="1" dirty="0">
                <a:solidFill>
                  <a:schemeClr val="tx2"/>
                </a:solidFill>
                <a:latin typeface="Arial" panose="020B0604020202020204" pitchFamily="34" charset="0"/>
                <a:cs typeface="Arial" panose="020B0604020202020204" pitchFamily="34" charset="0"/>
              </a:rPr>
              <a:t>Prep.</a:t>
            </a:r>
          </a:p>
        </p:txBody>
      </p:sp>
      <p:cxnSp>
        <p:nvCxnSpPr>
          <p:cNvPr id="123" name="직선 화살표 연결선 122">
            <a:extLst>
              <a:ext uri="{FF2B5EF4-FFF2-40B4-BE49-F238E27FC236}">
                <a16:creationId xmlns:a16="http://schemas.microsoft.com/office/drawing/2014/main" id="{38027678-D7DE-45D2-89F0-843EE1C9562D}"/>
              </a:ext>
            </a:extLst>
          </p:cNvPr>
          <p:cNvCxnSpPr>
            <a:cxnSpLocks/>
            <a:stCxn id="122" idx="3"/>
            <a:endCxn id="118" idx="1"/>
          </p:cNvCxnSpPr>
          <p:nvPr/>
        </p:nvCxnSpPr>
        <p:spPr>
          <a:xfrm>
            <a:off x="8295285" y="4352529"/>
            <a:ext cx="241535"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8" name="순서도: 처리 147">
            <a:extLst>
              <a:ext uri="{FF2B5EF4-FFF2-40B4-BE49-F238E27FC236}">
                <a16:creationId xmlns:a16="http://schemas.microsoft.com/office/drawing/2014/main" id="{3A5DCD26-5147-4B7A-A93F-668F711024E2}"/>
              </a:ext>
            </a:extLst>
          </p:cNvPr>
          <p:cNvSpPr/>
          <p:nvPr/>
        </p:nvSpPr>
        <p:spPr>
          <a:xfrm>
            <a:off x="7194935" y="5055292"/>
            <a:ext cx="2835752" cy="550003"/>
          </a:xfrm>
          <a:prstGeom prst="flowChartProcess">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600" b="1" dirty="0">
              <a:solidFill>
                <a:schemeClr val="tx2"/>
              </a:solidFill>
              <a:latin typeface="Arial" panose="020B0604020202020204" pitchFamily="34" charset="0"/>
              <a:cs typeface="Arial" panose="020B0604020202020204" pitchFamily="34" charset="0"/>
            </a:endParaRPr>
          </a:p>
        </p:txBody>
      </p:sp>
      <p:sp>
        <p:nvSpPr>
          <p:cNvPr id="190" name="순서도: 처리 189">
            <a:extLst>
              <a:ext uri="{FF2B5EF4-FFF2-40B4-BE49-F238E27FC236}">
                <a16:creationId xmlns:a16="http://schemas.microsoft.com/office/drawing/2014/main" id="{CBBB6AC3-94B2-4123-85CC-AFF426090DEC}"/>
              </a:ext>
            </a:extLst>
          </p:cNvPr>
          <p:cNvSpPr/>
          <p:nvPr/>
        </p:nvSpPr>
        <p:spPr>
          <a:xfrm>
            <a:off x="7068023" y="4920355"/>
            <a:ext cx="2835752" cy="550003"/>
          </a:xfrm>
          <a:prstGeom prst="flowChartProcess">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600" b="1" dirty="0">
              <a:solidFill>
                <a:schemeClr val="tx2"/>
              </a:solidFill>
              <a:latin typeface="Arial" panose="020B0604020202020204" pitchFamily="34" charset="0"/>
              <a:cs typeface="Arial" panose="020B0604020202020204" pitchFamily="34" charset="0"/>
            </a:endParaRPr>
          </a:p>
        </p:txBody>
      </p:sp>
      <p:sp>
        <p:nvSpPr>
          <p:cNvPr id="58" name="순서도: 처리 57">
            <a:extLst>
              <a:ext uri="{FF2B5EF4-FFF2-40B4-BE49-F238E27FC236}">
                <a16:creationId xmlns:a16="http://schemas.microsoft.com/office/drawing/2014/main" id="{2C5DD302-D208-4AED-AF85-7411E20E34D9}"/>
              </a:ext>
            </a:extLst>
          </p:cNvPr>
          <p:cNvSpPr/>
          <p:nvPr/>
        </p:nvSpPr>
        <p:spPr>
          <a:xfrm>
            <a:off x="8133008" y="5026176"/>
            <a:ext cx="585197" cy="327562"/>
          </a:xfrm>
          <a:prstGeom prst="flowChartProcess">
            <a:avLst/>
          </a:prstGeom>
          <a:solidFill>
            <a:schemeClr val="tx1">
              <a:lumMod val="40000"/>
              <a:lumOff val="6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2"/>
                </a:solidFill>
                <a:latin typeface="Arial" panose="020B0604020202020204" pitchFamily="34" charset="0"/>
                <a:cs typeface="Arial" panose="020B0604020202020204" pitchFamily="34" charset="0"/>
              </a:rPr>
              <a:t>Valid.</a:t>
            </a:r>
            <a:endParaRPr lang="ko-KR" altLang="en-US" sz="1600" b="1" dirty="0">
              <a:solidFill>
                <a:schemeClr val="tx2"/>
              </a:solidFill>
              <a:latin typeface="Arial" panose="020B0604020202020204" pitchFamily="34" charset="0"/>
              <a:cs typeface="Arial" panose="020B0604020202020204" pitchFamily="34" charset="0"/>
            </a:endParaRPr>
          </a:p>
        </p:txBody>
      </p:sp>
      <p:sp>
        <p:nvSpPr>
          <p:cNvPr id="167" name="순서도: 처리 166">
            <a:extLst>
              <a:ext uri="{FF2B5EF4-FFF2-40B4-BE49-F238E27FC236}">
                <a16:creationId xmlns:a16="http://schemas.microsoft.com/office/drawing/2014/main" id="{557B0A4C-DF21-4284-AC9B-285542DDECCB}"/>
              </a:ext>
            </a:extLst>
          </p:cNvPr>
          <p:cNvSpPr/>
          <p:nvPr/>
        </p:nvSpPr>
        <p:spPr>
          <a:xfrm>
            <a:off x="8972876" y="5031097"/>
            <a:ext cx="852662" cy="316686"/>
          </a:xfrm>
          <a:prstGeom prst="flowChartProcess">
            <a:avLst/>
          </a:prstGeom>
          <a:solidFill>
            <a:schemeClr val="tx1">
              <a:lumMod val="40000"/>
              <a:lumOff val="6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b="1" dirty="0">
                <a:solidFill>
                  <a:schemeClr val="tx2"/>
                </a:solidFill>
                <a:latin typeface="Arial" panose="020B0604020202020204" pitchFamily="34" charset="0"/>
                <a:cs typeface="Arial" panose="020B0604020202020204" pitchFamily="34" charset="0"/>
              </a:rPr>
              <a:t>Loss/Acc.</a:t>
            </a:r>
          </a:p>
        </p:txBody>
      </p:sp>
      <p:cxnSp>
        <p:nvCxnSpPr>
          <p:cNvPr id="73" name="직선 화살표 연결선 72">
            <a:extLst>
              <a:ext uri="{FF2B5EF4-FFF2-40B4-BE49-F238E27FC236}">
                <a16:creationId xmlns:a16="http://schemas.microsoft.com/office/drawing/2014/main" id="{49E4E66B-870E-4146-80EE-EEAC34C81F1E}"/>
              </a:ext>
            </a:extLst>
          </p:cNvPr>
          <p:cNvCxnSpPr>
            <a:cxnSpLocks/>
            <a:stCxn id="58" idx="3"/>
            <a:endCxn id="167" idx="1"/>
          </p:cNvCxnSpPr>
          <p:nvPr/>
        </p:nvCxnSpPr>
        <p:spPr>
          <a:xfrm flipV="1">
            <a:off x="8718205" y="5189440"/>
            <a:ext cx="254671" cy="51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6" name="순서도: 처리 105">
            <a:extLst>
              <a:ext uri="{FF2B5EF4-FFF2-40B4-BE49-F238E27FC236}">
                <a16:creationId xmlns:a16="http://schemas.microsoft.com/office/drawing/2014/main" id="{1FF9A47F-1AB6-4C8E-804A-01CBB3A8FD73}"/>
              </a:ext>
            </a:extLst>
          </p:cNvPr>
          <p:cNvSpPr/>
          <p:nvPr/>
        </p:nvSpPr>
        <p:spPr>
          <a:xfrm>
            <a:off x="7425060" y="5004462"/>
            <a:ext cx="531867" cy="363126"/>
          </a:xfrm>
          <a:prstGeom prst="flowChartProcess">
            <a:avLst/>
          </a:prstGeom>
          <a:solidFill>
            <a:schemeClr val="tx1">
              <a:lumMod val="40000"/>
              <a:lumOff val="60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b="1" dirty="0">
                <a:solidFill>
                  <a:schemeClr val="tx2"/>
                </a:solidFill>
                <a:latin typeface="Arial" panose="020B0604020202020204" pitchFamily="34" charset="0"/>
                <a:cs typeface="Arial" panose="020B0604020202020204" pitchFamily="34" charset="0"/>
              </a:rPr>
              <a:t>Valid.</a:t>
            </a:r>
          </a:p>
          <a:p>
            <a:pPr algn="ctr"/>
            <a:r>
              <a:rPr lang="en-US" altLang="ko-KR" sz="1200" b="1" dirty="0">
                <a:solidFill>
                  <a:schemeClr val="tx2"/>
                </a:solidFill>
                <a:latin typeface="Arial" panose="020B0604020202020204" pitchFamily="34" charset="0"/>
                <a:cs typeface="Arial" panose="020B0604020202020204" pitchFamily="34" charset="0"/>
              </a:rPr>
              <a:t>prep.</a:t>
            </a:r>
          </a:p>
        </p:txBody>
      </p:sp>
      <p:cxnSp>
        <p:nvCxnSpPr>
          <p:cNvPr id="107" name="직선 화살표 연결선 106">
            <a:extLst>
              <a:ext uri="{FF2B5EF4-FFF2-40B4-BE49-F238E27FC236}">
                <a16:creationId xmlns:a16="http://schemas.microsoft.com/office/drawing/2014/main" id="{B87D810F-D467-4214-98AC-537333B8A3AF}"/>
              </a:ext>
            </a:extLst>
          </p:cNvPr>
          <p:cNvCxnSpPr>
            <a:cxnSpLocks/>
            <a:stCxn id="106" idx="3"/>
            <a:endCxn id="58" idx="1"/>
          </p:cNvCxnSpPr>
          <p:nvPr/>
        </p:nvCxnSpPr>
        <p:spPr>
          <a:xfrm>
            <a:off x="7956927" y="5186025"/>
            <a:ext cx="176081" cy="393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40" name="그룹 139">
            <a:extLst>
              <a:ext uri="{FF2B5EF4-FFF2-40B4-BE49-F238E27FC236}">
                <a16:creationId xmlns:a16="http://schemas.microsoft.com/office/drawing/2014/main" id="{7269F170-CEFA-4B94-8D9C-BD2312DD579A}"/>
              </a:ext>
            </a:extLst>
          </p:cNvPr>
          <p:cNvGrpSpPr/>
          <p:nvPr/>
        </p:nvGrpSpPr>
        <p:grpSpPr>
          <a:xfrm rot="5400000">
            <a:off x="6844444" y="4796136"/>
            <a:ext cx="307778" cy="310117"/>
            <a:chOff x="4938795" y="5043936"/>
            <a:chExt cx="540000" cy="540000"/>
          </a:xfrm>
          <a:solidFill>
            <a:schemeClr val="bg1"/>
          </a:solidFill>
        </p:grpSpPr>
        <p:sp>
          <p:nvSpPr>
            <p:cNvPr id="141" name="타원 140">
              <a:extLst>
                <a:ext uri="{FF2B5EF4-FFF2-40B4-BE49-F238E27FC236}">
                  <a16:creationId xmlns:a16="http://schemas.microsoft.com/office/drawing/2014/main" id="{A0C84DF0-84EC-4B0B-9829-048C98ED394A}"/>
                </a:ext>
              </a:extLst>
            </p:cNvPr>
            <p:cNvSpPr/>
            <p:nvPr/>
          </p:nvSpPr>
          <p:spPr>
            <a:xfrm>
              <a:off x="4938795" y="5043936"/>
              <a:ext cx="540000" cy="540000"/>
            </a:xfrm>
            <a:prstGeom prst="ellipse">
              <a:avLst/>
            </a:prstGeom>
            <a:grp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2" name="자유형: 도형 141">
              <a:extLst>
                <a:ext uri="{FF2B5EF4-FFF2-40B4-BE49-F238E27FC236}">
                  <a16:creationId xmlns:a16="http://schemas.microsoft.com/office/drawing/2014/main" id="{EBC431C8-29B8-480F-A6D8-DCF3EBDD74E5}"/>
                </a:ext>
              </a:extLst>
            </p:cNvPr>
            <p:cNvSpPr/>
            <p:nvPr/>
          </p:nvSpPr>
          <p:spPr>
            <a:xfrm>
              <a:off x="5004605" y="5249465"/>
              <a:ext cx="423355" cy="128942"/>
            </a:xfrm>
            <a:custGeom>
              <a:avLst/>
              <a:gdLst>
                <a:gd name="connsiteX0" fmla="*/ 0 w 1019175"/>
                <a:gd name="connsiteY0" fmla="*/ 142615 h 278346"/>
                <a:gd name="connsiteX1" fmla="*/ 95250 w 1019175"/>
                <a:gd name="connsiteY1" fmla="*/ 6883 h 278346"/>
                <a:gd name="connsiteX2" fmla="*/ 190500 w 1019175"/>
                <a:gd name="connsiteY2" fmla="*/ 275965 h 278346"/>
                <a:gd name="connsiteX3" fmla="*/ 290512 w 1019175"/>
                <a:gd name="connsiteY3" fmla="*/ 4502 h 278346"/>
                <a:gd name="connsiteX4" fmla="*/ 392906 w 1019175"/>
                <a:gd name="connsiteY4" fmla="*/ 275965 h 278346"/>
                <a:gd name="connsiteX5" fmla="*/ 500062 w 1019175"/>
                <a:gd name="connsiteY5" fmla="*/ 4502 h 278346"/>
                <a:gd name="connsiteX6" fmla="*/ 607219 w 1019175"/>
                <a:gd name="connsiteY6" fmla="*/ 278346 h 278346"/>
                <a:gd name="connsiteX7" fmla="*/ 711994 w 1019175"/>
                <a:gd name="connsiteY7" fmla="*/ 2121 h 278346"/>
                <a:gd name="connsiteX8" fmla="*/ 814387 w 1019175"/>
                <a:gd name="connsiteY8" fmla="*/ 275965 h 278346"/>
                <a:gd name="connsiteX9" fmla="*/ 919162 w 1019175"/>
                <a:gd name="connsiteY9" fmla="*/ 2121 h 278346"/>
                <a:gd name="connsiteX10" fmla="*/ 1019175 w 1019175"/>
                <a:gd name="connsiteY10" fmla="*/ 149758 h 278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9175" h="278346">
                  <a:moveTo>
                    <a:pt x="0" y="142615"/>
                  </a:moveTo>
                  <a:cubicBezTo>
                    <a:pt x="31750" y="63636"/>
                    <a:pt x="63500" y="-15342"/>
                    <a:pt x="95250" y="6883"/>
                  </a:cubicBezTo>
                  <a:cubicBezTo>
                    <a:pt x="127000" y="29108"/>
                    <a:pt x="157956" y="276362"/>
                    <a:pt x="190500" y="275965"/>
                  </a:cubicBezTo>
                  <a:cubicBezTo>
                    <a:pt x="223044" y="275568"/>
                    <a:pt x="256778" y="4502"/>
                    <a:pt x="290512" y="4502"/>
                  </a:cubicBezTo>
                  <a:cubicBezTo>
                    <a:pt x="324246" y="4502"/>
                    <a:pt x="357981" y="275965"/>
                    <a:pt x="392906" y="275965"/>
                  </a:cubicBezTo>
                  <a:cubicBezTo>
                    <a:pt x="427831" y="275965"/>
                    <a:pt x="464343" y="4105"/>
                    <a:pt x="500062" y="4502"/>
                  </a:cubicBezTo>
                  <a:cubicBezTo>
                    <a:pt x="535781" y="4899"/>
                    <a:pt x="571897" y="278743"/>
                    <a:pt x="607219" y="278346"/>
                  </a:cubicBezTo>
                  <a:cubicBezTo>
                    <a:pt x="642541" y="277949"/>
                    <a:pt x="677466" y="2518"/>
                    <a:pt x="711994" y="2121"/>
                  </a:cubicBezTo>
                  <a:cubicBezTo>
                    <a:pt x="746522" y="1724"/>
                    <a:pt x="779859" y="275965"/>
                    <a:pt x="814387" y="275965"/>
                  </a:cubicBezTo>
                  <a:cubicBezTo>
                    <a:pt x="848915" y="275965"/>
                    <a:pt x="885031" y="23155"/>
                    <a:pt x="919162" y="2121"/>
                  </a:cubicBezTo>
                  <a:cubicBezTo>
                    <a:pt x="953293" y="-18913"/>
                    <a:pt x="1002109" y="122770"/>
                    <a:pt x="1019175" y="149758"/>
                  </a:cubicBezTo>
                </a:path>
              </a:pathLst>
            </a:custGeom>
            <a:grp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433611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05DE5E-DE68-7B41-9C51-7D27DF2DDB37}"/>
              </a:ext>
            </a:extLst>
          </p:cNvPr>
          <p:cNvSpPr>
            <a:spLocks noGrp="1"/>
          </p:cNvSpPr>
          <p:nvPr>
            <p:ph type="title"/>
          </p:nvPr>
        </p:nvSpPr>
        <p:spPr/>
        <p:txBody>
          <a:bodyPr/>
          <a:lstStyle/>
          <a:p>
            <a:r>
              <a:rPr kumimoji="1" lang="en-US" altLang="en-US" dirty="0"/>
              <a:t>Reviewer1’s comments </a:t>
            </a:r>
            <a:endParaRPr kumimoji="1" lang="ko-Kore-KR" altLang="en-US" dirty="0"/>
          </a:p>
        </p:txBody>
      </p:sp>
      <p:sp>
        <p:nvSpPr>
          <p:cNvPr id="4" name="슬라이드 번호 개체 틀 3">
            <a:extLst>
              <a:ext uri="{FF2B5EF4-FFF2-40B4-BE49-F238E27FC236}">
                <a16:creationId xmlns:a16="http://schemas.microsoft.com/office/drawing/2014/main" id="{E1282EDA-EE16-C44E-9540-FA83DD6379C2}"/>
              </a:ext>
            </a:extLst>
          </p:cNvPr>
          <p:cNvSpPr>
            <a:spLocks noGrp="1"/>
          </p:cNvSpPr>
          <p:nvPr>
            <p:ph type="sldNum" sz="quarter" idx="4"/>
          </p:nvPr>
        </p:nvSpPr>
        <p:spPr/>
        <p:txBody>
          <a:bodyPr/>
          <a:lstStyle/>
          <a:p>
            <a:fld id="{765CECA1-5C9B-4693-A1BD-3F65156FCD02}" type="slidenum">
              <a:rPr lang="ko-KR" altLang="en-US" smtClean="0"/>
              <a:pPr/>
              <a:t>8</a:t>
            </a:fld>
            <a:endParaRPr lang="ko-KR" altLang="en-US" dirty="0"/>
          </a:p>
        </p:txBody>
      </p:sp>
      <p:sp>
        <p:nvSpPr>
          <p:cNvPr id="254" name="내용 개체 틀 253">
            <a:extLst>
              <a:ext uri="{FF2B5EF4-FFF2-40B4-BE49-F238E27FC236}">
                <a16:creationId xmlns:a16="http://schemas.microsoft.com/office/drawing/2014/main" id="{B90AC363-5757-4289-9546-5654D542FED5}"/>
              </a:ext>
            </a:extLst>
          </p:cNvPr>
          <p:cNvSpPr>
            <a:spLocks noGrp="1"/>
          </p:cNvSpPr>
          <p:nvPr>
            <p:ph idx="1"/>
          </p:nvPr>
        </p:nvSpPr>
        <p:spPr>
          <a:xfrm>
            <a:off x="12098068" y="5643939"/>
            <a:ext cx="664394" cy="700499"/>
          </a:xfrm>
        </p:spPr>
        <p:txBody>
          <a:bodyPr>
            <a:normAutofit fontScale="55000" lnSpcReduction="20000"/>
          </a:bodyPr>
          <a:lstStyle/>
          <a:p>
            <a:r>
              <a:rPr lang="en-US" altLang="ko-KR" dirty="0"/>
              <a:t>Figure</a:t>
            </a:r>
            <a:endParaRPr lang="ko-KR" altLang="en-US" dirty="0"/>
          </a:p>
        </p:txBody>
      </p:sp>
      <p:sp>
        <p:nvSpPr>
          <p:cNvPr id="5" name="순서도: 처리 4">
            <a:extLst>
              <a:ext uri="{FF2B5EF4-FFF2-40B4-BE49-F238E27FC236}">
                <a16:creationId xmlns:a16="http://schemas.microsoft.com/office/drawing/2014/main" id="{DFD8ABFE-268F-4834-825B-FD04053BCF4C}"/>
              </a:ext>
            </a:extLst>
          </p:cNvPr>
          <p:cNvSpPr/>
          <p:nvPr/>
        </p:nvSpPr>
        <p:spPr>
          <a:xfrm>
            <a:off x="894903" y="1250448"/>
            <a:ext cx="1089465" cy="700499"/>
          </a:xfrm>
          <a:prstGeom prst="flowChartProcess">
            <a:avLst/>
          </a:prstGeom>
          <a:solidFill>
            <a:schemeClr val="bg1">
              <a:lumMod val="95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2000" b="1" dirty="0">
                <a:solidFill>
                  <a:schemeClr val="tx2"/>
                </a:solidFill>
                <a:latin typeface="Arial" panose="020B0604020202020204" pitchFamily="34" charset="0"/>
                <a:cs typeface="Arial" panose="020B0604020202020204" pitchFamily="34" charset="0"/>
              </a:rPr>
              <a:t>Data load</a:t>
            </a:r>
            <a:endParaRPr lang="ko-KR" altLang="en-US" sz="2000" b="1" dirty="0">
              <a:solidFill>
                <a:schemeClr val="tx2"/>
              </a:solidFill>
              <a:latin typeface="Arial" panose="020B0604020202020204" pitchFamily="34" charset="0"/>
              <a:cs typeface="Arial" panose="020B0604020202020204" pitchFamily="34" charset="0"/>
            </a:endParaRPr>
          </a:p>
        </p:txBody>
      </p:sp>
      <p:sp>
        <p:nvSpPr>
          <p:cNvPr id="49" name="순서도: 처리 48">
            <a:extLst>
              <a:ext uri="{FF2B5EF4-FFF2-40B4-BE49-F238E27FC236}">
                <a16:creationId xmlns:a16="http://schemas.microsoft.com/office/drawing/2014/main" id="{9E2C6B48-61A6-4B28-9C91-6C40DD505ACB}"/>
              </a:ext>
            </a:extLst>
          </p:cNvPr>
          <p:cNvSpPr/>
          <p:nvPr/>
        </p:nvSpPr>
        <p:spPr>
          <a:xfrm>
            <a:off x="2304212" y="2847134"/>
            <a:ext cx="1475934" cy="607927"/>
          </a:xfrm>
          <a:prstGeom prst="flowChartProcess">
            <a:avLst/>
          </a:prstGeom>
          <a:solidFill>
            <a:schemeClr val="bg1">
              <a:lumMod val="95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2000" b="1" dirty="0">
                <a:solidFill>
                  <a:schemeClr val="tx2"/>
                </a:solidFill>
                <a:latin typeface="Arial" panose="020B0604020202020204" pitchFamily="34" charset="0"/>
                <a:cs typeface="Arial" panose="020B0604020202020204" pitchFamily="34" charset="0"/>
              </a:rPr>
              <a:t>Train</a:t>
            </a:r>
          </a:p>
        </p:txBody>
      </p:sp>
      <p:sp>
        <p:nvSpPr>
          <p:cNvPr id="57" name="순서도: 처리 56">
            <a:extLst>
              <a:ext uri="{FF2B5EF4-FFF2-40B4-BE49-F238E27FC236}">
                <a16:creationId xmlns:a16="http://schemas.microsoft.com/office/drawing/2014/main" id="{FC6614E1-2ADE-4580-9AD3-27B3F4DEBF0D}"/>
              </a:ext>
            </a:extLst>
          </p:cNvPr>
          <p:cNvSpPr/>
          <p:nvPr/>
        </p:nvSpPr>
        <p:spPr>
          <a:xfrm>
            <a:off x="3101584" y="3560162"/>
            <a:ext cx="915284" cy="700498"/>
          </a:xfrm>
          <a:prstGeom prst="flowChartProcess">
            <a:avLst/>
          </a:prstGeom>
          <a:solidFill>
            <a:schemeClr val="bg1">
              <a:lumMod val="95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2000" b="1" dirty="0">
                <a:solidFill>
                  <a:schemeClr val="tx2"/>
                </a:solidFill>
                <a:latin typeface="Arial" panose="020B0604020202020204" pitchFamily="34" charset="0"/>
                <a:cs typeface="Arial" panose="020B0604020202020204" pitchFamily="34" charset="0"/>
              </a:rPr>
              <a:t>Model</a:t>
            </a:r>
          </a:p>
          <a:p>
            <a:pPr algn="ctr"/>
            <a:r>
              <a:rPr lang="en-US" altLang="ko-KR" sz="2000" b="1" dirty="0">
                <a:solidFill>
                  <a:schemeClr val="tx2"/>
                </a:solidFill>
                <a:latin typeface="Arial" panose="020B0604020202020204" pitchFamily="34" charset="0"/>
                <a:cs typeface="Arial" panose="020B0604020202020204" pitchFamily="34" charset="0"/>
              </a:rPr>
              <a:t>copy</a:t>
            </a:r>
            <a:endParaRPr lang="ko-KR" altLang="en-US" sz="2000" b="1" dirty="0">
              <a:solidFill>
                <a:schemeClr val="tx2"/>
              </a:solidFill>
              <a:latin typeface="Arial" panose="020B0604020202020204" pitchFamily="34" charset="0"/>
              <a:cs typeface="Arial" panose="020B0604020202020204" pitchFamily="34" charset="0"/>
            </a:endParaRPr>
          </a:p>
        </p:txBody>
      </p:sp>
      <p:sp>
        <p:nvSpPr>
          <p:cNvPr id="24" name="직사각형 23">
            <a:extLst>
              <a:ext uri="{FF2B5EF4-FFF2-40B4-BE49-F238E27FC236}">
                <a16:creationId xmlns:a16="http://schemas.microsoft.com/office/drawing/2014/main" id="{FFE45966-7F08-4C5C-BAD9-ABF7DC818E28}"/>
              </a:ext>
            </a:extLst>
          </p:cNvPr>
          <p:cNvSpPr/>
          <p:nvPr/>
        </p:nvSpPr>
        <p:spPr>
          <a:xfrm>
            <a:off x="9689220" y="3448247"/>
            <a:ext cx="526290" cy="113032"/>
          </a:xfrm>
          <a:prstGeom prst="rect">
            <a:avLst/>
          </a:prstGeom>
          <a:solidFill>
            <a:srgbClr val="D9D9D9"/>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a:extLst>
              <a:ext uri="{FF2B5EF4-FFF2-40B4-BE49-F238E27FC236}">
                <a16:creationId xmlns:a16="http://schemas.microsoft.com/office/drawing/2014/main" id="{0CBC89E4-396D-4B35-BBF8-F9187F6B583F}"/>
              </a:ext>
            </a:extLst>
          </p:cNvPr>
          <p:cNvSpPr/>
          <p:nvPr/>
        </p:nvSpPr>
        <p:spPr>
          <a:xfrm>
            <a:off x="10057340" y="3475221"/>
            <a:ext cx="208970" cy="83344"/>
          </a:xfrm>
          <a:prstGeom prst="rect">
            <a:avLst/>
          </a:prstGeom>
          <a:solidFill>
            <a:srgbClr val="D9D9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3" name="사각형: 둥근 모서리 202">
            <a:extLst>
              <a:ext uri="{FF2B5EF4-FFF2-40B4-BE49-F238E27FC236}">
                <a16:creationId xmlns:a16="http://schemas.microsoft.com/office/drawing/2014/main" id="{FB358900-946A-40C2-9CA2-3BCBD799A093}"/>
              </a:ext>
            </a:extLst>
          </p:cNvPr>
          <p:cNvSpPr/>
          <p:nvPr/>
        </p:nvSpPr>
        <p:spPr>
          <a:xfrm>
            <a:off x="4440033" y="2171271"/>
            <a:ext cx="6289898" cy="3472668"/>
          </a:xfrm>
          <a:prstGeom prst="roundRect">
            <a:avLst>
              <a:gd name="adj" fmla="val 8523"/>
            </a:avLst>
          </a:prstGeom>
          <a:solidFill>
            <a:srgbClr val="F2F2F2"/>
          </a:solidFill>
          <a:ln w="381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mc:AlternateContent xmlns:mc="http://schemas.openxmlformats.org/markup-compatibility/2006" xmlns:a14="http://schemas.microsoft.com/office/drawing/2010/main">
        <mc:Choice Requires="a14">
          <p:sp>
            <p:nvSpPr>
              <p:cNvPr id="211" name="TextBox 210">
                <a:extLst>
                  <a:ext uri="{FF2B5EF4-FFF2-40B4-BE49-F238E27FC236}">
                    <a16:creationId xmlns:a16="http://schemas.microsoft.com/office/drawing/2014/main" id="{F8E40831-B529-4F09-B2E4-D06463E3B4AC}"/>
                  </a:ext>
                </a:extLst>
              </p:cNvPr>
              <p:cNvSpPr txBox="1"/>
              <p:nvPr/>
            </p:nvSpPr>
            <p:spPr>
              <a:xfrm>
                <a:off x="4712425" y="2335725"/>
                <a:ext cx="2396844" cy="400110"/>
              </a:xfrm>
              <a:prstGeom prst="rect">
                <a:avLst/>
              </a:prstGeom>
              <a:noFill/>
              <a:ln w="28575">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000" b="1" i="1" dirty="0" smtClean="0">
                              <a:latin typeface="Cambria Math" panose="02040503050406030204" pitchFamily="18" charset="0"/>
                            </a:rPr>
                          </m:ctrlPr>
                        </m:sSubPr>
                        <m:e>
                          <m:r>
                            <a:rPr lang="en-US" altLang="ko-KR" sz="2000" b="1" i="1" dirty="0">
                              <a:latin typeface="Cambria Math" panose="02040503050406030204" pitchFamily="18" charset="0"/>
                            </a:rPr>
                            <m:t>𝑻𝒉𝒓𝒆𝒂𝒅</m:t>
                          </m:r>
                        </m:e>
                        <m:sub>
                          <m:r>
                            <a:rPr lang="en-US" altLang="ko-KR" sz="2000" b="1" i="1" dirty="0">
                              <a:latin typeface="Cambria Math" panose="02040503050406030204" pitchFamily="18" charset="0"/>
                            </a:rPr>
                            <m:t>𝟏</m:t>
                          </m:r>
                        </m:sub>
                      </m:sSub>
                    </m:oMath>
                  </m:oMathPara>
                </a14:m>
                <a:endParaRPr lang="ko-KR" altLang="en-US" sz="2000" b="1" i="1" dirty="0"/>
              </a:p>
            </p:txBody>
          </p:sp>
        </mc:Choice>
        <mc:Fallback xmlns="">
          <p:sp>
            <p:nvSpPr>
              <p:cNvPr id="211" name="TextBox 210">
                <a:extLst>
                  <a:ext uri="{FF2B5EF4-FFF2-40B4-BE49-F238E27FC236}">
                    <a16:creationId xmlns:a16="http://schemas.microsoft.com/office/drawing/2014/main" id="{F8E40831-B529-4F09-B2E4-D06463E3B4AC}"/>
                  </a:ext>
                </a:extLst>
              </p:cNvPr>
              <p:cNvSpPr txBox="1">
                <a:spLocks noRot="1" noChangeAspect="1" noMove="1" noResize="1" noEditPoints="1" noAdjustHandles="1" noChangeArrowheads="1" noChangeShapeType="1" noTextEdit="1"/>
              </p:cNvSpPr>
              <p:nvPr/>
            </p:nvSpPr>
            <p:spPr>
              <a:xfrm>
                <a:off x="4712425" y="2335725"/>
                <a:ext cx="2396844" cy="400110"/>
              </a:xfrm>
              <a:prstGeom prst="rect">
                <a:avLst/>
              </a:prstGeom>
              <a:blipFill>
                <a:blip r:embed="rId3"/>
                <a:stretch>
                  <a:fillRect b="-4545"/>
                </a:stretch>
              </a:blipFill>
              <a:ln w="28575">
                <a:noFill/>
              </a:ln>
            </p:spPr>
            <p:txBody>
              <a:bodyPr/>
              <a:lstStyle/>
              <a:p>
                <a:r>
                  <a:rPr lang="ko-KR" altLang="en-US">
                    <a:noFill/>
                  </a:rPr>
                  <a:t> </a:t>
                </a:r>
              </a:p>
            </p:txBody>
          </p:sp>
        </mc:Fallback>
      </mc:AlternateContent>
      <p:sp>
        <p:nvSpPr>
          <p:cNvPr id="10" name="왼쪽 중괄호 9">
            <a:extLst>
              <a:ext uri="{FF2B5EF4-FFF2-40B4-BE49-F238E27FC236}">
                <a16:creationId xmlns:a16="http://schemas.microsoft.com/office/drawing/2014/main" id="{0EBDB70B-8378-4184-B4FC-03792529E594}"/>
              </a:ext>
            </a:extLst>
          </p:cNvPr>
          <p:cNvSpPr/>
          <p:nvPr/>
        </p:nvSpPr>
        <p:spPr>
          <a:xfrm>
            <a:off x="4419405" y="2476428"/>
            <a:ext cx="464125" cy="2874000"/>
          </a:xfrm>
          <a:prstGeom prst="leftBrace">
            <a:avLst>
              <a:gd name="adj1" fmla="val 17738"/>
              <a:gd name="adj2" fmla="val 50055"/>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600"/>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35982954-0C06-4235-967B-8692759EA2E8}"/>
                  </a:ext>
                </a:extLst>
              </p:cNvPr>
              <p:cNvSpPr txBox="1"/>
              <p:nvPr/>
            </p:nvSpPr>
            <p:spPr>
              <a:xfrm>
                <a:off x="4687663" y="3700523"/>
                <a:ext cx="2396844" cy="400110"/>
              </a:xfrm>
              <a:prstGeom prst="rect">
                <a:avLst/>
              </a:prstGeom>
              <a:noFill/>
              <a:ln w="28575">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sz="2000" b="1" i="1" dirty="0" smtClean="0">
                              <a:latin typeface="Cambria Math" panose="02040503050406030204" pitchFamily="18" charset="0"/>
                            </a:rPr>
                          </m:ctrlPr>
                        </m:sSubPr>
                        <m:e>
                          <m:r>
                            <a:rPr lang="en-US" altLang="ko-KR" sz="2000" b="1" i="1" dirty="0">
                              <a:latin typeface="Cambria Math" panose="02040503050406030204" pitchFamily="18" charset="0"/>
                            </a:rPr>
                            <m:t>𝑻𝒉𝒓𝒆𝒂𝒅</m:t>
                          </m:r>
                        </m:e>
                        <m:sub>
                          <m:r>
                            <m:rPr>
                              <m:sty m:val="p"/>
                            </m:rPr>
                            <a:rPr lang="en-US" altLang="ko-KR" sz="2000" b="1" i="1" dirty="0">
                              <a:latin typeface="Cambria Math" panose="02040503050406030204" pitchFamily="18" charset="0"/>
                            </a:rPr>
                            <m:t>n</m:t>
                          </m:r>
                        </m:sub>
                      </m:sSub>
                    </m:oMath>
                  </m:oMathPara>
                </a14:m>
                <a:endParaRPr lang="ko-KR" altLang="en-US" sz="2000" b="1" i="1" dirty="0"/>
              </a:p>
            </p:txBody>
          </p:sp>
        </mc:Choice>
        <mc:Fallback xmlns="">
          <p:sp>
            <p:nvSpPr>
              <p:cNvPr id="65" name="TextBox 64">
                <a:extLst>
                  <a:ext uri="{FF2B5EF4-FFF2-40B4-BE49-F238E27FC236}">
                    <a16:creationId xmlns:a16="http://schemas.microsoft.com/office/drawing/2014/main" id="{35982954-0C06-4235-967B-8692759EA2E8}"/>
                  </a:ext>
                </a:extLst>
              </p:cNvPr>
              <p:cNvSpPr txBox="1">
                <a:spLocks noRot="1" noChangeAspect="1" noMove="1" noResize="1" noEditPoints="1" noAdjustHandles="1" noChangeArrowheads="1" noChangeShapeType="1" noTextEdit="1"/>
              </p:cNvSpPr>
              <p:nvPr/>
            </p:nvSpPr>
            <p:spPr>
              <a:xfrm>
                <a:off x="4687663" y="3700523"/>
                <a:ext cx="2396844" cy="400110"/>
              </a:xfrm>
              <a:prstGeom prst="rect">
                <a:avLst/>
              </a:prstGeom>
              <a:blipFill>
                <a:blip r:embed="rId4"/>
                <a:stretch>
                  <a:fillRect/>
                </a:stretch>
              </a:blipFill>
              <a:ln w="28575">
                <a:noFill/>
              </a:ln>
            </p:spPr>
            <p:txBody>
              <a:bodyPr/>
              <a:lstStyle/>
              <a:p>
                <a:r>
                  <a:rPr lang="ko-KR" altLang="en-US">
                    <a:noFill/>
                  </a:rPr>
                  <a:t> </a:t>
                </a:r>
              </a:p>
            </p:txBody>
          </p:sp>
        </mc:Fallback>
      </mc:AlternateContent>
      <p:sp>
        <p:nvSpPr>
          <p:cNvPr id="138" name="순서도: 처리 137">
            <a:extLst>
              <a:ext uri="{FF2B5EF4-FFF2-40B4-BE49-F238E27FC236}">
                <a16:creationId xmlns:a16="http://schemas.microsoft.com/office/drawing/2014/main" id="{BBF44C66-DD3A-4D3A-8F12-64C86D158E30}"/>
              </a:ext>
            </a:extLst>
          </p:cNvPr>
          <p:cNvSpPr/>
          <p:nvPr/>
        </p:nvSpPr>
        <p:spPr>
          <a:xfrm>
            <a:off x="5215313" y="4317791"/>
            <a:ext cx="5359876" cy="968566"/>
          </a:xfrm>
          <a:prstGeom prst="flowChartProcess">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b="1" dirty="0">
              <a:solidFill>
                <a:schemeClr val="tx2"/>
              </a:solidFill>
              <a:latin typeface="Arial" panose="020B0604020202020204" pitchFamily="34" charset="0"/>
              <a:cs typeface="Arial" panose="020B0604020202020204" pitchFamily="34" charset="0"/>
            </a:endParaRPr>
          </a:p>
        </p:txBody>
      </p:sp>
      <p:sp>
        <p:nvSpPr>
          <p:cNvPr id="137" name="순서도: 처리 136">
            <a:extLst>
              <a:ext uri="{FF2B5EF4-FFF2-40B4-BE49-F238E27FC236}">
                <a16:creationId xmlns:a16="http://schemas.microsoft.com/office/drawing/2014/main" id="{A04A9609-B0AA-4F55-AFB8-DC552DA443B5}"/>
              </a:ext>
            </a:extLst>
          </p:cNvPr>
          <p:cNvSpPr/>
          <p:nvPr/>
        </p:nvSpPr>
        <p:spPr>
          <a:xfrm>
            <a:off x="5139965" y="4235426"/>
            <a:ext cx="5359876" cy="968566"/>
          </a:xfrm>
          <a:prstGeom prst="flowChartProcess">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b="1" dirty="0">
              <a:solidFill>
                <a:schemeClr val="tx2"/>
              </a:solidFill>
              <a:latin typeface="Arial" panose="020B0604020202020204" pitchFamily="34" charset="0"/>
              <a:cs typeface="Arial" panose="020B0604020202020204" pitchFamily="34" charset="0"/>
            </a:endParaRPr>
          </a:p>
        </p:txBody>
      </p:sp>
      <p:sp>
        <p:nvSpPr>
          <p:cNvPr id="108" name="순서도: 처리 107">
            <a:extLst>
              <a:ext uri="{FF2B5EF4-FFF2-40B4-BE49-F238E27FC236}">
                <a16:creationId xmlns:a16="http://schemas.microsoft.com/office/drawing/2014/main" id="{7AE39F4A-DF94-4B14-8BAB-158497485DE6}"/>
              </a:ext>
            </a:extLst>
          </p:cNvPr>
          <p:cNvSpPr/>
          <p:nvPr/>
        </p:nvSpPr>
        <p:spPr>
          <a:xfrm>
            <a:off x="5038451" y="4134630"/>
            <a:ext cx="5359876" cy="968566"/>
          </a:xfrm>
          <a:prstGeom prst="flowChartProcess">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b="1" dirty="0">
              <a:solidFill>
                <a:schemeClr val="tx2"/>
              </a:solidFill>
              <a:latin typeface="Arial" panose="020B0604020202020204" pitchFamily="34" charset="0"/>
              <a:cs typeface="Arial" panose="020B0604020202020204" pitchFamily="34" charset="0"/>
            </a:endParaRPr>
          </a:p>
        </p:txBody>
      </p:sp>
      <p:sp>
        <p:nvSpPr>
          <p:cNvPr id="58" name="순서도: 처리 57">
            <a:extLst>
              <a:ext uri="{FF2B5EF4-FFF2-40B4-BE49-F238E27FC236}">
                <a16:creationId xmlns:a16="http://schemas.microsoft.com/office/drawing/2014/main" id="{2C5DD302-D208-4AED-AF85-7411E20E34D9}"/>
              </a:ext>
            </a:extLst>
          </p:cNvPr>
          <p:cNvSpPr/>
          <p:nvPr/>
        </p:nvSpPr>
        <p:spPr>
          <a:xfrm>
            <a:off x="7712118" y="4277647"/>
            <a:ext cx="1270393" cy="710898"/>
          </a:xfrm>
          <a:prstGeom prst="flowChartProcess">
            <a:avLst/>
          </a:prstGeom>
          <a:solidFill>
            <a:schemeClr val="tx1">
              <a:lumMod val="40000"/>
              <a:lumOff val="6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2000" b="1" dirty="0">
                <a:solidFill>
                  <a:schemeClr val="tx2"/>
                </a:solidFill>
                <a:latin typeface="Arial" panose="020B0604020202020204" pitchFamily="34" charset="0"/>
                <a:cs typeface="Arial" panose="020B0604020202020204" pitchFamily="34" charset="0"/>
              </a:rPr>
              <a:t>Validation</a:t>
            </a:r>
            <a:endParaRPr lang="ko-KR" altLang="en-US" sz="2000" b="1" dirty="0">
              <a:solidFill>
                <a:schemeClr val="tx2"/>
              </a:solidFill>
              <a:latin typeface="Arial" panose="020B0604020202020204" pitchFamily="34" charset="0"/>
              <a:cs typeface="Arial" panose="020B0604020202020204" pitchFamily="34" charset="0"/>
            </a:endParaRPr>
          </a:p>
        </p:txBody>
      </p:sp>
      <p:sp>
        <p:nvSpPr>
          <p:cNvPr id="167" name="순서도: 처리 166">
            <a:extLst>
              <a:ext uri="{FF2B5EF4-FFF2-40B4-BE49-F238E27FC236}">
                <a16:creationId xmlns:a16="http://schemas.microsoft.com/office/drawing/2014/main" id="{557B0A4C-DF21-4284-AC9B-285542DDECCB}"/>
              </a:ext>
            </a:extLst>
          </p:cNvPr>
          <p:cNvSpPr/>
          <p:nvPr/>
        </p:nvSpPr>
        <p:spPr>
          <a:xfrm>
            <a:off x="9437588" y="4277390"/>
            <a:ext cx="833328" cy="710898"/>
          </a:xfrm>
          <a:prstGeom prst="flowChartProcess">
            <a:avLst/>
          </a:prstGeom>
          <a:solidFill>
            <a:schemeClr val="tx1">
              <a:lumMod val="40000"/>
              <a:lumOff val="6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2000" b="1" dirty="0">
                <a:solidFill>
                  <a:schemeClr val="tx2"/>
                </a:solidFill>
                <a:latin typeface="Arial" panose="020B0604020202020204" pitchFamily="34" charset="0"/>
                <a:cs typeface="Arial" panose="020B0604020202020204" pitchFamily="34" charset="0"/>
              </a:rPr>
              <a:t>Loss</a:t>
            </a:r>
          </a:p>
          <a:p>
            <a:pPr algn="ctr"/>
            <a:r>
              <a:rPr lang="en-US" altLang="ko-KR" sz="2000" b="1" dirty="0">
                <a:solidFill>
                  <a:schemeClr val="tx2"/>
                </a:solidFill>
                <a:latin typeface="Arial" panose="020B0604020202020204" pitchFamily="34" charset="0"/>
                <a:cs typeface="Arial" panose="020B0604020202020204" pitchFamily="34" charset="0"/>
              </a:rPr>
              <a:t>Acc.</a:t>
            </a:r>
          </a:p>
        </p:txBody>
      </p:sp>
      <p:cxnSp>
        <p:nvCxnSpPr>
          <p:cNvPr id="73" name="직선 화살표 연결선 72">
            <a:extLst>
              <a:ext uri="{FF2B5EF4-FFF2-40B4-BE49-F238E27FC236}">
                <a16:creationId xmlns:a16="http://schemas.microsoft.com/office/drawing/2014/main" id="{49E4E66B-870E-4146-80EE-EEAC34C81F1E}"/>
              </a:ext>
            </a:extLst>
          </p:cNvPr>
          <p:cNvCxnSpPr>
            <a:cxnSpLocks/>
            <a:stCxn id="58" idx="3"/>
            <a:endCxn id="167" idx="1"/>
          </p:cNvCxnSpPr>
          <p:nvPr/>
        </p:nvCxnSpPr>
        <p:spPr>
          <a:xfrm flipV="1">
            <a:off x="8982510" y="4632839"/>
            <a:ext cx="455078" cy="25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6" name="순서도: 처리 105">
            <a:extLst>
              <a:ext uri="{FF2B5EF4-FFF2-40B4-BE49-F238E27FC236}">
                <a16:creationId xmlns:a16="http://schemas.microsoft.com/office/drawing/2014/main" id="{1FF9A47F-1AB6-4C8E-804A-01CBB3A8FD73}"/>
              </a:ext>
            </a:extLst>
          </p:cNvPr>
          <p:cNvSpPr/>
          <p:nvPr/>
        </p:nvSpPr>
        <p:spPr>
          <a:xfrm>
            <a:off x="5373971" y="4277647"/>
            <a:ext cx="1838437" cy="710899"/>
          </a:xfrm>
          <a:prstGeom prst="flowChartProcess">
            <a:avLst/>
          </a:prstGeom>
          <a:solidFill>
            <a:schemeClr val="tx1">
              <a:lumMod val="40000"/>
              <a:lumOff val="6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2000" b="1" dirty="0">
                <a:solidFill>
                  <a:schemeClr val="tx2"/>
                </a:solidFill>
                <a:latin typeface="Arial" panose="020B0604020202020204" pitchFamily="34" charset="0"/>
                <a:cs typeface="Arial" panose="020B0604020202020204" pitchFamily="34" charset="0"/>
              </a:rPr>
              <a:t>Validation</a:t>
            </a:r>
          </a:p>
          <a:p>
            <a:pPr algn="ctr"/>
            <a:r>
              <a:rPr lang="en-US" altLang="ko-KR" sz="2000" b="1" dirty="0">
                <a:solidFill>
                  <a:schemeClr val="tx2"/>
                </a:solidFill>
                <a:latin typeface="Arial" panose="020B0604020202020204" pitchFamily="34" charset="0"/>
                <a:cs typeface="Arial" panose="020B0604020202020204" pitchFamily="34" charset="0"/>
              </a:rPr>
              <a:t>preprocessing</a:t>
            </a:r>
          </a:p>
        </p:txBody>
      </p:sp>
      <p:cxnSp>
        <p:nvCxnSpPr>
          <p:cNvPr id="107" name="직선 화살표 연결선 106">
            <a:extLst>
              <a:ext uri="{FF2B5EF4-FFF2-40B4-BE49-F238E27FC236}">
                <a16:creationId xmlns:a16="http://schemas.microsoft.com/office/drawing/2014/main" id="{B87D810F-D467-4214-98AC-537333B8A3AF}"/>
              </a:ext>
            </a:extLst>
          </p:cNvPr>
          <p:cNvCxnSpPr>
            <a:cxnSpLocks/>
            <a:stCxn id="106" idx="3"/>
            <a:endCxn id="58" idx="1"/>
          </p:cNvCxnSpPr>
          <p:nvPr/>
        </p:nvCxnSpPr>
        <p:spPr>
          <a:xfrm flipV="1">
            <a:off x="7212409" y="4633096"/>
            <a:ext cx="499709" cy="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40" name="그룹 139">
            <a:extLst>
              <a:ext uri="{FF2B5EF4-FFF2-40B4-BE49-F238E27FC236}">
                <a16:creationId xmlns:a16="http://schemas.microsoft.com/office/drawing/2014/main" id="{7269F170-CEFA-4B94-8D9C-BD2312DD579A}"/>
              </a:ext>
            </a:extLst>
          </p:cNvPr>
          <p:cNvGrpSpPr/>
          <p:nvPr/>
        </p:nvGrpSpPr>
        <p:grpSpPr>
          <a:xfrm rot="5400000">
            <a:off x="4875004" y="3918952"/>
            <a:ext cx="435225" cy="453677"/>
            <a:chOff x="4938795" y="5043936"/>
            <a:chExt cx="540000" cy="540000"/>
          </a:xfrm>
          <a:solidFill>
            <a:schemeClr val="bg1"/>
          </a:solidFill>
        </p:grpSpPr>
        <p:sp>
          <p:nvSpPr>
            <p:cNvPr id="141" name="타원 140">
              <a:extLst>
                <a:ext uri="{FF2B5EF4-FFF2-40B4-BE49-F238E27FC236}">
                  <a16:creationId xmlns:a16="http://schemas.microsoft.com/office/drawing/2014/main" id="{A0C84DF0-84EC-4B0B-9829-048C98ED394A}"/>
                </a:ext>
              </a:extLst>
            </p:cNvPr>
            <p:cNvSpPr/>
            <p:nvPr/>
          </p:nvSpPr>
          <p:spPr>
            <a:xfrm>
              <a:off x="4938795" y="5043936"/>
              <a:ext cx="540000" cy="540000"/>
            </a:xfrm>
            <a:prstGeom prst="ellipse">
              <a:avLst/>
            </a:prstGeom>
            <a:grp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2" name="자유형: 도형 141">
              <a:extLst>
                <a:ext uri="{FF2B5EF4-FFF2-40B4-BE49-F238E27FC236}">
                  <a16:creationId xmlns:a16="http://schemas.microsoft.com/office/drawing/2014/main" id="{EBC431C8-29B8-480F-A6D8-DCF3EBDD74E5}"/>
                </a:ext>
              </a:extLst>
            </p:cNvPr>
            <p:cNvSpPr/>
            <p:nvPr/>
          </p:nvSpPr>
          <p:spPr>
            <a:xfrm>
              <a:off x="5004605" y="5249465"/>
              <a:ext cx="423355" cy="128942"/>
            </a:xfrm>
            <a:custGeom>
              <a:avLst/>
              <a:gdLst>
                <a:gd name="connsiteX0" fmla="*/ 0 w 1019175"/>
                <a:gd name="connsiteY0" fmla="*/ 142615 h 278346"/>
                <a:gd name="connsiteX1" fmla="*/ 95250 w 1019175"/>
                <a:gd name="connsiteY1" fmla="*/ 6883 h 278346"/>
                <a:gd name="connsiteX2" fmla="*/ 190500 w 1019175"/>
                <a:gd name="connsiteY2" fmla="*/ 275965 h 278346"/>
                <a:gd name="connsiteX3" fmla="*/ 290512 w 1019175"/>
                <a:gd name="connsiteY3" fmla="*/ 4502 h 278346"/>
                <a:gd name="connsiteX4" fmla="*/ 392906 w 1019175"/>
                <a:gd name="connsiteY4" fmla="*/ 275965 h 278346"/>
                <a:gd name="connsiteX5" fmla="*/ 500062 w 1019175"/>
                <a:gd name="connsiteY5" fmla="*/ 4502 h 278346"/>
                <a:gd name="connsiteX6" fmla="*/ 607219 w 1019175"/>
                <a:gd name="connsiteY6" fmla="*/ 278346 h 278346"/>
                <a:gd name="connsiteX7" fmla="*/ 711994 w 1019175"/>
                <a:gd name="connsiteY7" fmla="*/ 2121 h 278346"/>
                <a:gd name="connsiteX8" fmla="*/ 814387 w 1019175"/>
                <a:gd name="connsiteY8" fmla="*/ 275965 h 278346"/>
                <a:gd name="connsiteX9" fmla="*/ 919162 w 1019175"/>
                <a:gd name="connsiteY9" fmla="*/ 2121 h 278346"/>
                <a:gd name="connsiteX10" fmla="*/ 1019175 w 1019175"/>
                <a:gd name="connsiteY10" fmla="*/ 149758 h 278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9175" h="278346">
                  <a:moveTo>
                    <a:pt x="0" y="142615"/>
                  </a:moveTo>
                  <a:cubicBezTo>
                    <a:pt x="31750" y="63636"/>
                    <a:pt x="63500" y="-15342"/>
                    <a:pt x="95250" y="6883"/>
                  </a:cubicBezTo>
                  <a:cubicBezTo>
                    <a:pt x="127000" y="29108"/>
                    <a:pt x="157956" y="276362"/>
                    <a:pt x="190500" y="275965"/>
                  </a:cubicBezTo>
                  <a:cubicBezTo>
                    <a:pt x="223044" y="275568"/>
                    <a:pt x="256778" y="4502"/>
                    <a:pt x="290512" y="4502"/>
                  </a:cubicBezTo>
                  <a:cubicBezTo>
                    <a:pt x="324246" y="4502"/>
                    <a:pt x="357981" y="275965"/>
                    <a:pt x="392906" y="275965"/>
                  </a:cubicBezTo>
                  <a:cubicBezTo>
                    <a:pt x="427831" y="275965"/>
                    <a:pt x="464343" y="4105"/>
                    <a:pt x="500062" y="4502"/>
                  </a:cubicBezTo>
                  <a:cubicBezTo>
                    <a:pt x="535781" y="4899"/>
                    <a:pt x="571897" y="278743"/>
                    <a:pt x="607219" y="278346"/>
                  </a:cubicBezTo>
                  <a:cubicBezTo>
                    <a:pt x="642541" y="277949"/>
                    <a:pt x="677466" y="2518"/>
                    <a:pt x="711994" y="2121"/>
                  </a:cubicBezTo>
                  <a:cubicBezTo>
                    <a:pt x="746522" y="1724"/>
                    <a:pt x="779859" y="275965"/>
                    <a:pt x="814387" y="275965"/>
                  </a:cubicBezTo>
                  <a:cubicBezTo>
                    <a:pt x="848915" y="275965"/>
                    <a:pt x="885031" y="23155"/>
                    <a:pt x="919162" y="2121"/>
                  </a:cubicBezTo>
                  <a:cubicBezTo>
                    <a:pt x="953293" y="-18913"/>
                    <a:pt x="1002109" y="122770"/>
                    <a:pt x="1019175" y="149758"/>
                  </a:cubicBezTo>
                </a:path>
              </a:pathLst>
            </a:custGeom>
            <a:grp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0" name="순서도: 처리 109">
            <a:extLst>
              <a:ext uri="{FF2B5EF4-FFF2-40B4-BE49-F238E27FC236}">
                <a16:creationId xmlns:a16="http://schemas.microsoft.com/office/drawing/2014/main" id="{9E1BA9D3-DE13-455B-B7FC-B690BF956D68}"/>
              </a:ext>
            </a:extLst>
          </p:cNvPr>
          <p:cNvSpPr/>
          <p:nvPr/>
        </p:nvSpPr>
        <p:spPr>
          <a:xfrm>
            <a:off x="5053626" y="2722223"/>
            <a:ext cx="5359876" cy="962660"/>
          </a:xfrm>
          <a:prstGeom prst="flowChartProcess">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b="1" dirty="0">
              <a:solidFill>
                <a:schemeClr val="tx2"/>
              </a:solidFill>
              <a:latin typeface="Arial" panose="020B0604020202020204" pitchFamily="34" charset="0"/>
              <a:cs typeface="Arial" panose="020B0604020202020204" pitchFamily="34" charset="0"/>
            </a:endParaRPr>
          </a:p>
        </p:txBody>
      </p:sp>
      <p:grpSp>
        <p:nvGrpSpPr>
          <p:cNvPr id="111" name="그룹 110">
            <a:extLst>
              <a:ext uri="{FF2B5EF4-FFF2-40B4-BE49-F238E27FC236}">
                <a16:creationId xmlns:a16="http://schemas.microsoft.com/office/drawing/2014/main" id="{36893389-D586-4F75-B993-E3E80E23649D}"/>
              </a:ext>
            </a:extLst>
          </p:cNvPr>
          <p:cNvGrpSpPr/>
          <p:nvPr/>
        </p:nvGrpSpPr>
        <p:grpSpPr>
          <a:xfrm rot="5400000">
            <a:off x="4875005" y="2508043"/>
            <a:ext cx="435225" cy="453677"/>
            <a:chOff x="4938795" y="5043936"/>
            <a:chExt cx="540000" cy="540000"/>
          </a:xfrm>
          <a:solidFill>
            <a:schemeClr val="bg1"/>
          </a:solidFill>
        </p:grpSpPr>
        <p:sp>
          <p:nvSpPr>
            <p:cNvPr id="113" name="타원 112">
              <a:extLst>
                <a:ext uri="{FF2B5EF4-FFF2-40B4-BE49-F238E27FC236}">
                  <a16:creationId xmlns:a16="http://schemas.microsoft.com/office/drawing/2014/main" id="{2F7F1B95-5F2C-431E-9F9C-CBE862954FE8}"/>
                </a:ext>
              </a:extLst>
            </p:cNvPr>
            <p:cNvSpPr/>
            <p:nvPr/>
          </p:nvSpPr>
          <p:spPr>
            <a:xfrm>
              <a:off x="4938795" y="5043936"/>
              <a:ext cx="540000" cy="540000"/>
            </a:xfrm>
            <a:prstGeom prst="ellipse">
              <a:avLst/>
            </a:prstGeom>
            <a:grp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4" name="자유형: 도형 113">
              <a:extLst>
                <a:ext uri="{FF2B5EF4-FFF2-40B4-BE49-F238E27FC236}">
                  <a16:creationId xmlns:a16="http://schemas.microsoft.com/office/drawing/2014/main" id="{861DEB4A-7165-447A-82BF-280520E79326}"/>
                </a:ext>
              </a:extLst>
            </p:cNvPr>
            <p:cNvSpPr/>
            <p:nvPr/>
          </p:nvSpPr>
          <p:spPr>
            <a:xfrm>
              <a:off x="5004605" y="5249465"/>
              <a:ext cx="423355" cy="128942"/>
            </a:xfrm>
            <a:custGeom>
              <a:avLst/>
              <a:gdLst>
                <a:gd name="connsiteX0" fmla="*/ 0 w 1019175"/>
                <a:gd name="connsiteY0" fmla="*/ 142615 h 278346"/>
                <a:gd name="connsiteX1" fmla="*/ 95250 w 1019175"/>
                <a:gd name="connsiteY1" fmla="*/ 6883 h 278346"/>
                <a:gd name="connsiteX2" fmla="*/ 190500 w 1019175"/>
                <a:gd name="connsiteY2" fmla="*/ 275965 h 278346"/>
                <a:gd name="connsiteX3" fmla="*/ 290512 w 1019175"/>
                <a:gd name="connsiteY3" fmla="*/ 4502 h 278346"/>
                <a:gd name="connsiteX4" fmla="*/ 392906 w 1019175"/>
                <a:gd name="connsiteY4" fmla="*/ 275965 h 278346"/>
                <a:gd name="connsiteX5" fmla="*/ 500062 w 1019175"/>
                <a:gd name="connsiteY5" fmla="*/ 4502 h 278346"/>
                <a:gd name="connsiteX6" fmla="*/ 607219 w 1019175"/>
                <a:gd name="connsiteY6" fmla="*/ 278346 h 278346"/>
                <a:gd name="connsiteX7" fmla="*/ 711994 w 1019175"/>
                <a:gd name="connsiteY7" fmla="*/ 2121 h 278346"/>
                <a:gd name="connsiteX8" fmla="*/ 814387 w 1019175"/>
                <a:gd name="connsiteY8" fmla="*/ 275965 h 278346"/>
                <a:gd name="connsiteX9" fmla="*/ 919162 w 1019175"/>
                <a:gd name="connsiteY9" fmla="*/ 2121 h 278346"/>
                <a:gd name="connsiteX10" fmla="*/ 1019175 w 1019175"/>
                <a:gd name="connsiteY10" fmla="*/ 149758 h 278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9175" h="278346">
                  <a:moveTo>
                    <a:pt x="0" y="142615"/>
                  </a:moveTo>
                  <a:cubicBezTo>
                    <a:pt x="31750" y="63636"/>
                    <a:pt x="63500" y="-15342"/>
                    <a:pt x="95250" y="6883"/>
                  </a:cubicBezTo>
                  <a:cubicBezTo>
                    <a:pt x="127000" y="29108"/>
                    <a:pt x="157956" y="276362"/>
                    <a:pt x="190500" y="275965"/>
                  </a:cubicBezTo>
                  <a:cubicBezTo>
                    <a:pt x="223044" y="275568"/>
                    <a:pt x="256778" y="4502"/>
                    <a:pt x="290512" y="4502"/>
                  </a:cubicBezTo>
                  <a:cubicBezTo>
                    <a:pt x="324246" y="4502"/>
                    <a:pt x="357981" y="275965"/>
                    <a:pt x="392906" y="275965"/>
                  </a:cubicBezTo>
                  <a:cubicBezTo>
                    <a:pt x="427831" y="275965"/>
                    <a:pt x="464343" y="4105"/>
                    <a:pt x="500062" y="4502"/>
                  </a:cubicBezTo>
                  <a:cubicBezTo>
                    <a:pt x="535781" y="4899"/>
                    <a:pt x="571897" y="278743"/>
                    <a:pt x="607219" y="278346"/>
                  </a:cubicBezTo>
                  <a:cubicBezTo>
                    <a:pt x="642541" y="277949"/>
                    <a:pt x="677466" y="2518"/>
                    <a:pt x="711994" y="2121"/>
                  </a:cubicBezTo>
                  <a:cubicBezTo>
                    <a:pt x="746522" y="1724"/>
                    <a:pt x="779859" y="275965"/>
                    <a:pt x="814387" y="275965"/>
                  </a:cubicBezTo>
                  <a:cubicBezTo>
                    <a:pt x="848915" y="275965"/>
                    <a:pt x="885031" y="23155"/>
                    <a:pt x="919162" y="2121"/>
                  </a:cubicBezTo>
                  <a:cubicBezTo>
                    <a:pt x="953293" y="-18913"/>
                    <a:pt x="1002109" y="122770"/>
                    <a:pt x="1019175" y="149758"/>
                  </a:cubicBezTo>
                </a:path>
              </a:pathLst>
            </a:custGeom>
            <a:grp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8" name="순서도: 처리 117">
            <a:extLst>
              <a:ext uri="{FF2B5EF4-FFF2-40B4-BE49-F238E27FC236}">
                <a16:creationId xmlns:a16="http://schemas.microsoft.com/office/drawing/2014/main" id="{05D89FD2-934B-4B2B-8B51-41703F460E6A}"/>
              </a:ext>
            </a:extLst>
          </p:cNvPr>
          <p:cNvSpPr/>
          <p:nvPr/>
        </p:nvSpPr>
        <p:spPr>
          <a:xfrm>
            <a:off x="8427170" y="2885402"/>
            <a:ext cx="1843747" cy="665919"/>
          </a:xfrm>
          <a:prstGeom prst="flowChartProcess">
            <a:avLst/>
          </a:prstGeom>
          <a:solidFill>
            <a:schemeClr val="tx1">
              <a:lumMod val="40000"/>
              <a:lumOff val="6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2000" b="1" dirty="0">
                <a:solidFill>
                  <a:schemeClr val="tx2"/>
                </a:solidFill>
                <a:latin typeface="Arial" panose="020B0604020202020204" pitchFamily="34" charset="0"/>
                <a:cs typeface="Arial" panose="020B0604020202020204" pitchFamily="34" charset="0"/>
              </a:rPr>
              <a:t>Train</a:t>
            </a:r>
          </a:p>
        </p:txBody>
      </p:sp>
      <p:sp>
        <p:nvSpPr>
          <p:cNvPr id="122" name="순서도: 처리 121">
            <a:extLst>
              <a:ext uri="{FF2B5EF4-FFF2-40B4-BE49-F238E27FC236}">
                <a16:creationId xmlns:a16="http://schemas.microsoft.com/office/drawing/2014/main" id="{85F527B4-65F0-47F4-B8DC-E3CED997A701}"/>
              </a:ext>
            </a:extLst>
          </p:cNvPr>
          <p:cNvSpPr/>
          <p:nvPr/>
        </p:nvSpPr>
        <p:spPr>
          <a:xfrm>
            <a:off x="5370163" y="2885526"/>
            <a:ext cx="2001220" cy="670525"/>
          </a:xfrm>
          <a:prstGeom prst="flowChartProcess">
            <a:avLst/>
          </a:prstGeom>
          <a:solidFill>
            <a:schemeClr val="tx1">
              <a:lumMod val="40000"/>
              <a:lumOff val="6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2000" b="1" dirty="0">
                <a:solidFill>
                  <a:schemeClr val="tx2"/>
                </a:solidFill>
                <a:latin typeface="Arial" panose="020B0604020202020204" pitchFamily="34" charset="0"/>
                <a:cs typeface="Arial" panose="020B0604020202020204" pitchFamily="34" charset="0"/>
              </a:rPr>
              <a:t>Train Preprocessing</a:t>
            </a:r>
          </a:p>
        </p:txBody>
      </p:sp>
      <p:cxnSp>
        <p:nvCxnSpPr>
          <p:cNvPr id="123" name="직선 화살표 연결선 122">
            <a:extLst>
              <a:ext uri="{FF2B5EF4-FFF2-40B4-BE49-F238E27FC236}">
                <a16:creationId xmlns:a16="http://schemas.microsoft.com/office/drawing/2014/main" id="{38027678-D7DE-45D2-89F0-843EE1C9562D}"/>
              </a:ext>
            </a:extLst>
          </p:cNvPr>
          <p:cNvCxnSpPr>
            <a:cxnSpLocks/>
            <a:stCxn id="122" idx="3"/>
            <a:endCxn id="118" idx="1"/>
          </p:cNvCxnSpPr>
          <p:nvPr/>
        </p:nvCxnSpPr>
        <p:spPr>
          <a:xfrm flipV="1">
            <a:off x="7371383" y="3218362"/>
            <a:ext cx="1055787" cy="242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7" name="순서도: 처리 36">
            <a:extLst>
              <a:ext uri="{FF2B5EF4-FFF2-40B4-BE49-F238E27FC236}">
                <a16:creationId xmlns:a16="http://schemas.microsoft.com/office/drawing/2014/main" id="{7A6E5FA5-C11F-4F80-B3C4-C621A44937FC}"/>
              </a:ext>
            </a:extLst>
          </p:cNvPr>
          <p:cNvSpPr/>
          <p:nvPr/>
        </p:nvSpPr>
        <p:spPr>
          <a:xfrm>
            <a:off x="1515400" y="2041535"/>
            <a:ext cx="1939000" cy="700497"/>
          </a:xfrm>
          <a:prstGeom prst="flowChartProcess">
            <a:avLst/>
          </a:prstGeom>
          <a:solidFill>
            <a:schemeClr val="bg1">
              <a:lumMod val="95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2000" b="1" dirty="0">
                <a:solidFill>
                  <a:schemeClr val="tx2"/>
                </a:solidFill>
                <a:latin typeface="Arial" panose="020B0604020202020204" pitchFamily="34" charset="0"/>
                <a:cs typeface="Arial" panose="020B0604020202020204" pitchFamily="34" charset="0"/>
              </a:rPr>
              <a:t>Train</a:t>
            </a:r>
          </a:p>
          <a:p>
            <a:pPr algn="ctr"/>
            <a:r>
              <a:rPr lang="en-US" altLang="ko-KR" sz="2000" b="1" dirty="0">
                <a:solidFill>
                  <a:schemeClr val="tx2"/>
                </a:solidFill>
                <a:latin typeface="Arial" panose="020B0604020202020204" pitchFamily="34" charset="0"/>
                <a:cs typeface="Arial" panose="020B0604020202020204" pitchFamily="34" charset="0"/>
              </a:rPr>
              <a:t>preprocessing</a:t>
            </a:r>
            <a:endParaRPr lang="ko-KR" altLang="en-US" sz="2000" b="1" dirty="0">
              <a:solidFill>
                <a:schemeClr val="tx2"/>
              </a:solidFill>
              <a:latin typeface="Arial" panose="020B0604020202020204" pitchFamily="34" charset="0"/>
              <a:cs typeface="Arial" panose="020B0604020202020204" pitchFamily="34" charset="0"/>
            </a:endParaRPr>
          </a:p>
        </p:txBody>
      </p:sp>
      <p:cxnSp>
        <p:nvCxnSpPr>
          <p:cNvPr id="43" name="직선 화살표 연결선 42">
            <a:extLst>
              <a:ext uri="{FF2B5EF4-FFF2-40B4-BE49-F238E27FC236}">
                <a16:creationId xmlns:a16="http://schemas.microsoft.com/office/drawing/2014/main" id="{5AB9C03F-8D8F-4A6B-835E-919EB1887F86}"/>
              </a:ext>
            </a:extLst>
          </p:cNvPr>
          <p:cNvCxnSpPr>
            <a:cxnSpLocks/>
            <a:stCxn id="57" idx="3"/>
            <a:endCxn id="203" idx="1"/>
          </p:cNvCxnSpPr>
          <p:nvPr/>
        </p:nvCxnSpPr>
        <p:spPr>
          <a:xfrm flipV="1">
            <a:off x="4016868" y="3907605"/>
            <a:ext cx="423165" cy="280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연결선: 꺾임 7">
            <a:extLst>
              <a:ext uri="{FF2B5EF4-FFF2-40B4-BE49-F238E27FC236}">
                <a16:creationId xmlns:a16="http://schemas.microsoft.com/office/drawing/2014/main" id="{7747DABA-B1A5-461C-B2BC-8E8AD1EF6FD6}"/>
              </a:ext>
            </a:extLst>
          </p:cNvPr>
          <p:cNvCxnSpPr>
            <a:cxnSpLocks/>
            <a:endCxn id="37" idx="1"/>
          </p:cNvCxnSpPr>
          <p:nvPr/>
        </p:nvCxnSpPr>
        <p:spPr>
          <a:xfrm rot="16200000" flipH="1">
            <a:off x="1120973" y="1997357"/>
            <a:ext cx="440838" cy="348016"/>
          </a:xfrm>
          <a:prstGeom prst="bentConnector2">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연결선: 꺾임 52">
            <a:extLst>
              <a:ext uri="{FF2B5EF4-FFF2-40B4-BE49-F238E27FC236}">
                <a16:creationId xmlns:a16="http://schemas.microsoft.com/office/drawing/2014/main" id="{D037B922-4F9F-48F3-98D5-C647842322EE}"/>
              </a:ext>
            </a:extLst>
          </p:cNvPr>
          <p:cNvCxnSpPr>
            <a:cxnSpLocks/>
            <a:endCxn id="49" idx="1"/>
          </p:cNvCxnSpPr>
          <p:nvPr/>
        </p:nvCxnSpPr>
        <p:spPr>
          <a:xfrm>
            <a:off x="1860550" y="2749550"/>
            <a:ext cx="443662" cy="401548"/>
          </a:xfrm>
          <a:prstGeom prst="bentConnector3">
            <a:avLst>
              <a:gd name="adj1" fmla="val -1526"/>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연결선: 꺾임 62">
            <a:extLst>
              <a:ext uri="{FF2B5EF4-FFF2-40B4-BE49-F238E27FC236}">
                <a16:creationId xmlns:a16="http://schemas.microsoft.com/office/drawing/2014/main" id="{EB736E44-441E-484D-B421-F78792D508CA}"/>
              </a:ext>
            </a:extLst>
          </p:cNvPr>
          <p:cNvCxnSpPr>
            <a:cxnSpLocks/>
            <a:endCxn id="57" idx="1"/>
          </p:cNvCxnSpPr>
          <p:nvPr/>
        </p:nvCxnSpPr>
        <p:spPr>
          <a:xfrm>
            <a:off x="2586038" y="3462338"/>
            <a:ext cx="515546" cy="448073"/>
          </a:xfrm>
          <a:prstGeom prst="bentConnector3">
            <a:avLst>
              <a:gd name="adj1" fmla="val -2194"/>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6" name="연결선: 꺾임 75">
            <a:extLst>
              <a:ext uri="{FF2B5EF4-FFF2-40B4-BE49-F238E27FC236}">
                <a16:creationId xmlns:a16="http://schemas.microsoft.com/office/drawing/2014/main" id="{0E65F7D3-3410-4D3F-B89B-87F39196C8F5}"/>
              </a:ext>
            </a:extLst>
          </p:cNvPr>
          <p:cNvCxnSpPr>
            <a:cxnSpLocks/>
            <a:stCxn id="110" idx="3"/>
            <a:endCxn id="37" idx="0"/>
          </p:cNvCxnSpPr>
          <p:nvPr/>
        </p:nvCxnSpPr>
        <p:spPr>
          <a:xfrm flipH="1" flipV="1">
            <a:off x="2484900" y="2041535"/>
            <a:ext cx="7928602" cy="1162018"/>
          </a:xfrm>
          <a:prstGeom prst="bentConnector4">
            <a:avLst>
              <a:gd name="adj1" fmla="val -7922"/>
              <a:gd name="adj2" fmla="val 134953"/>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690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0DBF37D-7FF2-4E43-B836-3094FF382117}"/>
              </a:ext>
            </a:extLst>
          </p:cNvPr>
          <p:cNvSpPr>
            <a:spLocks noGrp="1"/>
          </p:cNvSpPr>
          <p:nvPr>
            <p:ph type="title"/>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6D717C0D-F3C3-409F-81C7-F51946D23B1A}"/>
              </a:ext>
            </a:extLst>
          </p:cNvPr>
          <p:cNvSpPr>
            <a:spLocks noGrp="1"/>
          </p:cNvSpPr>
          <p:nvPr>
            <p:ph type="sldNum" sz="quarter" idx="4"/>
          </p:nvPr>
        </p:nvSpPr>
        <p:spPr/>
        <p:txBody>
          <a:bodyPr/>
          <a:lstStyle/>
          <a:p>
            <a:fld id="{765CECA1-5C9B-4693-A1BD-3F65156FCD02}" type="slidenum">
              <a:rPr lang="ko-KR" altLang="en-US" smtClean="0"/>
              <a:pPr/>
              <a:t>9</a:t>
            </a:fld>
            <a:endParaRPr lang="ko-KR" altLang="en-US" dirty="0"/>
          </a:p>
        </p:txBody>
      </p:sp>
      <p:sp>
        <p:nvSpPr>
          <p:cNvPr id="35" name="슬라이드 번호 개체 틀 3">
            <a:extLst>
              <a:ext uri="{FF2B5EF4-FFF2-40B4-BE49-F238E27FC236}">
                <a16:creationId xmlns:a16="http://schemas.microsoft.com/office/drawing/2014/main" id="{D48CBC3A-262A-4913-A8E8-372F4C29AEAB}"/>
              </a:ext>
            </a:extLst>
          </p:cNvPr>
          <p:cNvSpPr txBox="1">
            <a:spLocks/>
          </p:cNvSpPr>
          <p:nvPr/>
        </p:nvSpPr>
        <p:spPr>
          <a:xfrm>
            <a:off x="11720373" y="6465657"/>
            <a:ext cx="443242" cy="365125"/>
          </a:xfrm>
          <a:prstGeom prst="rect">
            <a:avLst/>
          </a:prstGeom>
          <a:ln w="127000">
            <a:solidFill>
              <a:schemeClr val="tx1"/>
            </a:solidFill>
          </a:ln>
        </p:spPr>
        <p:txBody>
          <a:bodyPr vert="horz" lIns="0" tIns="0" rIns="0" bIns="0" rtlCol="0" anchor="ctr"/>
          <a:lstStyle>
            <a:defPPr>
              <a:defRPr lang="ko-KR"/>
            </a:defPPr>
            <a:lvl1pPr marL="0" algn="ctr" defTabSz="914400" rtl="0" eaLnBrk="1" latinLnBrk="1" hangingPunct="1">
              <a:defRPr sz="1400" kern="1200">
                <a:solidFill>
                  <a:schemeClr val="bg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765CECA1-5C9B-4693-A1BD-3F65156FCD02}" type="slidenum">
              <a:rPr lang="ko-KR" altLang="en-US" smtClean="0"/>
              <a:pPr/>
              <a:t>9</a:t>
            </a:fld>
            <a:endParaRPr lang="ko-KR" altLang="en-US" dirty="0"/>
          </a:p>
        </p:txBody>
      </p:sp>
      <p:sp>
        <p:nvSpPr>
          <p:cNvPr id="36" name="제목 5">
            <a:extLst>
              <a:ext uri="{FF2B5EF4-FFF2-40B4-BE49-F238E27FC236}">
                <a16:creationId xmlns:a16="http://schemas.microsoft.com/office/drawing/2014/main" id="{94936F56-4CCB-45DB-8C2D-5798BD14B678}"/>
              </a:ext>
            </a:extLst>
          </p:cNvPr>
          <p:cNvSpPr txBox="1">
            <a:spLocks/>
          </p:cNvSpPr>
          <p:nvPr/>
        </p:nvSpPr>
        <p:spPr>
          <a:xfrm>
            <a:off x="-1133678" y="-6040639"/>
            <a:ext cx="11757660" cy="700498"/>
          </a:xfrm>
          <a:prstGeom prst="rect">
            <a:avLst/>
          </a:prstGeom>
          <a:ln w="127000">
            <a:solidFill>
              <a:schemeClr val="tx1"/>
            </a:solidFill>
          </a:ln>
        </p:spPr>
        <p:txBody>
          <a:bodyPr vert="horz" lIns="91440" tIns="45720" rIns="91440" bIns="45720" rtlCol="0" anchor="ctr">
            <a:normAutofit/>
          </a:bodyPr>
          <a:lstStyle>
            <a:lvl1pPr algn="l" defTabSz="914400" rtl="0" eaLnBrk="1" latinLnBrk="1" hangingPunct="1">
              <a:lnSpc>
                <a:spcPct val="90000"/>
              </a:lnSpc>
              <a:spcBef>
                <a:spcPct val="0"/>
              </a:spcBef>
              <a:buNone/>
              <a:defRPr sz="3600" b="1" kern="1200">
                <a:solidFill>
                  <a:schemeClr val="accent5"/>
                </a:solidFill>
                <a:latin typeface="+mj-lt"/>
                <a:ea typeface="+mj-ea"/>
                <a:cs typeface="+mj-cs"/>
              </a:defRPr>
            </a:lvl1pPr>
          </a:lstStyle>
          <a:p>
            <a:r>
              <a:rPr lang="en-US" altLang="ko-KR">
                <a:latin typeface="+mn-ea"/>
                <a:ea typeface="+mn-ea"/>
                <a:cs typeface="lato"/>
              </a:rPr>
              <a:t>Im.data figure</a:t>
            </a:r>
            <a:endParaRPr lang="ko-KR" altLang="en-US" dirty="0">
              <a:latin typeface="+mn-ea"/>
              <a:ea typeface="+mn-ea"/>
              <a:cs typeface="lato"/>
            </a:endParaRPr>
          </a:p>
        </p:txBody>
      </p:sp>
      <p:sp>
        <p:nvSpPr>
          <p:cNvPr id="37" name="직사각형 36">
            <a:extLst>
              <a:ext uri="{FF2B5EF4-FFF2-40B4-BE49-F238E27FC236}">
                <a16:creationId xmlns:a16="http://schemas.microsoft.com/office/drawing/2014/main" id="{F8899F12-DC21-4EC6-B9D1-A91492600AFA}"/>
              </a:ext>
            </a:extLst>
          </p:cNvPr>
          <p:cNvSpPr/>
          <p:nvPr/>
        </p:nvSpPr>
        <p:spPr>
          <a:xfrm>
            <a:off x="-10135275" y="-11445018"/>
            <a:ext cx="22022230" cy="3515336"/>
          </a:xfrm>
          <a:prstGeom prst="rect">
            <a:avLst/>
          </a:prstGeom>
          <a:solidFill>
            <a:schemeClr val="bg1">
              <a:lumMod val="65000"/>
            </a:schemeClr>
          </a:solid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600" b="1" i="1" dirty="0">
              <a:solidFill>
                <a:srgbClr val="000000"/>
              </a:solidFill>
            </a:endParaRPr>
          </a:p>
        </p:txBody>
      </p:sp>
      <p:sp>
        <p:nvSpPr>
          <p:cNvPr id="38" name="직사각형 37">
            <a:extLst>
              <a:ext uri="{FF2B5EF4-FFF2-40B4-BE49-F238E27FC236}">
                <a16:creationId xmlns:a16="http://schemas.microsoft.com/office/drawing/2014/main" id="{E9037182-AF10-4355-9FBF-0C0E2E103F11}"/>
              </a:ext>
            </a:extLst>
          </p:cNvPr>
          <p:cNvSpPr/>
          <p:nvPr/>
        </p:nvSpPr>
        <p:spPr>
          <a:xfrm>
            <a:off x="-10098182" y="-7023503"/>
            <a:ext cx="36216119" cy="7282892"/>
          </a:xfrm>
          <a:prstGeom prst="rect">
            <a:avLst/>
          </a:prstGeom>
          <a:solidFill>
            <a:schemeClr val="bg1">
              <a:lumMod val="95000"/>
            </a:schemeClr>
          </a:solidFill>
          <a:ln w="127000">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600">
              <a:solidFill>
                <a:srgbClr val="000000"/>
              </a:solidFill>
            </a:endParaRPr>
          </a:p>
        </p:txBody>
      </p:sp>
      <p:cxnSp>
        <p:nvCxnSpPr>
          <p:cNvPr id="39" name="직선 연결선 38">
            <a:extLst>
              <a:ext uri="{FF2B5EF4-FFF2-40B4-BE49-F238E27FC236}">
                <a16:creationId xmlns:a16="http://schemas.microsoft.com/office/drawing/2014/main" id="{A598A195-0A35-4105-8258-767AFB63987F}"/>
              </a:ext>
            </a:extLst>
          </p:cNvPr>
          <p:cNvCxnSpPr>
            <a:cxnSpLocks/>
          </p:cNvCxnSpPr>
          <p:nvPr/>
        </p:nvCxnSpPr>
        <p:spPr>
          <a:xfrm>
            <a:off x="-10098182" y="-3447615"/>
            <a:ext cx="36216119" cy="0"/>
          </a:xfrm>
          <a:prstGeom prst="line">
            <a:avLst/>
          </a:prstGeom>
          <a:ln w="1270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6E5FD36-14AD-4DAD-9D96-876E56A52E73}"/>
              </a:ext>
            </a:extLst>
          </p:cNvPr>
          <p:cNvSpPr txBox="1"/>
          <p:nvPr/>
        </p:nvSpPr>
        <p:spPr>
          <a:xfrm>
            <a:off x="-12522886" y="-2795812"/>
            <a:ext cx="2344376" cy="1200329"/>
          </a:xfrm>
          <a:prstGeom prst="rect">
            <a:avLst/>
          </a:prstGeom>
          <a:noFill/>
          <a:ln w="127000">
            <a:noFill/>
          </a:ln>
        </p:spPr>
        <p:txBody>
          <a:bodyPr wrap="square" rtlCol="0">
            <a:spAutoFit/>
          </a:bodyPr>
          <a:lstStyle/>
          <a:p>
            <a:r>
              <a:rPr lang="en-US" altLang="ko-KR" sz="7200" b="1" dirty="0">
                <a:solidFill>
                  <a:srgbClr val="000000"/>
                </a:solidFill>
              </a:rPr>
              <a:t>GPU</a:t>
            </a:r>
            <a:endParaRPr lang="ko-KR" altLang="en-US" sz="6000" b="1" dirty="0">
              <a:solidFill>
                <a:srgbClr val="000000"/>
              </a:solidFill>
            </a:endParaRPr>
          </a:p>
        </p:txBody>
      </p:sp>
      <p:sp>
        <p:nvSpPr>
          <p:cNvPr id="41" name="TextBox 40">
            <a:extLst>
              <a:ext uri="{FF2B5EF4-FFF2-40B4-BE49-F238E27FC236}">
                <a16:creationId xmlns:a16="http://schemas.microsoft.com/office/drawing/2014/main" id="{532D9D8A-6DE7-4FA6-A4D4-4ABA19FDDF18}"/>
              </a:ext>
            </a:extLst>
          </p:cNvPr>
          <p:cNvSpPr txBox="1"/>
          <p:nvPr/>
        </p:nvSpPr>
        <p:spPr>
          <a:xfrm>
            <a:off x="-12510933" y="-5499453"/>
            <a:ext cx="2332424" cy="1200329"/>
          </a:xfrm>
          <a:prstGeom prst="rect">
            <a:avLst/>
          </a:prstGeom>
          <a:noFill/>
          <a:ln w="127000">
            <a:noFill/>
          </a:ln>
        </p:spPr>
        <p:txBody>
          <a:bodyPr wrap="square" rtlCol="0">
            <a:spAutoFit/>
          </a:bodyPr>
          <a:lstStyle/>
          <a:p>
            <a:r>
              <a:rPr lang="en-US" altLang="ko-KR" sz="7200" b="1" dirty="0">
                <a:solidFill>
                  <a:srgbClr val="000000"/>
                </a:solidFill>
              </a:rPr>
              <a:t>CPU</a:t>
            </a:r>
            <a:endParaRPr lang="ko-KR" altLang="en-US" sz="6000" b="1" dirty="0">
              <a:solidFill>
                <a:srgbClr val="000000"/>
              </a:solidFill>
            </a:endParaRPr>
          </a:p>
        </p:txBody>
      </p:sp>
      <p:sp>
        <p:nvSpPr>
          <p:cNvPr id="42" name="직사각형 41">
            <a:extLst>
              <a:ext uri="{FF2B5EF4-FFF2-40B4-BE49-F238E27FC236}">
                <a16:creationId xmlns:a16="http://schemas.microsoft.com/office/drawing/2014/main" id="{08F2C3B1-0AB0-4AB3-A1A4-64B35E65BA4B}"/>
              </a:ext>
            </a:extLst>
          </p:cNvPr>
          <p:cNvSpPr/>
          <p:nvPr/>
        </p:nvSpPr>
        <p:spPr>
          <a:xfrm>
            <a:off x="-4344831" y="-6221021"/>
            <a:ext cx="6362819" cy="2782659"/>
          </a:xfrm>
          <a:prstGeom prst="rect">
            <a:avLst/>
          </a:prstGeom>
          <a:solidFill>
            <a:schemeClr val="bg1">
              <a:lumMod val="65000"/>
            </a:schemeClr>
          </a:solid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600" b="1" dirty="0">
                <a:solidFill>
                  <a:srgbClr val="000000"/>
                </a:solidFill>
              </a:rPr>
              <a:t>(2)</a:t>
            </a:r>
            <a:endParaRPr lang="en-US" altLang="ko-KR" sz="7200" b="1" dirty="0">
              <a:solidFill>
                <a:srgbClr val="000000"/>
              </a:solidFill>
            </a:endParaRPr>
          </a:p>
          <a:p>
            <a:pPr algn="ctr"/>
            <a:r>
              <a:rPr lang="en-US" altLang="ko-KR" sz="7200" b="1" i="1" dirty="0">
                <a:solidFill>
                  <a:srgbClr val="000000"/>
                </a:solidFill>
              </a:rPr>
              <a:t>Preprocessing</a:t>
            </a:r>
            <a:endParaRPr lang="ko-KR" altLang="en-US" sz="6600" b="1" i="1" dirty="0">
              <a:solidFill>
                <a:srgbClr val="000000"/>
              </a:solidFill>
            </a:endParaRPr>
          </a:p>
        </p:txBody>
      </p:sp>
      <p:sp>
        <p:nvSpPr>
          <p:cNvPr id="43" name="직사각형 42">
            <a:extLst>
              <a:ext uri="{FF2B5EF4-FFF2-40B4-BE49-F238E27FC236}">
                <a16:creationId xmlns:a16="http://schemas.microsoft.com/office/drawing/2014/main" id="{28E9A769-98EC-4A53-9757-62C7A6868411}"/>
              </a:ext>
            </a:extLst>
          </p:cNvPr>
          <p:cNvSpPr/>
          <p:nvPr/>
        </p:nvSpPr>
        <p:spPr>
          <a:xfrm>
            <a:off x="-8958155" y="-6221040"/>
            <a:ext cx="4605567" cy="2782659"/>
          </a:xfrm>
          <a:prstGeom prst="rect">
            <a:avLst/>
          </a:prstGeom>
          <a:solidFill>
            <a:schemeClr val="bg1">
              <a:lumMod val="65000"/>
            </a:schemeClr>
          </a:solid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600" b="1" dirty="0">
                <a:solidFill>
                  <a:srgbClr val="000000"/>
                </a:solidFill>
              </a:rPr>
              <a:t>(1)</a:t>
            </a:r>
          </a:p>
          <a:p>
            <a:pPr algn="ctr"/>
            <a:r>
              <a:rPr lang="en-US" altLang="ko-KR" sz="7200" b="1" i="1" dirty="0">
                <a:solidFill>
                  <a:srgbClr val="000000"/>
                </a:solidFill>
              </a:rPr>
              <a:t>Data-load</a:t>
            </a:r>
            <a:endParaRPr lang="ko-KR" altLang="en-US" sz="6600" b="1" i="1" dirty="0">
              <a:solidFill>
                <a:srgbClr val="000000"/>
              </a:solidFill>
            </a:endParaRPr>
          </a:p>
        </p:txBody>
      </p:sp>
      <p:sp>
        <p:nvSpPr>
          <p:cNvPr id="44" name="직사각형 43">
            <a:extLst>
              <a:ext uri="{FF2B5EF4-FFF2-40B4-BE49-F238E27FC236}">
                <a16:creationId xmlns:a16="http://schemas.microsoft.com/office/drawing/2014/main" id="{460A4998-40AF-42EA-9070-F853B7E80941}"/>
              </a:ext>
            </a:extLst>
          </p:cNvPr>
          <p:cNvSpPr/>
          <p:nvPr/>
        </p:nvSpPr>
        <p:spPr>
          <a:xfrm>
            <a:off x="-9601413" y="-10883276"/>
            <a:ext cx="7645927" cy="2340792"/>
          </a:xfrm>
          <a:prstGeom prst="rect">
            <a:avLst/>
          </a:prstGeom>
          <a:solidFill>
            <a:schemeClr val="bg1">
              <a:lumMod val="95000"/>
            </a:schemeClr>
          </a:solid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200" b="1" i="1" dirty="0">
                <a:solidFill>
                  <a:srgbClr val="000000"/>
                </a:solidFill>
              </a:rPr>
              <a:t>Convert to tensor</a:t>
            </a:r>
            <a:endParaRPr lang="ko-KR" altLang="en-US" sz="7200" b="1" i="1" dirty="0">
              <a:solidFill>
                <a:srgbClr val="000000"/>
              </a:solidFill>
            </a:endParaRPr>
          </a:p>
        </p:txBody>
      </p:sp>
      <p:sp>
        <p:nvSpPr>
          <p:cNvPr id="45" name="직사각형 44">
            <a:extLst>
              <a:ext uri="{FF2B5EF4-FFF2-40B4-BE49-F238E27FC236}">
                <a16:creationId xmlns:a16="http://schemas.microsoft.com/office/drawing/2014/main" id="{0A44E43C-5D0D-4D60-969B-D29B62F69A65}"/>
              </a:ext>
            </a:extLst>
          </p:cNvPr>
          <p:cNvSpPr/>
          <p:nvPr/>
        </p:nvSpPr>
        <p:spPr>
          <a:xfrm>
            <a:off x="-900869" y="-10881356"/>
            <a:ext cx="3767212" cy="2375459"/>
          </a:xfrm>
          <a:prstGeom prst="rect">
            <a:avLst/>
          </a:prstGeom>
          <a:solidFill>
            <a:schemeClr val="bg1">
              <a:lumMod val="95000"/>
            </a:schemeClr>
          </a:solid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600" b="1" i="1" dirty="0">
                <a:solidFill>
                  <a:srgbClr val="000000"/>
                </a:solidFill>
              </a:rPr>
              <a:t>Reshape</a:t>
            </a:r>
            <a:endParaRPr lang="ko-KR" altLang="en-US" sz="6000" b="1" i="1" dirty="0">
              <a:solidFill>
                <a:srgbClr val="000000"/>
              </a:solidFill>
            </a:endParaRPr>
          </a:p>
        </p:txBody>
      </p:sp>
      <p:sp>
        <p:nvSpPr>
          <p:cNvPr id="46" name="직사각형 45">
            <a:extLst>
              <a:ext uri="{FF2B5EF4-FFF2-40B4-BE49-F238E27FC236}">
                <a16:creationId xmlns:a16="http://schemas.microsoft.com/office/drawing/2014/main" id="{E1C9E2CB-3668-40A8-92A5-09D7C151AB87}"/>
              </a:ext>
            </a:extLst>
          </p:cNvPr>
          <p:cNvSpPr/>
          <p:nvPr/>
        </p:nvSpPr>
        <p:spPr>
          <a:xfrm>
            <a:off x="3920961" y="-10876421"/>
            <a:ext cx="3767212" cy="2367313"/>
          </a:xfrm>
          <a:prstGeom prst="rect">
            <a:avLst/>
          </a:prstGeom>
          <a:solidFill>
            <a:schemeClr val="bg1">
              <a:lumMod val="95000"/>
            </a:schemeClr>
          </a:solid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600" b="1" i="1" dirty="0">
                <a:solidFill>
                  <a:srgbClr val="000000"/>
                </a:solidFill>
              </a:rPr>
              <a:t>Shuffle</a:t>
            </a:r>
            <a:endParaRPr lang="ko-KR" altLang="en-US" sz="6000" b="1" i="1" dirty="0">
              <a:solidFill>
                <a:srgbClr val="000000"/>
              </a:solidFill>
            </a:endParaRPr>
          </a:p>
        </p:txBody>
      </p:sp>
      <p:sp>
        <p:nvSpPr>
          <p:cNvPr id="47" name="직사각형 46">
            <a:extLst>
              <a:ext uri="{FF2B5EF4-FFF2-40B4-BE49-F238E27FC236}">
                <a16:creationId xmlns:a16="http://schemas.microsoft.com/office/drawing/2014/main" id="{A65AF615-4B39-4F44-ABF6-6BA81600FBCB}"/>
              </a:ext>
            </a:extLst>
          </p:cNvPr>
          <p:cNvSpPr/>
          <p:nvPr/>
        </p:nvSpPr>
        <p:spPr>
          <a:xfrm>
            <a:off x="8821979" y="-10885075"/>
            <a:ext cx="2497438" cy="2379178"/>
          </a:xfrm>
          <a:prstGeom prst="rect">
            <a:avLst/>
          </a:prstGeom>
          <a:solidFill>
            <a:schemeClr val="bg1">
              <a:lumMod val="95000"/>
            </a:schemeClr>
          </a:solid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600" b="1" i="1" dirty="0">
                <a:solidFill>
                  <a:srgbClr val="000000"/>
                </a:solidFill>
              </a:rPr>
              <a:t>Batch</a:t>
            </a:r>
            <a:r>
              <a:rPr lang="en-US" altLang="ko-KR" sz="5400" b="1" i="1" dirty="0">
                <a:solidFill>
                  <a:srgbClr val="000000"/>
                </a:solidFill>
              </a:rPr>
              <a:t> </a:t>
            </a:r>
            <a:endParaRPr lang="ko-KR" altLang="en-US" sz="5400" b="1" i="1" dirty="0">
              <a:solidFill>
                <a:srgbClr val="000000"/>
              </a:solidFill>
            </a:endParaRPr>
          </a:p>
        </p:txBody>
      </p:sp>
      <p:sp>
        <p:nvSpPr>
          <p:cNvPr id="48" name="직사각형 47">
            <a:extLst>
              <a:ext uri="{FF2B5EF4-FFF2-40B4-BE49-F238E27FC236}">
                <a16:creationId xmlns:a16="http://schemas.microsoft.com/office/drawing/2014/main" id="{6C2CA365-32ED-43F5-9883-40D84C7CCCD7}"/>
              </a:ext>
            </a:extLst>
          </p:cNvPr>
          <p:cNvSpPr/>
          <p:nvPr/>
        </p:nvSpPr>
        <p:spPr>
          <a:xfrm>
            <a:off x="9651168" y="-6206267"/>
            <a:ext cx="6177725" cy="2768410"/>
          </a:xfrm>
          <a:prstGeom prst="rect">
            <a:avLst/>
          </a:prstGeom>
          <a:solidFill>
            <a:schemeClr val="bg1">
              <a:lumMod val="65000"/>
            </a:schemeClr>
          </a:solid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600" b="1" dirty="0">
                <a:solidFill>
                  <a:srgbClr val="000000"/>
                </a:solidFill>
              </a:rPr>
              <a:t>(4)</a:t>
            </a:r>
          </a:p>
          <a:p>
            <a:pPr algn="ctr"/>
            <a:r>
              <a:rPr lang="en-US" altLang="ko-KR" sz="7200" b="1" i="1" dirty="0">
                <a:solidFill>
                  <a:srgbClr val="000000"/>
                </a:solidFill>
              </a:rPr>
              <a:t>Preprocessing</a:t>
            </a:r>
            <a:endParaRPr lang="ko-KR" altLang="en-US" sz="6000" b="1" i="1" dirty="0">
              <a:solidFill>
                <a:srgbClr val="000000"/>
              </a:solidFill>
            </a:endParaRPr>
          </a:p>
        </p:txBody>
      </p:sp>
      <p:sp>
        <p:nvSpPr>
          <p:cNvPr id="49" name="직사각형 48">
            <a:extLst>
              <a:ext uri="{FF2B5EF4-FFF2-40B4-BE49-F238E27FC236}">
                <a16:creationId xmlns:a16="http://schemas.microsoft.com/office/drawing/2014/main" id="{A2B91479-58DB-433C-9943-B8237ED50690}"/>
              </a:ext>
            </a:extLst>
          </p:cNvPr>
          <p:cNvSpPr/>
          <p:nvPr/>
        </p:nvSpPr>
        <p:spPr>
          <a:xfrm>
            <a:off x="15830237" y="-3455086"/>
            <a:ext cx="5385893" cy="2961617"/>
          </a:xfrm>
          <a:prstGeom prst="rect">
            <a:avLst/>
          </a:prstGeom>
          <a:solidFill>
            <a:schemeClr val="bg1">
              <a:lumMod val="65000"/>
            </a:schemeClr>
          </a:solid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600" b="1" dirty="0">
                <a:solidFill>
                  <a:srgbClr val="000000"/>
                </a:solidFill>
              </a:rPr>
              <a:t>(5)</a:t>
            </a:r>
          </a:p>
          <a:p>
            <a:pPr algn="ctr"/>
            <a:r>
              <a:rPr lang="en-US" altLang="ko-KR" sz="7200" b="1" i="1" dirty="0">
                <a:solidFill>
                  <a:srgbClr val="000000"/>
                </a:solidFill>
              </a:rPr>
              <a:t>Validation</a:t>
            </a:r>
            <a:endParaRPr lang="en-US" altLang="ko-KR" sz="6600" b="1" i="1" dirty="0">
              <a:solidFill>
                <a:srgbClr val="000000"/>
              </a:solidFill>
            </a:endParaRPr>
          </a:p>
          <a:p>
            <a:pPr algn="ctr"/>
            <a:r>
              <a:rPr lang="en-US" altLang="ko-KR" sz="4800" b="1" i="1" dirty="0">
                <a:solidFill>
                  <a:srgbClr val="000000"/>
                </a:solidFill>
              </a:rPr>
              <a:t>(Forward pass)</a:t>
            </a:r>
            <a:endParaRPr lang="ko-KR" altLang="en-US" sz="4800" b="1" i="1" dirty="0">
              <a:solidFill>
                <a:srgbClr val="000000"/>
              </a:solidFill>
            </a:endParaRPr>
          </a:p>
        </p:txBody>
      </p:sp>
      <p:sp>
        <p:nvSpPr>
          <p:cNvPr id="50" name="직사각형 49">
            <a:extLst>
              <a:ext uri="{FF2B5EF4-FFF2-40B4-BE49-F238E27FC236}">
                <a16:creationId xmlns:a16="http://schemas.microsoft.com/office/drawing/2014/main" id="{FFFB6BFC-4CE7-468A-B1AF-B865723144D2}"/>
              </a:ext>
            </a:extLst>
          </p:cNvPr>
          <p:cNvSpPr/>
          <p:nvPr/>
        </p:nvSpPr>
        <p:spPr>
          <a:xfrm>
            <a:off x="-8958155" y="-3459201"/>
            <a:ext cx="10969288" cy="2961617"/>
          </a:xfrm>
          <a:prstGeom prst="rect">
            <a:avLst/>
          </a:prstGeom>
          <a:pattFill prst="wdDnDiag">
            <a:fgClr>
              <a:schemeClr val="bg1">
                <a:lumMod val="50000"/>
              </a:schemeClr>
            </a:fgClr>
            <a:bgClr>
              <a:schemeClr val="bg1"/>
            </a:bgClr>
          </a:patt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600">
              <a:solidFill>
                <a:srgbClr val="000000"/>
              </a:solidFill>
            </a:endParaRPr>
          </a:p>
        </p:txBody>
      </p:sp>
      <p:sp>
        <p:nvSpPr>
          <p:cNvPr id="51" name="직사각형 50">
            <a:extLst>
              <a:ext uri="{FF2B5EF4-FFF2-40B4-BE49-F238E27FC236}">
                <a16:creationId xmlns:a16="http://schemas.microsoft.com/office/drawing/2014/main" id="{EE90A095-6D7C-4391-BDB0-1E31D6F4EF85}"/>
              </a:ext>
            </a:extLst>
          </p:cNvPr>
          <p:cNvSpPr/>
          <p:nvPr/>
        </p:nvSpPr>
        <p:spPr>
          <a:xfrm>
            <a:off x="2008463" y="-6204586"/>
            <a:ext cx="7637214" cy="2755099"/>
          </a:xfrm>
          <a:prstGeom prst="rect">
            <a:avLst/>
          </a:prstGeom>
          <a:pattFill prst="wdDnDiag">
            <a:fgClr>
              <a:schemeClr val="bg1">
                <a:lumMod val="50000"/>
              </a:schemeClr>
            </a:fgClr>
            <a:bgClr>
              <a:schemeClr val="bg1"/>
            </a:bgClr>
          </a:patt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600">
              <a:solidFill>
                <a:srgbClr val="000000"/>
              </a:solidFill>
            </a:endParaRPr>
          </a:p>
        </p:txBody>
      </p:sp>
      <p:sp>
        <p:nvSpPr>
          <p:cNvPr id="52" name="직사각형 51">
            <a:extLst>
              <a:ext uri="{FF2B5EF4-FFF2-40B4-BE49-F238E27FC236}">
                <a16:creationId xmlns:a16="http://schemas.microsoft.com/office/drawing/2014/main" id="{54562E7B-5676-4566-8452-4B383E0E4868}"/>
              </a:ext>
            </a:extLst>
          </p:cNvPr>
          <p:cNvSpPr/>
          <p:nvPr/>
        </p:nvSpPr>
        <p:spPr>
          <a:xfrm>
            <a:off x="9642062" y="-3427787"/>
            <a:ext cx="6177706" cy="2939948"/>
          </a:xfrm>
          <a:prstGeom prst="rect">
            <a:avLst/>
          </a:prstGeom>
          <a:pattFill prst="wdDnDiag">
            <a:fgClr>
              <a:schemeClr val="bg1">
                <a:lumMod val="50000"/>
              </a:schemeClr>
            </a:fgClr>
            <a:bgClr>
              <a:schemeClr val="bg1"/>
            </a:bgClr>
          </a:patt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600" dirty="0">
              <a:solidFill>
                <a:srgbClr val="000000"/>
              </a:solidFill>
            </a:endParaRPr>
          </a:p>
        </p:txBody>
      </p:sp>
      <p:sp>
        <p:nvSpPr>
          <p:cNvPr id="53" name="직사각형 52">
            <a:extLst>
              <a:ext uri="{FF2B5EF4-FFF2-40B4-BE49-F238E27FC236}">
                <a16:creationId xmlns:a16="http://schemas.microsoft.com/office/drawing/2014/main" id="{3956D9CA-5520-4C61-88E1-112B422FAAAE}"/>
              </a:ext>
            </a:extLst>
          </p:cNvPr>
          <p:cNvSpPr/>
          <p:nvPr/>
        </p:nvSpPr>
        <p:spPr>
          <a:xfrm>
            <a:off x="15830202" y="-6200042"/>
            <a:ext cx="5385893" cy="2755099"/>
          </a:xfrm>
          <a:prstGeom prst="rect">
            <a:avLst/>
          </a:prstGeom>
          <a:pattFill prst="wdDnDiag">
            <a:fgClr>
              <a:schemeClr val="bg1">
                <a:lumMod val="50000"/>
              </a:schemeClr>
            </a:fgClr>
            <a:bgClr>
              <a:schemeClr val="bg1"/>
            </a:bgClr>
          </a:patt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600">
              <a:solidFill>
                <a:srgbClr val="000000"/>
              </a:solidFill>
            </a:endParaRPr>
          </a:p>
        </p:txBody>
      </p:sp>
      <p:sp>
        <p:nvSpPr>
          <p:cNvPr id="54" name="직사각형 53">
            <a:extLst>
              <a:ext uri="{FF2B5EF4-FFF2-40B4-BE49-F238E27FC236}">
                <a16:creationId xmlns:a16="http://schemas.microsoft.com/office/drawing/2014/main" id="{BC3FDF6D-A7E8-4ACD-A40D-CDBA5CF50B1D}"/>
              </a:ext>
            </a:extLst>
          </p:cNvPr>
          <p:cNvSpPr/>
          <p:nvPr/>
        </p:nvSpPr>
        <p:spPr>
          <a:xfrm>
            <a:off x="2021854" y="-3452885"/>
            <a:ext cx="7618197" cy="2961617"/>
          </a:xfrm>
          <a:prstGeom prst="rect">
            <a:avLst/>
          </a:prstGeom>
          <a:solidFill>
            <a:schemeClr val="bg1">
              <a:lumMod val="65000"/>
            </a:schemeClr>
          </a:solid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600" b="1" dirty="0">
                <a:solidFill>
                  <a:srgbClr val="000000"/>
                </a:solidFill>
              </a:rPr>
              <a:t>(3)</a:t>
            </a:r>
            <a:endParaRPr lang="en-US" altLang="ko-KR" sz="7200" b="1" dirty="0">
              <a:solidFill>
                <a:srgbClr val="000000"/>
              </a:solidFill>
            </a:endParaRPr>
          </a:p>
          <a:p>
            <a:pPr algn="ctr"/>
            <a:r>
              <a:rPr lang="en-US" altLang="ko-KR" sz="7200" b="1" i="1" dirty="0">
                <a:solidFill>
                  <a:srgbClr val="000000"/>
                </a:solidFill>
              </a:rPr>
              <a:t>Training</a:t>
            </a:r>
            <a:endParaRPr lang="ko-KR" altLang="en-US" sz="6600" b="1" i="1" dirty="0">
              <a:solidFill>
                <a:srgbClr val="000000"/>
              </a:solidFill>
            </a:endParaRPr>
          </a:p>
        </p:txBody>
      </p:sp>
      <p:sp>
        <p:nvSpPr>
          <p:cNvPr id="55" name="직사각형 54">
            <a:extLst>
              <a:ext uri="{FF2B5EF4-FFF2-40B4-BE49-F238E27FC236}">
                <a16:creationId xmlns:a16="http://schemas.microsoft.com/office/drawing/2014/main" id="{C9B086BC-F70B-4D01-A474-FD811577F9F3}"/>
              </a:ext>
            </a:extLst>
          </p:cNvPr>
          <p:cNvSpPr/>
          <p:nvPr/>
        </p:nvSpPr>
        <p:spPr>
          <a:xfrm>
            <a:off x="21223672" y="-6194418"/>
            <a:ext cx="3807026" cy="2755708"/>
          </a:xfrm>
          <a:prstGeom prst="rect">
            <a:avLst/>
          </a:prstGeom>
          <a:solidFill>
            <a:schemeClr val="tx2">
              <a:lumMod val="50000"/>
              <a:lumOff val="50000"/>
            </a:schemeClr>
          </a:solid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600" b="1" i="1" dirty="0">
                <a:solidFill>
                  <a:srgbClr val="000000"/>
                </a:solidFill>
              </a:rPr>
              <a:t>Loss</a:t>
            </a:r>
          </a:p>
          <a:p>
            <a:pPr algn="ctr"/>
            <a:r>
              <a:rPr lang="en-US" altLang="ko-KR" sz="6600" b="1" i="1" dirty="0">
                <a:solidFill>
                  <a:srgbClr val="000000"/>
                </a:solidFill>
              </a:rPr>
              <a:t>accuracy</a:t>
            </a:r>
            <a:endParaRPr lang="ko-KR" altLang="en-US" sz="6600" b="1" i="1" dirty="0">
              <a:solidFill>
                <a:srgbClr val="000000"/>
              </a:solidFill>
            </a:endParaRPr>
          </a:p>
        </p:txBody>
      </p:sp>
      <p:sp>
        <p:nvSpPr>
          <p:cNvPr id="56" name="TextBox 55">
            <a:extLst>
              <a:ext uri="{FF2B5EF4-FFF2-40B4-BE49-F238E27FC236}">
                <a16:creationId xmlns:a16="http://schemas.microsoft.com/office/drawing/2014/main" id="{9312ABF9-650F-408F-9BA0-AB9F27F57F41}"/>
              </a:ext>
            </a:extLst>
          </p:cNvPr>
          <p:cNvSpPr txBox="1"/>
          <p:nvPr/>
        </p:nvSpPr>
        <p:spPr>
          <a:xfrm>
            <a:off x="22316362" y="-3410471"/>
            <a:ext cx="3339222" cy="1200329"/>
          </a:xfrm>
          <a:prstGeom prst="rect">
            <a:avLst/>
          </a:prstGeom>
          <a:noFill/>
          <a:ln w="127000">
            <a:noFill/>
          </a:ln>
        </p:spPr>
        <p:txBody>
          <a:bodyPr wrap="square" rtlCol="0">
            <a:spAutoFit/>
          </a:bodyPr>
          <a:lstStyle/>
          <a:p>
            <a:r>
              <a:rPr lang="en-US" altLang="ko-KR" sz="7200" b="1" i="1" dirty="0">
                <a:solidFill>
                  <a:srgbClr val="000000"/>
                </a:solidFill>
              </a:rPr>
              <a:t>Epoch</a:t>
            </a:r>
            <a:endParaRPr lang="ko-KR" altLang="en-US" sz="6600" b="1" i="1" dirty="0">
              <a:solidFill>
                <a:srgbClr val="000000"/>
              </a:solidFill>
            </a:endParaRPr>
          </a:p>
        </p:txBody>
      </p:sp>
      <p:cxnSp>
        <p:nvCxnSpPr>
          <p:cNvPr id="57" name="직선 화살표 연결선 56">
            <a:extLst>
              <a:ext uri="{FF2B5EF4-FFF2-40B4-BE49-F238E27FC236}">
                <a16:creationId xmlns:a16="http://schemas.microsoft.com/office/drawing/2014/main" id="{9CF6B1A5-A480-4E9B-BB9B-0F6595596BDB}"/>
              </a:ext>
            </a:extLst>
          </p:cNvPr>
          <p:cNvCxnSpPr>
            <a:cxnSpLocks/>
            <a:stCxn id="44" idx="3"/>
            <a:endCxn id="45" idx="1"/>
          </p:cNvCxnSpPr>
          <p:nvPr/>
        </p:nvCxnSpPr>
        <p:spPr>
          <a:xfrm>
            <a:off x="-1955487" y="-9712878"/>
            <a:ext cx="1054618" cy="19251"/>
          </a:xfrm>
          <a:prstGeom prst="straightConnector1">
            <a:avLst/>
          </a:prstGeom>
          <a:ln w="1270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028788FC-AE11-4804-BEAD-797FBCCC2581}"/>
              </a:ext>
            </a:extLst>
          </p:cNvPr>
          <p:cNvCxnSpPr>
            <a:cxnSpLocks/>
            <a:stCxn id="45" idx="3"/>
            <a:endCxn id="46" idx="1"/>
          </p:cNvCxnSpPr>
          <p:nvPr/>
        </p:nvCxnSpPr>
        <p:spPr>
          <a:xfrm>
            <a:off x="2866344" y="-9693626"/>
            <a:ext cx="1054618" cy="860"/>
          </a:xfrm>
          <a:prstGeom prst="straightConnector1">
            <a:avLst/>
          </a:prstGeom>
          <a:ln w="1270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65C55306-46BA-415A-B495-3E7982A26B68}"/>
              </a:ext>
            </a:extLst>
          </p:cNvPr>
          <p:cNvCxnSpPr>
            <a:cxnSpLocks/>
            <a:stCxn id="46" idx="3"/>
            <a:endCxn id="47" idx="1"/>
          </p:cNvCxnSpPr>
          <p:nvPr/>
        </p:nvCxnSpPr>
        <p:spPr>
          <a:xfrm flipV="1">
            <a:off x="7688174" y="-9695488"/>
            <a:ext cx="1133806" cy="2722"/>
          </a:xfrm>
          <a:prstGeom prst="straightConnector1">
            <a:avLst/>
          </a:prstGeom>
          <a:ln w="1270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직선 연결선 59">
            <a:extLst>
              <a:ext uri="{FF2B5EF4-FFF2-40B4-BE49-F238E27FC236}">
                <a16:creationId xmlns:a16="http://schemas.microsoft.com/office/drawing/2014/main" id="{0CB17260-655F-49B3-834C-625B3F2B3514}"/>
              </a:ext>
            </a:extLst>
          </p:cNvPr>
          <p:cNvCxnSpPr>
            <a:cxnSpLocks/>
          </p:cNvCxnSpPr>
          <p:nvPr/>
        </p:nvCxnSpPr>
        <p:spPr>
          <a:xfrm flipH="1" flipV="1">
            <a:off x="-10135275" y="-7929682"/>
            <a:ext cx="5782687" cy="1735264"/>
          </a:xfrm>
          <a:prstGeom prst="line">
            <a:avLst/>
          </a:prstGeom>
          <a:ln w="1270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직선 연결선 60">
            <a:extLst>
              <a:ext uri="{FF2B5EF4-FFF2-40B4-BE49-F238E27FC236}">
                <a16:creationId xmlns:a16="http://schemas.microsoft.com/office/drawing/2014/main" id="{E5D0CFB6-A262-4AD4-B7F7-E6FFD4664BD6}"/>
              </a:ext>
            </a:extLst>
          </p:cNvPr>
          <p:cNvCxnSpPr>
            <a:cxnSpLocks/>
          </p:cNvCxnSpPr>
          <p:nvPr/>
        </p:nvCxnSpPr>
        <p:spPr>
          <a:xfrm flipV="1">
            <a:off x="2008463" y="-7945954"/>
            <a:ext cx="9878492" cy="1704225"/>
          </a:xfrm>
          <a:prstGeom prst="line">
            <a:avLst/>
          </a:prstGeom>
          <a:ln w="1270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직선 연결선 61">
            <a:extLst>
              <a:ext uri="{FF2B5EF4-FFF2-40B4-BE49-F238E27FC236}">
                <a16:creationId xmlns:a16="http://schemas.microsoft.com/office/drawing/2014/main" id="{4D2D0F31-589D-408D-A8D0-84282E133F1D}"/>
              </a:ext>
            </a:extLst>
          </p:cNvPr>
          <p:cNvCxnSpPr>
            <a:cxnSpLocks/>
          </p:cNvCxnSpPr>
          <p:nvPr/>
        </p:nvCxnSpPr>
        <p:spPr>
          <a:xfrm flipV="1">
            <a:off x="-2189136" y="-500539"/>
            <a:ext cx="4207124" cy="2171871"/>
          </a:xfrm>
          <a:prstGeom prst="line">
            <a:avLst/>
          </a:prstGeom>
          <a:ln w="1270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직선 연결선 62">
            <a:extLst>
              <a:ext uri="{FF2B5EF4-FFF2-40B4-BE49-F238E27FC236}">
                <a16:creationId xmlns:a16="http://schemas.microsoft.com/office/drawing/2014/main" id="{7AE5F375-FA13-4B24-AE0D-51C506EB1554}"/>
              </a:ext>
            </a:extLst>
          </p:cNvPr>
          <p:cNvCxnSpPr>
            <a:cxnSpLocks/>
          </p:cNvCxnSpPr>
          <p:nvPr/>
        </p:nvCxnSpPr>
        <p:spPr>
          <a:xfrm flipH="1" flipV="1">
            <a:off x="9640051" y="-500539"/>
            <a:ext cx="4013110" cy="2161042"/>
          </a:xfrm>
          <a:prstGeom prst="line">
            <a:avLst/>
          </a:prstGeom>
          <a:ln w="1270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64" name="직사각형 63">
            <a:extLst>
              <a:ext uri="{FF2B5EF4-FFF2-40B4-BE49-F238E27FC236}">
                <a16:creationId xmlns:a16="http://schemas.microsoft.com/office/drawing/2014/main" id="{5C7F9868-FC13-4EAB-8717-09C033A64510}"/>
              </a:ext>
            </a:extLst>
          </p:cNvPr>
          <p:cNvSpPr/>
          <p:nvPr/>
        </p:nvSpPr>
        <p:spPr>
          <a:xfrm>
            <a:off x="21781106" y="-8055414"/>
            <a:ext cx="1511758" cy="803310"/>
          </a:xfrm>
          <a:prstGeom prst="rect">
            <a:avLst/>
          </a:prstGeom>
          <a:pattFill prst="wdDnDiag">
            <a:fgClr>
              <a:schemeClr val="bg1">
                <a:lumMod val="50000"/>
              </a:schemeClr>
            </a:fgClr>
            <a:bgClr>
              <a:schemeClr val="bg1"/>
            </a:bgClr>
          </a:patt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600">
              <a:solidFill>
                <a:srgbClr val="000000"/>
              </a:solidFill>
            </a:endParaRPr>
          </a:p>
        </p:txBody>
      </p:sp>
      <p:sp>
        <p:nvSpPr>
          <p:cNvPr id="65" name="TextBox 64">
            <a:extLst>
              <a:ext uri="{FF2B5EF4-FFF2-40B4-BE49-F238E27FC236}">
                <a16:creationId xmlns:a16="http://schemas.microsoft.com/office/drawing/2014/main" id="{5B2336F5-0CC1-4BEF-A3F2-0BCC5E1DD5F0}"/>
              </a:ext>
            </a:extLst>
          </p:cNvPr>
          <p:cNvSpPr txBox="1"/>
          <p:nvPr/>
        </p:nvSpPr>
        <p:spPr>
          <a:xfrm>
            <a:off x="23467380" y="-8329731"/>
            <a:ext cx="2641033" cy="1200330"/>
          </a:xfrm>
          <a:prstGeom prst="rect">
            <a:avLst/>
          </a:prstGeom>
          <a:noFill/>
          <a:ln w="127000">
            <a:noFill/>
          </a:ln>
        </p:spPr>
        <p:txBody>
          <a:bodyPr wrap="square" rtlCol="0">
            <a:spAutoFit/>
          </a:bodyPr>
          <a:lstStyle/>
          <a:p>
            <a:r>
              <a:rPr lang="en-US" altLang="ko-KR" sz="7200" b="1" dirty="0">
                <a:solidFill>
                  <a:srgbClr val="000000"/>
                </a:solidFill>
              </a:rPr>
              <a:t>: idle</a:t>
            </a:r>
            <a:endParaRPr lang="ko-KR" altLang="en-US" sz="7200" b="1" dirty="0">
              <a:solidFill>
                <a:srgbClr val="000000"/>
              </a:solidFill>
            </a:endParaRPr>
          </a:p>
        </p:txBody>
      </p:sp>
      <p:sp>
        <p:nvSpPr>
          <p:cNvPr id="66" name="직사각형 65">
            <a:extLst>
              <a:ext uri="{FF2B5EF4-FFF2-40B4-BE49-F238E27FC236}">
                <a16:creationId xmlns:a16="http://schemas.microsoft.com/office/drawing/2014/main" id="{C3FDEB14-E1D9-494C-A915-418393734ED7}"/>
              </a:ext>
            </a:extLst>
          </p:cNvPr>
          <p:cNvSpPr/>
          <p:nvPr/>
        </p:nvSpPr>
        <p:spPr>
          <a:xfrm>
            <a:off x="-2189136" y="1671332"/>
            <a:ext cx="15922572" cy="3515336"/>
          </a:xfrm>
          <a:prstGeom prst="rect">
            <a:avLst/>
          </a:prstGeom>
          <a:solidFill>
            <a:schemeClr val="bg1">
              <a:lumMod val="65000"/>
            </a:schemeClr>
          </a:solid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6600" b="1" i="1" dirty="0">
              <a:solidFill>
                <a:srgbClr val="000000"/>
              </a:solidFill>
            </a:endParaRPr>
          </a:p>
        </p:txBody>
      </p:sp>
      <p:sp>
        <p:nvSpPr>
          <p:cNvPr id="67" name="직사각형 66">
            <a:extLst>
              <a:ext uri="{FF2B5EF4-FFF2-40B4-BE49-F238E27FC236}">
                <a16:creationId xmlns:a16="http://schemas.microsoft.com/office/drawing/2014/main" id="{12343824-2C89-42E5-B711-0D14726F537B}"/>
              </a:ext>
            </a:extLst>
          </p:cNvPr>
          <p:cNvSpPr/>
          <p:nvPr/>
        </p:nvSpPr>
        <p:spPr>
          <a:xfrm>
            <a:off x="-1655274" y="2233074"/>
            <a:ext cx="4521617" cy="2340792"/>
          </a:xfrm>
          <a:prstGeom prst="rect">
            <a:avLst/>
          </a:prstGeom>
          <a:solidFill>
            <a:schemeClr val="bg1">
              <a:lumMod val="95000"/>
            </a:schemeClr>
          </a:solid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200" b="1" i="1" dirty="0">
                <a:solidFill>
                  <a:srgbClr val="000000"/>
                </a:solidFill>
              </a:rPr>
              <a:t>Forward</a:t>
            </a:r>
          </a:p>
          <a:p>
            <a:pPr algn="ctr"/>
            <a:r>
              <a:rPr lang="en-US" altLang="ko-KR" sz="7200" b="1" i="1" dirty="0">
                <a:solidFill>
                  <a:srgbClr val="000000"/>
                </a:solidFill>
              </a:rPr>
              <a:t>pass</a:t>
            </a:r>
            <a:endParaRPr lang="ko-KR" altLang="en-US" sz="7200" b="1" i="1" dirty="0">
              <a:solidFill>
                <a:srgbClr val="000000"/>
              </a:solidFill>
            </a:endParaRPr>
          </a:p>
        </p:txBody>
      </p:sp>
      <p:sp>
        <p:nvSpPr>
          <p:cNvPr id="68" name="직사각형 67">
            <a:extLst>
              <a:ext uri="{FF2B5EF4-FFF2-40B4-BE49-F238E27FC236}">
                <a16:creationId xmlns:a16="http://schemas.microsoft.com/office/drawing/2014/main" id="{BC115ED4-0234-4361-9401-E8EC1762FD87}"/>
              </a:ext>
            </a:extLst>
          </p:cNvPr>
          <p:cNvSpPr/>
          <p:nvPr/>
        </p:nvSpPr>
        <p:spPr>
          <a:xfrm>
            <a:off x="4125086" y="2234994"/>
            <a:ext cx="4269429" cy="2375459"/>
          </a:xfrm>
          <a:prstGeom prst="rect">
            <a:avLst/>
          </a:prstGeom>
          <a:solidFill>
            <a:schemeClr val="bg1">
              <a:lumMod val="95000"/>
            </a:schemeClr>
          </a:solid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0" b="1" i="1" dirty="0">
                <a:solidFill>
                  <a:srgbClr val="000000"/>
                </a:solidFill>
              </a:rPr>
              <a:t>Backward</a:t>
            </a:r>
          </a:p>
          <a:p>
            <a:pPr algn="ctr"/>
            <a:r>
              <a:rPr lang="en-US" altLang="ko-KR" sz="6000" b="1" i="1" dirty="0">
                <a:solidFill>
                  <a:srgbClr val="000000"/>
                </a:solidFill>
              </a:rPr>
              <a:t>pass</a:t>
            </a:r>
            <a:endParaRPr lang="ko-KR" altLang="en-US" sz="6000" b="1" i="1" dirty="0">
              <a:solidFill>
                <a:srgbClr val="000000"/>
              </a:solidFill>
            </a:endParaRPr>
          </a:p>
        </p:txBody>
      </p:sp>
      <p:sp>
        <p:nvSpPr>
          <p:cNvPr id="69" name="직사각형 68">
            <a:extLst>
              <a:ext uri="{FF2B5EF4-FFF2-40B4-BE49-F238E27FC236}">
                <a16:creationId xmlns:a16="http://schemas.microsoft.com/office/drawing/2014/main" id="{44BECE8A-72E2-425D-AC19-DBE0FAB9657D}"/>
              </a:ext>
            </a:extLst>
          </p:cNvPr>
          <p:cNvSpPr/>
          <p:nvPr/>
        </p:nvSpPr>
        <p:spPr>
          <a:xfrm>
            <a:off x="9477857" y="2239929"/>
            <a:ext cx="3767212" cy="2367313"/>
          </a:xfrm>
          <a:prstGeom prst="rect">
            <a:avLst/>
          </a:prstGeom>
          <a:solidFill>
            <a:schemeClr val="bg1">
              <a:lumMod val="95000"/>
            </a:schemeClr>
          </a:solidFill>
          <a:ln w="1270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6000" b="1" i="1" dirty="0">
                <a:solidFill>
                  <a:srgbClr val="000000"/>
                </a:solidFill>
              </a:rPr>
              <a:t>Weight</a:t>
            </a:r>
          </a:p>
          <a:p>
            <a:pPr algn="ctr"/>
            <a:r>
              <a:rPr lang="en-US" altLang="ko-KR" sz="6000" b="1" i="1" dirty="0">
                <a:solidFill>
                  <a:srgbClr val="000000"/>
                </a:solidFill>
              </a:rPr>
              <a:t>update</a:t>
            </a:r>
            <a:endParaRPr lang="ko-KR" altLang="en-US" sz="6000" b="1" i="1" dirty="0">
              <a:solidFill>
                <a:srgbClr val="000000"/>
              </a:solidFill>
            </a:endParaRPr>
          </a:p>
        </p:txBody>
      </p:sp>
      <p:cxnSp>
        <p:nvCxnSpPr>
          <p:cNvPr id="70" name="직선 화살표 연결선 69">
            <a:extLst>
              <a:ext uri="{FF2B5EF4-FFF2-40B4-BE49-F238E27FC236}">
                <a16:creationId xmlns:a16="http://schemas.microsoft.com/office/drawing/2014/main" id="{2325111F-60D4-4F33-B30D-3F1B734A7684}"/>
              </a:ext>
            </a:extLst>
          </p:cNvPr>
          <p:cNvCxnSpPr>
            <a:cxnSpLocks/>
            <a:stCxn id="67" idx="3"/>
            <a:endCxn id="68" idx="1"/>
          </p:cNvCxnSpPr>
          <p:nvPr/>
        </p:nvCxnSpPr>
        <p:spPr>
          <a:xfrm>
            <a:off x="2866343" y="3403470"/>
            <a:ext cx="1258743" cy="19254"/>
          </a:xfrm>
          <a:prstGeom prst="straightConnector1">
            <a:avLst/>
          </a:prstGeom>
          <a:ln w="1270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직선 화살표 연결선 70">
            <a:extLst>
              <a:ext uri="{FF2B5EF4-FFF2-40B4-BE49-F238E27FC236}">
                <a16:creationId xmlns:a16="http://schemas.microsoft.com/office/drawing/2014/main" id="{9593B60C-3CFC-403F-B43E-D4D50AB3B603}"/>
              </a:ext>
            </a:extLst>
          </p:cNvPr>
          <p:cNvCxnSpPr>
            <a:cxnSpLocks/>
            <a:stCxn id="68" idx="3"/>
            <a:endCxn id="69" idx="1"/>
          </p:cNvCxnSpPr>
          <p:nvPr/>
        </p:nvCxnSpPr>
        <p:spPr>
          <a:xfrm>
            <a:off x="8394515" y="3422724"/>
            <a:ext cx="1083342" cy="862"/>
          </a:xfrm>
          <a:prstGeom prst="straightConnector1">
            <a:avLst/>
          </a:prstGeom>
          <a:ln w="1270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642359"/>
      </p:ext>
    </p:extLst>
  </p:cSld>
  <p:clrMapOvr>
    <a:masterClrMapping/>
  </p:clrMapOvr>
</p:sld>
</file>

<file path=ppt/theme/theme1.xml><?xml version="1.0" encoding="utf-8"?>
<a:theme xmlns:a="http://schemas.openxmlformats.org/drawingml/2006/main" name="Office 테마">
  <a:themeElements>
    <a:clrScheme name="사용자 지정 3">
      <a:dk1>
        <a:srgbClr val="3B3B3B"/>
      </a:dk1>
      <a:lt1>
        <a:sysClr val="window" lastClr="FFFFFF"/>
      </a:lt1>
      <a:dk2>
        <a:srgbClr val="2C2C2C"/>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to">
      <a:majorFont>
        <a:latin typeface="roboto"/>
        <a:ea typeface="roboto"/>
        <a:cs typeface=""/>
      </a:majorFont>
      <a:minorFont>
        <a:latin typeface="lato"/>
        <a:ea typeface="lat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문서" ma:contentTypeID="0x010100C37E2EADF0DA1248973AAEB67F7729DF" ma:contentTypeVersion="2" ma:contentTypeDescription="새 문서를 만듭니다." ma:contentTypeScope="" ma:versionID="307d54d90d333fb67b4bc1f75bd7d16d">
  <xsd:schema xmlns:xsd="http://www.w3.org/2001/XMLSchema" xmlns:xs="http://www.w3.org/2001/XMLSchema" xmlns:p="http://schemas.microsoft.com/office/2006/metadata/properties" xmlns:ns3="66996a82-3c57-4783-9057-bbd7299d5ac2" targetNamespace="http://schemas.microsoft.com/office/2006/metadata/properties" ma:root="true" ma:fieldsID="0a1530f3cce41849c4c248a1920690ac" ns3:_="">
    <xsd:import namespace="66996a82-3c57-4783-9057-bbd7299d5ac2"/>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996a82-3c57-4783-9057-bbd7299d5a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BE11C0-26DD-4A26-A445-B21939A775D5}">
  <ds:schemaRefs>
    <ds:schemaRef ds:uri="http://schemas.microsoft.com/office/infopath/2007/PartnerControls"/>
    <ds:schemaRef ds:uri="http://purl.org/dc/dcmitype/"/>
    <ds:schemaRef ds:uri="http://purl.org/dc/term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66996a82-3c57-4783-9057-bbd7299d5ac2"/>
    <ds:schemaRef ds:uri="http://www.w3.org/XML/1998/namespace"/>
  </ds:schemaRefs>
</ds:datastoreItem>
</file>

<file path=customXml/itemProps2.xml><?xml version="1.0" encoding="utf-8"?>
<ds:datastoreItem xmlns:ds="http://schemas.openxmlformats.org/officeDocument/2006/customXml" ds:itemID="{5EB1A85F-5207-48B3-9A92-B7011B5E21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996a82-3c57-4783-9057-bbd7299d5a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454E5D-6194-4212-9349-081453728F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1882</Words>
  <Application>Microsoft Office PowerPoint</Application>
  <PresentationFormat>와이드스크린</PresentationFormat>
  <Paragraphs>316</Paragraphs>
  <Slides>23</Slides>
  <Notes>22</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23</vt:i4>
      </vt:variant>
    </vt:vector>
  </HeadingPairs>
  <TitlesOfParts>
    <vt:vector size="30" baseType="lpstr">
      <vt:lpstr>lato</vt:lpstr>
      <vt:lpstr>roboto</vt:lpstr>
      <vt:lpstr>Cambria Math</vt:lpstr>
      <vt:lpstr>Wingdings</vt:lpstr>
      <vt:lpstr>맑은 고딕</vt:lpstr>
      <vt:lpstr>Arial</vt:lpstr>
      <vt:lpstr>Office 테마</vt:lpstr>
      <vt:lpstr>PowerPoint 프레젠테이션</vt:lpstr>
      <vt:lpstr>Submission result </vt:lpstr>
      <vt:lpstr>Reviewer1’s comments </vt:lpstr>
      <vt:lpstr>Reviewer1’s comments </vt:lpstr>
      <vt:lpstr>Reviewer1’s comments </vt:lpstr>
      <vt:lpstr>Reviewer1’s comments </vt:lpstr>
      <vt:lpstr>Reviewer1’s comments </vt:lpstr>
      <vt:lpstr>Reviewer1’s comments </vt:lpstr>
      <vt:lpstr>PowerPoint 프레젠테이션</vt:lpstr>
      <vt:lpstr>Reviewer1’s comments </vt:lpstr>
      <vt:lpstr>Reviewer1’s comments </vt:lpstr>
      <vt:lpstr>Reviewer1’s comments </vt:lpstr>
      <vt:lpstr>Reviewer2’s comments </vt:lpstr>
      <vt:lpstr>Reviewer2’s comments </vt:lpstr>
      <vt:lpstr>Reviewer2’s comments </vt:lpstr>
      <vt:lpstr>Reviewer2’s comments </vt:lpstr>
      <vt:lpstr>Reviewer2’s comments </vt:lpstr>
      <vt:lpstr>Reviewer2’s comments </vt:lpstr>
      <vt:lpstr>Reviewer2’s comments </vt:lpstr>
      <vt:lpstr>Reviewer2’s comments </vt:lpstr>
      <vt:lpstr>Reviewer2’s comments </vt:lpstr>
      <vt:lpstr>Reviewer2’s comments </vt:lpstr>
      <vt:lpstr>Reviewer2’s comments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
  <cp:lastModifiedBy/>
  <cp:revision>117</cp:revision>
  <dcterms:created xsi:type="dcterms:W3CDTF">2020-03-06T02:35:36Z</dcterms:created>
  <dcterms:modified xsi:type="dcterms:W3CDTF">2022-03-30T08:13:47Z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0x010100C37E2EADF0DA1248973AAEB67F7729DF</vt:lpwstr>
  </property>
</Properties>
</file>