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4"/>
  </p:sldMasterIdLst>
  <p:notesMasterIdLst>
    <p:notesMasterId r:id="rId21"/>
  </p:notesMasterIdLst>
  <p:sldIdLst>
    <p:sldId id="259" r:id="rId5"/>
    <p:sldId id="260" r:id="rId6"/>
    <p:sldId id="388" r:id="rId7"/>
    <p:sldId id="261" r:id="rId8"/>
    <p:sldId id="394" r:id="rId9"/>
    <p:sldId id="393" r:id="rId10"/>
    <p:sldId id="395" r:id="rId11"/>
    <p:sldId id="387" r:id="rId12"/>
    <p:sldId id="396" r:id="rId13"/>
    <p:sldId id="397" r:id="rId14"/>
    <p:sldId id="398" r:id="rId15"/>
    <p:sldId id="399" r:id="rId16"/>
    <p:sldId id="400" r:id="rId17"/>
    <p:sldId id="389" r:id="rId18"/>
    <p:sldId id="390" r:id="rId19"/>
    <p:sldId id="391" r:id="rId20"/>
  </p:sldIdLst>
  <p:sldSz cx="12192000" cy="6858000"/>
  <p:notesSz cx="6858000" cy="9144000"/>
  <p:embeddedFontLst>
    <p:embeddedFont>
      <p:font typeface="lato" panose="020F0502020204030203"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맑은 고딕" panose="020B0503020000020004" pitchFamily="50" charset="-127"/>
      <p:regular r:id="rId30"/>
      <p:bold r:id="rId31"/>
    </p:embeddedFont>
  </p:embeddedFontLst>
  <p:kinsoku lang="ko-KR" invalStChars="、。，．：；？！’”）〕］｝〉》」』】°℃％!%￠),.:;?]}&gt;" invalEndChars="‘“（〔［｛〈《「『【￥＄\￦￡€([{&l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23" userDrawn="1">
          <p15:clr>
            <a:srgbClr val="A4A3A4"/>
          </p15:clr>
        </p15:guide>
        <p15:guide id="3" orient="horz" pos="159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만든 이" initials="오전"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A249"/>
    <a:srgbClr val="D9D9D9"/>
    <a:srgbClr val="B1B1B1"/>
    <a:srgbClr val="FFFFFF"/>
    <a:srgbClr val="BFBFBF"/>
    <a:srgbClr val="F2F2F2"/>
    <a:srgbClr val="5B9BD5"/>
    <a:srgbClr val="99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89916" autoAdjust="0"/>
  </p:normalViewPr>
  <p:slideViewPr>
    <p:cSldViewPr snapToGrid="0" showGuides="1">
      <p:cViewPr varScale="1">
        <p:scale>
          <a:sx n="60" d="100"/>
          <a:sy n="60" d="100"/>
        </p:scale>
        <p:origin x="96" y="1212"/>
      </p:cViewPr>
      <p:guideLst>
        <p:guide pos="5223"/>
        <p:guide orient="horz" pos="1593"/>
      </p:guideLst>
    </p:cSldViewPr>
  </p:slideViewPr>
  <p:outlineViewPr>
    <p:cViewPr>
      <p:scale>
        <a:sx n="33" d="100"/>
        <a:sy n="33" d="100"/>
      </p:scale>
      <p:origin x="0" y="-20442"/>
    </p:cViewPr>
  </p:outlineViewPr>
  <p:notesTextViewPr>
    <p:cViewPr>
      <p:scale>
        <a:sx n="1" d="1"/>
        <a:sy n="1" d="1"/>
      </p:scale>
      <p:origin x="0" y="0"/>
    </p:cViewPr>
  </p:notesTextViewPr>
  <p:notesViewPr>
    <p:cSldViewPr snapToGrid="0" showGuides="1">
      <p:cViewPr>
        <p:scale>
          <a:sx n="87" d="100"/>
          <a:sy n="87" d="100"/>
        </p:scale>
        <p:origin x="1108" y="-21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53B65-7BB5-4D60-9879-5AFC8E04B446}" type="datetimeFigureOut">
              <a:rPr lang="ko-KR" altLang="en-US" smtClean="0"/>
              <a:t>2022-05-17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6E87F-228F-44B2-B4EE-9BD47B249A9D}" type="slidenum">
              <a:rPr lang="ko-KR" altLang="en-US" smtClean="0"/>
              <a:t>‹#›</a:t>
            </a:fld>
            <a:endParaRPr lang="ko-KR" altLang="en-US"/>
          </a:p>
        </p:txBody>
      </p:sp>
    </p:spTree>
    <p:extLst>
      <p:ext uri="{BB962C8B-B14F-4D97-AF65-F5344CB8AC3E}">
        <p14:creationId xmlns:p14="http://schemas.microsoft.com/office/powerpoint/2010/main" val="187030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B6E87F-228F-44B2-B4EE-9BD47B249A9D}" type="slidenum">
              <a:rPr lang="ko-KR" altLang="en-US" smtClean="0"/>
              <a:t>1</a:t>
            </a:fld>
            <a:endParaRPr lang="ko-KR" altLang="en-US"/>
          </a:p>
        </p:txBody>
      </p:sp>
    </p:spTree>
    <p:extLst>
      <p:ext uri="{BB962C8B-B14F-4D97-AF65-F5344CB8AC3E}">
        <p14:creationId xmlns:p14="http://schemas.microsoft.com/office/powerpoint/2010/main" val="257899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10</a:t>
            </a:fld>
            <a:endParaRPr lang="ko-KR" altLang="en-US"/>
          </a:p>
        </p:txBody>
      </p:sp>
    </p:spTree>
    <p:extLst>
      <p:ext uri="{BB962C8B-B14F-4D97-AF65-F5344CB8AC3E}">
        <p14:creationId xmlns:p14="http://schemas.microsoft.com/office/powerpoint/2010/main" val="3277469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11</a:t>
            </a:fld>
            <a:endParaRPr lang="ko-KR" altLang="en-US"/>
          </a:p>
        </p:txBody>
      </p:sp>
    </p:spTree>
    <p:extLst>
      <p:ext uri="{BB962C8B-B14F-4D97-AF65-F5344CB8AC3E}">
        <p14:creationId xmlns:p14="http://schemas.microsoft.com/office/powerpoint/2010/main" val="1276417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12</a:t>
            </a:fld>
            <a:endParaRPr lang="ko-KR" altLang="en-US"/>
          </a:p>
        </p:txBody>
      </p:sp>
    </p:spTree>
    <p:extLst>
      <p:ext uri="{BB962C8B-B14F-4D97-AF65-F5344CB8AC3E}">
        <p14:creationId xmlns:p14="http://schemas.microsoft.com/office/powerpoint/2010/main" val="199644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13</a:t>
            </a:fld>
            <a:endParaRPr lang="ko-KR" altLang="en-US"/>
          </a:p>
        </p:txBody>
      </p:sp>
    </p:spTree>
    <p:extLst>
      <p:ext uri="{BB962C8B-B14F-4D97-AF65-F5344CB8AC3E}">
        <p14:creationId xmlns:p14="http://schemas.microsoft.com/office/powerpoint/2010/main" val="3004890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14</a:t>
            </a:fld>
            <a:endParaRPr lang="ko-KR" altLang="en-US"/>
          </a:p>
        </p:txBody>
      </p:sp>
    </p:spTree>
    <p:extLst>
      <p:ext uri="{BB962C8B-B14F-4D97-AF65-F5344CB8AC3E}">
        <p14:creationId xmlns:p14="http://schemas.microsoft.com/office/powerpoint/2010/main" val="3921156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15</a:t>
            </a:fld>
            <a:endParaRPr lang="ko-KR" altLang="en-US"/>
          </a:p>
        </p:txBody>
      </p:sp>
    </p:spTree>
    <p:extLst>
      <p:ext uri="{BB962C8B-B14F-4D97-AF65-F5344CB8AC3E}">
        <p14:creationId xmlns:p14="http://schemas.microsoft.com/office/powerpoint/2010/main" val="3712042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16</a:t>
            </a:fld>
            <a:endParaRPr lang="ko-KR" altLang="en-US"/>
          </a:p>
        </p:txBody>
      </p:sp>
    </p:spTree>
    <p:extLst>
      <p:ext uri="{BB962C8B-B14F-4D97-AF65-F5344CB8AC3E}">
        <p14:creationId xmlns:p14="http://schemas.microsoft.com/office/powerpoint/2010/main" val="381618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a:t>
            </a:fld>
            <a:endParaRPr lang="ko-KR" altLang="en-US"/>
          </a:p>
        </p:txBody>
      </p:sp>
    </p:spTree>
    <p:extLst>
      <p:ext uri="{BB962C8B-B14F-4D97-AF65-F5344CB8AC3E}">
        <p14:creationId xmlns:p14="http://schemas.microsoft.com/office/powerpoint/2010/main" val="368692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3</a:t>
            </a:fld>
            <a:endParaRPr lang="ko-KR" altLang="en-US"/>
          </a:p>
        </p:txBody>
      </p:sp>
    </p:spTree>
    <p:extLst>
      <p:ext uri="{BB962C8B-B14F-4D97-AF65-F5344CB8AC3E}">
        <p14:creationId xmlns:p14="http://schemas.microsoft.com/office/powerpoint/2010/main" val="126783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4</a:t>
            </a:fld>
            <a:endParaRPr lang="ko-KR" altLang="en-US"/>
          </a:p>
        </p:txBody>
      </p:sp>
    </p:spTree>
    <p:extLst>
      <p:ext uri="{BB962C8B-B14F-4D97-AF65-F5344CB8AC3E}">
        <p14:creationId xmlns:p14="http://schemas.microsoft.com/office/powerpoint/2010/main" val="387576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5</a:t>
            </a:fld>
            <a:endParaRPr lang="ko-KR" altLang="en-US"/>
          </a:p>
        </p:txBody>
      </p:sp>
    </p:spTree>
    <p:extLst>
      <p:ext uri="{BB962C8B-B14F-4D97-AF65-F5344CB8AC3E}">
        <p14:creationId xmlns:p14="http://schemas.microsoft.com/office/powerpoint/2010/main" val="417421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6</a:t>
            </a:fld>
            <a:endParaRPr lang="ko-KR" altLang="en-US"/>
          </a:p>
        </p:txBody>
      </p:sp>
    </p:spTree>
    <p:extLst>
      <p:ext uri="{BB962C8B-B14F-4D97-AF65-F5344CB8AC3E}">
        <p14:creationId xmlns:p14="http://schemas.microsoft.com/office/powerpoint/2010/main" val="107185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7</a:t>
            </a:fld>
            <a:endParaRPr lang="ko-KR" altLang="en-US"/>
          </a:p>
        </p:txBody>
      </p:sp>
    </p:spTree>
    <p:extLst>
      <p:ext uri="{BB962C8B-B14F-4D97-AF65-F5344CB8AC3E}">
        <p14:creationId xmlns:p14="http://schemas.microsoft.com/office/powerpoint/2010/main" val="2812025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8</a:t>
            </a:fld>
            <a:endParaRPr lang="ko-KR" altLang="en-US"/>
          </a:p>
        </p:txBody>
      </p:sp>
    </p:spTree>
    <p:extLst>
      <p:ext uri="{BB962C8B-B14F-4D97-AF65-F5344CB8AC3E}">
        <p14:creationId xmlns:p14="http://schemas.microsoft.com/office/powerpoint/2010/main" val="170108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9</a:t>
            </a:fld>
            <a:endParaRPr lang="ko-KR" altLang="en-US"/>
          </a:p>
        </p:txBody>
      </p:sp>
    </p:spTree>
    <p:extLst>
      <p:ext uri="{BB962C8B-B14F-4D97-AF65-F5344CB8AC3E}">
        <p14:creationId xmlns:p14="http://schemas.microsoft.com/office/powerpoint/2010/main" val="266680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07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05740" y="165629"/>
            <a:ext cx="11757660" cy="700498"/>
          </a:xfrm>
        </p:spPr>
        <p:txBody>
          <a:bodyPr>
            <a:normAutofit/>
          </a:bodyPr>
          <a:lstStyle>
            <a:lvl1pPr>
              <a:defRPr sz="3600" b="1">
                <a:solidFill>
                  <a:schemeClr val="accent5"/>
                </a:solidFill>
              </a:defRPr>
            </a:lvl1pPr>
          </a:lstStyle>
          <a:p>
            <a:r>
              <a:rPr lang="en-US" altLang="ko-KR" dirty="0"/>
              <a:t>Title Test</a:t>
            </a:r>
            <a:endParaRPr lang="ko-KR" altLang="en-US" dirty="0"/>
          </a:p>
        </p:txBody>
      </p:sp>
      <p:sp>
        <p:nvSpPr>
          <p:cNvPr id="3" name="내용 개체 틀 2"/>
          <p:cNvSpPr>
            <a:spLocks noGrp="1"/>
          </p:cNvSpPr>
          <p:nvPr>
            <p:ph idx="1"/>
          </p:nvPr>
        </p:nvSpPr>
        <p:spPr>
          <a:xfrm>
            <a:off x="205740" y="927088"/>
            <a:ext cx="11757660" cy="5146052"/>
          </a:xfrm>
        </p:spPr>
        <p:txBody>
          <a:bodyPr/>
          <a:lstStyle>
            <a:lvl1pPr marL="228600" indent="-228600">
              <a:lnSpc>
                <a:spcPct val="140000"/>
              </a:lnSpc>
              <a:buFont typeface="Wingdings" panose="05000000000000000000" pitchFamily="2" charset="2"/>
              <a:buChar char="§"/>
              <a:defRPr sz="2400">
                <a:solidFill>
                  <a:schemeClr val="tx1"/>
                </a:solidFill>
              </a:defRPr>
            </a:lvl1pPr>
            <a:lvl2pPr marL="576000" indent="-228600">
              <a:lnSpc>
                <a:spcPct val="140000"/>
              </a:lnSpc>
              <a:buFont typeface="Arial" panose="020B0604020202020204" pitchFamily="34" charset="0"/>
              <a:buChar char="•"/>
              <a:defRPr sz="20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ko-KR" altLang="en-US" dirty="0"/>
              <a:t>마스터 텍스트 스타일 편집</a:t>
            </a:r>
          </a:p>
          <a:p>
            <a:pPr lvl="1"/>
            <a:r>
              <a:rPr lang="ko-KR" altLang="en-US" dirty="0"/>
              <a:t>둘째 수준</a:t>
            </a:r>
          </a:p>
        </p:txBody>
      </p:sp>
      <p:sp>
        <p:nvSpPr>
          <p:cNvPr id="7" name="직사각형 6"/>
          <p:cNvSpPr/>
          <p:nvPr userDrawn="1"/>
        </p:nvSpPr>
        <p:spPr>
          <a:xfrm>
            <a:off x="3712" y="6457520"/>
            <a:ext cx="12192000" cy="400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5"/>
              </a:solidFill>
            </a:endParaRPr>
          </a:p>
        </p:txBody>
      </p:sp>
      <p:sp>
        <p:nvSpPr>
          <p:cNvPr id="8" name="TextBox 7"/>
          <p:cNvSpPr txBox="1"/>
          <p:nvPr userDrawn="1"/>
        </p:nvSpPr>
        <p:spPr>
          <a:xfrm>
            <a:off x="9258790" y="6550276"/>
            <a:ext cx="2480717" cy="207511"/>
          </a:xfrm>
          <a:prstGeom prst="rect">
            <a:avLst/>
          </a:prstGeom>
          <a:noFill/>
        </p:spPr>
        <p:txBody>
          <a:bodyPr wrap="square" lIns="0" tIns="0" rIns="0" bIns="0" rtlCol="0">
            <a:spAutoFit/>
          </a:bodyPr>
          <a:lstStyle/>
          <a:p>
            <a:r>
              <a:rPr lang="en-US" altLang="ko-KR" sz="1300" dirty="0">
                <a:solidFill>
                  <a:schemeClr val="bg1"/>
                </a:solidFill>
                <a:latin typeface="+mn-lt"/>
                <a:cs typeface="lato" panose="020F0502020204030203" pitchFamily="34" charset="0"/>
              </a:rPr>
              <a:t> Changwon National</a:t>
            </a:r>
            <a:r>
              <a:rPr lang="en-US" altLang="ko-KR" sz="1300" baseline="0" dirty="0">
                <a:solidFill>
                  <a:schemeClr val="bg1"/>
                </a:solidFill>
                <a:latin typeface="+mn-lt"/>
                <a:cs typeface="lato" panose="020F0502020204030203" pitchFamily="34" charset="0"/>
              </a:rPr>
              <a:t> University</a:t>
            </a:r>
            <a:endParaRPr lang="ko-KR" altLang="en-US" sz="1300" dirty="0">
              <a:solidFill>
                <a:schemeClr val="bg1"/>
              </a:solidFill>
              <a:latin typeface="+mn-lt"/>
              <a:cs typeface="lato" panose="020F0502020204030203" pitchFamily="34" charset="0"/>
            </a:endParaRPr>
          </a:p>
        </p:txBody>
      </p:sp>
      <p:sp>
        <p:nvSpPr>
          <p:cNvPr id="11" name="직사각형 10"/>
          <p:cNvSpPr/>
          <p:nvPr userDrawn="1"/>
        </p:nvSpPr>
        <p:spPr>
          <a:xfrm>
            <a:off x="45621" y="6557732"/>
            <a:ext cx="5993100" cy="200055"/>
          </a:xfrm>
          <a:prstGeom prst="rect">
            <a:avLst/>
          </a:prstGeom>
        </p:spPr>
        <p:txBody>
          <a:bodyPr wrap="square" lIns="0" tIns="0" rIns="0" bIns="0">
            <a:spAutoFit/>
          </a:bodyPr>
          <a:lstStyle/>
          <a:p>
            <a:pPr algn="l"/>
            <a:r>
              <a:rPr lang="en-US" altLang="ko-KR" sz="1300" dirty="0" err="1">
                <a:solidFill>
                  <a:schemeClr val="bg1"/>
                </a:solidFill>
                <a:latin typeface="+mn-lt"/>
              </a:rPr>
              <a:t>Jinseo</a:t>
            </a:r>
            <a:r>
              <a:rPr lang="en-US" altLang="ko-KR" sz="1300" dirty="0">
                <a:solidFill>
                  <a:schemeClr val="bg1"/>
                </a:solidFill>
                <a:latin typeface="+mn-lt"/>
              </a:rPr>
              <a:t> Choi</a:t>
            </a:r>
          </a:p>
        </p:txBody>
      </p:sp>
      <p:cxnSp>
        <p:nvCxnSpPr>
          <p:cNvPr id="12" name="Shape 60"/>
          <p:cNvCxnSpPr/>
          <p:nvPr userDrawn="1"/>
        </p:nvCxnSpPr>
        <p:spPr>
          <a:xfrm>
            <a:off x="205740" y="797547"/>
            <a:ext cx="11757660" cy="0"/>
          </a:xfrm>
          <a:prstGeom prst="straightConnector1">
            <a:avLst/>
          </a:prstGeom>
          <a:noFill/>
          <a:ln w="25400" cap="flat" cmpd="sng">
            <a:solidFill>
              <a:schemeClr val="accent5"/>
            </a:solidFill>
            <a:prstDash val="solid"/>
            <a:round/>
            <a:headEnd type="none" w="med" len="med"/>
            <a:tailEnd type="none" w="med" len="med"/>
          </a:ln>
        </p:spPr>
      </p:cxnSp>
      <p:cxnSp>
        <p:nvCxnSpPr>
          <p:cNvPr id="5" name="직선 연결선 4"/>
          <p:cNvCxnSpPr/>
          <p:nvPr userDrawn="1"/>
        </p:nvCxnSpPr>
        <p:spPr>
          <a:xfrm>
            <a:off x="11639490" y="6503723"/>
            <a:ext cx="0" cy="29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슬라이드 번호 개체 틀 3"/>
          <p:cNvSpPr>
            <a:spLocks noGrp="1"/>
          </p:cNvSpPr>
          <p:nvPr>
            <p:ph type="sldNum" sz="quarter" idx="4"/>
          </p:nvPr>
        </p:nvSpPr>
        <p:spPr>
          <a:xfrm>
            <a:off x="11720373" y="6465657"/>
            <a:ext cx="443242" cy="365125"/>
          </a:xfrm>
          <a:prstGeom prst="rect">
            <a:avLst/>
          </a:prstGeom>
        </p:spPr>
        <p:txBody>
          <a:bodyPr vert="horz" lIns="0" tIns="0" rIns="0" bIns="0" rtlCol="0" anchor="ctr"/>
          <a:lstStyle>
            <a:lvl1pPr algn="ctr">
              <a:defRPr sz="1400">
                <a:solidFill>
                  <a:schemeClr val="bg1"/>
                </a:solidFill>
              </a:defRPr>
            </a:lvl1pPr>
          </a:lstStyle>
          <a:p>
            <a:fld id="{765CECA1-5C9B-4693-A1BD-3F65156FCD02}" type="slidenum">
              <a:rPr lang="ko-KR" altLang="en-US" smtClean="0"/>
              <a:pPr/>
              <a:t>‹#›</a:t>
            </a:fld>
            <a:endParaRPr lang="ko-KR" altLang="en-US" dirty="0"/>
          </a:p>
        </p:txBody>
      </p:sp>
    </p:spTree>
    <p:extLst>
      <p:ext uri="{BB962C8B-B14F-4D97-AF65-F5344CB8AC3E}">
        <p14:creationId xmlns:p14="http://schemas.microsoft.com/office/powerpoint/2010/main" val="1410058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CECA1-5C9B-4693-A1BD-3F65156FCD02}" type="slidenum">
              <a:rPr lang="ko-KR" altLang="en-US" smtClean="0"/>
              <a:t>‹#›</a:t>
            </a:fld>
            <a:endParaRPr lang="ko-KR" altLang="en-US"/>
          </a:p>
        </p:txBody>
      </p:sp>
    </p:spTree>
    <p:extLst>
      <p:ext uri="{BB962C8B-B14F-4D97-AF65-F5344CB8AC3E}">
        <p14:creationId xmlns:p14="http://schemas.microsoft.com/office/powerpoint/2010/main" val="39522856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4600" y="1749890"/>
            <a:ext cx="9342800" cy="1107996"/>
          </a:xfrm>
          <a:prstGeom prst="rect">
            <a:avLst/>
          </a:prstGeom>
          <a:noFill/>
        </p:spPr>
        <p:txBody>
          <a:bodyPr wrap="square" lIns="0" tIns="0" rIns="0" bIns="0" rtlCol="0">
            <a:spAutoFit/>
          </a:bodyPr>
          <a:lstStyle/>
          <a:p>
            <a:pPr algn="ctr"/>
            <a:r>
              <a:rPr lang="en-US" altLang="ko-KR" sz="3600" b="1" dirty="0">
                <a:solidFill>
                  <a:schemeClr val="accent5"/>
                </a:solidFill>
                <a:latin typeface="roboto" panose="02000000000000000000" pitchFamily="2" charset="0"/>
              </a:rPr>
              <a:t>IEEE</a:t>
            </a:r>
            <a:r>
              <a:rPr lang="ko-KR" altLang="en-US" sz="3600" b="1" dirty="0">
                <a:solidFill>
                  <a:schemeClr val="accent5"/>
                </a:solidFill>
                <a:latin typeface="roboto" panose="02000000000000000000" pitchFamily="2" charset="0"/>
              </a:rPr>
              <a:t> </a:t>
            </a:r>
            <a:r>
              <a:rPr lang="en-US" altLang="ko-KR" sz="3600" b="1" dirty="0">
                <a:solidFill>
                  <a:schemeClr val="accent5"/>
                </a:solidFill>
                <a:latin typeface="roboto" panose="02000000000000000000" pitchFamily="2" charset="0"/>
              </a:rPr>
              <a:t>Access</a:t>
            </a:r>
          </a:p>
          <a:p>
            <a:pPr algn="ctr"/>
            <a:r>
              <a:rPr lang="en-US" altLang="ko-KR" sz="3600" b="1" dirty="0">
                <a:solidFill>
                  <a:schemeClr val="accent5"/>
                </a:solidFill>
                <a:latin typeface="roboto" panose="02000000000000000000" pitchFamily="2" charset="0"/>
              </a:rPr>
              <a:t>Reviewer’s comments  </a:t>
            </a:r>
          </a:p>
        </p:txBody>
      </p:sp>
      <p:sp>
        <p:nvSpPr>
          <p:cNvPr id="2" name="TextBox 1"/>
          <p:cNvSpPr txBox="1"/>
          <p:nvPr/>
        </p:nvSpPr>
        <p:spPr>
          <a:xfrm>
            <a:off x="759140" y="3499502"/>
            <a:ext cx="10688956" cy="430887"/>
          </a:xfrm>
          <a:prstGeom prst="rect">
            <a:avLst/>
          </a:prstGeom>
          <a:noFill/>
        </p:spPr>
        <p:txBody>
          <a:bodyPr wrap="square" rtlCol="0">
            <a:spAutoFit/>
          </a:bodyPr>
          <a:lstStyle/>
          <a:p>
            <a:pPr algn="ctr"/>
            <a:r>
              <a:rPr lang="en-US" altLang="ko-KR" sz="2200" dirty="0" err="1">
                <a:latin typeface="lato" panose="020F0502020204030203" pitchFamily="34" charset="0"/>
                <a:ea typeface="lato" panose="020F0502020204030203" pitchFamily="34" charset="0"/>
                <a:cs typeface="lato" panose="020F0502020204030203" pitchFamily="34" charset="0"/>
              </a:rPr>
              <a:t>Jinseo</a:t>
            </a:r>
            <a:r>
              <a:rPr lang="en-US" altLang="ko-KR" sz="2200" dirty="0">
                <a:latin typeface="lato" panose="020F0502020204030203" pitchFamily="34" charset="0"/>
                <a:ea typeface="lato" panose="020F0502020204030203" pitchFamily="34" charset="0"/>
                <a:cs typeface="lato" panose="020F0502020204030203" pitchFamily="34" charset="0"/>
              </a:rPr>
              <a:t> Choi</a:t>
            </a:r>
          </a:p>
        </p:txBody>
      </p:sp>
      <p:sp>
        <p:nvSpPr>
          <p:cNvPr id="6" name="TextBox 5"/>
          <p:cNvSpPr txBox="1"/>
          <p:nvPr/>
        </p:nvSpPr>
        <p:spPr>
          <a:xfrm>
            <a:off x="3028947" y="5237184"/>
            <a:ext cx="6149341" cy="400111"/>
          </a:xfrm>
          <a:prstGeom prst="rect">
            <a:avLst/>
          </a:prstGeom>
          <a:noFill/>
        </p:spPr>
        <p:txBody>
          <a:bodyPr wrap="square" rtlCol="0">
            <a:spAutoFit/>
          </a:bodyPr>
          <a:lstStyle/>
          <a:p>
            <a:pPr algn="ctr">
              <a:lnSpc>
                <a:spcPts val="2400"/>
              </a:lnSpc>
            </a:pPr>
            <a:r>
              <a:rPr lang="en-US" altLang="ko-KR" sz="2400" dirty="0">
                <a:latin typeface="+mj-lt"/>
                <a:ea typeface="lato" panose="020F0502020204030203" pitchFamily="34" charset="0"/>
                <a:cs typeface="lato" panose="020F0502020204030203" pitchFamily="34" charset="0"/>
              </a:rPr>
              <a:t>CHANGWON NATIONAL UNIVERSITY</a:t>
            </a:r>
          </a:p>
        </p:txBody>
      </p:sp>
    </p:spTree>
    <p:extLst>
      <p:ext uri="{BB962C8B-B14F-4D97-AF65-F5344CB8AC3E}">
        <p14:creationId xmlns:p14="http://schemas.microsoft.com/office/powerpoint/2010/main" val="166538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2000" dirty="0">
                <a:solidFill>
                  <a:schemeClr val="bg2">
                    <a:lumMod val="10000"/>
                  </a:schemeClr>
                </a:solidFill>
              </a:rPr>
              <a:t>1</a:t>
            </a:r>
            <a:r>
              <a:rPr lang="ko-KR" altLang="en-US" sz="2000" dirty="0" err="1">
                <a:solidFill>
                  <a:schemeClr val="bg2">
                    <a:lumMod val="10000"/>
                  </a:schemeClr>
                </a:solidFill>
              </a:rPr>
              <a:t>번논문</a:t>
            </a:r>
            <a:r>
              <a:rPr lang="ko-KR" altLang="en-US" sz="2000" dirty="0">
                <a:solidFill>
                  <a:schemeClr val="bg2">
                    <a:lumMod val="10000"/>
                  </a:schemeClr>
                </a:solidFill>
              </a:rPr>
              <a:t> 선행연구 작성방법</a:t>
            </a:r>
            <a:endParaRPr lang="en-US" altLang="ko-KR" sz="2000" dirty="0">
              <a:solidFill>
                <a:schemeClr val="bg2">
                  <a:lumMod val="10000"/>
                </a:schemeClr>
              </a:solidFill>
            </a:endParaRPr>
          </a:p>
          <a:p>
            <a:pPr lvl="1"/>
            <a:r>
              <a:rPr lang="ko-KR" altLang="en-US" sz="1600" dirty="0">
                <a:solidFill>
                  <a:schemeClr val="bg2">
                    <a:lumMod val="10000"/>
                  </a:schemeClr>
                </a:solidFill>
              </a:rPr>
              <a:t>데이터 클래스 불균형 문제를 </a:t>
            </a:r>
            <a:r>
              <a:rPr lang="en-US" altLang="ko-KR" sz="1600" dirty="0">
                <a:solidFill>
                  <a:schemeClr val="bg2">
                    <a:lumMod val="10000"/>
                  </a:schemeClr>
                </a:solidFill>
              </a:rPr>
              <a:t>3</a:t>
            </a:r>
            <a:r>
              <a:rPr lang="ko-KR" altLang="en-US" sz="1600" dirty="0">
                <a:solidFill>
                  <a:schemeClr val="bg2">
                    <a:lumMod val="10000"/>
                  </a:schemeClr>
                </a:solidFill>
              </a:rPr>
              <a:t>가지로 특정</a:t>
            </a:r>
            <a:endParaRPr lang="en-US" altLang="ko-KR" sz="1600" dirty="0">
              <a:solidFill>
                <a:schemeClr val="bg2">
                  <a:lumMod val="10000"/>
                </a:schemeClr>
              </a:solidFill>
            </a:endParaRPr>
          </a:p>
          <a:p>
            <a:pPr lvl="1"/>
            <a:r>
              <a:rPr lang="ko-KR" altLang="en-US" sz="1600" dirty="0">
                <a:solidFill>
                  <a:schemeClr val="bg2">
                    <a:lumMod val="10000"/>
                  </a:schemeClr>
                </a:solidFill>
              </a:rPr>
              <a:t>클래스 불균형 문제를 해결하기 위한 전략을 크게 </a:t>
            </a:r>
            <a:r>
              <a:rPr lang="en-US" altLang="ko-KR" sz="1600" dirty="0">
                <a:solidFill>
                  <a:schemeClr val="bg2">
                    <a:lumMod val="10000"/>
                  </a:schemeClr>
                </a:solidFill>
              </a:rPr>
              <a:t>3</a:t>
            </a:r>
            <a:r>
              <a:rPr lang="ko-KR" altLang="en-US" sz="1600" dirty="0">
                <a:solidFill>
                  <a:schemeClr val="bg2">
                    <a:lumMod val="10000"/>
                  </a:schemeClr>
                </a:solidFill>
              </a:rPr>
              <a:t>가지로 구분 </a:t>
            </a:r>
            <a:r>
              <a:rPr lang="en-US" altLang="ko-KR" sz="1600" dirty="0">
                <a:solidFill>
                  <a:schemeClr val="bg2">
                    <a:lumMod val="10000"/>
                  </a:schemeClr>
                </a:solidFill>
              </a:rPr>
              <a:t>(Data</a:t>
            </a:r>
            <a:r>
              <a:rPr lang="ko-KR" altLang="en-US" sz="1600" dirty="0">
                <a:solidFill>
                  <a:schemeClr val="bg2">
                    <a:lumMod val="10000"/>
                  </a:schemeClr>
                </a:solidFill>
              </a:rPr>
              <a:t> </a:t>
            </a:r>
            <a:r>
              <a:rPr lang="en-US" altLang="ko-KR" sz="1600" dirty="0">
                <a:solidFill>
                  <a:schemeClr val="bg2">
                    <a:lumMod val="10000"/>
                  </a:schemeClr>
                </a:solidFill>
              </a:rPr>
              <a:t>level, algorithm level, challenges for learning from imbalanced data)</a:t>
            </a:r>
          </a:p>
          <a:p>
            <a:pPr lvl="1"/>
            <a:r>
              <a:rPr lang="ko-KR" altLang="en-US" sz="1600" dirty="0">
                <a:solidFill>
                  <a:schemeClr val="bg2">
                    <a:lumMod val="10000"/>
                  </a:schemeClr>
                </a:solidFill>
              </a:rPr>
              <a:t>각각에 대해 관련연구 설명</a:t>
            </a:r>
            <a:r>
              <a:rPr lang="en-US" altLang="ko-KR" sz="1600" dirty="0">
                <a:solidFill>
                  <a:schemeClr val="bg2">
                    <a:lumMod val="10000"/>
                  </a:schemeClr>
                </a:solidFill>
              </a:rPr>
              <a:t>(28</a:t>
            </a:r>
            <a:r>
              <a:rPr lang="ko-KR" altLang="en-US" sz="1600" dirty="0">
                <a:solidFill>
                  <a:schemeClr val="bg2">
                    <a:lumMod val="10000"/>
                  </a:schemeClr>
                </a:solidFill>
              </a:rPr>
              <a:t>개</a:t>
            </a:r>
            <a:r>
              <a:rPr lang="en-US" altLang="ko-KR" sz="1600" dirty="0">
                <a:solidFill>
                  <a:schemeClr val="bg2">
                    <a:lumMod val="10000"/>
                  </a:schemeClr>
                </a:solidFill>
              </a:rPr>
              <a:t>)</a:t>
            </a:r>
          </a:p>
          <a:p>
            <a:r>
              <a:rPr lang="ko-KR" altLang="en-US" sz="2000" dirty="0">
                <a:solidFill>
                  <a:schemeClr val="bg2">
                    <a:lumMod val="10000"/>
                  </a:schemeClr>
                </a:solidFill>
              </a:rPr>
              <a:t>인용방식</a:t>
            </a:r>
            <a:endParaRPr lang="en-US" altLang="ko-KR" sz="2000" dirty="0">
              <a:solidFill>
                <a:schemeClr val="bg2">
                  <a:lumMod val="10000"/>
                </a:schemeClr>
              </a:solidFill>
            </a:endParaRPr>
          </a:p>
          <a:p>
            <a:pPr lvl="1"/>
            <a:r>
              <a:rPr lang="ko-KR" altLang="en-US" sz="1600" dirty="0">
                <a:solidFill>
                  <a:schemeClr val="bg2">
                    <a:lumMod val="10000"/>
                  </a:schemeClr>
                </a:solidFill>
              </a:rPr>
              <a:t> </a:t>
            </a:r>
            <a:r>
              <a:rPr lang="en-US" altLang="ko-KR" sz="1600" dirty="0">
                <a:solidFill>
                  <a:schemeClr val="bg2">
                    <a:lumMod val="10000"/>
                  </a:schemeClr>
                </a:solidFill>
              </a:rPr>
              <a:t>~study [</a:t>
            </a:r>
            <a:r>
              <a:rPr lang="ko-KR" altLang="en-US" sz="1600" dirty="0">
                <a:solidFill>
                  <a:schemeClr val="bg2">
                    <a:lumMod val="10000"/>
                  </a:schemeClr>
                </a:solidFill>
              </a:rPr>
              <a:t>인용번호</a:t>
            </a:r>
            <a:r>
              <a:rPr lang="en-US" altLang="ko-KR" sz="1600" dirty="0">
                <a:solidFill>
                  <a:schemeClr val="bg2">
                    <a:lumMod val="10000"/>
                  </a:schemeClr>
                </a:solidFill>
              </a:rPr>
              <a:t>] (</a:t>
            </a:r>
            <a:r>
              <a:rPr lang="ko-KR" altLang="en-US" sz="1600" dirty="0">
                <a:solidFill>
                  <a:schemeClr val="bg2">
                    <a:lumMod val="10000"/>
                  </a:schemeClr>
                </a:solidFill>
              </a:rPr>
              <a:t>설명</a:t>
            </a:r>
            <a:r>
              <a:rPr lang="en-US" altLang="ko-KR" sz="1600" dirty="0">
                <a:solidFill>
                  <a:schemeClr val="bg2">
                    <a:lumMod val="10000"/>
                  </a:schemeClr>
                </a:solidFill>
              </a:rPr>
              <a:t>)</a:t>
            </a:r>
          </a:p>
          <a:p>
            <a:pPr lvl="1"/>
            <a:r>
              <a:rPr lang="ko-KR" altLang="en-US" sz="1600" dirty="0">
                <a:solidFill>
                  <a:schemeClr val="bg2">
                    <a:lumMod val="10000"/>
                  </a:schemeClr>
                </a:solidFill>
              </a:rPr>
              <a:t>선행연구에 대한 논평은 제공 </a:t>
            </a:r>
            <a:r>
              <a:rPr lang="en-US" altLang="ko-KR" sz="1600" dirty="0">
                <a:solidFill>
                  <a:schemeClr val="bg2">
                    <a:lumMod val="10000"/>
                  </a:schemeClr>
                </a:solidFill>
              </a:rPr>
              <a:t>x</a:t>
            </a:r>
          </a:p>
          <a:p>
            <a:pPr marL="347400" lvl="1" indent="0">
              <a:buNone/>
            </a:pPr>
            <a:endParaRPr lang="en-US" altLang="ko-KR" sz="1600" dirty="0">
              <a:solidFill>
                <a:schemeClr val="bg2">
                  <a:lumMod val="10000"/>
                </a:schemeClr>
              </a:solidFill>
            </a:endParaRPr>
          </a:p>
          <a:p>
            <a:pPr lvl="1"/>
            <a:endParaRPr lang="en-US" altLang="ko-KR" sz="1600" dirty="0">
              <a:solidFill>
                <a:schemeClr val="bg2">
                  <a:lumMod val="10000"/>
                </a:schemeClr>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10</a:t>
            </a:fld>
            <a:endParaRPr lang="ko-KR" altLang="en-US" dirty="0"/>
          </a:p>
        </p:txBody>
      </p:sp>
      <p:pic>
        <p:nvPicPr>
          <p:cNvPr id="8" name="그림 7">
            <a:extLst>
              <a:ext uri="{FF2B5EF4-FFF2-40B4-BE49-F238E27FC236}">
                <a16:creationId xmlns:a16="http://schemas.microsoft.com/office/drawing/2014/main" id="{1DCFDAF8-0F20-9E3C-187B-750073CC6E50}"/>
              </a:ext>
            </a:extLst>
          </p:cNvPr>
          <p:cNvPicPr>
            <a:picLocks noChangeAspect="1"/>
          </p:cNvPicPr>
          <p:nvPr/>
        </p:nvPicPr>
        <p:blipFill>
          <a:blip r:embed="rId3"/>
          <a:stretch>
            <a:fillRect/>
          </a:stretch>
        </p:blipFill>
        <p:spPr>
          <a:xfrm>
            <a:off x="4693041" y="2655125"/>
            <a:ext cx="3448531" cy="3810532"/>
          </a:xfrm>
          <a:prstGeom prst="rect">
            <a:avLst/>
          </a:prstGeom>
        </p:spPr>
      </p:pic>
      <p:pic>
        <p:nvPicPr>
          <p:cNvPr id="10" name="그림 9">
            <a:extLst>
              <a:ext uri="{FF2B5EF4-FFF2-40B4-BE49-F238E27FC236}">
                <a16:creationId xmlns:a16="http://schemas.microsoft.com/office/drawing/2014/main" id="{8500E005-850D-01CC-FAF7-2F44BC85993B}"/>
              </a:ext>
            </a:extLst>
          </p:cNvPr>
          <p:cNvPicPr>
            <a:picLocks noChangeAspect="1"/>
          </p:cNvPicPr>
          <p:nvPr/>
        </p:nvPicPr>
        <p:blipFill>
          <a:blip r:embed="rId4"/>
          <a:stretch>
            <a:fillRect/>
          </a:stretch>
        </p:blipFill>
        <p:spPr>
          <a:xfrm>
            <a:off x="9126747" y="2393238"/>
            <a:ext cx="3065253" cy="3969753"/>
          </a:xfrm>
          <a:prstGeom prst="rect">
            <a:avLst/>
          </a:prstGeom>
        </p:spPr>
      </p:pic>
      <p:sp>
        <p:nvSpPr>
          <p:cNvPr id="11" name="직사각형 10">
            <a:extLst>
              <a:ext uri="{FF2B5EF4-FFF2-40B4-BE49-F238E27FC236}">
                <a16:creationId xmlns:a16="http://schemas.microsoft.com/office/drawing/2014/main" id="{DEF14A06-4E33-E0C1-00FF-F3F4544DAB7E}"/>
              </a:ext>
            </a:extLst>
          </p:cNvPr>
          <p:cNvSpPr/>
          <p:nvPr/>
        </p:nvSpPr>
        <p:spPr>
          <a:xfrm>
            <a:off x="4693042" y="2809917"/>
            <a:ext cx="3448530" cy="511253"/>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658A8D20-E617-A7B8-6230-0A7BB41074C0}"/>
              </a:ext>
            </a:extLst>
          </p:cNvPr>
          <p:cNvSpPr/>
          <p:nvPr/>
        </p:nvSpPr>
        <p:spPr>
          <a:xfrm>
            <a:off x="4693040" y="3321170"/>
            <a:ext cx="1106785" cy="146649"/>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878729E4-A17E-B816-1E43-55F6B7C7E72D}"/>
              </a:ext>
            </a:extLst>
          </p:cNvPr>
          <p:cNvSpPr/>
          <p:nvPr/>
        </p:nvSpPr>
        <p:spPr>
          <a:xfrm>
            <a:off x="5846106" y="3365449"/>
            <a:ext cx="2228219" cy="621766"/>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13B03522-8DE7-98B8-6DFF-78A21E4BBA54}"/>
              </a:ext>
            </a:extLst>
          </p:cNvPr>
          <p:cNvSpPr/>
          <p:nvPr/>
        </p:nvSpPr>
        <p:spPr>
          <a:xfrm>
            <a:off x="4693040" y="3475962"/>
            <a:ext cx="1153066" cy="511253"/>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2323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2000" dirty="0">
                <a:solidFill>
                  <a:schemeClr val="bg2">
                    <a:lumMod val="10000"/>
                  </a:schemeClr>
                </a:solidFill>
              </a:rPr>
              <a:t>Diagnosis of vertebral column pathologies using concatenated resampling with machine learning algorithms, </a:t>
            </a:r>
            <a:r>
              <a:rPr lang="en-US" altLang="ko-KR" sz="2000" dirty="0" err="1">
                <a:solidFill>
                  <a:schemeClr val="bg2">
                    <a:lumMod val="10000"/>
                  </a:schemeClr>
                </a:solidFill>
              </a:rPr>
              <a:t>PeerJ</a:t>
            </a:r>
            <a:r>
              <a:rPr lang="en-US" altLang="ko-KR" sz="2000" dirty="0">
                <a:solidFill>
                  <a:schemeClr val="bg2">
                    <a:lumMod val="10000"/>
                  </a:schemeClr>
                </a:solidFill>
              </a:rPr>
              <a:t>, 2021</a:t>
            </a:r>
          </a:p>
          <a:p>
            <a:pPr lvl="1"/>
            <a:r>
              <a:rPr lang="ko-KR" altLang="en-US" sz="1600" dirty="0" err="1">
                <a:solidFill>
                  <a:schemeClr val="bg2">
                    <a:lumMod val="10000"/>
                  </a:schemeClr>
                </a:solidFill>
              </a:rPr>
              <a:t>머신러닝과</a:t>
            </a:r>
            <a:r>
              <a:rPr lang="ko-KR" altLang="en-US" sz="1600" dirty="0">
                <a:solidFill>
                  <a:schemeClr val="bg2">
                    <a:lumMod val="10000"/>
                  </a:schemeClr>
                </a:solidFill>
              </a:rPr>
              <a:t> </a:t>
            </a:r>
            <a:r>
              <a:rPr lang="en-US" altLang="ko-KR" sz="1600" dirty="0">
                <a:solidFill>
                  <a:schemeClr val="bg2">
                    <a:lumMod val="10000"/>
                  </a:schemeClr>
                </a:solidFill>
              </a:rPr>
              <a:t>concatenated resampling</a:t>
            </a:r>
            <a:r>
              <a:rPr lang="ko-KR" altLang="en-US" sz="1600" dirty="0">
                <a:solidFill>
                  <a:schemeClr val="bg2">
                    <a:lumMod val="10000"/>
                  </a:schemeClr>
                </a:solidFill>
              </a:rPr>
              <a:t>을 사용한 척추병리진단</a:t>
            </a:r>
            <a:endParaRPr lang="en-US" altLang="ko-KR" sz="1600" dirty="0">
              <a:solidFill>
                <a:schemeClr val="bg2">
                  <a:lumMod val="10000"/>
                </a:schemeClr>
              </a:solidFill>
            </a:endParaRPr>
          </a:p>
          <a:p>
            <a:pPr lvl="1"/>
            <a:r>
              <a:rPr lang="ko-KR" altLang="en-US" sz="1600" dirty="0">
                <a:solidFill>
                  <a:schemeClr val="bg2">
                    <a:lumMod val="10000"/>
                  </a:schemeClr>
                </a:solidFill>
              </a:rPr>
              <a:t>다양한 </a:t>
            </a:r>
            <a:r>
              <a:rPr lang="ko-KR" altLang="en-US" sz="1600" dirty="0" err="1">
                <a:solidFill>
                  <a:schemeClr val="bg2">
                    <a:lumMod val="10000"/>
                  </a:schemeClr>
                </a:solidFill>
              </a:rPr>
              <a:t>머신러닝</a:t>
            </a:r>
            <a:r>
              <a:rPr lang="ko-KR" altLang="en-US" sz="1600" dirty="0">
                <a:solidFill>
                  <a:schemeClr val="bg2">
                    <a:lumMod val="10000"/>
                  </a:schemeClr>
                </a:solidFill>
              </a:rPr>
              <a:t> 접근방법을 시도</a:t>
            </a:r>
            <a:r>
              <a:rPr lang="en-US" altLang="ko-KR" sz="1600" dirty="0">
                <a:solidFill>
                  <a:schemeClr val="bg2">
                    <a:lumMod val="10000"/>
                  </a:schemeClr>
                </a:solidFill>
              </a:rPr>
              <a:t>(Tree-based </a:t>
            </a:r>
            <a:r>
              <a:rPr lang="ko-KR" altLang="en-US" sz="1600" dirty="0">
                <a:solidFill>
                  <a:schemeClr val="bg2">
                    <a:lumMod val="10000"/>
                  </a:schemeClr>
                </a:solidFill>
              </a:rPr>
              <a:t>앙상블</a:t>
            </a:r>
            <a:r>
              <a:rPr lang="en-US" altLang="ko-KR" sz="1600" dirty="0">
                <a:solidFill>
                  <a:schemeClr val="bg2">
                    <a:lumMod val="10000"/>
                  </a:schemeClr>
                </a:solidFill>
              </a:rPr>
              <a:t>, </a:t>
            </a:r>
            <a:r>
              <a:rPr lang="ko-KR" altLang="en-US" sz="1600" dirty="0">
                <a:solidFill>
                  <a:schemeClr val="bg2">
                    <a:lumMod val="10000"/>
                  </a:schemeClr>
                </a:solidFill>
              </a:rPr>
              <a:t>선형 </a:t>
            </a:r>
            <a:r>
              <a:rPr lang="ko-KR" altLang="en-US" sz="1600" dirty="0" err="1">
                <a:solidFill>
                  <a:schemeClr val="bg2">
                    <a:lumMod val="10000"/>
                  </a:schemeClr>
                </a:solidFill>
              </a:rPr>
              <a:t>머신러닝</a:t>
            </a:r>
            <a:r>
              <a:rPr lang="en-US" altLang="ko-KR" sz="1600" dirty="0">
                <a:solidFill>
                  <a:schemeClr val="bg2">
                    <a:lumMod val="10000"/>
                  </a:schemeClr>
                </a:solidFill>
              </a:rPr>
              <a:t>)</a:t>
            </a:r>
          </a:p>
          <a:p>
            <a:pPr lvl="1"/>
            <a:r>
              <a:rPr lang="ko-KR" altLang="en-US" sz="1600" dirty="0">
                <a:solidFill>
                  <a:schemeClr val="bg2">
                    <a:lumMod val="10000"/>
                  </a:schemeClr>
                </a:solidFill>
              </a:rPr>
              <a:t>데이터 불균형을 해결하기 위해 </a:t>
            </a:r>
            <a:r>
              <a:rPr lang="en-US" altLang="ko-KR" sz="1600" dirty="0">
                <a:solidFill>
                  <a:schemeClr val="bg2">
                    <a:lumMod val="10000"/>
                  </a:schemeClr>
                </a:solidFill>
              </a:rPr>
              <a:t>concatenated resampling </a:t>
            </a:r>
            <a:r>
              <a:rPr lang="ko-KR" altLang="en-US" sz="1600" dirty="0">
                <a:solidFill>
                  <a:schemeClr val="bg2">
                    <a:lumMod val="10000"/>
                  </a:schemeClr>
                </a:solidFill>
              </a:rPr>
              <a:t>샘플링 기법을 제안 </a:t>
            </a:r>
            <a:endParaRPr lang="en-US" altLang="ko-KR" sz="1600" dirty="0">
              <a:solidFill>
                <a:schemeClr val="bg2">
                  <a:lumMod val="10000"/>
                </a:schemeClr>
              </a:solidFill>
            </a:endParaRPr>
          </a:p>
          <a:p>
            <a:pPr lvl="1"/>
            <a:r>
              <a:rPr lang="en-US" altLang="ko-KR" sz="1600" dirty="0">
                <a:solidFill>
                  <a:schemeClr val="bg2">
                    <a:lumMod val="10000"/>
                  </a:schemeClr>
                </a:solidFill>
              </a:rPr>
              <a:t>Introduction </a:t>
            </a:r>
            <a:r>
              <a:rPr lang="ko-KR" altLang="en-US" sz="1600" dirty="0">
                <a:solidFill>
                  <a:schemeClr val="bg2">
                    <a:lumMod val="10000"/>
                  </a:schemeClr>
                </a:solidFill>
              </a:rPr>
              <a:t>→ </a:t>
            </a:r>
            <a:r>
              <a:rPr lang="en-US" altLang="ko-KR" sz="1600" dirty="0">
                <a:solidFill>
                  <a:schemeClr val="bg2">
                    <a:lumMod val="10000"/>
                  </a:schemeClr>
                </a:solidFill>
              </a:rPr>
              <a:t>Related work </a:t>
            </a:r>
            <a:r>
              <a:rPr lang="ko-KR" altLang="en-US" sz="1600" dirty="0">
                <a:solidFill>
                  <a:schemeClr val="bg2">
                    <a:lumMod val="10000"/>
                  </a:schemeClr>
                </a:solidFill>
              </a:rPr>
              <a:t>→ </a:t>
            </a:r>
            <a:r>
              <a:rPr lang="en-US" altLang="ko-KR" sz="1600" dirty="0">
                <a:solidFill>
                  <a:schemeClr val="bg2">
                    <a:lumMod val="10000"/>
                  </a:schemeClr>
                </a:solidFill>
              </a:rPr>
              <a:t>Proposed algorithm </a:t>
            </a:r>
            <a:r>
              <a:rPr lang="ko-KR" altLang="en-US" sz="1600" dirty="0">
                <a:solidFill>
                  <a:schemeClr val="bg2">
                    <a:lumMod val="10000"/>
                  </a:schemeClr>
                </a:solidFill>
              </a:rPr>
              <a:t>→</a:t>
            </a:r>
            <a:r>
              <a:rPr lang="en-US" altLang="ko-KR" sz="1600" dirty="0">
                <a:solidFill>
                  <a:schemeClr val="bg2">
                    <a:lumMod val="10000"/>
                  </a:schemeClr>
                </a:solidFill>
              </a:rPr>
              <a:t> Evaluation </a:t>
            </a:r>
            <a:r>
              <a:rPr lang="ko-KR" altLang="en-US" sz="1600" dirty="0">
                <a:solidFill>
                  <a:schemeClr val="bg2">
                    <a:lumMod val="10000"/>
                  </a:schemeClr>
                </a:solidFill>
              </a:rPr>
              <a:t>→ </a:t>
            </a:r>
            <a:r>
              <a:rPr lang="en-US" altLang="ko-KR" sz="1600" dirty="0">
                <a:solidFill>
                  <a:schemeClr val="bg2">
                    <a:lumMod val="10000"/>
                  </a:schemeClr>
                </a:solidFill>
              </a:rPr>
              <a:t>Conclusion</a:t>
            </a: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11</a:t>
            </a:fld>
            <a:endParaRPr lang="ko-KR" altLang="en-US" dirty="0"/>
          </a:p>
        </p:txBody>
      </p:sp>
    </p:spTree>
    <p:extLst>
      <p:ext uri="{BB962C8B-B14F-4D97-AF65-F5344CB8AC3E}">
        <p14:creationId xmlns:p14="http://schemas.microsoft.com/office/powerpoint/2010/main" val="372459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2000" dirty="0">
                <a:solidFill>
                  <a:schemeClr val="bg2">
                    <a:lumMod val="10000"/>
                  </a:schemeClr>
                </a:solidFill>
              </a:rPr>
              <a:t>2</a:t>
            </a:r>
            <a:r>
              <a:rPr lang="ko-KR" altLang="en-US" sz="2000" dirty="0">
                <a:solidFill>
                  <a:schemeClr val="bg2">
                    <a:lumMod val="10000"/>
                  </a:schemeClr>
                </a:solidFill>
              </a:rPr>
              <a:t>번 논문 선행연구 작성방법</a:t>
            </a:r>
            <a:endParaRPr lang="en-US" altLang="ko-KR" sz="2000" dirty="0">
              <a:solidFill>
                <a:schemeClr val="bg2">
                  <a:lumMod val="10000"/>
                </a:schemeClr>
              </a:solidFill>
            </a:endParaRPr>
          </a:p>
          <a:p>
            <a:pPr lvl="1"/>
            <a:r>
              <a:rPr lang="ko-KR" altLang="en-US" sz="1600" dirty="0" err="1">
                <a:solidFill>
                  <a:schemeClr val="bg2">
                    <a:lumMod val="10000"/>
                  </a:schemeClr>
                </a:solidFill>
              </a:rPr>
              <a:t>머신러닝</a:t>
            </a:r>
            <a:r>
              <a:rPr lang="ko-KR" altLang="en-US" sz="1600" dirty="0">
                <a:solidFill>
                  <a:schemeClr val="bg2">
                    <a:lumMod val="10000"/>
                  </a:schemeClr>
                </a:solidFill>
              </a:rPr>
              <a:t> 분류를 사용한 질병예측 연구사례</a:t>
            </a:r>
            <a:r>
              <a:rPr lang="en-US" altLang="ko-KR" sz="1600" dirty="0">
                <a:solidFill>
                  <a:schemeClr val="bg2">
                    <a:lumMod val="10000"/>
                  </a:schemeClr>
                </a:solidFill>
              </a:rPr>
              <a:t>(7</a:t>
            </a:r>
            <a:r>
              <a:rPr lang="ko-KR" altLang="en-US" sz="1600" dirty="0">
                <a:solidFill>
                  <a:schemeClr val="bg2">
                    <a:lumMod val="10000"/>
                  </a:schemeClr>
                </a:solidFill>
              </a:rPr>
              <a:t>개</a:t>
            </a:r>
            <a:r>
              <a:rPr lang="en-US" altLang="ko-KR" sz="1600" dirty="0">
                <a:solidFill>
                  <a:schemeClr val="bg2">
                    <a:lumMod val="10000"/>
                  </a:schemeClr>
                </a:solidFill>
              </a:rPr>
              <a:t>)</a:t>
            </a:r>
            <a:r>
              <a:rPr lang="ko-KR" altLang="en-US" sz="1600" dirty="0">
                <a:solidFill>
                  <a:schemeClr val="bg2">
                    <a:lumMod val="10000"/>
                  </a:schemeClr>
                </a:solidFill>
              </a:rPr>
              <a:t> </a:t>
            </a:r>
            <a:endParaRPr lang="en-US" altLang="ko-KR" sz="1600" dirty="0">
              <a:solidFill>
                <a:schemeClr val="bg2">
                  <a:lumMod val="10000"/>
                </a:schemeClr>
              </a:solidFill>
            </a:endParaRPr>
          </a:p>
          <a:p>
            <a:pPr lvl="1"/>
            <a:r>
              <a:rPr lang="ko-KR" altLang="en-US" sz="1600" dirty="0" err="1">
                <a:solidFill>
                  <a:schemeClr val="bg2">
                    <a:lumMod val="10000"/>
                  </a:schemeClr>
                </a:solidFill>
              </a:rPr>
              <a:t>머신러닝을</a:t>
            </a:r>
            <a:r>
              <a:rPr lang="ko-KR" altLang="en-US" sz="1600" dirty="0">
                <a:solidFill>
                  <a:schemeClr val="bg2">
                    <a:lumMod val="10000"/>
                  </a:schemeClr>
                </a:solidFill>
              </a:rPr>
              <a:t> 사용한 병리학 질환 분류 연구사례</a:t>
            </a:r>
            <a:r>
              <a:rPr lang="en-US" altLang="ko-KR" sz="1600" dirty="0">
                <a:solidFill>
                  <a:schemeClr val="bg2">
                    <a:lumMod val="10000"/>
                  </a:schemeClr>
                </a:solidFill>
              </a:rPr>
              <a:t>(4</a:t>
            </a:r>
            <a:r>
              <a:rPr lang="ko-KR" altLang="en-US" sz="1600" dirty="0">
                <a:solidFill>
                  <a:schemeClr val="bg2">
                    <a:lumMod val="10000"/>
                  </a:schemeClr>
                </a:solidFill>
              </a:rPr>
              <a:t>개</a:t>
            </a:r>
            <a:r>
              <a:rPr lang="en-US" altLang="ko-KR" sz="1600" dirty="0">
                <a:solidFill>
                  <a:schemeClr val="bg2">
                    <a:lumMod val="10000"/>
                  </a:schemeClr>
                </a:solidFill>
              </a:rPr>
              <a:t>)</a:t>
            </a:r>
          </a:p>
          <a:p>
            <a:pPr lvl="1"/>
            <a:r>
              <a:rPr lang="ko-KR" altLang="en-US" sz="1600" dirty="0" err="1">
                <a:solidFill>
                  <a:schemeClr val="bg2">
                    <a:lumMod val="10000"/>
                  </a:schemeClr>
                </a:solidFill>
              </a:rPr>
              <a:t>머신러닝을</a:t>
            </a:r>
            <a:r>
              <a:rPr lang="ko-KR" altLang="en-US" sz="1600" dirty="0">
                <a:solidFill>
                  <a:schemeClr val="bg2">
                    <a:lumMod val="10000"/>
                  </a:schemeClr>
                </a:solidFill>
              </a:rPr>
              <a:t> 분류를 사용한 척추질환 예측 연구사례</a:t>
            </a:r>
            <a:r>
              <a:rPr lang="en-US" altLang="ko-KR" sz="1600" dirty="0">
                <a:solidFill>
                  <a:schemeClr val="bg2">
                    <a:lumMod val="10000"/>
                  </a:schemeClr>
                </a:solidFill>
              </a:rPr>
              <a:t>(8</a:t>
            </a:r>
            <a:r>
              <a:rPr lang="ko-KR" altLang="en-US" sz="1600" dirty="0">
                <a:solidFill>
                  <a:schemeClr val="bg2">
                    <a:lumMod val="10000"/>
                  </a:schemeClr>
                </a:solidFill>
              </a:rPr>
              <a:t>개</a:t>
            </a:r>
            <a:r>
              <a:rPr lang="en-US" altLang="ko-KR" sz="1600" dirty="0">
                <a:solidFill>
                  <a:schemeClr val="bg2">
                    <a:lumMod val="10000"/>
                  </a:schemeClr>
                </a:solidFill>
              </a:rPr>
              <a:t>)</a:t>
            </a:r>
          </a:p>
          <a:p>
            <a:pPr lvl="1"/>
            <a:r>
              <a:rPr lang="ko-KR" altLang="en-US" sz="1600" dirty="0">
                <a:solidFill>
                  <a:schemeClr val="bg2">
                    <a:lumMod val="10000"/>
                  </a:schemeClr>
                </a:solidFill>
              </a:rPr>
              <a:t>언급된 주요 관련연구 정리 테이블 제공 </a:t>
            </a:r>
            <a:endParaRPr lang="en-US" altLang="ko-KR" sz="1600" dirty="0">
              <a:solidFill>
                <a:schemeClr val="bg2">
                  <a:lumMod val="10000"/>
                </a:schemeClr>
              </a:solidFill>
            </a:endParaRPr>
          </a:p>
          <a:p>
            <a:pPr lvl="1"/>
            <a:r>
              <a:rPr lang="en-US" altLang="ko-KR" sz="1600" dirty="0">
                <a:solidFill>
                  <a:schemeClr val="bg2">
                    <a:lumMod val="10000"/>
                  </a:schemeClr>
                </a:solidFill>
              </a:rPr>
              <a:t>[</a:t>
            </a:r>
            <a:r>
              <a:rPr lang="ko-KR" altLang="en-US" sz="1600" dirty="0">
                <a:solidFill>
                  <a:schemeClr val="bg2">
                    <a:lumMod val="10000"/>
                  </a:schemeClr>
                </a:solidFill>
              </a:rPr>
              <a:t>인용번호</a:t>
            </a:r>
            <a:r>
              <a:rPr lang="en-US" altLang="ko-KR" sz="1600" dirty="0">
                <a:solidFill>
                  <a:schemeClr val="bg2">
                    <a:lumMod val="10000"/>
                  </a:schemeClr>
                </a:solidFill>
              </a:rPr>
              <a:t>] (</a:t>
            </a:r>
            <a:r>
              <a:rPr lang="ko-KR" altLang="en-US" sz="1600" dirty="0">
                <a:solidFill>
                  <a:schemeClr val="bg2">
                    <a:lumMod val="10000"/>
                  </a:schemeClr>
                </a:solidFill>
              </a:rPr>
              <a:t>설명</a:t>
            </a:r>
            <a:r>
              <a:rPr lang="en-US" altLang="ko-KR" sz="1600" dirty="0">
                <a:solidFill>
                  <a:schemeClr val="bg2">
                    <a:lumMod val="10000"/>
                  </a:schemeClr>
                </a:solidFill>
              </a:rPr>
              <a:t>) (</a:t>
            </a:r>
            <a:r>
              <a:rPr lang="ko-KR" altLang="en-US" sz="1600" dirty="0">
                <a:solidFill>
                  <a:schemeClr val="bg2">
                    <a:lumMod val="10000"/>
                  </a:schemeClr>
                </a:solidFill>
              </a:rPr>
              <a:t>논평</a:t>
            </a:r>
            <a:r>
              <a:rPr lang="en-US" altLang="ko-KR" sz="1600" dirty="0">
                <a:solidFill>
                  <a:schemeClr val="bg2">
                    <a:lumMod val="10000"/>
                  </a:schemeClr>
                </a:solidFill>
              </a:rPr>
              <a:t>, </a:t>
            </a:r>
            <a:r>
              <a:rPr lang="ko-KR" altLang="en-US" sz="1400" dirty="0">
                <a:solidFill>
                  <a:schemeClr val="bg2">
                    <a:lumMod val="10000"/>
                  </a:schemeClr>
                </a:solidFill>
              </a:rPr>
              <a:t>없는 연구도 존재</a:t>
            </a:r>
            <a:r>
              <a:rPr lang="en-US" altLang="ko-KR" sz="1600" dirty="0">
                <a:solidFill>
                  <a:schemeClr val="bg2">
                    <a:lumMod val="10000"/>
                  </a:schemeClr>
                </a:solidFill>
              </a:rPr>
              <a:t>)</a:t>
            </a:r>
          </a:p>
          <a:p>
            <a:pPr lvl="1"/>
            <a:r>
              <a:rPr lang="ko-KR" altLang="en-US" sz="1600" dirty="0">
                <a:solidFill>
                  <a:schemeClr val="bg2">
                    <a:lumMod val="10000"/>
                  </a:schemeClr>
                </a:solidFill>
              </a:rPr>
              <a:t>전체 연구들에 대한 한계점 분석 서술 제공</a:t>
            </a:r>
            <a:endParaRPr lang="en-US" altLang="ko-KR" sz="1600" dirty="0">
              <a:solidFill>
                <a:schemeClr val="bg2">
                  <a:lumMod val="10000"/>
                </a:schemeClr>
              </a:solidFill>
            </a:endParaRPr>
          </a:p>
          <a:p>
            <a:pPr lvl="1"/>
            <a:endParaRPr lang="en-US" altLang="ko-KR" sz="1600" dirty="0">
              <a:solidFill>
                <a:schemeClr val="bg2">
                  <a:lumMod val="10000"/>
                </a:schemeClr>
              </a:solidFill>
            </a:endParaRPr>
          </a:p>
          <a:p>
            <a:pPr lvl="1"/>
            <a:endParaRPr lang="en-US" altLang="ko-KR" sz="1600" dirty="0">
              <a:solidFill>
                <a:schemeClr val="bg2">
                  <a:lumMod val="10000"/>
                </a:schemeClr>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12</a:t>
            </a:fld>
            <a:endParaRPr lang="ko-KR" altLang="en-US" dirty="0"/>
          </a:p>
        </p:txBody>
      </p:sp>
      <p:pic>
        <p:nvPicPr>
          <p:cNvPr id="6" name="그림 5">
            <a:extLst>
              <a:ext uri="{FF2B5EF4-FFF2-40B4-BE49-F238E27FC236}">
                <a16:creationId xmlns:a16="http://schemas.microsoft.com/office/drawing/2014/main" id="{A57DF60F-44D0-AAC3-F4F3-280ABB1BD4A1}"/>
              </a:ext>
            </a:extLst>
          </p:cNvPr>
          <p:cNvPicPr>
            <a:picLocks noChangeAspect="1"/>
          </p:cNvPicPr>
          <p:nvPr/>
        </p:nvPicPr>
        <p:blipFill>
          <a:blip r:embed="rId3"/>
          <a:stretch>
            <a:fillRect/>
          </a:stretch>
        </p:blipFill>
        <p:spPr>
          <a:xfrm>
            <a:off x="6367849" y="4766175"/>
            <a:ext cx="5595551" cy="1494651"/>
          </a:xfrm>
          <a:prstGeom prst="rect">
            <a:avLst/>
          </a:prstGeom>
        </p:spPr>
      </p:pic>
      <p:pic>
        <p:nvPicPr>
          <p:cNvPr id="8" name="그림 7">
            <a:extLst>
              <a:ext uri="{FF2B5EF4-FFF2-40B4-BE49-F238E27FC236}">
                <a16:creationId xmlns:a16="http://schemas.microsoft.com/office/drawing/2014/main" id="{EAB5C549-1CD9-0818-4C84-C9509A0E1D88}"/>
              </a:ext>
            </a:extLst>
          </p:cNvPr>
          <p:cNvPicPr>
            <a:picLocks noChangeAspect="1"/>
          </p:cNvPicPr>
          <p:nvPr/>
        </p:nvPicPr>
        <p:blipFill>
          <a:blip r:embed="rId4"/>
          <a:stretch>
            <a:fillRect/>
          </a:stretch>
        </p:blipFill>
        <p:spPr>
          <a:xfrm>
            <a:off x="6832516" y="906075"/>
            <a:ext cx="5153744" cy="3467584"/>
          </a:xfrm>
          <a:prstGeom prst="rect">
            <a:avLst/>
          </a:prstGeom>
        </p:spPr>
      </p:pic>
      <p:sp>
        <p:nvSpPr>
          <p:cNvPr id="9" name="직사각형 8">
            <a:extLst>
              <a:ext uri="{FF2B5EF4-FFF2-40B4-BE49-F238E27FC236}">
                <a16:creationId xmlns:a16="http://schemas.microsoft.com/office/drawing/2014/main" id="{263D813B-D348-5632-874B-2AF426B9BD37}"/>
              </a:ext>
            </a:extLst>
          </p:cNvPr>
          <p:cNvSpPr/>
          <p:nvPr/>
        </p:nvSpPr>
        <p:spPr>
          <a:xfrm>
            <a:off x="10481490" y="2260441"/>
            <a:ext cx="1129665" cy="208507"/>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4B616D32-58D9-6428-D0C6-4676F86B0355}"/>
              </a:ext>
            </a:extLst>
          </p:cNvPr>
          <p:cNvSpPr/>
          <p:nvPr/>
        </p:nvSpPr>
        <p:spPr>
          <a:xfrm>
            <a:off x="8329019" y="3220493"/>
            <a:ext cx="3506423" cy="208507"/>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7AF4037-08F2-8AB8-89D4-6D6B00BDD61A}"/>
              </a:ext>
            </a:extLst>
          </p:cNvPr>
          <p:cNvSpPr/>
          <p:nvPr/>
        </p:nvSpPr>
        <p:spPr>
          <a:xfrm>
            <a:off x="6832517" y="3415379"/>
            <a:ext cx="2811816" cy="208507"/>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D8FB35DD-C34B-28F6-893F-4456B07C2CC6}"/>
              </a:ext>
            </a:extLst>
          </p:cNvPr>
          <p:cNvSpPr/>
          <p:nvPr/>
        </p:nvSpPr>
        <p:spPr>
          <a:xfrm>
            <a:off x="6809656" y="2470720"/>
            <a:ext cx="5025786" cy="756972"/>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08360552-E221-D80A-832C-5C5B85CC4E8F}"/>
              </a:ext>
            </a:extLst>
          </p:cNvPr>
          <p:cNvSpPr/>
          <p:nvPr/>
        </p:nvSpPr>
        <p:spPr>
          <a:xfrm>
            <a:off x="6832515" y="3206872"/>
            <a:ext cx="1496503" cy="208507"/>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6D710010-114C-60E3-19FD-E46F46FC6247}"/>
              </a:ext>
            </a:extLst>
          </p:cNvPr>
          <p:cNvSpPr/>
          <p:nvPr/>
        </p:nvSpPr>
        <p:spPr>
          <a:xfrm>
            <a:off x="11611155" y="2269412"/>
            <a:ext cx="224287" cy="208507"/>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0DBAC841-7127-9811-43FA-F52CAD7A175E}"/>
              </a:ext>
            </a:extLst>
          </p:cNvPr>
          <p:cNvPicPr>
            <a:picLocks noChangeAspect="1"/>
          </p:cNvPicPr>
          <p:nvPr/>
        </p:nvPicPr>
        <p:blipFill>
          <a:blip r:embed="rId5"/>
          <a:stretch>
            <a:fillRect/>
          </a:stretch>
        </p:blipFill>
        <p:spPr>
          <a:xfrm>
            <a:off x="785454" y="3987308"/>
            <a:ext cx="5134692" cy="2333951"/>
          </a:xfrm>
          <a:prstGeom prst="rect">
            <a:avLst/>
          </a:prstGeom>
        </p:spPr>
      </p:pic>
      <p:cxnSp>
        <p:nvCxnSpPr>
          <p:cNvPr id="19" name="직선 화살표 연결선 18">
            <a:extLst>
              <a:ext uri="{FF2B5EF4-FFF2-40B4-BE49-F238E27FC236}">
                <a16:creationId xmlns:a16="http://schemas.microsoft.com/office/drawing/2014/main" id="{8EC05481-25E0-E178-97FF-59D1586BEDB6}"/>
              </a:ext>
            </a:extLst>
          </p:cNvPr>
          <p:cNvCxnSpPr/>
          <p:nvPr/>
        </p:nvCxnSpPr>
        <p:spPr>
          <a:xfrm>
            <a:off x="4477109" y="3244945"/>
            <a:ext cx="2139351" cy="0"/>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45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ko-KR" altLang="en-US" sz="2000" dirty="0">
                <a:solidFill>
                  <a:schemeClr val="bg2">
                    <a:lumMod val="10000"/>
                  </a:schemeClr>
                </a:solidFill>
              </a:rPr>
              <a:t>답변</a:t>
            </a:r>
            <a:endParaRPr lang="en-US" altLang="ko-KR" sz="1600" dirty="0">
              <a:solidFill>
                <a:schemeClr val="bg2">
                  <a:lumMod val="10000"/>
                </a:schemeClr>
              </a:solidFill>
            </a:endParaRPr>
          </a:p>
          <a:p>
            <a:pPr lvl="1"/>
            <a:r>
              <a:rPr lang="en-US" altLang="ko-KR" sz="1600" strike="sngStrike" dirty="0">
                <a:solidFill>
                  <a:schemeClr val="accent3"/>
                </a:solidFill>
              </a:rPr>
              <a:t>Section5</a:t>
            </a:r>
            <a:r>
              <a:rPr lang="ko-KR" altLang="en-US" sz="1600" strike="sngStrike" dirty="0">
                <a:solidFill>
                  <a:schemeClr val="accent3"/>
                </a:solidFill>
              </a:rPr>
              <a:t> </a:t>
            </a:r>
            <a:r>
              <a:rPr lang="en-US" altLang="ko-KR" sz="1600" strike="sngStrike" dirty="0">
                <a:solidFill>
                  <a:schemeClr val="accent3"/>
                </a:solidFill>
              </a:rPr>
              <a:t>Related works </a:t>
            </a:r>
            <a:r>
              <a:rPr lang="ko-KR" altLang="en-US" sz="1600" strike="sngStrike" dirty="0">
                <a:solidFill>
                  <a:schemeClr val="accent3"/>
                </a:solidFill>
              </a:rPr>
              <a:t>를 </a:t>
            </a:r>
            <a:r>
              <a:rPr lang="en-US" altLang="ko-KR" sz="1600" strike="sngStrike" dirty="0">
                <a:solidFill>
                  <a:schemeClr val="accent3"/>
                </a:solidFill>
              </a:rPr>
              <a:t>Introduction</a:t>
            </a:r>
            <a:r>
              <a:rPr lang="ko-KR" altLang="en-US" sz="1600" strike="sngStrike" dirty="0">
                <a:solidFill>
                  <a:schemeClr val="accent3"/>
                </a:solidFill>
              </a:rPr>
              <a:t> 뒤 </a:t>
            </a:r>
            <a:r>
              <a:rPr lang="en-US" altLang="ko-KR" sz="1600" strike="sngStrike" dirty="0">
                <a:solidFill>
                  <a:schemeClr val="accent3"/>
                </a:solidFill>
              </a:rPr>
              <a:t>Section2</a:t>
            </a:r>
            <a:r>
              <a:rPr lang="ko-KR" altLang="en-US" sz="1600" strike="sngStrike" dirty="0">
                <a:solidFill>
                  <a:schemeClr val="accent3"/>
                </a:solidFill>
              </a:rPr>
              <a:t> 로 이동 </a:t>
            </a:r>
            <a:endParaRPr lang="en-US" altLang="ko-KR" sz="1600" strike="sngStrike" dirty="0">
              <a:solidFill>
                <a:schemeClr val="accent3"/>
              </a:solidFill>
            </a:endParaRPr>
          </a:p>
          <a:p>
            <a:pPr lvl="1"/>
            <a:r>
              <a:rPr lang="ko-KR" altLang="en-US" sz="1600" dirty="0">
                <a:solidFill>
                  <a:schemeClr val="bg2">
                    <a:lumMod val="10000"/>
                  </a:schemeClr>
                </a:solidFill>
              </a:rPr>
              <a:t>관련연구 </a:t>
            </a:r>
            <a:r>
              <a:rPr lang="en-US" altLang="ko-KR" sz="1600" dirty="0">
                <a:solidFill>
                  <a:schemeClr val="bg2">
                    <a:lumMod val="10000"/>
                  </a:schemeClr>
                </a:solidFill>
              </a:rPr>
              <a:t>2</a:t>
            </a:r>
            <a:r>
              <a:rPr lang="ko-KR" altLang="en-US" sz="1600" dirty="0">
                <a:solidFill>
                  <a:schemeClr val="bg2">
                    <a:lumMod val="10000"/>
                  </a:schemeClr>
                </a:solidFill>
              </a:rPr>
              <a:t>개 추가 </a:t>
            </a:r>
            <a:endParaRPr lang="en-US" altLang="ko-KR" sz="1600" dirty="0">
              <a:solidFill>
                <a:schemeClr val="bg2">
                  <a:lumMod val="10000"/>
                </a:schemeClr>
              </a:solidFill>
            </a:endParaRPr>
          </a:p>
          <a:p>
            <a:pPr lvl="1"/>
            <a:r>
              <a:rPr lang="ko-KR" altLang="en-US" sz="1600" dirty="0">
                <a:solidFill>
                  <a:schemeClr val="bg2">
                    <a:lumMod val="10000"/>
                  </a:schemeClr>
                </a:solidFill>
              </a:rPr>
              <a:t>각 연구에 대한 코멘트 추가 </a:t>
            </a:r>
            <a:endParaRPr lang="en-US" altLang="ko-KR" sz="1600" dirty="0">
              <a:solidFill>
                <a:schemeClr val="bg2">
                  <a:lumMod val="10000"/>
                </a:schemeClr>
              </a:solidFill>
            </a:endParaRPr>
          </a:p>
          <a:p>
            <a:pPr lvl="1"/>
            <a:r>
              <a:rPr lang="ko-KR" altLang="en-US" sz="1600" dirty="0">
                <a:solidFill>
                  <a:schemeClr val="bg2">
                    <a:lumMod val="10000"/>
                  </a:schemeClr>
                </a:solidFill>
              </a:rPr>
              <a:t>관련연구들에 대한 한계점 추가 </a:t>
            </a:r>
            <a:endParaRPr lang="en-US" altLang="ko-KR" sz="1600" dirty="0">
              <a:solidFill>
                <a:schemeClr val="bg2">
                  <a:lumMod val="10000"/>
                </a:schemeClr>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13</a:t>
            </a:fld>
            <a:endParaRPr lang="ko-KR" altLang="en-US" dirty="0"/>
          </a:p>
        </p:txBody>
      </p:sp>
    </p:spTree>
    <p:extLst>
      <p:ext uri="{BB962C8B-B14F-4D97-AF65-F5344CB8AC3E}">
        <p14:creationId xmlns:p14="http://schemas.microsoft.com/office/powerpoint/2010/main" val="217889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Reviewer3’s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I have to turn the manuscript down after going through the first review round. Please refer to the following when submitting other journals in the future.</a:t>
            </a:r>
            <a:endParaRPr lang="en-US" altLang="ko-KR" dirty="0">
              <a:solidFill>
                <a:schemeClr val="bg2">
                  <a:lumMod val="10000"/>
                </a:schemeClr>
              </a:solidFill>
            </a:endParaRPr>
          </a:p>
          <a:p>
            <a:r>
              <a:rPr lang="en-US" altLang="ko-KR" dirty="0"/>
              <a:t>Your manuscript is structurally odd. Even if you look at the revisions confirmed after the first review round, it is quite strange to include related work before the conclusion. Structural modifications are required.</a:t>
            </a:r>
          </a:p>
          <a:p>
            <a:pPr lvl="1"/>
            <a:r>
              <a:rPr lang="ko-KR" altLang="en-US" dirty="0">
                <a:solidFill>
                  <a:schemeClr val="tx2"/>
                </a:solidFill>
              </a:rPr>
              <a:t>논문이 구조적으로 이상함</a:t>
            </a:r>
            <a:r>
              <a:rPr lang="en-US" altLang="ko-KR" dirty="0">
                <a:solidFill>
                  <a:schemeClr val="tx2"/>
                </a:solidFill>
              </a:rPr>
              <a:t>, conclusion </a:t>
            </a:r>
            <a:r>
              <a:rPr lang="ko-KR" altLang="en-US" dirty="0">
                <a:solidFill>
                  <a:schemeClr val="tx2"/>
                </a:solidFill>
              </a:rPr>
              <a:t>전에 관련연구를 포함하는 것이 이상함 </a:t>
            </a:r>
            <a:endParaRPr lang="en-US" altLang="ko-KR" dirty="0">
              <a:solidFill>
                <a:schemeClr val="tx2"/>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14</a:t>
            </a:fld>
            <a:endParaRPr lang="ko-KR" altLang="en-US" dirty="0"/>
          </a:p>
        </p:txBody>
      </p:sp>
    </p:spTree>
    <p:extLst>
      <p:ext uri="{BB962C8B-B14F-4D97-AF65-F5344CB8AC3E}">
        <p14:creationId xmlns:p14="http://schemas.microsoft.com/office/powerpoint/2010/main" val="98503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Reviewer3’s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I believe that there is too little contributions; there are only results related to your argued contributions, which are in Figure 12. In addition, in the practical performance of </a:t>
            </a:r>
            <a:r>
              <a:rPr lang="en-US" altLang="ko-KR" dirty="0" err="1"/>
              <a:t>ol.data</a:t>
            </a:r>
            <a:r>
              <a:rPr lang="en-US" altLang="ko-KR" dirty="0"/>
              <a:t>, an experimental approach is not appropriate and more proof is likely to be needed in both </a:t>
            </a:r>
            <a:r>
              <a:rPr lang="en-US" altLang="ko-KR" dirty="0" err="1"/>
              <a:t>mathmatics</a:t>
            </a:r>
            <a:r>
              <a:rPr lang="en-US" altLang="ko-KR" dirty="0"/>
              <a:t> and algorithm-wise.</a:t>
            </a:r>
          </a:p>
          <a:p>
            <a:pPr lvl="1"/>
            <a:r>
              <a:rPr lang="en-US" altLang="ko-KR" dirty="0"/>
              <a:t>Contribution</a:t>
            </a:r>
            <a:r>
              <a:rPr lang="ko-KR" altLang="en-US" dirty="0"/>
              <a:t>이 부족함 주장한 </a:t>
            </a:r>
            <a:r>
              <a:rPr lang="en-US" altLang="ko-KR" dirty="0"/>
              <a:t>contribution</a:t>
            </a:r>
            <a:r>
              <a:rPr lang="ko-KR" altLang="en-US" dirty="0"/>
              <a:t>에 관련된 결과만 있음</a:t>
            </a:r>
            <a:r>
              <a:rPr lang="en-US" altLang="ko-KR" dirty="0"/>
              <a:t>(</a:t>
            </a:r>
            <a:r>
              <a:rPr lang="ko-KR" altLang="en-US" dirty="0"/>
              <a:t>그림</a:t>
            </a:r>
            <a:r>
              <a:rPr lang="en-US" altLang="ko-KR" dirty="0"/>
              <a:t>12)</a:t>
            </a:r>
          </a:p>
          <a:p>
            <a:pPr lvl="1"/>
            <a:r>
              <a:rPr lang="ko-KR" altLang="en-US" dirty="0"/>
              <a:t>실험적 접근방식이 적절하지 않음</a:t>
            </a:r>
            <a:r>
              <a:rPr lang="en-US" altLang="ko-KR" dirty="0"/>
              <a:t>, </a:t>
            </a:r>
            <a:r>
              <a:rPr lang="ko-KR" altLang="en-US" dirty="0"/>
              <a:t>수학 및 알고리즘 측면에서 더 증거가 필요함</a:t>
            </a:r>
            <a:endParaRPr lang="en-US" altLang="ko-KR"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15</a:t>
            </a:fld>
            <a:endParaRPr lang="ko-KR" altLang="en-US" dirty="0"/>
          </a:p>
        </p:txBody>
      </p:sp>
    </p:spTree>
    <p:extLst>
      <p:ext uri="{BB962C8B-B14F-4D97-AF65-F5344CB8AC3E}">
        <p14:creationId xmlns:p14="http://schemas.microsoft.com/office/powerpoint/2010/main" val="418509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Reviewer3’s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Does the paper contribute to the body of knowledge?: Average; need to improve more.</a:t>
            </a:r>
          </a:p>
          <a:p>
            <a:r>
              <a:rPr lang="en-US" altLang="ko-KR" dirty="0"/>
              <a:t>Is the paper technically sound?: Average.</a:t>
            </a:r>
          </a:p>
          <a:p>
            <a:r>
              <a:rPr lang="en-US" altLang="ko-KR" dirty="0"/>
              <a:t>Is the subject matter presented in a comprehensive manner?: Average.</a:t>
            </a:r>
          </a:p>
          <a:p>
            <a:r>
              <a:rPr lang="en-US" altLang="ko-KR" dirty="0"/>
              <a:t>Are the references provided applicable and sufficient?: Not enough.</a:t>
            </a:r>
          </a:p>
          <a:p>
            <a:endParaRPr lang="en-US" altLang="ko-KR"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16</a:t>
            </a:fld>
            <a:endParaRPr lang="ko-KR" altLang="en-US" dirty="0"/>
          </a:p>
        </p:txBody>
      </p:sp>
    </p:spTree>
    <p:extLst>
      <p:ext uri="{BB962C8B-B14F-4D97-AF65-F5344CB8AC3E}">
        <p14:creationId xmlns:p14="http://schemas.microsoft.com/office/powerpoint/2010/main" val="9894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2</a:t>
            </a:r>
            <a:r>
              <a:rPr kumimoji="1" lang="en-US" altLang="en-US" baseline="30000" dirty="0"/>
              <a:t>nd</a:t>
            </a:r>
            <a:r>
              <a:rPr kumimoji="1" lang="en-US" altLang="en-US" dirty="0"/>
              <a:t> Submission result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Reviewer1 : </a:t>
            </a:r>
            <a:r>
              <a:rPr lang="en-US" altLang="ko-KR" b="1" dirty="0">
                <a:solidFill>
                  <a:srgbClr val="0000FF"/>
                </a:solidFill>
              </a:rPr>
              <a:t>Accept</a:t>
            </a:r>
            <a:r>
              <a:rPr lang="en-US" altLang="ko-KR" dirty="0">
                <a:solidFill>
                  <a:schemeClr val="bg2">
                    <a:lumMod val="10000"/>
                  </a:schemeClr>
                </a:solidFill>
              </a:rPr>
              <a:t>(minor edits</a:t>
            </a:r>
            <a:r>
              <a:rPr lang="en-US" altLang="ko-KR" dirty="0"/>
              <a:t>)</a:t>
            </a:r>
          </a:p>
          <a:p>
            <a:r>
              <a:rPr lang="en-US" altLang="ko-KR" dirty="0"/>
              <a:t>Reviewer2 : </a:t>
            </a:r>
            <a:r>
              <a:rPr lang="en-US" altLang="ko-KR" b="1" dirty="0">
                <a:solidFill>
                  <a:srgbClr val="FF0000"/>
                </a:solidFill>
              </a:rPr>
              <a:t>Reject</a:t>
            </a:r>
            <a:r>
              <a:rPr lang="en-US" altLang="ko-KR" dirty="0"/>
              <a:t>(updates required before resubmission)</a:t>
            </a:r>
          </a:p>
          <a:p>
            <a:r>
              <a:rPr lang="en-US" altLang="ko-KR" dirty="0"/>
              <a:t>Reviewer3 </a:t>
            </a:r>
            <a:r>
              <a:rPr lang="en-US" altLang="ko-KR" dirty="0">
                <a:solidFill>
                  <a:schemeClr val="tx2"/>
                </a:solidFill>
              </a:rPr>
              <a:t>:</a:t>
            </a:r>
            <a:r>
              <a:rPr lang="en-US" altLang="ko-KR" b="1" dirty="0">
                <a:solidFill>
                  <a:srgbClr val="FF0000"/>
                </a:solidFill>
              </a:rPr>
              <a:t> Reject</a:t>
            </a:r>
            <a:r>
              <a:rPr lang="en-US" altLang="ko-KR" dirty="0"/>
              <a:t>(do not encourage resubmit)</a:t>
            </a:r>
          </a:p>
          <a:p>
            <a:pPr marL="347400" lvl="1" indent="0">
              <a:buNone/>
            </a:pP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a:t>
            </a:fld>
            <a:endParaRPr lang="ko-KR" altLang="en-US" dirty="0"/>
          </a:p>
        </p:txBody>
      </p:sp>
      <p:pic>
        <p:nvPicPr>
          <p:cNvPr id="9" name="그림 8">
            <a:extLst>
              <a:ext uri="{FF2B5EF4-FFF2-40B4-BE49-F238E27FC236}">
                <a16:creationId xmlns:a16="http://schemas.microsoft.com/office/drawing/2014/main" id="{99B58F92-C924-444F-8693-BDA37C29B64B}"/>
              </a:ext>
            </a:extLst>
          </p:cNvPr>
          <p:cNvPicPr>
            <a:picLocks noChangeAspect="1"/>
          </p:cNvPicPr>
          <p:nvPr/>
        </p:nvPicPr>
        <p:blipFill>
          <a:blip r:embed="rId3"/>
          <a:stretch>
            <a:fillRect/>
          </a:stretch>
        </p:blipFill>
        <p:spPr>
          <a:xfrm>
            <a:off x="7098223" y="2500606"/>
            <a:ext cx="5086937" cy="3841126"/>
          </a:xfrm>
          <a:prstGeom prst="rect">
            <a:avLst/>
          </a:prstGeom>
        </p:spPr>
      </p:pic>
    </p:spTree>
    <p:extLst>
      <p:ext uri="{BB962C8B-B14F-4D97-AF65-F5344CB8AC3E}">
        <p14:creationId xmlns:p14="http://schemas.microsoft.com/office/powerpoint/2010/main" val="341494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The revised paper is resubmitted to “ IEEE Access ”. This version is significantly better than before. All comments have been considered, so the paper can be accepted in this revised version.</a:t>
            </a:r>
            <a:endParaRPr lang="en-US" altLang="ko-KR" dirty="0">
              <a:solidFill>
                <a:schemeClr val="accent5"/>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3</a:t>
            </a:fld>
            <a:endParaRPr lang="ko-KR" altLang="en-US" dirty="0"/>
          </a:p>
        </p:txBody>
      </p:sp>
    </p:spTree>
    <p:extLst>
      <p:ext uri="{BB962C8B-B14F-4D97-AF65-F5344CB8AC3E}">
        <p14:creationId xmlns:p14="http://schemas.microsoft.com/office/powerpoint/2010/main" val="423947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The </a:t>
            </a:r>
            <a:r>
              <a:rPr lang="en-US" altLang="ko-KR" dirty="0">
                <a:solidFill>
                  <a:srgbClr val="FF0000"/>
                </a:solidFill>
              </a:rPr>
              <a:t>abstract is not coherent. </a:t>
            </a:r>
            <a:r>
              <a:rPr lang="en-US" altLang="ko-KR" dirty="0"/>
              <a:t>It would be good if </a:t>
            </a:r>
            <a:r>
              <a:rPr lang="en-US" altLang="ko-KR" dirty="0">
                <a:solidFill>
                  <a:srgbClr val="FF0000"/>
                </a:solidFill>
              </a:rPr>
              <a:t>authors can write a sentence describing numerical results</a:t>
            </a:r>
            <a:r>
              <a:rPr lang="en-US" altLang="ko-KR" dirty="0"/>
              <a:t> and </a:t>
            </a:r>
            <a:r>
              <a:rPr lang="en-US" altLang="ko-KR" dirty="0">
                <a:solidFill>
                  <a:srgbClr val="FF0000"/>
                </a:solidFill>
              </a:rPr>
              <a:t>improvements over other methods</a:t>
            </a:r>
            <a:r>
              <a:rPr lang="en-US" altLang="ko-KR" dirty="0"/>
              <a:t>.</a:t>
            </a:r>
          </a:p>
          <a:p>
            <a:pPr lvl="1"/>
            <a:r>
              <a:rPr lang="ko-KR" altLang="en-US" dirty="0">
                <a:solidFill>
                  <a:schemeClr val="bg2">
                    <a:lumMod val="10000"/>
                  </a:schemeClr>
                </a:solidFill>
              </a:rPr>
              <a:t>초록에 일관성이 없음</a:t>
            </a:r>
            <a:r>
              <a:rPr lang="en-US" altLang="ko-KR" dirty="0">
                <a:solidFill>
                  <a:schemeClr val="bg2">
                    <a:lumMod val="10000"/>
                  </a:schemeClr>
                </a:solidFill>
              </a:rPr>
              <a:t> </a:t>
            </a:r>
            <a:r>
              <a:rPr lang="ko-KR" altLang="en-US" dirty="0">
                <a:solidFill>
                  <a:schemeClr val="bg2">
                    <a:lumMod val="10000"/>
                  </a:schemeClr>
                </a:solidFill>
              </a:rPr>
              <a:t>→ </a:t>
            </a:r>
            <a:r>
              <a:rPr lang="ko-KR" altLang="en-US" dirty="0" err="1">
                <a:solidFill>
                  <a:schemeClr val="bg2">
                    <a:lumMod val="10000"/>
                  </a:schemeClr>
                </a:solidFill>
              </a:rPr>
              <a:t>수치기입</a:t>
            </a:r>
            <a:r>
              <a:rPr lang="en-US" altLang="ko-KR" dirty="0">
                <a:solidFill>
                  <a:schemeClr val="bg2">
                    <a:lumMod val="10000"/>
                  </a:schemeClr>
                </a:solidFill>
              </a:rPr>
              <a:t> + </a:t>
            </a:r>
            <a:r>
              <a:rPr lang="ko-KR" altLang="en-US" dirty="0">
                <a:solidFill>
                  <a:schemeClr val="bg2">
                    <a:lumMod val="10000"/>
                  </a:schemeClr>
                </a:solidFill>
              </a:rPr>
              <a:t>개선점이 드러나도록 수정 </a:t>
            </a:r>
            <a:endParaRPr lang="en-US" altLang="ko-KR" dirty="0"/>
          </a:p>
          <a:p>
            <a:r>
              <a:rPr lang="ko-KR" altLang="en-US" dirty="0"/>
              <a:t>답변</a:t>
            </a:r>
            <a:endParaRPr lang="en-US" altLang="ko-KR" dirty="0"/>
          </a:p>
          <a:p>
            <a:pPr lvl="1"/>
            <a:r>
              <a:rPr lang="ko-KR" altLang="en-US" dirty="0"/>
              <a:t>초록의 </a:t>
            </a:r>
            <a:r>
              <a:rPr lang="en-US" altLang="ko-KR" dirty="0"/>
              <a:t>‘inference performance’</a:t>
            </a:r>
            <a:r>
              <a:rPr lang="ko-KR" altLang="en-US" dirty="0"/>
              <a:t> 개선이 </a:t>
            </a:r>
            <a:r>
              <a:rPr lang="en-US" altLang="ko-KR" dirty="0"/>
              <a:t>‘</a:t>
            </a:r>
            <a:r>
              <a:rPr lang="ko-KR" altLang="en-US" dirty="0"/>
              <a:t>모델 훈련시간 개선</a:t>
            </a:r>
            <a:r>
              <a:rPr lang="en-US" altLang="ko-KR" dirty="0"/>
              <a:t>’</a:t>
            </a:r>
            <a:r>
              <a:rPr lang="ko-KR" altLang="en-US" dirty="0"/>
              <a:t>이 아닌 </a:t>
            </a:r>
            <a:r>
              <a:rPr lang="en-US" altLang="ko-KR" dirty="0"/>
              <a:t>‘</a:t>
            </a:r>
            <a:r>
              <a:rPr lang="ko-KR" altLang="en-US" dirty="0"/>
              <a:t>모델 추론 정확도 개선</a:t>
            </a:r>
            <a:r>
              <a:rPr lang="en-US" altLang="ko-KR" dirty="0"/>
              <a:t>‘</a:t>
            </a:r>
            <a:r>
              <a:rPr lang="ko-KR" altLang="en-US" dirty="0"/>
              <a:t>으로 오인될 수 있음 </a:t>
            </a:r>
            <a:endParaRPr lang="en-US" altLang="ko-KR" dirty="0"/>
          </a:p>
          <a:p>
            <a:pPr lvl="1"/>
            <a:r>
              <a:rPr lang="en-US" altLang="ko-KR" dirty="0">
                <a:solidFill>
                  <a:schemeClr val="accent5"/>
                </a:solidFill>
              </a:rPr>
              <a:t>Inference performance </a:t>
            </a:r>
            <a:r>
              <a:rPr lang="ko-KR" altLang="en-US" dirty="0">
                <a:solidFill>
                  <a:schemeClr val="accent5"/>
                </a:solidFill>
              </a:rPr>
              <a:t>→ </a:t>
            </a:r>
            <a:r>
              <a:rPr lang="en-US" altLang="ko-KR" dirty="0">
                <a:solidFill>
                  <a:schemeClr val="accent5"/>
                </a:solidFill>
              </a:rPr>
              <a:t>overall training time </a:t>
            </a:r>
          </a:p>
          <a:p>
            <a:pPr lvl="1"/>
            <a:r>
              <a:rPr lang="en-US" altLang="ko-KR" dirty="0">
                <a:solidFill>
                  <a:schemeClr val="accent5"/>
                </a:solidFill>
              </a:rPr>
              <a:t>CPU, GPU </a:t>
            </a:r>
            <a:r>
              <a:rPr lang="ko-KR" altLang="en-US" dirty="0">
                <a:solidFill>
                  <a:schemeClr val="accent5"/>
                </a:solidFill>
              </a:rPr>
              <a:t>사용률 </a:t>
            </a:r>
            <a:r>
              <a:rPr lang="ko-KR" altLang="en-US" dirty="0" err="1">
                <a:solidFill>
                  <a:schemeClr val="accent5"/>
                </a:solidFill>
              </a:rPr>
              <a:t>증가량</a:t>
            </a:r>
            <a:r>
              <a:rPr lang="ko-KR" altLang="en-US" dirty="0">
                <a:solidFill>
                  <a:schemeClr val="accent5"/>
                </a:solidFill>
              </a:rPr>
              <a:t> 추가</a:t>
            </a:r>
            <a:r>
              <a:rPr lang="en-US" altLang="ko-KR" dirty="0">
                <a:solidFill>
                  <a:schemeClr val="accent5"/>
                </a:solidFill>
              </a:rPr>
              <a:t>; CPU</a:t>
            </a:r>
            <a:r>
              <a:rPr lang="ko-KR" altLang="en-US" dirty="0">
                <a:solidFill>
                  <a:schemeClr val="accent5"/>
                </a:solidFill>
              </a:rPr>
              <a:t>사용 평균</a:t>
            </a:r>
            <a:r>
              <a:rPr lang="en-US" altLang="ko-KR" dirty="0">
                <a:solidFill>
                  <a:schemeClr val="accent5"/>
                </a:solidFill>
              </a:rPr>
              <a:t> </a:t>
            </a:r>
            <a:r>
              <a:rPr lang="ko-KR" altLang="en-US" dirty="0" err="1">
                <a:solidFill>
                  <a:schemeClr val="accent5"/>
                </a:solidFill>
              </a:rPr>
              <a:t>증가량</a:t>
            </a:r>
            <a:r>
              <a:rPr lang="en-US" altLang="ko-KR" dirty="0">
                <a:solidFill>
                  <a:schemeClr val="accent5"/>
                </a:solidFill>
              </a:rPr>
              <a:t>: 75.7%, GPU</a:t>
            </a:r>
            <a:r>
              <a:rPr lang="ko-KR" altLang="en-US" dirty="0">
                <a:solidFill>
                  <a:schemeClr val="accent5"/>
                </a:solidFill>
              </a:rPr>
              <a:t>사용 평균</a:t>
            </a:r>
            <a:r>
              <a:rPr lang="en-US" altLang="ko-KR" dirty="0">
                <a:solidFill>
                  <a:schemeClr val="accent5"/>
                </a:solidFill>
              </a:rPr>
              <a:t> </a:t>
            </a:r>
            <a:r>
              <a:rPr lang="ko-KR" altLang="en-US" dirty="0" err="1">
                <a:solidFill>
                  <a:schemeClr val="accent5"/>
                </a:solidFill>
              </a:rPr>
              <a:t>증가량</a:t>
            </a:r>
            <a:r>
              <a:rPr lang="en-US" altLang="ko-KR" dirty="0">
                <a:solidFill>
                  <a:schemeClr val="accent5"/>
                </a:solidFill>
              </a:rPr>
              <a:t>: 38.7%</a:t>
            </a:r>
          </a:p>
          <a:p>
            <a:pPr lvl="1"/>
            <a:r>
              <a:rPr lang="ko-KR" altLang="en-US" dirty="0">
                <a:solidFill>
                  <a:schemeClr val="accent5"/>
                </a:solidFill>
              </a:rPr>
              <a:t>이를 통해 시스템 유휴 리소스 활용률을 높여 동일한 추론성능을 유지하면서 훈련시간을 단축함 </a:t>
            </a:r>
            <a:endParaRPr lang="en-US" altLang="ko-KR" dirty="0">
              <a:solidFill>
                <a:schemeClr val="accent5"/>
              </a:solidFill>
            </a:endParaRPr>
          </a:p>
          <a:p>
            <a:pPr lvl="1"/>
            <a:endParaRPr lang="en-US" altLang="ko-KR" dirty="0">
              <a:solidFill>
                <a:schemeClr val="accent5"/>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4</a:t>
            </a:fld>
            <a:endParaRPr lang="ko-KR" altLang="en-US" dirty="0"/>
          </a:p>
        </p:txBody>
      </p:sp>
    </p:spTree>
    <p:extLst>
      <p:ext uri="{BB962C8B-B14F-4D97-AF65-F5344CB8AC3E}">
        <p14:creationId xmlns:p14="http://schemas.microsoft.com/office/powerpoint/2010/main" val="239632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ko-KR" altLang="en-US" dirty="0">
                <a:solidFill>
                  <a:schemeClr val="tx2"/>
                </a:solidFill>
              </a:rPr>
              <a:t>변경사항</a:t>
            </a:r>
            <a:endParaRPr lang="en-US" altLang="ko-KR" dirty="0">
              <a:solidFill>
                <a:schemeClr val="tx2"/>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5</a:t>
            </a:fld>
            <a:endParaRPr lang="ko-KR" altLang="en-US" dirty="0"/>
          </a:p>
        </p:txBody>
      </p:sp>
      <p:pic>
        <p:nvPicPr>
          <p:cNvPr id="6" name="그림 5">
            <a:extLst>
              <a:ext uri="{FF2B5EF4-FFF2-40B4-BE49-F238E27FC236}">
                <a16:creationId xmlns:a16="http://schemas.microsoft.com/office/drawing/2014/main" id="{23A7D85C-51B1-554A-2703-EA9966192EF2}"/>
              </a:ext>
            </a:extLst>
          </p:cNvPr>
          <p:cNvPicPr>
            <a:picLocks noChangeAspect="1"/>
          </p:cNvPicPr>
          <p:nvPr/>
        </p:nvPicPr>
        <p:blipFill>
          <a:blip r:embed="rId3"/>
          <a:stretch>
            <a:fillRect/>
          </a:stretch>
        </p:blipFill>
        <p:spPr>
          <a:xfrm>
            <a:off x="571185" y="1818675"/>
            <a:ext cx="5049309" cy="2094855"/>
          </a:xfrm>
          <a:prstGeom prst="rect">
            <a:avLst/>
          </a:prstGeom>
        </p:spPr>
      </p:pic>
      <p:grpSp>
        <p:nvGrpSpPr>
          <p:cNvPr id="5" name="그룹 4">
            <a:extLst>
              <a:ext uri="{FF2B5EF4-FFF2-40B4-BE49-F238E27FC236}">
                <a16:creationId xmlns:a16="http://schemas.microsoft.com/office/drawing/2014/main" id="{4A5EA685-7C87-AA3B-5E6B-5004C784EAC0}"/>
              </a:ext>
            </a:extLst>
          </p:cNvPr>
          <p:cNvGrpSpPr/>
          <p:nvPr/>
        </p:nvGrpSpPr>
        <p:grpSpPr>
          <a:xfrm>
            <a:off x="6935125" y="1750699"/>
            <a:ext cx="5159109" cy="2451218"/>
            <a:chOff x="462955" y="3838584"/>
            <a:chExt cx="6826463" cy="2717004"/>
          </a:xfrm>
        </p:grpSpPr>
        <p:pic>
          <p:nvPicPr>
            <p:cNvPr id="14" name="그림 13">
              <a:extLst>
                <a:ext uri="{FF2B5EF4-FFF2-40B4-BE49-F238E27FC236}">
                  <a16:creationId xmlns:a16="http://schemas.microsoft.com/office/drawing/2014/main" id="{7E9C7A0C-1028-71EF-315E-A54CA8C72A79}"/>
                </a:ext>
              </a:extLst>
            </p:cNvPr>
            <p:cNvPicPr>
              <a:picLocks noChangeAspect="1"/>
            </p:cNvPicPr>
            <p:nvPr/>
          </p:nvPicPr>
          <p:blipFill>
            <a:blip r:embed="rId4"/>
            <a:stretch>
              <a:fillRect/>
            </a:stretch>
          </p:blipFill>
          <p:spPr>
            <a:xfrm>
              <a:off x="474060" y="3838584"/>
              <a:ext cx="6804254" cy="2717004"/>
            </a:xfrm>
            <a:prstGeom prst="rect">
              <a:avLst/>
            </a:prstGeom>
          </p:spPr>
        </p:pic>
        <p:sp>
          <p:nvSpPr>
            <p:cNvPr id="8" name="직사각형 7">
              <a:extLst>
                <a:ext uri="{FF2B5EF4-FFF2-40B4-BE49-F238E27FC236}">
                  <a16:creationId xmlns:a16="http://schemas.microsoft.com/office/drawing/2014/main" id="{9DAA4B59-1236-182F-7860-8B765DE9972D}"/>
                </a:ext>
              </a:extLst>
            </p:cNvPr>
            <p:cNvSpPr/>
            <p:nvPr/>
          </p:nvSpPr>
          <p:spPr>
            <a:xfrm>
              <a:off x="462956" y="5951596"/>
              <a:ext cx="6826462" cy="217626"/>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27AE443-87B1-C75E-9E51-06AB96D9923D}"/>
                </a:ext>
              </a:extLst>
            </p:cNvPr>
            <p:cNvSpPr/>
            <p:nvPr/>
          </p:nvSpPr>
          <p:spPr>
            <a:xfrm>
              <a:off x="462956" y="6160585"/>
              <a:ext cx="6826462" cy="217626"/>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AF6C0454-C6A3-30D6-75D8-181F50855BDE}"/>
                </a:ext>
              </a:extLst>
            </p:cNvPr>
            <p:cNvSpPr/>
            <p:nvPr/>
          </p:nvSpPr>
          <p:spPr>
            <a:xfrm>
              <a:off x="462955" y="6337962"/>
              <a:ext cx="2593753" cy="217626"/>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화살표: 오른쪽 6">
            <a:extLst>
              <a:ext uri="{FF2B5EF4-FFF2-40B4-BE49-F238E27FC236}">
                <a16:creationId xmlns:a16="http://schemas.microsoft.com/office/drawing/2014/main" id="{FFF5D48E-4004-4222-31BD-823A7A900235}"/>
              </a:ext>
            </a:extLst>
          </p:cNvPr>
          <p:cNvSpPr/>
          <p:nvPr/>
        </p:nvSpPr>
        <p:spPr>
          <a:xfrm>
            <a:off x="5773955" y="2791747"/>
            <a:ext cx="862642" cy="232913"/>
          </a:xfrm>
          <a:prstGeom prst="rightArrow">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1052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Authors should pattern the </a:t>
            </a:r>
            <a:r>
              <a:rPr lang="en-US" altLang="ko-KR" dirty="0">
                <a:solidFill>
                  <a:srgbClr val="FF0000"/>
                </a:solidFill>
              </a:rPr>
              <a:t>motivation behind using this method to explain </a:t>
            </a:r>
            <a:r>
              <a:rPr lang="en-US" altLang="ko-KR" dirty="0"/>
              <a:t>in the introduction.</a:t>
            </a:r>
          </a:p>
          <a:p>
            <a:pPr lvl="1"/>
            <a:r>
              <a:rPr lang="ko-KR" altLang="en-US" dirty="0">
                <a:solidFill>
                  <a:schemeClr val="bg2">
                    <a:lumMod val="10000"/>
                  </a:schemeClr>
                </a:solidFill>
              </a:rPr>
              <a:t>서론에서 제안기법을 사용하게 된 계기를 패턴화</a:t>
            </a:r>
            <a:r>
              <a:rPr lang="en-US" altLang="ko-KR" dirty="0">
                <a:solidFill>
                  <a:schemeClr val="bg2">
                    <a:lumMod val="10000"/>
                  </a:schemeClr>
                </a:solidFill>
              </a:rPr>
              <a:t>(?)</a:t>
            </a:r>
            <a:r>
              <a:rPr lang="ko-KR" altLang="en-US" dirty="0">
                <a:solidFill>
                  <a:schemeClr val="bg2">
                    <a:lumMod val="10000"/>
                  </a:schemeClr>
                </a:solidFill>
              </a:rPr>
              <a:t> </a:t>
            </a:r>
            <a:endParaRPr lang="en-US" altLang="ko-KR" dirty="0">
              <a:solidFill>
                <a:schemeClr val="bg2">
                  <a:lumMod val="10000"/>
                </a:schemeClr>
              </a:solidFill>
            </a:endParaRPr>
          </a:p>
          <a:p>
            <a:r>
              <a:rPr lang="ko-KR" altLang="en-US" dirty="0"/>
              <a:t>답변</a:t>
            </a:r>
            <a:r>
              <a:rPr lang="ko-KR" altLang="en-US" dirty="0">
                <a:solidFill>
                  <a:schemeClr val="accent5"/>
                </a:solidFill>
              </a:rPr>
              <a:t> </a:t>
            </a:r>
            <a:endParaRPr lang="en-US" altLang="ko-KR" dirty="0">
              <a:solidFill>
                <a:schemeClr val="accent5"/>
              </a:solidFill>
            </a:endParaRPr>
          </a:p>
          <a:p>
            <a:pPr lvl="1"/>
            <a:r>
              <a:rPr lang="ko-KR" altLang="en-US" dirty="0" err="1">
                <a:solidFill>
                  <a:schemeClr val="accent5"/>
                </a:solidFill>
              </a:rPr>
              <a:t>에폭이</a:t>
            </a:r>
            <a:r>
              <a:rPr lang="ko-KR" altLang="en-US" dirty="0">
                <a:solidFill>
                  <a:schemeClr val="accent5"/>
                </a:solidFill>
              </a:rPr>
              <a:t> 반복적으로 수행할 때</a:t>
            </a:r>
            <a:r>
              <a:rPr lang="en-US" altLang="ko-KR" dirty="0">
                <a:solidFill>
                  <a:schemeClr val="accent5"/>
                </a:solidFill>
              </a:rPr>
              <a:t>,  </a:t>
            </a:r>
            <a:r>
              <a:rPr lang="ko-KR" altLang="en-US" dirty="0">
                <a:solidFill>
                  <a:schemeClr val="accent5"/>
                </a:solidFill>
              </a:rPr>
              <a:t>유휴 리소스를 완전히 사용하지 못하는 문제를 서술</a:t>
            </a:r>
            <a:r>
              <a:rPr lang="en-US" altLang="ko-KR" dirty="0">
                <a:solidFill>
                  <a:schemeClr val="accent5"/>
                </a:solidFill>
              </a:rPr>
              <a:t>,</a:t>
            </a:r>
          </a:p>
          <a:p>
            <a:pPr lvl="1"/>
            <a:r>
              <a:rPr lang="en-US" altLang="ko-KR" dirty="0">
                <a:solidFill>
                  <a:schemeClr val="accent5"/>
                </a:solidFill>
              </a:rPr>
              <a:t>Unfortunately,</a:t>
            </a:r>
            <a:r>
              <a:rPr lang="ko-KR" altLang="en-US" dirty="0">
                <a:solidFill>
                  <a:schemeClr val="accent5"/>
                </a:solidFill>
              </a:rPr>
              <a:t> </a:t>
            </a:r>
            <a:r>
              <a:rPr lang="en-US" altLang="ko-KR" dirty="0">
                <a:solidFill>
                  <a:schemeClr val="accent5"/>
                </a:solidFill>
              </a:rPr>
              <a:t>such an inference procedure frequently wastes rich hardware resources(e.g., CPU and GPU cycles), as all steps are fully serialized before starting the next epoch; an epoch refers to iteration granularity in which the entire dataset is trained and validated once. This leads to a problem that when epochs are repeatedly performed, the idle hardware resources are not fully utilized</a:t>
            </a: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6</a:t>
            </a:fld>
            <a:endParaRPr lang="ko-KR" altLang="en-US" dirty="0"/>
          </a:p>
        </p:txBody>
      </p:sp>
    </p:spTree>
    <p:extLst>
      <p:ext uri="{BB962C8B-B14F-4D97-AF65-F5344CB8AC3E}">
        <p14:creationId xmlns:p14="http://schemas.microsoft.com/office/powerpoint/2010/main" val="72116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ko-KR" altLang="en-US" dirty="0"/>
              <a:t>변경사항</a:t>
            </a:r>
            <a:endParaRPr lang="en-US" altLang="ko-KR"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7</a:t>
            </a:fld>
            <a:endParaRPr lang="ko-KR" altLang="en-US" dirty="0"/>
          </a:p>
        </p:txBody>
      </p:sp>
      <p:pic>
        <p:nvPicPr>
          <p:cNvPr id="6" name="그림 5">
            <a:extLst>
              <a:ext uri="{FF2B5EF4-FFF2-40B4-BE49-F238E27FC236}">
                <a16:creationId xmlns:a16="http://schemas.microsoft.com/office/drawing/2014/main" id="{F96F867D-D9C0-330C-F567-B421126C0231}"/>
              </a:ext>
            </a:extLst>
          </p:cNvPr>
          <p:cNvPicPr>
            <a:picLocks noChangeAspect="1"/>
          </p:cNvPicPr>
          <p:nvPr/>
        </p:nvPicPr>
        <p:blipFill rotWithShape="1">
          <a:blip r:embed="rId3"/>
          <a:srcRect t="4698" b="12981"/>
          <a:stretch/>
        </p:blipFill>
        <p:spPr>
          <a:xfrm>
            <a:off x="1029682" y="2377034"/>
            <a:ext cx="4067743" cy="1121433"/>
          </a:xfrm>
          <a:prstGeom prst="rect">
            <a:avLst/>
          </a:prstGeom>
        </p:spPr>
      </p:pic>
      <p:grpSp>
        <p:nvGrpSpPr>
          <p:cNvPr id="11" name="그룹 10">
            <a:extLst>
              <a:ext uri="{FF2B5EF4-FFF2-40B4-BE49-F238E27FC236}">
                <a16:creationId xmlns:a16="http://schemas.microsoft.com/office/drawing/2014/main" id="{3EEF5412-8F12-5F62-9A36-99F8562EA0AF}"/>
              </a:ext>
            </a:extLst>
          </p:cNvPr>
          <p:cNvGrpSpPr/>
          <p:nvPr/>
        </p:nvGrpSpPr>
        <p:grpSpPr>
          <a:xfrm>
            <a:off x="6827158" y="2377034"/>
            <a:ext cx="4234674" cy="1302589"/>
            <a:chOff x="6037474" y="2303253"/>
            <a:chExt cx="5257271" cy="1746400"/>
          </a:xfrm>
        </p:grpSpPr>
        <p:pic>
          <p:nvPicPr>
            <p:cNvPr id="8" name="그림 7" descr="텍스트이(가) 표시된 사진&#10;&#10;자동 생성된 설명">
              <a:extLst>
                <a:ext uri="{FF2B5EF4-FFF2-40B4-BE49-F238E27FC236}">
                  <a16:creationId xmlns:a16="http://schemas.microsoft.com/office/drawing/2014/main" id="{DA11A397-68EE-18B5-A559-CBCC879FF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7474" y="3144778"/>
              <a:ext cx="5238750" cy="904875"/>
            </a:xfrm>
            <a:prstGeom prst="rect">
              <a:avLst/>
            </a:prstGeom>
          </p:spPr>
        </p:pic>
        <p:pic>
          <p:nvPicPr>
            <p:cNvPr id="10" name="그림 9" descr="텍스트이(가) 표시된 사진&#10;&#10;자동 생성된 설명">
              <a:extLst>
                <a:ext uri="{FF2B5EF4-FFF2-40B4-BE49-F238E27FC236}">
                  <a16:creationId xmlns:a16="http://schemas.microsoft.com/office/drawing/2014/main" id="{16364DDC-389C-8B22-ED57-CFFC44E333D5}"/>
                </a:ext>
              </a:extLst>
            </p:cNvPr>
            <p:cNvPicPr>
              <a:picLocks noChangeAspect="1"/>
            </p:cNvPicPr>
            <p:nvPr/>
          </p:nvPicPr>
          <p:blipFill rotWithShape="1">
            <a:blip r:embed="rId5">
              <a:extLst>
                <a:ext uri="{28A0092B-C50C-407E-A947-70E740481C1C}">
                  <a14:useLocalDpi xmlns:a14="http://schemas.microsoft.com/office/drawing/2010/main" val="0"/>
                </a:ext>
              </a:extLst>
            </a:blip>
            <a:srcRect t="6464" b="13113"/>
            <a:stretch/>
          </p:blipFill>
          <p:spPr>
            <a:xfrm>
              <a:off x="6084570" y="2303253"/>
              <a:ext cx="5210175" cy="957532"/>
            </a:xfrm>
            <a:prstGeom prst="rect">
              <a:avLst/>
            </a:prstGeom>
          </p:spPr>
        </p:pic>
      </p:grpSp>
      <p:sp>
        <p:nvSpPr>
          <p:cNvPr id="12" name="화살표: 오른쪽 11">
            <a:extLst>
              <a:ext uri="{FF2B5EF4-FFF2-40B4-BE49-F238E27FC236}">
                <a16:creationId xmlns:a16="http://schemas.microsoft.com/office/drawing/2014/main" id="{08FAD1FF-86EA-B294-3435-3A5245ED04DB}"/>
              </a:ext>
            </a:extLst>
          </p:cNvPr>
          <p:cNvSpPr/>
          <p:nvPr/>
        </p:nvSpPr>
        <p:spPr>
          <a:xfrm>
            <a:off x="5500110" y="2793485"/>
            <a:ext cx="842513" cy="288529"/>
          </a:xfrm>
          <a:prstGeom prst="rightArrow">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84DB4D9-DD5A-6C23-B855-E70C2F493667}"/>
              </a:ext>
            </a:extLst>
          </p:cNvPr>
          <p:cNvSpPr/>
          <p:nvPr/>
        </p:nvSpPr>
        <p:spPr>
          <a:xfrm>
            <a:off x="8669035" y="2565400"/>
            <a:ext cx="1943280" cy="203413"/>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C72A6FC-32AF-2A3A-F832-4197FB8A847E}"/>
              </a:ext>
            </a:extLst>
          </p:cNvPr>
          <p:cNvSpPr/>
          <p:nvPr/>
        </p:nvSpPr>
        <p:spPr>
          <a:xfrm>
            <a:off x="7436160" y="2756732"/>
            <a:ext cx="331307" cy="203413"/>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8ED5E2D4-5EEF-AB8F-ACC5-BF95374086FB}"/>
              </a:ext>
            </a:extLst>
          </p:cNvPr>
          <p:cNvSpPr/>
          <p:nvPr/>
        </p:nvSpPr>
        <p:spPr>
          <a:xfrm>
            <a:off x="9309368" y="3091229"/>
            <a:ext cx="1628263" cy="219651"/>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9BBA1B0A-9E28-D98D-639C-3588C3625103}"/>
              </a:ext>
            </a:extLst>
          </p:cNvPr>
          <p:cNvSpPr/>
          <p:nvPr/>
        </p:nvSpPr>
        <p:spPr>
          <a:xfrm>
            <a:off x="6865093" y="3278816"/>
            <a:ext cx="4072538" cy="219651"/>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82B7BDEF-F4EF-466E-0E76-E49E1637A111}"/>
              </a:ext>
            </a:extLst>
          </p:cNvPr>
          <p:cNvSpPr/>
          <p:nvPr/>
        </p:nvSpPr>
        <p:spPr>
          <a:xfrm>
            <a:off x="6865093" y="3481944"/>
            <a:ext cx="2032722" cy="219651"/>
          </a:xfrm>
          <a:prstGeom prst="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5265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2000" dirty="0"/>
              <a:t>Authors </a:t>
            </a:r>
            <a:r>
              <a:rPr lang="en-US" altLang="ko-KR" sz="2000" dirty="0">
                <a:solidFill>
                  <a:srgbClr val="FF0000"/>
                </a:solidFill>
              </a:rPr>
              <a:t>should provide the comments of the cited papers after introducing each relevant work</a:t>
            </a:r>
            <a:r>
              <a:rPr lang="en-US" altLang="ko-KR" sz="2000" dirty="0"/>
              <a:t>. </a:t>
            </a:r>
            <a:r>
              <a:rPr lang="en-US" altLang="ko-KR" sz="2000" dirty="0">
                <a:solidFill>
                  <a:schemeClr val="bg2">
                    <a:lumMod val="10000"/>
                  </a:schemeClr>
                </a:solidFill>
              </a:rPr>
              <a:t>Authors also should provide </a:t>
            </a:r>
            <a:r>
              <a:rPr lang="en-US" altLang="ko-KR" sz="2000" dirty="0">
                <a:solidFill>
                  <a:srgbClr val="FF0000"/>
                </a:solidFill>
              </a:rPr>
              <a:t>more sufficient critical literature review to indicate the drawbacks of existing approaches.</a:t>
            </a:r>
            <a:r>
              <a:rPr lang="en-US" altLang="ko-KR" sz="2000" dirty="0"/>
              <a:t> </a:t>
            </a:r>
            <a:r>
              <a:rPr lang="ko-KR" altLang="en-US" sz="2000" dirty="0">
                <a:solidFill>
                  <a:schemeClr val="accent5"/>
                </a:solidFill>
              </a:rPr>
              <a:t>→ 각 관련연구를 소개한 후</a:t>
            </a:r>
            <a:r>
              <a:rPr lang="en-US" altLang="ko-KR" sz="2000" dirty="0">
                <a:solidFill>
                  <a:schemeClr val="accent5"/>
                </a:solidFill>
              </a:rPr>
              <a:t>, </a:t>
            </a:r>
            <a:r>
              <a:rPr lang="ko-KR" altLang="en-US" sz="2000" dirty="0">
                <a:solidFill>
                  <a:schemeClr val="accent5"/>
                </a:solidFill>
              </a:rPr>
              <a:t>인용된 논문에 대한 코멘트를 제공할 것</a:t>
            </a:r>
            <a:r>
              <a:rPr lang="en-US" altLang="ko-KR" sz="2000" dirty="0">
                <a:solidFill>
                  <a:schemeClr val="accent5"/>
                </a:solidFill>
              </a:rPr>
              <a:t>, </a:t>
            </a:r>
            <a:r>
              <a:rPr lang="ko-KR" altLang="en-US" sz="2000" dirty="0">
                <a:solidFill>
                  <a:schemeClr val="accent5"/>
                </a:solidFill>
              </a:rPr>
              <a:t>기존 접근방식에 대한 단점을 지적하도록 충분히 중요한 선행연구 검토를 제공할 것  </a:t>
            </a:r>
            <a:endParaRPr lang="en-US" altLang="ko-KR" sz="2000" dirty="0">
              <a:solidFill>
                <a:schemeClr val="accent5"/>
              </a:solidFill>
            </a:endParaRPr>
          </a:p>
          <a:p>
            <a:pPr marL="804600" lvl="1" indent="-457200">
              <a:buFont typeface="+mj-lt"/>
              <a:buAutoNum type="arabicPeriod"/>
            </a:pPr>
            <a:r>
              <a:rPr lang="en-US" altLang="ko-KR" sz="1600" dirty="0">
                <a:solidFill>
                  <a:schemeClr val="bg2">
                    <a:lumMod val="10000"/>
                  </a:schemeClr>
                </a:solidFill>
              </a:rPr>
              <a:t>Minimizing the overlapping degree to improve class-imbalanced learning under sparse feature selection: application to fraud detection</a:t>
            </a:r>
          </a:p>
          <a:p>
            <a:pPr marL="804600" lvl="1" indent="-457200">
              <a:buFont typeface="+mj-lt"/>
              <a:buAutoNum type="arabicPeriod"/>
            </a:pPr>
            <a:r>
              <a:rPr lang="en-US" altLang="ko-KR" sz="1600" dirty="0">
                <a:solidFill>
                  <a:schemeClr val="bg2">
                    <a:lumMod val="10000"/>
                  </a:schemeClr>
                </a:solidFill>
              </a:rPr>
              <a:t>Diagnosis of vertebral column pathologies using concatenated resampling with machine learning algorithms</a:t>
            </a:r>
            <a:endParaRPr lang="en-US" altLang="ko-KR" sz="1600" dirty="0">
              <a:solidFill>
                <a:schemeClr val="accent5"/>
              </a:solidFill>
            </a:endParaRPr>
          </a:p>
          <a:p>
            <a:r>
              <a:rPr lang="en-US" altLang="ko-KR" sz="2000" dirty="0"/>
              <a:t>Proofread the paper once again as there are many issues still there</a:t>
            </a:r>
          </a:p>
          <a:p>
            <a:r>
              <a:rPr lang="en-US" altLang="ko-KR" sz="2000" dirty="0">
                <a:solidFill>
                  <a:srgbClr val="FF0000"/>
                </a:solidFill>
              </a:rPr>
              <a:t>Extend the Literature review</a:t>
            </a:r>
          </a:p>
          <a:p>
            <a:endParaRPr lang="en-US" altLang="ko-KR" sz="2000" dirty="0">
              <a:solidFill>
                <a:schemeClr val="accent5"/>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8</a:t>
            </a:fld>
            <a:endParaRPr lang="ko-KR" altLang="en-US" dirty="0"/>
          </a:p>
        </p:txBody>
      </p:sp>
    </p:spTree>
    <p:extLst>
      <p:ext uri="{BB962C8B-B14F-4D97-AF65-F5344CB8AC3E}">
        <p14:creationId xmlns:p14="http://schemas.microsoft.com/office/powerpoint/2010/main" val="174298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2000" dirty="0">
                <a:solidFill>
                  <a:schemeClr val="bg2">
                    <a:lumMod val="10000"/>
                  </a:schemeClr>
                </a:solidFill>
              </a:rPr>
              <a:t>Minimizing the overlapping degree to improve class-imbalanced learning under sparse feature selection: application to fraud detection, IEEE Access, 2021</a:t>
            </a:r>
          </a:p>
          <a:p>
            <a:pPr lvl="1"/>
            <a:r>
              <a:rPr lang="ko-KR" altLang="en-US" sz="1600" dirty="0">
                <a:solidFill>
                  <a:schemeClr val="bg2">
                    <a:lumMod val="10000"/>
                  </a:schemeClr>
                </a:solidFill>
              </a:rPr>
              <a:t>신용카드 불균형 탐지 데이터의 중첩</a:t>
            </a:r>
            <a:r>
              <a:rPr lang="en-US" altLang="ko-KR" sz="1600" dirty="0">
                <a:solidFill>
                  <a:schemeClr val="bg2">
                    <a:lumMod val="10000"/>
                  </a:schemeClr>
                </a:solidFill>
              </a:rPr>
              <a:t>, </a:t>
            </a:r>
            <a:r>
              <a:rPr lang="ko-KR" altLang="en-US" sz="1600" dirty="0">
                <a:solidFill>
                  <a:schemeClr val="bg2">
                    <a:lumMod val="10000"/>
                  </a:schemeClr>
                </a:solidFill>
              </a:rPr>
              <a:t>불균형문제를 개선하기 위한 기법을 제안</a:t>
            </a:r>
            <a:endParaRPr lang="en-US" altLang="ko-KR" sz="1600" dirty="0">
              <a:solidFill>
                <a:schemeClr val="bg2">
                  <a:lumMod val="10000"/>
                </a:schemeClr>
              </a:solidFill>
            </a:endParaRPr>
          </a:p>
          <a:p>
            <a:pPr lvl="1"/>
            <a:r>
              <a:rPr lang="ko-KR" altLang="en-US" sz="1600" dirty="0">
                <a:solidFill>
                  <a:schemeClr val="bg2">
                    <a:lumMod val="10000"/>
                  </a:schemeClr>
                </a:solidFill>
              </a:rPr>
              <a:t>세부 분류문제에서 데이터 클래스 불균형은 분류성능 저하를 야기함 </a:t>
            </a:r>
            <a:endParaRPr lang="en-US" altLang="ko-KR" sz="1600" dirty="0">
              <a:solidFill>
                <a:schemeClr val="bg2">
                  <a:lumMod val="10000"/>
                </a:schemeClr>
              </a:solidFill>
            </a:endParaRPr>
          </a:p>
          <a:p>
            <a:pPr lvl="1"/>
            <a:r>
              <a:rPr lang="ko-KR" altLang="en-US" sz="1600" dirty="0">
                <a:solidFill>
                  <a:schemeClr val="bg2">
                    <a:lumMod val="10000"/>
                  </a:schemeClr>
                </a:solidFill>
              </a:rPr>
              <a:t>한클래스의 데이터 수가 다른 데이터보다 많은 불균형 데이터셋이 있을 경우 학습이 올바르게 되지 않음</a:t>
            </a:r>
            <a:endParaRPr lang="en-US" altLang="ko-KR" sz="1600" dirty="0">
              <a:solidFill>
                <a:schemeClr val="bg2">
                  <a:lumMod val="10000"/>
                </a:schemeClr>
              </a:solidFill>
            </a:endParaRPr>
          </a:p>
          <a:p>
            <a:pPr lvl="1"/>
            <a:r>
              <a:rPr lang="ko-KR" altLang="en-US" sz="1600" dirty="0">
                <a:solidFill>
                  <a:schemeClr val="bg2">
                    <a:lumMod val="10000"/>
                  </a:schemeClr>
                </a:solidFill>
              </a:rPr>
              <a:t>클래스 가중치</a:t>
            </a:r>
            <a:r>
              <a:rPr lang="en-US" altLang="ko-KR" sz="1600" dirty="0">
                <a:solidFill>
                  <a:schemeClr val="bg2">
                    <a:lumMod val="10000"/>
                  </a:schemeClr>
                </a:solidFill>
              </a:rPr>
              <a:t>, </a:t>
            </a:r>
            <a:r>
              <a:rPr lang="ko-KR" altLang="en-US" sz="1600" dirty="0" err="1">
                <a:solidFill>
                  <a:schemeClr val="bg2">
                    <a:lumMod val="10000"/>
                  </a:schemeClr>
                </a:solidFill>
              </a:rPr>
              <a:t>오버샘플링</a:t>
            </a:r>
            <a:r>
              <a:rPr lang="ko-KR" altLang="en-US" sz="1600" dirty="0">
                <a:solidFill>
                  <a:schemeClr val="bg2">
                    <a:lumMod val="10000"/>
                  </a:schemeClr>
                </a:solidFill>
              </a:rPr>
              <a:t> 같은 일반적인 해결기법이 존재 </a:t>
            </a:r>
            <a:endParaRPr lang="en-US" altLang="ko-KR" sz="1600" dirty="0">
              <a:solidFill>
                <a:schemeClr val="bg2">
                  <a:lumMod val="10000"/>
                </a:schemeClr>
              </a:solidFill>
            </a:endParaRPr>
          </a:p>
          <a:p>
            <a:pPr lvl="1"/>
            <a:r>
              <a:rPr lang="ko-KR" altLang="en-US" sz="1600" dirty="0">
                <a:solidFill>
                  <a:schemeClr val="bg2">
                    <a:lumMod val="10000"/>
                  </a:schemeClr>
                </a:solidFill>
              </a:rPr>
              <a:t>논문에서는 데이터의 분류를 최적화하기 위해 중첩 정도를 줄이는 알고리즘 </a:t>
            </a:r>
            <a:r>
              <a:rPr lang="en-US" altLang="ko-KR" sz="1600" dirty="0">
                <a:solidFill>
                  <a:schemeClr val="bg2">
                    <a:lumMod val="10000"/>
                  </a:schemeClr>
                </a:solidFill>
              </a:rPr>
              <a:t>ROA, ROS, RONs(feature selection algorithm)</a:t>
            </a:r>
            <a:r>
              <a:rPr lang="ko-KR" altLang="en-US" sz="1600" dirty="0">
                <a:solidFill>
                  <a:schemeClr val="bg2">
                    <a:lumMod val="10000"/>
                  </a:schemeClr>
                </a:solidFill>
              </a:rPr>
              <a:t>를 제안하고 훈련과정에 적용함 </a:t>
            </a:r>
            <a:endParaRPr lang="en-US" altLang="ko-KR" sz="1600" dirty="0">
              <a:solidFill>
                <a:schemeClr val="bg2">
                  <a:lumMod val="10000"/>
                </a:schemeClr>
              </a:solidFill>
            </a:endParaRPr>
          </a:p>
          <a:p>
            <a:pPr lvl="1"/>
            <a:r>
              <a:rPr lang="en-US" altLang="ko-KR" sz="1600" dirty="0">
                <a:solidFill>
                  <a:schemeClr val="bg2">
                    <a:lumMod val="10000"/>
                  </a:schemeClr>
                </a:solidFill>
              </a:rPr>
              <a:t>Introduction </a:t>
            </a:r>
            <a:r>
              <a:rPr lang="ko-KR" altLang="en-US" sz="1600" dirty="0">
                <a:solidFill>
                  <a:schemeClr val="bg2">
                    <a:lumMod val="10000"/>
                  </a:schemeClr>
                </a:solidFill>
              </a:rPr>
              <a:t>→ </a:t>
            </a:r>
            <a:r>
              <a:rPr lang="en-US" altLang="ko-KR" sz="1600" dirty="0">
                <a:solidFill>
                  <a:schemeClr val="bg2">
                    <a:lumMod val="10000"/>
                  </a:schemeClr>
                </a:solidFill>
              </a:rPr>
              <a:t>Related work </a:t>
            </a:r>
            <a:r>
              <a:rPr lang="ko-KR" altLang="en-US" sz="1600" dirty="0">
                <a:solidFill>
                  <a:schemeClr val="bg2">
                    <a:lumMod val="10000"/>
                  </a:schemeClr>
                </a:solidFill>
              </a:rPr>
              <a:t>→ </a:t>
            </a:r>
            <a:r>
              <a:rPr lang="en-US" altLang="ko-KR" sz="1600" dirty="0">
                <a:solidFill>
                  <a:schemeClr val="bg2">
                    <a:lumMod val="10000"/>
                  </a:schemeClr>
                </a:solidFill>
              </a:rPr>
              <a:t>Proposed algorithm </a:t>
            </a:r>
            <a:r>
              <a:rPr lang="ko-KR" altLang="en-US" sz="1600" dirty="0">
                <a:solidFill>
                  <a:schemeClr val="bg2">
                    <a:lumMod val="10000"/>
                  </a:schemeClr>
                </a:solidFill>
              </a:rPr>
              <a:t>→</a:t>
            </a:r>
            <a:r>
              <a:rPr lang="en-US" altLang="ko-KR" sz="1600" dirty="0">
                <a:solidFill>
                  <a:schemeClr val="bg2">
                    <a:lumMod val="10000"/>
                  </a:schemeClr>
                </a:solidFill>
              </a:rPr>
              <a:t> Evaluation </a:t>
            </a:r>
            <a:r>
              <a:rPr lang="ko-KR" altLang="en-US" sz="1600" dirty="0">
                <a:solidFill>
                  <a:schemeClr val="bg2">
                    <a:lumMod val="10000"/>
                  </a:schemeClr>
                </a:solidFill>
              </a:rPr>
              <a:t>→ </a:t>
            </a:r>
            <a:r>
              <a:rPr lang="en-US" altLang="ko-KR" sz="1600" dirty="0">
                <a:solidFill>
                  <a:schemeClr val="bg2">
                    <a:lumMod val="10000"/>
                  </a:schemeClr>
                </a:solidFill>
              </a:rPr>
              <a:t>Conclusion</a:t>
            </a: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9</a:t>
            </a:fld>
            <a:endParaRPr lang="ko-KR" altLang="en-US" dirty="0"/>
          </a:p>
        </p:txBody>
      </p:sp>
    </p:spTree>
    <p:extLst>
      <p:ext uri="{BB962C8B-B14F-4D97-AF65-F5344CB8AC3E}">
        <p14:creationId xmlns:p14="http://schemas.microsoft.com/office/powerpoint/2010/main" val="599297947"/>
      </p:ext>
    </p:extLst>
  </p:cSld>
  <p:clrMapOvr>
    <a:masterClrMapping/>
  </p:clrMapOvr>
</p:sld>
</file>

<file path=ppt/theme/theme1.xml><?xml version="1.0" encoding="utf-8"?>
<a:theme xmlns:a="http://schemas.openxmlformats.org/drawingml/2006/main" name="Office 테마">
  <a:themeElements>
    <a:clrScheme name="사용자 지정 3">
      <a:dk1>
        <a:srgbClr val="3B3B3B"/>
      </a:dk1>
      <a:lt1>
        <a:sysClr val="window" lastClr="FFFFFF"/>
      </a:lt1>
      <a:dk2>
        <a:srgbClr val="2C2C2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roboto"/>
        <a:ea typeface="roboto"/>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C37E2EADF0DA1248973AAEB67F7729DF" ma:contentTypeVersion="2" ma:contentTypeDescription="새 문서를 만듭니다." ma:contentTypeScope="" ma:versionID="307d54d90d333fb67b4bc1f75bd7d16d">
  <xsd:schema xmlns:xsd="http://www.w3.org/2001/XMLSchema" xmlns:xs="http://www.w3.org/2001/XMLSchema" xmlns:p="http://schemas.microsoft.com/office/2006/metadata/properties" xmlns:ns3="66996a82-3c57-4783-9057-bbd7299d5ac2" targetNamespace="http://schemas.microsoft.com/office/2006/metadata/properties" ma:root="true" ma:fieldsID="0a1530f3cce41849c4c248a1920690ac" ns3:_="">
    <xsd:import namespace="66996a82-3c57-4783-9057-bbd7299d5ac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96a82-3c57-4783-9057-bbd7299d5a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454E5D-6194-4212-9349-081453728F24}">
  <ds:schemaRefs>
    <ds:schemaRef ds:uri="http://schemas.microsoft.com/sharepoint/v3/contenttype/forms"/>
  </ds:schemaRefs>
</ds:datastoreItem>
</file>

<file path=customXml/itemProps2.xml><?xml version="1.0" encoding="utf-8"?>
<ds:datastoreItem xmlns:ds="http://schemas.openxmlformats.org/officeDocument/2006/customXml" ds:itemID="{8ABE11C0-26DD-4A26-A445-B21939A775D5}">
  <ds:schemaRefs>
    <ds:schemaRef ds:uri="http://schemas.microsoft.com/office/infopath/2007/PartnerControls"/>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66996a82-3c57-4783-9057-bbd7299d5ac2"/>
    <ds:schemaRef ds:uri="http://www.w3.org/XML/1998/namespace"/>
  </ds:schemaRefs>
</ds:datastoreItem>
</file>

<file path=customXml/itemProps3.xml><?xml version="1.0" encoding="utf-8"?>
<ds:datastoreItem xmlns:ds="http://schemas.openxmlformats.org/officeDocument/2006/customXml" ds:itemID="{5EB1A85F-5207-48B3-9A92-B7011B5E21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996a82-3c57-4783-9057-bbd7299d5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와이드스크린</PresentationFormat>
  <Paragraphs>115</Paragraphs>
  <Slides>16</Slides>
  <Notes>16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lato</vt:lpstr>
      <vt:lpstr>Wingdings</vt:lpstr>
      <vt:lpstr>Arial</vt:lpstr>
      <vt:lpstr>roboto</vt:lpstr>
      <vt:lpstr>맑은 고딕</vt:lpstr>
      <vt:lpstr>Office 테마</vt:lpstr>
      <vt:lpstr>PowerPoint 프레젠테이션</vt:lpstr>
      <vt:lpstr>2nd Submission result </vt:lpstr>
      <vt:lpstr>Reviewer1’s comment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Reviewer3’s comments </vt:lpstr>
      <vt:lpstr>Reviewer3’s comments </vt:lpstr>
      <vt:lpstr>Reviewer3’s comments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117</cp:revision>
  <dcterms:created xsi:type="dcterms:W3CDTF">2020-03-06T02:35:36Z</dcterms:created>
  <dcterms:modified xsi:type="dcterms:W3CDTF">2022-05-18T07:15:31Z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0x010100C37E2EADF0DA1248973AAEB67F7729DF</vt:lpwstr>
  </property>
</Properties>
</file>