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14"/>
  </p:notesMasterIdLst>
  <p:sldIdLst>
    <p:sldId id="256" r:id="rId5"/>
    <p:sldId id="267" r:id="rId6"/>
    <p:sldId id="266" r:id="rId7"/>
    <p:sldId id="268" r:id="rId8"/>
    <p:sldId id="269" r:id="rId9"/>
    <p:sldId id="270" r:id="rId10"/>
    <p:sldId id="273" r:id="rId11"/>
    <p:sldId id="272" r:id="rId12"/>
    <p:sldId id="274" r:id="rId13"/>
  </p:sldIdLst>
  <p:sldSz cx="12192000" cy="6858000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Verdana" panose="020B0604030504040204" pitchFamily="34" charset="0"/>
      <p:regular r:id="rId23"/>
      <p:bold r:id="rId24"/>
      <p:italic r:id="rId25"/>
      <p:boldItalic r:id="rId26"/>
    </p:embeddedFont>
    <p:embeddedFont>
      <p:font typeface="맑은 고딕" panose="020B0503020000020004" pitchFamily="50" charset="-127"/>
      <p:regular r:id="rId27"/>
      <p:bold r:id="rId28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659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90000"/>
    <a:srgbClr val="C00000"/>
    <a:srgbClr val="5B9BD5"/>
    <a:srgbClr val="FF9B9B"/>
    <a:srgbClr val="00A249"/>
    <a:srgbClr val="007635"/>
    <a:srgbClr val="0F0F70"/>
    <a:srgbClr val="66FF99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2" autoAdjust="0"/>
    <p:restoredTop sz="96353" autoAdjust="0"/>
  </p:normalViewPr>
  <p:slideViewPr>
    <p:cSldViewPr snapToGrid="0" showGuides="1">
      <p:cViewPr varScale="1">
        <p:scale>
          <a:sx n="107" d="100"/>
          <a:sy n="107" d="100"/>
        </p:scale>
        <p:origin x="570" y="114"/>
      </p:cViewPr>
      <p:guideLst>
        <p:guide pos="3659"/>
        <p:guide orient="horz" pos="2183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50" d="100"/>
        <a:sy n="50" d="100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905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75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18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34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769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331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464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584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Jinseo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Choi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+mn-ea"/>
              </a:rPr>
              <a:t>Journal of KIISE  Review Comments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200" b="1" dirty="0" err="1">
                <a:solidFill>
                  <a:schemeClr val="accent5"/>
                </a:solidFill>
                <a:latin typeface="lato"/>
                <a:ea typeface="lato"/>
                <a:cs typeface="lato"/>
              </a:rPr>
              <a:t>Jinseo</a:t>
            </a:r>
            <a:r>
              <a:rPr lang="en-US" altLang="ko-KR" sz="2200" b="1" dirty="0">
                <a:solidFill>
                  <a:schemeClr val="accent5"/>
                </a:solidFill>
                <a:latin typeface="lato"/>
                <a:ea typeface="lato"/>
                <a:cs typeface="lato"/>
              </a:rPr>
              <a:t> Choi</a:t>
            </a:r>
            <a:endParaRPr lang="en-US" altLang="ko-KR" sz="2200" b="1" dirty="0">
              <a:solidFill>
                <a:schemeClr val="accent5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1228" y="5244783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003642" y="517375"/>
            <a:ext cx="184731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latinLnBrk="0"/>
            <a:endParaRPr lang="en-US" altLang="ko-KR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Comment #1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16" name="내용 개체 틀 2">
            <a:extLst>
              <a:ext uri="{FF2B5EF4-FFF2-40B4-BE49-F238E27FC236}">
                <a16:creationId xmlns:a16="http://schemas.microsoft.com/office/drawing/2014/main" id="{59351D23-12D7-4BD8-B588-A34A82459787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국영문</a:t>
            </a:r>
            <a:r>
              <a:rPr lang="ko-KR" altLang="en-US" dirty="0"/>
              <a:t> 초록은 적당한가</a:t>
            </a:r>
            <a:r>
              <a:rPr lang="en-US" altLang="ko-KR" dirty="0"/>
              <a:t>? </a:t>
            </a:r>
            <a:r>
              <a:rPr lang="ko-KR" altLang="en-US" b="1" dirty="0">
                <a:solidFill>
                  <a:srgbClr val="FF0000"/>
                </a:solidFill>
              </a:rPr>
              <a:t>부적당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논문에서 중첩이 의미하는 바가 </a:t>
            </a:r>
            <a:r>
              <a:rPr lang="en-US" altLang="ko-KR" dirty="0"/>
              <a:t>interleaving</a:t>
            </a:r>
            <a:r>
              <a:rPr lang="ko-KR" altLang="en-US" dirty="0"/>
              <a:t>보다는 </a:t>
            </a:r>
            <a:r>
              <a:rPr lang="en-US" altLang="ko-KR" dirty="0"/>
              <a:t>overlapping</a:t>
            </a:r>
            <a:r>
              <a:rPr lang="ko-KR" altLang="en-US" dirty="0"/>
              <a:t>에 가깝다고 생각됨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dirty="0"/>
              <a:t>수정</a:t>
            </a:r>
            <a:endParaRPr lang="en-US" altLang="ko-KR" dirty="0"/>
          </a:p>
          <a:p>
            <a:pPr lvl="1"/>
            <a:r>
              <a:rPr lang="en-US" altLang="ko-KR" dirty="0"/>
              <a:t>Interleaving</a:t>
            </a:r>
            <a:r>
              <a:rPr lang="ko-KR" altLang="en-US" dirty="0"/>
              <a:t> → </a:t>
            </a:r>
            <a:r>
              <a:rPr lang="en-US" altLang="ko-KR" dirty="0"/>
              <a:t>Overlapping</a:t>
            </a:r>
          </a:p>
          <a:p>
            <a:r>
              <a:rPr lang="ko-KR" altLang="en-US" dirty="0"/>
              <a:t>근거</a:t>
            </a:r>
            <a:endParaRPr lang="en-US" altLang="ko-KR" dirty="0"/>
          </a:p>
          <a:p>
            <a:pPr lvl="1"/>
            <a:r>
              <a:rPr lang="en-US" altLang="ko-KR" dirty="0"/>
              <a:t>Interleaving: </a:t>
            </a:r>
            <a:r>
              <a:rPr lang="ko-KR" altLang="en-US" dirty="0"/>
              <a:t>반복적으로 </a:t>
            </a:r>
            <a:r>
              <a:rPr lang="en-US" altLang="ko-KR" dirty="0"/>
              <a:t>switching </a:t>
            </a:r>
            <a:r>
              <a:rPr lang="ko-KR" altLang="en-US" dirty="0"/>
              <a:t>되어 동시 실행되는 효과 </a:t>
            </a:r>
            <a:endParaRPr lang="en-US" altLang="ko-KR" dirty="0"/>
          </a:p>
          <a:p>
            <a:pPr lvl="1"/>
            <a:r>
              <a:rPr lang="en-US" altLang="ko-KR" dirty="0"/>
              <a:t>Overlapping: </a:t>
            </a:r>
            <a:r>
              <a:rPr lang="ko-KR" altLang="en-US" dirty="0"/>
              <a:t>물리적으로 중첩되어 동시 실행 </a:t>
            </a:r>
            <a:endParaRPr lang="en-US" altLang="ko-KR" dirty="0"/>
          </a:p>
          <a:p>
            <a:pPr lvl="1"/>
            <a:r>
              <a:rPr lang="en-US" altLang="ko-KR" dirty="0"/>
              <a:t>true parallelism vs pseudo-parallelism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ADB63B8-A328-4526-AF8E-8EE384340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123" y="4329953"/>
            <a:ext cx="3448877" cy="21357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83D97F-29DA-4CAB-9810-FE65095243BA}"/>
              </a:ext>
            </a:extLst>
          </p:cNvPr>
          <p:cNvSpPr txBox="1"/>
          <p:nvPr/>
        </p:nvSpPr>
        <p:spPr>
          <a:xfrm>
            <a:off x="4419600" y="6250213"/>
            <a:ext cx="8971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0" i="0" dirty="0">
                <a:solidFill>
                  <a:schemeClr val="accent5"/>
                </a:solidFill>
                <a:effectLst/>
                <a:latin typeface="Verdana" panose="020B0604030504040204" pitchFamily="34" charset="0"/>
              </a:rPr>
              <a:t>PROCESSES AND THREADS: SYNCHRONIZATION</a:t>
            </a:r>
            <a:r>
              <a:rPr lang="en-US" altLang="ko-KR" sz="800" b="1" dirty="0">
                <a:solidFill>
                  <a:schemeClr val="accent5"/>
                </a:solidFill>
                <a:latin typeface="Verdana" panose="020B0604030504040204" pitchFamily="34" charset="0"/>
              </a:rPr>
              <a:t> </a:t>
            </a:r>
            <a:r>
              <a:rPr lang="en-US" altLang="ko-KR" sz="800" dirty="0">
                <a:solidFill>
                  <a:schemeClr val="accent5"/>
                </a:solidFill>
              </a:rPr>
              <a:t>,https://www.tenouk.com/ModuleV.html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4CEE52-F441-4E17-B63F-A30B328F9687}"/>
              </a:ext>
            </a:extLst>
          </p:cNvPr>
          <p:cNvSpPr txBox="1"/>
          <p:nvPr/>
        </p:nvSpPr>
        <p:spPr>
          <a:xfrm>
            <a:off x="4419600" y="6034668"/>
            <a:ext cx="83640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i="0" strike="noStrike" dirty="0">
                <a:solidFill>
                  <a:schemeClr val="accent5"/>
                </a:solidFill>
                <a:effectLst/>
                <a:ea typeface="+mj-ea"/>
              </a:rPr>
              <a:t>Overlapping vs interleaved lifetimes</a:t>
            </a:r>
            <a:r>
              <a:rPr lang="en-US" altLang="ko-KR" sz="900" b="1" i="0" strike="noStrike" dirty="0">
                <a:solidFill>
                  <a:schemeClr val="accent5"/>
                </a:solidFill>
                <a:effectLst/>
                <a:ea typeface="+mj-ea"/>
              </a:rPr>
              <a:t>, </a:t>
            </a:r>
            <a:r>
              <a:rPr lang="en-US" altLang="ko-KR" sz="900" dirty="0">
                <a:solidFill>
                  <a:schemeClr val="accent5"/>
                </a:solidFill>
                <a:ea typeface="+mj-ea"/>
              </a:rPr>
              <a:t>https://slikts.github.io/concurrency-glossary/</a:t>
            </a:r>
          </a:p>
          <a:p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0C0098F-3E98-4EE2-9C37-EBE6992E27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" r="583"/>
          <a:stretch/>
        </p:blipFill>
        <p:spPr bwMode="auto">
          <a:xfrm>
            <a:off x="4857134" y="2423066"/>
            <a:ext cx="7129126" cy="115385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9923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Comment #2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16" name="내용 개체 틀 2">
            <a:extLst>
              <a:ext uri="{FF2B5EF4-FFF2-40B4-BE49-F238E27FC236}">
                <a16:creationId xmlns:a16="http://schemas.microsoft.com/office/drawing/2014/main" id="{59351D23-12D7-4BD8-B588-A34A82459787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용어의 사용은 </a:t>
            </a:r>
            <a:r>
              <a:rPr lang="ko-KR" altLang="en-US" dirty="0" err="1"/>
              <a:t>올바른가</a:t>
            </a:r>
            <a:r>
              <a:rPr lang="en-US" altLang="ko-KR" dirty="0"/>
              <a:t>? (</a:t>
            </a:r>
            <a:r>
              <a:rPr lang="ko-KR" altLang="en-US" dirty="0"/>
              <a:t>표준영어</a:t>
            </a:r>
            <a:r>
              <a:rPr lang="en-US" altLang="ko-KR" dirty="0"/>
              <a:t>, </a:t>
            </a:r>
            <a:r>
              <a:rPr lang="ko-KR" altLang="en-US" dirty="0"/>
              <a:t>번역어의 사용이 정확하고 </a:t>
            </a:r>
            <a:r>
              <a:rPr lang="ko-KR" altLang="en-US" dirty="0" err="1"/>
              <a:t>균일성</a:t>
            </a:r>
            <a:r>
              <a:rPr lang="ko-KR" altLang="en-US" dirty="0"/>
              <a:t> 여부</a:t>
            </a:r>
            <a:r>
              <a:rPr lang="en-US" altLang="ko-KR" dirty="0"/>
              <a:t>)</a:t>
            </a:r>
          </a:p>
          <a:p>
            <a:pPr lvl="1"/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위에 언급한대로 </a:t>
            </a:r>
            <a:r>
              <a:rPr lang="ko-KR" altLang="ko-KR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중첩의 의미를 좀더 분명하게 정의</a:t>
            </a: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할 필요가 있음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interleaving</a:t>
            </a:r>
            <a:r>
              <a:rPr lang="ko-KR" altLang="ko-KR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보다는</a:t>
            </a:r>
            <a:r>
              <a:rPr lang="en-US" altLang="ko-KR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CPU</a:t>
            </a:r>
            <a:r>
              <a:rPr lang="ko-KR" altLang="ko-KR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lang="en-US" altLang="ko-KR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GPU pipeline</a:t>
            </a:r>
            <a:r>
              <a:rPr lang="ko-KR" altLang="ko-KR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세분화하여</a:t>
            </a:r>
            <a:r>
              <a:rPr lang="en-US" altLang="ko-KR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overlapping</a:t>
            </a:r>
            <a:r>
              <a:rPr lang="ko-KR" altLang="ko-KR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하는 것에 가까움</a:t>
            </a:r>
            <a:r>
              <a:rPr lang="en-US" altLang="ko-KR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수정</a:t>
            </a:r>
            <a:endParaRPr lang="en-US" altLang="ko-KR" dirty="0"/>
          </a:p>
          <a:p>
            <a:pPr lvl="1"/>
            <a:r>
              <a:rPr lang="en-US" altLang="ko-KR" dirty="0"/>
              <a:t>Interleaving</a:t>
            </a:r>
            <a:r>
              <a:rPr lang="ko-KR" altLang="en-US" dirty="0"/>
              <a:t> → </a:t>
            </a:r>
            <a:r>
              <a:rPr lang="en-US" altLang="ko-KR" dirty="0"/>
              <a:t>Overlapping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40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Comment #3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16" name="내용 개체 틀 2">
            <a:extLst>
              <a:ext uri="{FF2B5EF4-FFF2-40B4-BE49-F238E27FC236}">
                <a16:creationId xmlns:a16="http://schemas.microsoft.com/office/drawing/2014/main" id="{59351D23-12D7-4BD8-B588-A34A82459787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논문의 구성과 서술 방법이 적당한가</a:t>
            </a:r>
            <a:r>
              <a:rPr lang="en-US" altLang="ko-KR" dirty="0"/>
              <a:t>? </a:t>
            </a:r>
            <a:r>
              <a:rPr lang="ko-KR" altLang="en-US" b="1" dirty="0">
                <a:solidFill>
                  <a:srgbClr val="FF0000"/>
                </a:solidFill>
              </a:rPr>
              <a:t>부적당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3.1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훈련 모델 복사 과정 쓰레드라는 표현을 계속 사용하고 있는데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CPU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GPU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에서의 쓰레드 개념이 다르고 실제로 이 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쓰레드로 인한 병렬성이 어디에서 오는지 분명하지 않음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CPU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에도 병렬 쓰레드가 있는 것인지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아니면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GPU 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연산이 </a:t>
            </a:r>
            <a:r>
              <a:rPr lang="ko-KR" altLang="ko-KR" sz="1800" kern="10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오버랩되는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것을 쓰레드라고 표현한 것인지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분명하게 서술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할 필요가 있음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dirty="0"/>
              <a:t>수정 </a:t>
            </a:r>
            <a:endParaRPr lang="en-US" altLang="ko-KR" dirty="0"/>
          </a:p>
          <a:p>
            <a:pPr marL="347400" lvl="1" indent="0">
              <a:buNone/>
            </a:pPr>
            <a:endParaRPr lang="en-US" altLang="ko-KR" dirty="0"/>
          </a:p>
          <a:p>
            <a:endParaRPr lang="en-US" altLang="ko-KR" sz="2000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7493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Comment #4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16" name="내용 개체 틀 2">
            <a:extLst>
              <a:ext uri="{FF2B5EF4-FFF2-40B4-BE49-F238E27FC236}">
                <a16:creationId xmlns:a16="http://schemas.microsoft.com/office/drawing/2014/main" id="{59351D23-12D7-4BD8-B588-A34A82459787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연구의 방법과 결과가 분명히 서술되었는가</a:t>
            </a:r>
            <a:r>
              <a:rPr lang="en-US" altLang="ko-KR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수정필요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ko-KR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연구 결과 중 </a:t>
            </a:r>
            <a:r>
              <a:rPr lang="ko-KR" altLang="ko-KR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 복사 오버헤드 측정 및 예측 결과가 필요</a:t>
            </a:r>
            <a:r>
              <a:rPr lang="ko-KR" altLang="ko-KR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</a:t>
            </a:r>
            <a:r>
              <a:rPr lang="en-US" altLang="ko-KR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MNIST</a:t>
            </a:r>
            <a:r>
              <a:rPr lang="ko-KR" altLang="ko-KR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같은 작은 모델인 경우 모델 복사 오버헤드가 미미할 수 있으나</a:t>
            </a:r>
            <a:r>
              <a:rPr lang="en-US" altLang="ko-KR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현실적인 모델</a:t>
            </a:r>
            <a:r>
              <a:rPr lang="ko-KR" altLang="ko-KR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경우에는 이 </a:t>
            </a:r>
            <a:r>
              <a:rPr lang="ko-KR" altLang="ko-KR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오버헤드가 중첩으로 얻은 성능 향상을 상쇄할 수 있음</a:t>
            </a:r>
            <a:r>
              <a:rPr lang="en-US" altLang="ko-KR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dirty="0"/>
              <a:t>수정</a:t>
            </a: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4708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Comment #5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16" name="내용 개체 틀 2">
            <a:extLst>
              <a:ext uri="{FF2B5EF4-FFF2-40B4-BE49-F238E27FC236}">
                <a16:creationId xmlns:a16="http://schemas.microsoft.com/office/drawing/2014/main" id="{59351D23-12D7-4BD8-B588-A34A82459787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과거의 연구와 비교가 되었는가</a:t>
            </a:r>
            <a:r>
              <a:rPr lang="en-US" altLang="ko-KR" dirty="0"/>
              <a:t>? </a:t>
            </a:r>
            <a:r>
              <a:rPr lang="ko-KR" altLang="en-US" b="1" dirty="0">
                <a:solidFill>
                  <a:srgbClr val="FF0000"/>
                </a:solidFill>
              </a:rPr>
              <a:t>수정필요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8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b="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tf.data</a:t>
            </a:r>
            <a:r>
              <a:rPr lang="ko-KR" altLang="ko-KR" sz="18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추가적으로 관련 연구들이 많이 존재할 것으로 생각되므로</a:t>
            </a:r>
            <a:r>
              <a:rPr lang="en-US" altLang="ko-KR" sz="18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이러한 연구들을 소개하고</a:t>
            </a:r>
            <a:r>
              <a:rPr lang="en-US" altLang="ko-KR" sz="18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이들과 비교하여 본 논문의 우수성을 보여줄 수 있으면 좋을 것 </a:t>
            </a:r>
            <a:r>
              <a:rPr lang="ko-KR" altLang="ko-KR" sz="18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같음</a:t>
            </a:r>
            <a:endParaRPr lang="en-US" altLang="ko-KR" sz="2000" b="0" kern="100" dirty="0">
              <a:solidFill>
                <a:srgbClr val="33333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/>
            <a:r>
              <a:rPr lang="en-US" altLang="ko-KR" sz="2000" b="1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en-US" altLang="ko-KR" sz="2000" b="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Background</a:t>
            </a:r>
            <a:r>
              <a:rPr lang="ko-KR" altLang="ko-KR" sz="2000" b="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 있고</a:t>
            </a:r>
            <a:r>
              <a:rPr lang="en-US" altLang="ko-KR" sz="2000" b="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Related work</a:t>
            </a:r>
            <a:r>
              <a:rPr lang="ko-KR" altLang="ko-KR" sz="2000" b="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없음</a:t>
            </a:r>
            <a:r>
              <a:rPr lang="en-US" altLang="ko-KR" sz="2000" b="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000" b="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기존의 훈련</a:t>
            </a:r>
            <a:r>
              <a:rPr lang="en-US" altLang="ko-KR" sz="2000" b="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2000" b="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검증을 </a:t>
            </a:r>
            <a:r>
              <a:rPr lang="ko-KR" altLang="ko-KR" sz="2000" b="0" kern="100" dirty="0" err="1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병렬화하는</a:t>
            </a:r>
            <a:r>
              <a:rPr lang="ko-KR" altLang="ko-KR" sz="2000" b="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연구들</a:t>
            </a:r>
            <a:r>
              <a:rPr lang="en-US" altLang="ko-KR" sz="2000" b="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parallel validation </a:t>
            </a:r>
            <a:r>
              <a:rPr lang="ko-KR" altLang="ko-KR" sz="2000" b="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연구의 차별성을 분명히 서술</a:t>
            </a:r>
            <a:r>
              <a:rPr lang="ko-KR" altLang="ko-KR" sz="2000" b="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할 필요가 있음</a:t>
            </a:r>
            <a:r>
              <a:rPr lang="en-US" altLang="ko-KR" sz="2000" b="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dirty="0"/>
              <a:t>수정</a:t>
            </a:r>
            <a:endParaRPr lang="en-US" altLang="ko-KR" dirty="0"/>
          </a:p>
          <a:p>
            <a:pPr marL="3474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647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Comment #6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16" name="내용 개체 틀 2">
            <a:extLst>
              <a:ext uri="{FF2B5EF4-FFF2-40B4-BE49-F238E27FC236}">
                <a16:creationId xmlns:a16="http://schemas.microsoft.com/office/drawing/2014/main" id="{59351D23-12D7-4BD8-B588-A34A82459787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개발범위</a:t>
            </a:r>
            <a:r>
              <a:rPr lang="en-US" altLang="ko-KR" dirty="0"/>
              <a:t>(</a:t>
            </a:r>
            <a:r>
              <a:rPr lang="ko-KR" altLang="en-US" dirty="0"/>
              <a:t>구현 규모</a:t>
            </a:r>
            <a:r>
              <a:rPr lang="en-US" altLang="ko-KR" dirty="0"/>
              <a:t>, </a:t>
            </a:r>
            <a:r>
              <a:rPr lang="ko-KR" altLang="en-US" dirty="0"/>
              <a:t>구현의 중요도</a:t>
            </a:r>
            <a:r>
              <a:rPr lang="en-US" altLang="ko-KR" dirty="0"/>
              <a:t>)</a:t>
            </a:r>
            <a:r>
              <a:rPr lang="ko-KR" altLang="en-US" dirty="0"/>
              <a:t>가 충분한가</a:t>
            </a:r>
            <a:r>
              <a:rPr lang="en-US" altLang="ko-KR" dirty="0"/>
              <a:t>? </a:t>
            </a:r>
            <a:r>
              <a:rPr lang="ko-KR" altLang="en-US" b="1" dirty="0">
                <a:solidFill>
                  <a:srgbClr val="FF0000"/>
                </a:solidFill>
              </a:rPr>
              <a:t>불분명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kern="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kern="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지침사항 없음</a:t>
            </a:r>
            <a:r>
              <a:rPr lang="en-US" altLang="ko-KR" kern="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dirty="0"/>
              <a:t>수정</a:t>
            </a:r>
            <a:endParaRPr lang="en-US" altLang="ko-KR" dirty="0"/>
          </a:p>
          <a:p>
            <a:pPr marL="3474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867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서술식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err="1">
                <a:latin typeface="+mn-ea"/>
                <a:ea typeface="+mn-ea"/>
              </a:rPr>
              <a:t>심사평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16" name="내용 개체 틀 2">
            <a:extLst>
              <a:ext uri="{FF2B5EF4-FFF2-40B4-BE49-F238E27FC236}">
                <a16:creationId xmlns:a16="http://schemas.microsoft.com/office/drawing/2014/main" id="{59351D23-12D7-4BD8-B588-A34A82459787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Reviewer B</a:t>
            </a:r>
          </a:p>
          <a:p>
            <a:pPr marL="563300" lvl="1" indent="-254000">
              <a:lnSpc>
                <a:spcPct val="200000"/>
              </a:lnSpc>
            </a:pP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본 연구는 학습 시 병렬화가 가능한 추론 과정의 </a:t>
            </a:r>
            <a:r>
              <a:rPr lang="ko-KR" altLang="ko-KR" sz="16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전처리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과정을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multi-thread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이용해서 가속하는 기법을 제안하고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실제로 이를 구현하여 해당 기법의 효용성을 입증하였습니다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본 연구에서 보여준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CPU/GPU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효율 향상 결과는 희망적이나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본 논문과 유사한 다양한 연구가 존재할 것으로 생각되므로</a:t>
            </a:r>
            <a:r>
              <a:rPr lang="en-US" altLang="ko-KR" sz="16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관련 연구에 대한 조사 및 비교가 필요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할 것 같습니다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4162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서술식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err="1">
                <a:latin typeface="+mn-ea"/>
                <a:ea typeface="+mn-ea"/>
              </a:rPr>
              <a:t>심사평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16" name="내용 개체 틀 2">
            <a:extLst>
              <a:ext uri="{FF2B5EF4-FFF2-40B4-BE49-F238E27FC236}">
                <a16:creationId xmlns:a16="http://schemas.microsoft.com/office/drawing/2014/main" id="{59351D23-12D7-4BD8-B588-A34A82459787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Reviewer C</a:t>
            </a:r>
          </a:p>
          <a:p>
            <a:pPr marL="601400" lvl="1" indent="-254000">
              <a:lnSpc>
                <a:spcPct val="150000"/>
              </a:lnSpc>
            </a:pPr>
            <a:r>
              <a:rPr lang="en-US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CPU/GPU pipeline stages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en-US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overlap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하여 훈련</a:t>
            </a:r>
            <a:r>
              <a:rPr lang="en-US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검증 시간을 줄일 수 있음을 보여주었으나</a:t>
            </a:r>
            <a:r>
              <a:rPr lang="en-US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현실적인 모델에 대해서도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performance gain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model copy overhead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scale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할 지 보일 필요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있음</a:t>
            </a:r>
            <a:r>
              <a:rPr lang="en-US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903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training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prepration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이전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epoch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validation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중첩하기 위한 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 복사 오버헤드에 대한 디테일한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evaluation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필요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</a:t>
            </a:r>
            <a:r>
              <a:rPr lang="en-US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MNIST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보다 현실적인 크기의 모델을 고려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할 필요가 있음</a:t>
            </a:r>
            <a:r>
              <a:rPr lang="en-US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903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위와 연관하여</a:t>
            </a:r>
            <a:r>
              <a:rPr lang="en-US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performance gain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</a:t>
            </a:r>
            <a:r>
              <a:rPr lang="en-US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scalable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한지</a:t>
            </a:r>
            <a:r>
              <a:rPr lang="en-US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CPU/GPU utilization 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증가가 그대로 실행 시간 감소로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translate 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되는지 등에 대한 분석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유용할 것임</a:t>
            </a:r>
            <a:r>
              <a:rPr lang="en-US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903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쓰레드의 의미를 분명히 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해야 함</a:t>
            </a:r>
            <a:r>
              <a:rPr lang="en-US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독립적인</a:t>
            </a:r>
            <a:r>
              <a:rPr lang="en-US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execution flow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뜻하는 것인지</a:t>
            </a:r>
            <a:r>
              <a:rPr lang="en-US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실제</a:t>
            </a:r>
            <a:r>
              <a:rPr lang="en-US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CPU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</a:t>
            </a:r>
            <a:r>
              <a:rPr lang="en-US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GPU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쓰레드를 지칭하는 것인지를 설명해야 함</a:t>
            </a:r>
            <a:r>
              <a:rPr lang="en-US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6903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Parallel validation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대한 이전 </a:t>
            </a:r>
            <a:r>
              <a:rPr lang="ko-KR" altLang="ko-KR" sz="1800" kern="10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연구들과의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비교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필요함</a:t>
            </a:r>
            <a:r>
              <a:rPr lang="en-US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3629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83CB17014394C448B3AB0C2C5ED6134" ma:contentTypeVersion="9" ma:contentTypeDescription="새 문서를 만듭니다." ma:contentTypeScope="" ma:versionID="bb946ca5942fc1299d0d31ef91a0bb5d">
  <xsd:schema xmlns:xsd="http://www.w3.org/2001/XMLSchema" xmlns:xs="http://www.w3.org/2001/XMLSchema" xmlns:p="http://schemas.microsoft.com/office/2006/metadata/properties" xmlns:ns3="a279a19e-b71b-4b9f-be5c-b95113f40ee8" targetNamespace="http://schemas.microsoft.com/office/2006/metadata/properties" ma:root="true" ma:fieldsID="057659a94995825e3132201e02a2ad7f" ns3:_="">
    <xsd:import namespace="a279a19e-b71b-4b9f-be5c-b95113f40e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79a19e-b71b-4b9f-be5c-b95113f40e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F58FDF-CA6B-4B7A-8F86-9114ABA49C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79a19e-b71b-4b9f-be5c-b95113f40e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D1530C-7C46-4BE0-9499-6FF1A6CDEEFD}">
  <ds:schemaRefs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a279a19e-b71b-4b9f-be5c-b95113f40ee8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CBE205D-2F47-459B-80AD-03A97F840E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Microsoft Office PowerPoint</Application>
  <PresentationFormat>와이드스크린</PresentationFormat>
  <Paragraphs>67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lato</vt:lpstr>
      <vt:lpstr>맑은 고딕</vt:lpstr>
      <vt:lpstr>Wingdings</vt:lpstr>
      <vt:lpstr>roboto</vt:lpstr>
      <vt:lpstr>Arial</vt:lpstr>
      <vt:lpstr>Verdana</vt:lpstr>
      <vt:lpstr>Office 테마</vt:lpstr>
      <vt:lpstr>PowerPoint 프레젠테이션</vt:lpstr>
      <vt:lpstr>Comment #1</vt:lpstr>
      <vt:lpstr>Comment #2</vt:lpstr>
      <vt:lpstr>Comment #3</vt:lpstr>
      <vt:lpstr>Comment #4</vt:lpstr>
      <vt:lpstr>Comment #5</vt:lpstr>
      <vt:lpstr>Comment #6</vt:lpstr>
      <vt:lpstr>서술식 심사평</vt:lpstr>
      <vt:lpstr>서술식 심사평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1750</cp:revision>
  <dcterms:created xsi:type="dcterms:W3CDTF">2020-03-06T02:35:36Z</dcterms:created>
  <dcterms:modified xsi:type="dcterms:W3CDTF">2022-01-03T13:18:55Z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0x010100883CB17014394C448B3AB0C2C5ED6134</vt:lpwstr>
  </property>
</Properties>
</file>