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5"/>
  </p:notesMasterIdLst>
  <p:sldIdLst>
    <p:sldId id="259" r:id="rId5"/>
    <p:sldId id="392" r:id="rId6"/>
    <p:sldId id="391" r:id="rId7"/>
    <p:sldId id="384" r:id="rId8"/>
    <p:sldId id="393" r:id="rId9"/>
    <p:sldId id="394" r:id="rId10"/>
    <p:sldId id="386" r:id="rId11"/>
    <p:sldId id="387" r:id="rId12"/>
    <p:sldId id="388" r:id="rId13"/>
    <p:sldId id="395" r:id="rId14"/>
  </p:sldIdLst>
  <p:sldSz cx="12192000" cy="6858000"/>
  <p:notesSz cx="6797675" cy="9926638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  <a:srgbClr val="0000FF"/>
    <a:srgbClr val="F2F2F2"/>
    <a:srgbClr val="C9C9C9"/>
    <a:srgbClr val="FFE699"/>
    <a:srgbClr val="300EFA"/>
    <a:srgbClr val="F53636"/>
    <a:srgbClr val="C00000"/>
    <a:srgbClr val="008100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274" autoAdjust="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4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7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2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8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4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4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90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3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t.pku.edu.cn/cpdp/sjzy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971862"/>
            <a:ext cx="9342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accent5"/>
                </a:solidFill>
                <a:latin typeface="roboto" panose="02000000000000000000" pitchFamily="2" charset="0"/>
              </a:rPr>
              <a:t>딥 러닝 기반 테이블 검출 기법</a:t>
            </a:r>
            <a:endParaRPr lang="en-US" altLang="ko-KR" sz="40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208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최진서</a:t>
            </a:r>
            <a:r>
              <a:rPr lang="ko-KR" alt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강동현</a:t>
            </a:r>
            <a:endParaRPr lang="en-US" altLang="ko-KR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창원대학교 컴퓨터공학과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jinseo@gs.cwnu.ac.kr,  donghyun@changwon.ac.kr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1330" y="6115730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4E99-CB95-6039-1FC1-CE2578B732BB}"/>
              </a:ext>
            </a:extLst>
          </p:cNvPr>
          <p:cNvSpPr txBox="1"/>
          <p:nvPr/>
        </p:nvSpPr>
        <p:spPr>
          <a:xfrm>
            <a:off x="3021330" y="540803"/>
            <a:ext cx="614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000" b="1" dirty="0">
                <a:latin typeface="+mj-lt"/>
                <a:cs typeface="lato" panose="020F0502020204030203" pitchFamily="34" charset="0"/>
              </a:rPr>
              <a:t>KCC 2022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Conclusion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127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문서에서 표의 위치와 구조를 탐지하는 딥러닝 기반 알고리즘인 </a:t>
            </a:r>
            <a:r>
              <a:rPr kumimoji="1" lang="en-US" altLang="ko-KR" sz="2200" dirty="0" err="1">
                <a:solidFill>
                  <a:schemeClr val="bg2">
                    <a:lumMod val="10000"/>
                  </a:schemeClr>
                </a:solidFill>
              </a:rPr>
              <a:t>TableNet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을 분석함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기존 </a:t>
            </a:r>
            <a:r>
              <a:rPr kumimoji="1" lang="en-US" altLang="ko-KR" sz="2200" dirty="0" err="1">
                <a:solidFill>
                  <a:schemeClr val="bg2">
                    <a:lumMod val="10000"/>
                  </a:schemeClr>
                </a:solidFill>
              </a:rPr>
              <a:t>TableNet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의 성능을 개선하기 위해 인코더 구조를 변경한 탐지기법을 제안 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인코더 모델인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VGG-19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의 기울기 소실 문제를 해결한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ResNet50V2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를 인코더 모델로 사용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테이블 위치정보를 유지하기 위해 기존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VGG-19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중간 출력 값을 사용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제안기법의 성능분석 결과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 기존 모델보다 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F1-Score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kumimoji="1" lang="en-US" altLang="ko-KR" sz="2200" b="1" dirty="0">
                <a:solidFill>
                  <a:schemeClr val="bg2">
                    <a:lumMod val="10000"/>
                  </a:schemeClr>
                </a:solidFill>
              </a:rPr>
              <a:t>64.9%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증가하는 성능을 보임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향후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대용량 데이터셋을 확보하여 여러 개의 학습모델 추론결과를 비교하는 앙상블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(Ensemble)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기법을 사용하여 탐지 정밀도를 높이는 연구를 진행하고자 함 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</a:rPr>
              <a:t>Q&amp;A</a:t>
            </a:r>
          </a:p>
          <a:p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0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표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(Table)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는 문서에서 정보를 행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(Row)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과 열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(Column)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로 구분하여 표현한 서식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주로 문서의 핵심내용이나 수치 데이터를 알아보기 쉽게 제공하기 위해 사용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문서 양식과 데이터에 따라 다양한 크기와 형식으로 표현됨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F71EB0-7B0D-2710-FF1B-0E4104881F1D}"/>
              </a:ext>
            </a:extLst>
          </p:cNvPr>
          <p:cNvSpPr txBox="1"/>
          <p:nvPr/>
        </p:nvSpPr>
        <p:spPr>
          <a:xfrm>
            <a:off x="5589203" y="6226815"/>
            <a:ext cx="4924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/>
                </a:solidFill>
              </a:rPr>
              <a:t>Marmot dataset, https://www.icst.pku.edu.cn/cpdp/sjzy/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93FC215-94B9-B8AC-7C37-677D69EAB3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8790" r="8201" b="7737"/>
          <a:stretch/>
        </p:blipFill>
        <p:spPr>
          <a:xfrm>
            <a:off x="5734050" y="3248025"/>
            <a:ext cx="2136231" cy="2958864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DFAD082-158F-B7FA-BDC1-67FFC59ADD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t="8136" r="8889" b="9835"/>
          <a:stretch/>
        </p:blipFill>
        <p:spPr>
          <a:xfrm>
            <a:off x="9920129" y="3260571"/>
            <a:ext cx="2136232" cy="2958865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F825518-4532-6EA9-4BAF-3CAF4F54BF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0" t="8136" r="13066" b="3774"/>
          <a:stretch/>
        </p:blipFill>
        <p:spPr>
          <a:xfrm>
            <a:off x="7870281" y="3192742"/>
            <a:ext cx="2088588" cy="3094521"/>
          </a:xfrm>
          <a:prstGeom prst="rect">
            <a:avLst/>
          </a:prstGeom>
        </p:spPr>
      </p:pic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A2A37F2F-D22D-3916-4D89-B8675C18E0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12526" r="10007" b="12436"/>
          <a:stretch/>
        </p:blipFill>
        <p:spPr>
          <a:xfrm>
            <a:off x="9920129" y="3253192"/>
            <a:ext cx="2174971" cy="29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00897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문서 내 표 탐지 자동화의 필요성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제조산업에서는 제품 요구사항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부품 데이터와 같은 핵심정보를 표 형식으로 문서화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데이터 검증 시 문서에서 표를 찾아 내용을 추출하는 과정이 요구됨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이를 수동으로 수행 시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작업규모에 따라 작업자의 피로도 증가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→ </a:t>
            </a:r>
            <a:r>
              <a:rPr kumimoji="1" lang="ko-KR" altLang="en-US" sz="1800" dirty="0">
                <a:solidFill>
                  <a:schemeClr val="accent5"/>
                </a:solidFill>
              </a:rPr>
              <a:t>인력낭비</a:t>
            </a:r>
            <a:r>
              <a:rPr kumimoji="1" lang="en-US" altLang="ko-KR" sz="1800" dirty="0">
                <a:solidFill>
                  <a:schemeClr val="accent5"/>
                </a:solidFill>
              </a:rPr>
              <a:t>, </a:t>
            </a:r>
            <a:r>
              <a:rPr kumimoji="1" lang="ko-KR" altLang="en-US" sz="1800" dirty="0">
                <a:solidFill>
                  <a:schemeClr val="accent5"/>
                </a:solidFill>
              </a:rPr>
              <a:t>업무효율감소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이러한 문제를 해결하기 위해 문서에서 표 영역을 자동으로 탐지하는 연구가 진행됨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DB92191-13B2-04C1-DF91-141B2EE28C61}"/>
              </a:ext>
            </a:extLst>
          </p:cNvPr>
          <p:cNvSpPr/>
          <p:nvPr/>
        </p:nvSpPr>
        <p:spPr>
          <a:xfrm>
            <a:off x="9262553" y="5013140"/>
            <a:ext cx="638175" cy="26670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478A4D5D-358E-E4D0-F1F7-E7CB32147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052" y="4177420"/>
            <a:ext cx="1836563" cy="1836563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5C3A6C-4B23-7E8A-5A4E-72D76D1C7BFC}"/>
              </a:ext>
            </a:extLst>
          </p:cNvPr>
          <p:cNvSpPr/>
          <p:nvPr/>
        </p:nvSpPr>
        <p:spPr>
          <a:xfrm>
            <a:off x="7064961" y="4060660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E45A59-DA0D-3482-A113-1E3DAB98E7BF}"/>
              </a:ext>
            </a:extLst>
          </p:cNvPr>
          <p:cNvSpPr/>
          <p:nvPr/>
        </p:nvSpPr>
        <p:spPr>
          <a:xfrm>
            <a:off x="7038304" y="4033755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76AF8C-BE69-A330-1F3F-4371F16B4B9F}"/>
              </a:ext>
            </a:extLst>
          </p:cNvPr>
          <p:cNvSpPr/>
          <p:nvPr/>
        </p:nvSpPr>
        <p:spPr>
          <a:xfrm>
            <a:off x="7011647" y="4009019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588CBE1-330A-D518-CCF1-9579BF3E5128}"/>
              </a:ext>
            </a:extLst>
          </p:cNvPr>
          <p:cNvSpPr/>
          <p:nvPr/>
        </p:nvSpPr>
        <p:spPr>
          <a:xfrm>
            <a:off x="6984989" y="3982114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B1E20A-F991-42F8-3090-D7693277D416}"/>
              </a:ext>
            </a:extLst>
          </p:cNvPr>
          <p:cNvSpPr/>
          <p:nvPr/>
        </p:nvSpPr>
        <p:spPr>
          <a:xfrm>
            <a:off x="6958677" y="3955586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280F4D-24CA-F9A4-127C-40558E75ECBA}"/>
              </a:ext>
            </a:extLst>
          </p:cNvPr>
          <p:cNvSpPr/>
          <p:nvPr/>
        </p:nvSpPr>
        <p:spPr>
          <a:xfrm>
            <a:off x="6932020" y="3928681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15940C-81C7-9427-9C09-2F1B69C57302}"/>
              </a:ext>
            </a:extLst>
          </p:cNvPr>
          <p:cNvSpPr/>
          <p:nvPr/>
        </p:nvSpPr>
        <p:spPr>
          <a:xfrm>
            <a:off x="6905362" y="3903945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83682C-F044-0973-09FB-EE97984F4D5E}"/>
              </a:ext>
            </a:extLst>
          </p:cNvPr>
          <p:cNvSpPr/>
          <p:nvPr/>
        </p:nvSpPr>
        <p:spPr>
          <a:xfrm>
            <a:off x="6878705" y="3877040"/>
            <a:ext cx="1771268" cy="21464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테이블이(가) 표시된 사진&#10;&#10;자동 생성된 설명">
            <a:extLst>
              <a:ext uri="{FF2B5EF4-FFF2-40B4-BE49-F238E27FC236}">
                <a16:creationId xmlns:a16="http://schemas.microsoft.com/office/drawing/2014/main" id="{8D848B9A-3A65-4545-926C-8BFA0F58A5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1" y="3793004"/>
            <a:ext cx="1771268" cy="22103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D870E37-0C61-7DBF-C3FF-36B0229B2EC2}"/>
              </a:ext>
            </a:extLst>
          </p:cNvPr>
          <p:cNvSpPr txBox="1"/>
          <p:nvPr/>
        </p:nvSpPr>
        <p:spPr>
          <a:xfrm>
            <a:off x="6552937" y="6211319"/>
            <a:ext cx="579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/>
                </a:solidFill>
              </a:rPr>
              <a:t>Parts datasheet, http://www.pcsscotland.co.uk/products/replacement-parts-data-sheets/</a:t>
            </a:r>
            <a:endParaRPr lang="ko-KR" altLang="en-US" sz="1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5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Rule based, 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통계분석을 활용한 표 탐지기법은 충분한 성능을 보여주지 못함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표 서식의 다양성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→ 형식 일반화의 어려움 →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탐지 정확도 저하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</a:rPr>
              <a:t>(Schreiber S. et.al., 2017)</a:t>
            </a: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최근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딥러닝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(Deep learning)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모델을 사용한 탐지기법이 높은 성능을 보임  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EB2896E-8C33-232C-9C57-E82BAB3AB8D5}"/>
              </a:ext>
            </a:extLst>
          </p:cNvPr>
          <p:cNvSpPr/>
          <p:nvPr/>
        </p:nvSpPr>
        <p:spPr>
          <a:xfrm>
            <a:off x="281868" y="4585352"/>
            <a:ext cx="11780520" cy="1824683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2519FF-858B-C86F-C61F-12C56011E491}"/>
              </a:ext>
            </a:extLst>
          </p:cNvPr>
          <p:cNvSpPr/>
          <p:nvPr/>
        </p:nvSpPr>
        <p:spPr>
          <a:xfrm>
            <a:off x="272892" y="2678547"/>
            <a:ext cx="11780520" cy="1678890"/>
          </a:xfrm>
          <a:prstGeom prst="roundRect">
            <a:avLst>
              <a:gd name="adj" fmla="val 7311"/>
            </a:avLst>
          </a:prstGeom>
          <a:solidFill>
            <a:srgbClr val="F2F2F2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Background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4AADC31-3216-99D0-3F56-E9D88FEF25F2}"/>
              </a:ext>
            </a:extLst>
          </p:cNvPr>
          <p:cNvSpPr/>
          <p:nvPr/>
        </p:nvSpPr>
        <p:spPr>
          <a:xfrm>
            <a:off x="2404928" y="3306536"/>
            <a:ext cx="676275" cy="2527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E986164-DF47-CB3E-E02F-3EE97C545784}"/>
              </a:ext>
            </a:extLst>
          </p:cNvPr>
          <p:cNvSpPr/>
          <p:nvPr/>
        </p:nvSpPr>
        <p:spPr>
          <a:xfrm>
            <a:off x="2334597" y="5351235"/>
            <a:ext cx="676275" cy="2527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20EB4A1-E195-B67C-3533-0CEA89B14BE2}"/>
              </a:ext>
            </a:extLst>
          </p:cNvPr>
          <p:cNvCxnSpPr>
            <a:cxnSpLocks/>
            <a:stCxn id="46" idx="1"/>
            <a:endCxn id="48" idx="1"/>
          </p:cNvCxnSpPr>
          <p:nvPr/>
        </p:nvCxnSpPr>
        <p:spPr>
          <a:xfrm rot="10800000" flipH="1" flipV="1">
            <a:off x="3165192" y="5476397"/>
            <a:ext cx="1031080" cy="614141"/>
          </a:xfrm>
          <a:prstGeom prst="bentConnector3">
            <a:avLst>
              <a:gd name="adj1" fmla="val 49493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13029BB-A2DE-67B8-C390-4CD36A5FD9CE}"/>
              </a:ext>
            </a:extLst>
          </p:cNvPr>
          <p:cNvSpPr/>
          <p:nvPr/>
        </p:nvSpPr>
        <p:spPr>
          <a:xfrm>
            <a:off x="5421106" y="5351235"/>
            <a:ext cx="676275" cy="2527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D2772CF-69FD-FBDD-453A-3480F20CE706}"/>
              </a:ext>
            </a:extLst>
          </p:cNvPr>
          <p:cNvSpPr/>
          <p:nvPr/>
        </p:nvSpPr>
        <p:spPr>
          <a:xfrm>
            <a:off x="8516559" y="5361176"/>
            <a:ext cx="676275" cy="2527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90D563-5A03-455D-64C7-1FCDA9E5DC15}"/>
              </a:ext>
            </a:extLst>
          </p:cNvPr>
          <p:cNvCxnSpPr>
            <a:cxnSpLocks/>
          </p:cNvCxnSpPr>
          <p:nvPr/>
        </p:nvCxnSpPr>
        <p:spPr>
          <a:xfrm flipV="1">
            <a:off x="8816962" y="5035110"/>
            <a:ext cx="0" cy="38972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DBB3C7-ABC2-A14D-AEBD-516638608BA6}"/>
              </a:ext>
            </a:extLst>
          </p:cNvPr>
          <p:cNvSpPr/>
          <p:nvPr/>
        </p:nvSpPr>
        <p:spPr>
          <a:xfrm>
            <a:off x="9413877" y="5183303"/>
            <a:ext cx="1674591" cy="58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Predicted Table</a:t>
            </a:r>
          </a:p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Information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F84B4B-9D09-2616-F1F2-B1BBE689AEEC}"/>
              </a:ext>
            </a:extLst>
          </p:cNvPr>
          <p:cNvSpPr/>
          <p:nvPr/>
        </p:nvSpPr>
        <p:spPr>
          <a:xfrm>
            <a:off x="497148" y="5189994"/>
            <a:ext cx="1761095" cy="58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Input Document Image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C07CEC-D29B-2D79-440C-CB30E9FA230E}"/>
              </a:ext>
            </a:extLst>
          </p:cNvPr>
          <p:cNvSpPr/>
          <p:nvPr/>
        </p:nvSpPr>
        <p:spPr>
          <a:xfrm>
            <a:off x="497148" y="3138604"/>
            <a:ext cx="1761095" cy="58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Input Document Image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86BFE72-8F54-8E9A-0613-64DA60899C44}"/>
              </a:ext>
            </a:extLst>
          </p:cNvPr>
          <p:cNvSpPr/>
          <p:nvPr/>
        </p:nvSpPr>
        <p:spPr>
          <a:xfrm>
            <a:off x="4196272" y="5857516"/>
            <a:ext cx="1107209" cy="466045"/>
          </a:xfrm>
          <a:prstGeom prst="roundRect">
            <a:avLst>
              <a:gd name="adj" fmla="val 8900"/>
            </a:avLst>
          </a:prstGeom>
          <a:solidFill>
            <a:srgbClr val="FFE699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Backbone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DNN 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11DF025-8B21-6E60-B272-2746896BCF93}"/>
              </a:ext>
            </a:extLst>
          </p:cNvPr>
          <p:cNvSpPr/>
          <p:nvPr/>
        </p:nvSpPr>
        <p:spPr>
          <a:xfrm>
            <a:off x="3165192" y="5182098"/>
            <a:ext cx="2062161" cy="588600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Feature Extraction</a:t>
            </a:r>
          </a:p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Network 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D422B43-23B0-317D-7090-3527DF005D73}"/>
              </a:ext>
            </a:extLst>
          </p:cNvPr>
          <p:cNvSpPr/>
          <p:nvPr/>
        </p:nvSpPr>
        <p:spPr>
          <a:xfrm>
            <a:off x="8024793" y="4718980"/>
            <a:ext cx="1584337" cy="304554"/>
          </a:xfrm>
          <a:prstGeom prst="roundRect">
            <a:avLst>
              <a:gd name="adj" fmla="val 8900"/>
            </a:avLst>
          </a:prstGeom>
          <a:solidFill>
            <a:srgbClr val="FFE699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Post-processing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29303D4-024D-9CE3-0ACA-A4B3B1F95972}"/>
              </a:ext>
            </a:extLst>
          </p:cNvPr>
          <p:cNvSpPr/>
          <p:nvPr/>
        </p:nvSpPr>
        <p:spPr>
          <a:xfrm>
            <a:off x="5526160" y="3138604"/>
            <a:ext cx="1340925" cy="588600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Feature</a:t>
            </a:r>
          </a:p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Selection</a:t>
            </a: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F8BB4B9-DA29-EDF8-0148-315F392DA9B3}"/>
              </a:ext>
            </a:extLst>
          </p:cNvPr>
          <p:cNvSpPr/>
          <p:nvPr/>
        </p:nvSpPr>
        <p:spPr>
          <a:xfrm>
            <a:off x="4722350" y="3306590"/>
            <a:ext cx="676275" cy="2527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6C63EF2-C039-3A6E-36D4-3DBF1603A134}"/>
              </a:ext>
            </a:extLst>
          </p:cNvPr>
          <p:cNvSpPr/>
          <p:nvPr/>
        </p:nvSpPr>
        <p:spPr>
          <a:xfrm>
            <a:off x="6994620" y="3303738"/>
            <a:ext cx="676275" cy="2527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2BFA942-BBDC-0460-66BA-E1E9FCC039FD}"/>
              </a:ext>
            </a:extLst>
          </p:cNvPr>
          <p:cNvCxnSpPr>
            <a:cxnSpLocks/>
          </p:cNvCxnSpPr>
          <p:nvPr/>
        </p:nvCxnSpPr>
        <p:spPr>
          <a:xfrm flipV="1">
            <a:off x="7298567" y="3050215"/>
            <a:ext cx="0" cy="38972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0F16C41-7293-EDB4-B214-EABDB6449F64}"/>
              </a:ext>
            </a:extLst>
          </p:cNvPr>
          <p:cNvSpPr/>
          <p:nvPr/>
        </p:nvSpPr>
        <p:spPr>
          <a:xfrm>
            <a:off x="6506478" y="2764680"/>
            <a:ext cx="1627745" cy="290062"/>
          </a:xfrm>
          <a:prstGeom prst="roundRect">
            <a:avLst>
              <a:gd name="adj" fmla="val 8900"/>
            </a:avLst>
          </a:prstGeom>
          <a:solidFill>
            <a:srgbClr val="FFE699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Post-processing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2BC4C72A-62FF-6641-9A12-C4F39021758A}"/>
              </a:ext>
            </a:extLst>
          </p:cNvPr>
          <p:cNvSpPr/>
          <p:nvPr/>
        </p:nvSpPr>
        <p:spPr>
          <a:xfrm>
            <a:off x="9368826" y="3303738"/>
            <a:ext cx="676275" cy="25273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950DA8-5A5C-0DD1-E1C7-EB794362DF99}"/>
              </a:ext>
            </a:extLst>
          </p:cNvPr>
          <p:cNvSpPr/>
          <p:nvPr/>
        </p:nvSpPr>
        <p:spPr>
          <a:xfrm>
            <a:off x="10209005" y="3161088"/>
            <a:ext cx="1674591" cy="58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Predicted Table</a:t>
            </a:r>
          </a:p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Information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7E7A89F-94B2-88DC-A6C3-0C18F122343B}"/>
              </a:ext>
            </a:extLst>
          </p:cNvPr>
          <p:cNvSpPr/>
          <p:nvPr/>
        </p:nvSpPr>
        <p:spPr>
          <a:xfrm>
            <a:off x="431492" y="2491689"/>
            <a:ext cx="2579380" cy="393119"/>
          </a:xfrm>
          <a:prstGeom prst="roundRect">
            <a:avLst>
              <a:gd name="adj" fmla="val 8900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i="1">
                <a:solidFill>
                  <a:schemeClr val="bg2">
                    <a:lumMod val="10000"/>
                  </a:schemeClr>
                </a:solidFill>
              </a:rPr>
              <a:t>Conventional </a:t>
            </a:r>
            <a:r>
              <a:rPr lang="en-US" altLang="ko-KR" sz="1800" b="1" i="1" dirty="0">
                <a:solidFill>
                  <a:schemeClr val="bg2">
                    <a:lumMod val="10000"/>
                  </a:schemeClr>
                </a:solidFill>
              </a:rPr>
              <a:t>Approach </a:t>
            </a:r>
            <a:endParaRPr lang="ko-KR" altLang="en-US" sz="1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D85E90D-69FC-1A9A-E178-264135635C95}"/>
              </a:ext>
            </a:extLst>
          </p:cNvPr>
          <p:cNvSpPr/>
          <p:nvPr/>
        </p:nvSpPr>
        <p:spPr>
          <a:xfrm>
            <a:off x="422545" y="4426856"/>
            <a:ext cx="2589377" cy="393119"/>
          </a:xfrm>
          <a:prstGeom prst="roundRect">
            <a:avLst>
              <a:gd name="adj" fmla="val 8900"/>
            </a:avLst>
          </a:prstGeom>
          <a:solidFill>
            <a:srgbClr val="C9C9C9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i="1" dirty="0">
                <a:solidFill>
                  <a:schemeClr val="bg2">
                    <a:lumMod val="10000"/>
                  </a:schemeClr>
                </a:solidFill>
              </a:rPr>
              <a:t>Deep learning Approach</a:t>
            </a:r>
            <a:endParaRPr lang="ko-KR" altLang="en-US" sz="1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5226C17-C2CA-417E-50CB-83F0286F80E4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244507" y="5458997"/>
            <a:ext cx="1031080" cy="64478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29615EA-9E64-36C2-0D1F-2E34B3AFBD75}"/>
              </a:ext>
            </a:extLst>
          </p:cNvPr>
          <p:cNvSpPr/>
          <p:nvPr/>
        </p:nvSpPr>
        <p:spPr>
          <a:xfrm>
            <a:off x="7275587" y="5840117"/>
            <a:ext cx="1541375" cy="527323"/>
          </a:xfrm>
          <a:prstGeom prst="roundRect">
            <a:avLst>
              <a:gd name="adj" fmla="val 8900"/>
            </a:avLst>
          </a:prstGeom>
          <a:solidFill>
            <a:srgbClr val="FFE699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Table Detection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DNN 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2131E3-2812-2B08-57D4-70A25E00CD18}"/>
              </a:ext>
            </a:extLst>
          </p:cNvPr>
          <p:cNvSpPr/>
          <p:nvPr/>
        </p:nvSpPr>
        <p:spPr>
          <a:xfrm>
            <a:off x="6248074" y="5182098"/>
            <a:ext cx="2062161" cy="588600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Table Region Detection Network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9C9B84B-37ED-E91D-6B5E-28DB6FF2A7E0}"/>
              </a:ext>
            </a:extLst>
          </p:cNvPr>
          <p:cNvCxnSpPr>
            <a:cxnSpLocks/>
            <a:stCxn id="43" idx="1"/>
            <a:endCxn id="75" idx="1"/>
          </p:cNvCxnSpPr>
          <p:nvPr/>
        </p:nvCxnSpPr>
        <p:spPr>
          <a:xfrm rot="10800000" flipH="1" flipV="1">
            <a:off x="3231314" y="3431088"/>
            <a:ext cx="907414" cy="603542"/>
          </a:xfrm>
          <a:prstGeom prst="bentConnector3">
            <a:avLst>
              <a:gd name="adj1" fmla="val 50131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53F5AE1-5BA2-1286-9D8D-935EA5F5BD47}"/>
              </a:ext>
            </a:extLst>
          </p:cNvPr>
          <p:cNvSpPr/>
          <p:nvPr/>
        </p:nvSpPr>
        <p:spPr>
          <a:xfrm>
            <a:off x="4138728" y="3786349"/>
            <a:ext cx="1620515" cy="496561"/>
          </a:xfrm>
          <a:prstGeom prst="roundRect">
            <a:avLst>
              <a:gd name="adj" fmla="val 8900"/>
            </a:avLst>
          </a:prstGeom>
          <a:solidFill>
            <a:srgbClr val="FFE699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Technique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75D4142-8C00-1ABF-D29D-BE0643FB5404}"/>
              </a:ext>
            </a:extLst>
          </p:cNvPr>
          <p:cNvSpPr/>
          <p:nvPr/>
        </p:nvSpPr>
        <p:spPr>
          <a:xfrm>
            <a:off x="3231314" y="3136788"/>
            <a:ext cx="1340925" cy="588600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Feature</a:t>
            </a:r>
          </a:p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Extractor</a:t>
            </a:r>
            <a:endParaRPr lang="ko-KR" alt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180767C-C36E-4FA7-3AED-7B3353646925}"/>
              </a:ext>
            </a:extLst>
          </p:cNvPr>
          <p:cNvCxnSpPr>
            <a:cxnSpLocks/>
            <a:stCxn id="56" idx="1"/>
            <a:endCxn id="91" idx="1"/>
          </p:cNvCxnSpPr>
          <p:nvPr/>
        </p:nvCxnSpPr>
        <p:spPr>
          <a:xfrm rot="10800000" flipH="1" flipV="1">
            <a:off x="7851908" y="3430106"/>
            <a:ext cx="887437" cy="626882"/>
          </a:xfrm>
          <a:prstGeom prst="bentConnector3">
            <a:avLst>
              <a:gd name="adj1" fmla="val 5021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8CD4571-4E9C-60CE-98FC-AFD7B269574D}"/>
              </a:ext>
            </a:extLst>
          </p:cNvPr>
          <p:cNvSpPr/>
          <p:nvPr/>
        </p:nvSpPr>
        <p:spPr>
          <a:xfrm>
            <a:off x="8739346" y="3808707"/>
            <a:ext cx="1620515" cy="496561"/>
          </a:xfrm>
          <a:prstGeom prst="roundRect">
            <a:avLst>
              <a:gd name="adj" fmla="val 8900"/>
            </a:avLst>
          </a:prstGeom>
          <a:solidFill>
            <a:srgbClr val="FFE699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SVM, HMM, …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8740744-19F2-BC14-4780-A20C34152F8C}"/>
              </a:ext>
            </a:extLst>
          </p:cNvPr>
          <p:cNvSpPr/>
          <p:nvPr/>
        </p:nvSpPr>
        <p:spPr>
          <a:xfrm>
            <a:off x="7851909" y="3135806"/>
            <a:ext cx="1340925" cy="588600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chemeClr val="bg2">
                    <a:lumMod val="10000"/>
                  </a:schemeClr>
                </a:solidFill>
              </a:rPr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111468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200" dirty="0" err="1">
                <a:solidFill>
                  <a:schemeClr val="bg2">
                    <a:lumMod val="10000"/>
                  </a:schemeClr>
                </a:solidFill>
              </a:rPr>
              <a:t>TableNet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kumimoji="1" lang="en-US" altLang="ko-KR" sz="1800" i="1" dirty="0" err="1">
                <a:solidFill>
                  <a:schemeClr val="bg2">
                    <a:lumMod val="10000"/>
                  </a:schemeClr>
                </a:solidFill>
              </a:rPr>
              <a:t>Paliwal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</a:rPr>
              <a:t> S. et .al., 2019)</a:t>
            </a: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개의 인코더와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개의 </a:t>
            </a:r>
            <a:r>
              <a:rPr kumimoji="1" lang="ko-KR" altLang="en-US" sz="1600" dirty="0" err="1">
                <a:solidFill>
                  <a:schemeClr val="bg2">
                    <a:lumMod val="10000"/>
                  </a:schemeClr>
                </a:solidFill>
              </a:rPr>
              <a:t>디코더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 형식으로 구성된 딥 러닝 기반 표 탐지 기법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인코더로 사용하는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Backbone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네트워크로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VGG-19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을 사용하여 문서 이미지에서 특징을 추출 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Backbone 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모델의 중간 출력 값과 최종 추론 값을 사용하여 문서 내 표 영역과 열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(Column)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 구조를 탐지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최종 추론 단계에서 소실되는 테이블 위치정보를 반영하기 위해 중간 출력 값 사용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Background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83" name="그림 182" descr="텍스트이(가) 표시된 사진&#10;&#10;자동 생성된 설명">
            <a:extLst>
              <a:ext uri="{FF2B5EF4-FFF2-40B4-BE49-F238E27FC236}">
                <a16:creationId xmlns:a16="http://schemas.microsoft.com/office/drawing/2014/main" id="{24E6DBC9-5F62-4BBB-DDC9-B32BAC1F50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5955" r="6525" b="32803"/>
          <a:stretch/>
        </p:blipFill>
        <p:spPr>
          <a:xfrm>
            <a:off x="9162633" y="4374166"/>
            <a:ext cx="1022830" cy="928489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2E1918E-FD27-1776-6C82-02FA5F1D5483}"/>
              </a:ext>
            </a:extLst>
          </p:cNvPr>
          <p:cNvSpPr/>
          <p:nvPr/>
        </p:nvSpPr>
        <p:spPr>
          <a:xfrm>
            <a:off x="1875520" y="4441658"/>
            <a:ext cx="471685" cy="20984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F03CA5-E1B5-D0C2-CE1E-93FFA8F48928}"/>
              </a:ext>
            </a:extLst>
          </p:cNvPr>
          <p:cNvSpPr/>
          <p:nvPr/>
        </p:nvSpPr>
        <p:spPr>
          <a:xfrm>
            <a:off x="8973136" y="3744232"/>
            <a:ext cx="1401824" cy="488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Predicted Table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Information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B5D81CE-44F5-4AEB-4B04-8FEFF959387F}"/>
              </a:ext>
            </a:extLst>
          </p:cNvPr>
          <p:cNvSpPr/>
          <p:nvPr/>
        </p:nvSpPr>
        <p:spPr>
          <a:xfrm>
            <a:off x="2381611" y="4302224"/>
            <a:ext cx="1313116" cy="488712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Preprocessing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3CA6E54-E837-1CB1-C44A-816B868EC98E}"/>
              </a:ext>
            </a:extLst>
          </p:cNvPr>
          <p:cNvSpPr/>
          <p:nvPr/>
        </p:nvSpPr>
        <p:spPr>
          <a:xfrm>
            <a:off x="4660625" y="3512051"/>
            <a:ext cx="1434404" cy="458757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Backbone</a:t>
            </a: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(VGG-19)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A122C1-6C54-C93C-2E2A-2C6DD183D626}"/>
              </a:ext>
            </a:extLst>
          </p:cNvPr>
          <p:cNvSpPr/>
          <p:nvPr/>
        </p:nvSpPr>
        <p:spPr>
          <a:xfrm>
            <a:off x="4421562" y="4085427"/>
            <a:ext cx="66977" cy="108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E464CF1-E8E7-1C01-5220-8E61F793B181}"/>
              </a:ext>
            </a:extLst>
          </p:cNvPr>
          <p:cNvSpPr/>
          <p:nvPr/>
        </p:nvSpPr>
        <p:spPr>
          <a:xfrm>
            <a:off x="4503751" y="4085427"/>
            <a:ext cx="66977" cy="1088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22D83F9-4ECA-DB22-EFD7-08417F024244}"/>
              </a:ext>
            </a:extLst>
          </p:cNvPr>
          <p:cNvSpPr/>
          <p:nvPr/>
        </p:nvSpPr>
        <p:spPr>
          <a:xfrm>
            <a:off x="4585940" y="4085427"/>
            <a:ext cx="66977" cy="1088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614923-2B15-E02B-3B03-02397F8E2930}"/>
              </a:ext>
            </a:extLst>
          </p:cNvPr>
          <p:cNvSpPr/>
          <p:nvPr/>
        </p:nvSpPr>
        <p:spPr>
          <a:xfrm>
            <a:off x="4668128" y="4085427"/>
            <a:ext cx="66977" cy="108813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38AA1-18FD-F33D-6BF5-C84FEA13C209}"/>
              </a:ext>
            </a:extLst>
          </p:cNvPr>
          <p:cNvSpPr/>
          <p:nvPr/>
        </p:nvSpPr>
        <p:spPr>
          <a:xfrm>
            <a:off x="4750317" y="4175300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C43CB89-B38E-D1CA-D846-283792C6EF3B}"/>
              </a:ext>
            </a:extLst>
          </p:cNvPr>
          <p:cNvSpPr/>
          <p:nvPr/>
        </p:nvSpPr>
        <p:spPr>
          <a:xfrm>
            <a:off x="4832506" y="4175300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91CA57-A680-254E-CE62-A71B2E91EA89}"/>
              </a:ext>
            </a:extLst>
          </p:cNvPr>
          <p:cNvSpPr/>
          <p:nvPr/>
        </p:nvSpPr>
        <p:spPr>
          <a:xfrm>
            <a:off x="4912701" y="4175300"/>
            <a:ext cx="66977" cy="90838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217C9EF-F0C2-04E6-7073-019D70DE4C07}"/>
              </a:ext>
            </a:extLst>
          </p:cNvPr>
          <p:cNvSpPr/>
          <p:nvPr/>
        </p:nvSpPr>
        <p:spPr>
          <a:xfrm>
            <a:off x="4994890" y="4325267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6501A6D-13E8-346D-E817-2183CA17E738}"/>
              </a:ext>
            </a:extLst>
          </p:cNvPr>
          <p:cNvSpPr/>
          <p:nvPr/>
        </p:nvSpPr>
        <p:spPr>
          <a:xfrm>
            <a:off x="5077078" y="4325267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F8C131F-AD63-FC35-6100-205985147CC2}"/>
              </a:ext>
            </a:extLst>
          </p:cNvPr>
          <p:cNvSpPr/>
          <p:nvPr/>
        </p:nvSpPr>
        <p:spPr>
          <a:xfrm>
            <a:off x="5159267" y="4325267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27CB1CC-68B7-3A05-EC02-56EAEDA06E39}"/>
              </a:ext>
            </a:extLst>
          </p:cNvPr>
          <p:cNvSpPr/>
          <p:nvPr/>
        </p:nvSpPr>
        <p:spPr>
          <a:xfrm>
            <a:off x="5241456" y="4325267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5E15DC-D911-04CD-296B-A0C0B41B76F5}"/>
              </a:ext>
            </a:extLst>
          </p:cNvPr>
          <p:cNvSpPr/>
          <p:nvPr/>
        </p:nvSpPr>
        <p:spPr>
          <a:xfrm>
            <a:off x="5321652" y="4325267"/>
            <a:ext cx="66977" cy="60845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C34D968-6D4B-07B4-8F42-E8C088CE0719}"/>
              </a:ext>
            </a:extLst>
          </p:cNvPr>
          <p:cNvSpPr/>
          <p:nvPr/>
        </p:nvSpPr>
        <p:spPr>
          <a:xfrm>
            <a:off x="5403841" y="4453309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D096314-3CBE-8C4F-B083-84CA451F9BFB}"/>
              </a:ext>
            </a:extLst>
          </p:cNvPr>
          <p:cNvSpPr/>
          <p:nvPr/>
        </p:nvSpPr>
        <p:spPr>
          <a:xfrm>
            <a:off x="5486029" y="4453309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E31E8E5-481E-066E-D8C4-30229A1FB744}"/>
              </a:ext>
            </a:extLst>
          </p:cNvPr>
          <p:cNvSpPr/>
          <p:nvPr/>
        </p:nvSpPr>
        <p:spPr>
          <a:xfrm>
            <a:off x="5568218" y="4453309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1A64C99-CC75-F440-D0DF-41ABD18D7A89}"/>
              </a:ext>
            </a:extLst>
          </p:cNvPr>
          <p:cNvSpPr/>
          <p:nvPr/>
        </p:nvSpPr>
        <p:spPr>
          <a:xfrm>
            <a:off x="5650407" y="4453309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C6C0B1E-E608-7AFF-2C87-3FA49F5C4EBE}"/>
              </a:ext>
            </a:extLst>
          </p:cNvPr>
          <p:cNvSpPr/>
          <p:nvPr/>
        </p:nvSpPr>
        <p:spPr>
          <a:xfrm>
            <a:off x="5732596" y="4453309"/>
            <a:ext cx="66977" cy="35237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5E62BA8-FC1E-E7C5-D721-1EEF5E2B5396}"/>
              </a:ext>
            </a:extLst>
          </p:cNvPr>
          <p:cNvSpPr/>
          <p:nvPr/>
        </p:nvSpPr>
        <p:spPr>
          <a:xfrm>
            <a:off x="5814784" y="4526966"/>
            <a:ext cx="200922" cy="20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01F4950-504D-EA5C-EF92-14FFBAE572B2}"/>
              </a:ext>
            </a:extLst>
          </p:cNvPr>
          <p:cNvSpPr/>
          <p:nvPr/>
        </p:nvSpPr>
        <p:spPr>
          <a:xfrm>
            <a:off x="6030917" y="4563238"/>
            <a:ext cx="192594" cy="132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B9D45A9-006D-BA69-D142-DBF71C22CF48}"/>
              </a:ext>
            </a:extLst>
          </p:cNvPr>
          <p:cNvSpPr/>
          <p:nvPr/>
        </p:nvSpPr>
        <p:spPr>
          <a:xfrm>
            <a:off x="6238724" y="4587486"/>
            <a:ext cx="164792" cy="84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6E7E6561-99D4-6AAF-6ABF-1B4CC71800FA}"/>
              </a:ext>
            </a:extLst>
          </p:cNvPr>
          <p:cNvSpPr/>
          <p:nvPr/>
        </p:nvSpPr>
        <p:spPr>
          <a:xfrm>
            <a:off x="3808527" y="4472051"/>
            <a:ext cx="471685" cy="20984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18395-43F7-D9F0-52E5-F19CCC40B2E2}"/>
              </a:ext>
            </a:extLst>
          </p:cNvPr>
          <p:cNvSpPr txBox="1"/>
          <p:nvPr/>
        </p:nvSpPr>
        <p:spPr>
          <a:xfrm>
            <a:off x="5105704" y="4093953"/>
            <a:ext cx="561372" cy="248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Pool3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29593B-1EC0-0801-BE55-8AA923FBED0B}"/>
              </a:ext>
            </a:extLst>
          </p:cNvPr>
          <p:cNvSpPr txBox="1"/>
          <p:nvPr/>
        </p:nvSpPr>
        <p:spPr>
          <a:xfrm>
            <a:off x="5511295" y="4217098"/>
            <a:ext cx="561372" cy="248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Pool4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0BB5E0-D19E-A722-9DFF-16663EE9B8B3}"/>
              </a:ext>
            </a:extLst>
          </p:cNvPr>
          <p:cNvSpPr/>
          <p:nvPr/>
        </p:nvSpPr>
        <p:spPr>
          <a:xfrm>
            <a:off x="6788671" y="4890742"/>
            <a:ext cx="1553666" cy="515261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Table Detection</a:t>
            </a:r>
            <a:b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F197E81-12DD-65AD-8E0C-6E4CA2B989B6}"/>
              </a:ext>
            </a:extLst>
          </p:cNvPr>
          <p:cNvSpPr/>
          <p:nvPr/>
        </p:nvSpPr>
        <p:spPr>
          <a:xfrm>
            <a:off x="6785071" y="5722349"/>
            <a:ext cx="1553666" cy="515262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Column Detection</a:t>
            </a:r>
          </a:p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ko-KR" altLang="en-US" sz="15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DE9686FF-A488-2628-38BE-1F7EE9044945}"/>
              </a:ext>
            </a:extLst>
          </p:cNvPr>
          <p:cNvCxnSpPr>
            <a:cxnSpLocks/>
            <a:stCxn id="98" idx="2"/>
            <a:endCxn id="115" idx="1"/>
          </p:cNvCxnSpPr>
          <p:nvPr/>
        </p:nvCxnSpPr>
        <p:spPr>
          <a:xfrm rot="16200000" flipH="1">
            <a:off x="5964580" y="4324281"/>
            <a:ext cx="214653" cy="1433530"/>
          </a:xfrm>
          <a:prstGeom prst="curvedConnector2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구부러짐 120">
            <a:extLst>
              <a:ext uri="{FF2B5EF4-FFF2-40B4-BE49-F238E27FC236}">
                <a16:creationId xmlns:a16="http://schemas.microsoft.com/office/drawing/2014/main" id="{D21E1646-B89B-1D35-152F-3FF7BC19050D}"/>
              </a:ext>
            </a:extLst>
          </p:cNvPr>
          <p:cNvCxnSpPr>
            <a:cxnSpLocks/>
            <a:stCxn id="98" idx="2"/>
            <a:endCxn id="116" idx="1"/>
          </p:cNvCxnSpPr>
          <p:nvPr/>
        </p:nvCxnSpPr>
        <p:spPr>
          <a:xfrm rot="16200000" flipH="1">
            <a:off x="5546976" y="4741885"/>
            <a:ext cx="1046260" cy="1429930"/>
          </a:xfrm>
          <a:prstGeom prst="curvedConnector2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BAD3F9E8-5FAE-6A7A-E4FC-EB7B234A5DFD}"/>
              </a:ext>
            </a:extLst>
          </p:cNvPr>
          <p:cNvCxnSpPr>
            <a:cxnSpLocks/>
            <a:stCxn id="107" idx="2"/>
            <a:endCxn id="115" idx="1"/>
          </p:cNvCxnSpPr>
          <p:nvPr/>
        </p:nvCxnSpPr>
        <p:spPr>
          <a:xfrm rot="16200000" flipH="1">
            <a:off x="6106032" y="4465734"/>
            <a:ext cx="342692" cy="1022586"/>
          </a:xfrm>
          <a:prstGeom prst="curvedConnector2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CC8A093A-C1E2-2668-9396-239209FBE2AA}"/>
              </a:ext>
            </a:extLst>
          </p:cNvPr>
          <p:cNvCxnSpPr>
            <a:cxnSpLocks/>
            <a:stCxn id="107" idx="2"/>
            <a:endCxn id="116" idx="1"/>
          </p:cNvCxnSpPr>
          <p:nvPr/>
        </p:nvCxnSpPr>
        <p:spPr>
          <a:xfrm rot="16200000" flipH="1">
            <a:off x="5688429" y="4883337"/>
            <a:ext cx="1174299" cy="1018986"/>
          </a:xfrm>
          <a:prstGeom prst="curvedConnector2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3CD63320-C08F-1490-940A-45077240DF02}"/>
              </a:ext>
            </a:extLst>
          </p:cNvPr>
          <p:cNvCxnSpPr>
            <a:cxnSpLocks/>
            <a:stCxn id="110" idx="3"/>
            <a:endCxn id="115" idx="0"/>
          </p:cNvCxnSpPr>
          <p:nvPr/>
        </p:nvCxnSpPr>
        <p:spPr>
          <a:xfrm>
            <a:off x="6403516" y="4629495"/>
            <a:ext cx="1161988" cy="261247"/>
          </a:xfrm>
          <a:prstGeom prst="bentConnector2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2069964-03CE-2B5B-765D-58F1802CA216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 flipH="1">
            <a:off x="7561904" y="5406003"/>
            <a:ext cx="3600" cy="316346"/>
          </a:xfrm>
          <a:prstGeom prst="straightConnector1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3FB77DA-9E88-E1FB-585D-1BCDC6A6898F}"/>
              </a:ext>
            </a:extLst>
          </p:cNvPr>
          <p:cNvSpPr/>
          <p:nvPr/>
        </p:nvSpPr>
        <p:spPr>
          <a:xfrm>
            <a:off x="9181831" y="4390905"/>
            <a:ext cx="448474" cy="328239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pic>
        <p:nvPicPr>
          <p:cNvPr id="182" name="그림 181" descr="텍스트이(가) 표시된 사진&#10;&#10;자동 생성된 설명">
            <a:extLst>
              <a:ext uri="{FF2B5EF4-FFF2-40B4-BE49-F238E27FC236}">
                <a16:creationId xmlns:a16="http://schemas.microsoft.com/office/drawing/2014/main" id="{3BBAF9BC-2B98-D86D-46A3-E01CA530D9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5955" r="6525" b="9017"/>
          <a:stretch/>
        </p:blipFill>
        <p:spPr>
          <a:xfrm>
            <a:off x="749580" y="3973995"/>
            <a:ext cx="1022830" cy="1289106"/>
          </a:xfrm>
          <a:prstGeom prst="rect">
            <a:avLst/>
          </a:prstGeom>
        </p:spPr>
      </p:pic>
      <p:pic>
        <p:nvPicPr>
          <p:cNvPr id="184" name="그림 183" descr="텍스트이(가) 표시된 사진&#10;&#10;자동 생성된 설명">
            <a:extLst>
              <a:ext uri="{FF2B5EF4-FFF2-40B4-BE49-F238E27FC236}">
                <a16:creationId xmlns:a16="http://schemas.microsoft.com/office/drawing/2014/main" id="{9EAD5C04-FA7F-8169-0076-067D4A74FF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5955" r="6525" b="30337"/>
          <a:stretch/>
        </p:blipFill>
        <p:spPr>
          <a:xfrm>
            <a:off x="9162633" y="5443877"/>
            <a:ext cx="1022830" cy="965873"/>
          </a:xfrm>
          <a:prstGeom prst="rect">
            <a:avLst/>
          </a:prstGeom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F74F516-E9E2-6BB3-8E70-4982A94358C3}"/>
              </a:ext>
            </a:extLst>
          </p:cNvPr>
          <p:cNvSpPr/>
          <p:nvPr/>
        </p:nvSpPr>
        <p:spPr>
          <a:xfrm>
            <a:off x="9193789" y="5460616"/>
            <a:ext cx="87785" cy="328239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53C38FD-3397-CFB6-3091-E71710543065}"/>
              </a:ext>
            </a:extLst>
          </p:cNvPr>
          <p:cNvSpPr/>
          <p:nvPr/>
        </p:nvSpPr>
        <p:spPr>
          <a:xfrm>
            <a:off x="9300768" y="5458638"/>
            <a:ext cx="79812" cy="328239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28BBB65-2E8F-7D6A-DFCB-6A2D110F25FF}"/>
              </a:ext>
            </a:extLst>
          </p:cNvPr>
          <p:cNvSpPr/>
          <p:nvPr/>
        </p:nvSpPr>
        <p:spPr>
          <a:xfrm>
            <a:off x="9389142" y="5458638"/>
            <a:ext cx="79812" cy="328239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CCBF893-803E-1159-CE8A-90C083E3D131}"/>
              </a:ext>
            </a:extLst>
          </p:cNvPr>
          <p:cNvSpPr/>
          <p:nvPr/>
        </p:nvSpPr>
        <p:spPr>
          <a:xfrm>
            <a:off x="9485600" y="5458638"/>
            <a:ext cx="137619" cy="328239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89" name="화살표: 오른쪽 188">
            <a:extLst>
              <a:ext uri="{FF2B5EF4-FFF2-40B4-BE49-F238E27FC236}">
                <a16:creationId xmlns:a16="http://schemas.microsoft.com/office/drawing/2014/main" id="{A275548F-69DC-00A4-FC92-D0CFCC2783D7}"/>
              </a:ext>
            </a:extLst>
          </p:cNvPr>
          <p:cNvSpPr/>
          <p:nvPr/>
        </p:nvSpPr>
        <p:spPr>
          <a:xfrm>
            <a:off x="8491647" y="4976252"/>
            <a:ext cx="471685" cy="20984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90" name="화살표: 오른쪽 189">
            <a:extLst>
              <a:ext uri="{FF2B5EF4-FFF2-40B4-BE49-F238E27FC236}">
                <a16:creationId xmlns:a16="http://schemas.microsoft.com/office/drawing/2014/main" id="{F8F1E800-F169-BDB8-888A-D2878115BEAF}"/>
              </a:ext>
            </a:extLst>
          </p:cNvPr>
          <p:cNvSpPr/>
          <p:nvPr/>
        </p:nvSpPr>
        <p:spPr>
          <a:xfrm>
            <a:off x="8491647" y="5851596"/>
            <a:ext cx="471685" cy="20984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D1D9547-3A42-BFE5-B0A1-5B8A07A2428B}"/>
              </a:ext>
            </a:extLst>
          </p:cNvPr>
          <p:cNvSpPr/>
          <p:nvPr/>
        </p:nvSpPr>
        <p:spPr>
          <a:xfrm>
            <a:off x="523875" y="3403734"/>
            <a:ext cx="1474237" cy="488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Input Document 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Image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3D20467-87EB-3994-CB09-A879BBF21C7B}"/>
              </a:ext>
            </a:extLst>
          </p:cNvPr>
          <p:cNvSpPr/>
          <p:nvPr/>
        </p:nvSpPr>
        <p:spPr>
          <a:xfrm>
            <a:off x="6619650" y="4493264"/>
            <a:ext cx="1887466" cy="1918590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168B5D1-0C69-F6DC-CBED-DAF3E54A6FA0}"/>
              </a:ext>
            </a:extLst>
          </p:cNvPr>
          <p:cNvSpPr/>
          <p:nvPr/>
        </p:nvSpPr>
        <p:spPr>
          <a:xfrm>
            <a:off x="4321671" y="3356571"/>
            <a:ext cx="2132464" cy="2026716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07BBC74-BFBD-1480-A3F6-317744F74E4F}"/>
              </a:ext>
            </a:extLst>
          </p:cNvPr>
          <p:cNvSpPr txBox="1"/>
          <p:nvPr/>
        </p:nvSpPr>
        <p:spPr>
          <a:xfrm>
            <a:off x="4946189" y="3018103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Incoder</a:t>
            </a:r>
            <a:endParaRPr lang="ko-KR" altLang="en-US" b="1" i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DD194EF-A057-B44E-30F3-C40F5D67918B}"/>
              </a:ext>
            </a:extLst>
          </p:cNvPr>
          <p:cNvSpPr txBox="1"/>
          <p:nvPr/>
        </p:nvSpPr>
        <p:spPr>
          <a:xfrm>
            <a:off x="7082920" y="4164167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Decoder</a:t>
            </a:r>
            <a:endParaRPr lang="ko-KR" altLang="en-US" b="1" i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71B0B65-3D37-3200-9EA7-AEBD76F8CF84}"/>
              </a:ext>
            </a:extLst>
          </p:cNvPr>
          <p:cNvSpPr txBox="1"/>
          <p:nvPr/>
        </p:nvSpPr>
        <p:spPr>
          <a:xfrm>
            <a:off x="10204661" y="4621457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/>
              <a:t>Table Detection</a:t>
            </a:r>
            <a:endParaRPr lang="ko-KR" altLang="en-US" b="1" i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E12AD70-C4A3-ADD0-75D5-766952FB3039}"/>
              </a:ext>
            </a:extLst>
          </p:cNvPr>
          <p:cNvSpPr txBox="1"/>
          <p:nvPr/>
        </p:nvSpPr>
        <p:spPr>
          <a:xfrm>
            <a:off x="10204661" y="5605240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Column Detection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91967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127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VGG-19</a:t>
            </a: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이미지에서 특징을 추출하는 합성 곱 레이어를 추가하여 깊은 네트워크를 구성한 딥 러닝 모델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학습모델의 네트워크가 깊어질 수록 가중치 파라미터의 개수가 증가하면서 정교한 예측이 가능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기울기 소실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깊은 네트워크 학습모델은 기울기 소실로 인해 오히려 예측 정밀도가 떨어지는 문제가 존재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훈련 시 가중치 업데이트 정도를 결정하는 기울기 값이 깊은 네트워크를 통과하면서 소실됨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가중치 학습이 제대로 수행되지 않아 모델 추론 성능이 감소</a:t>
            </a:r>
            <a:r>
              <a:rPr kumimoji="1" lang="en-US" altLang="ko-KR" sz="1600" i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kumimoji="1" lang="en-US" altLang="ko-KR" sz="1600" i="1" dirty="0" err="1">
                <a:solidFill>
                  <a:schemeClr val="bg2">
                    <a:lumMod val="10000"/>
                  </a:schemeClr>
                </a:solidFill>
              </a:rPr>
              <a:t>Kaiming</a:t>
            </a:r>
            <a:r>
              <a:rPr kumimoji="1" lang="en-US" altLang="ko-KR" sz="1600" i="1" dirty="0">
                <a:solidFill>
                  <a:schemeClr val="bg2">
                    <a:lumMod val="10000"/>
                  </a:schemeClr>
                </a:solidFill>
              </a:rPr>
              <a:t> H. et. al., 2016)</a:t>
            </a:r>
          </a:p>
          <a:p>
            <a:pPr lvl="1"/>
            <a:endParaRPr kumimoji="1" lang="en-US" altLang="ko-KR" i="1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Motivation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DDA624-54DC-C43B-3506-F62D4ECD2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55"/>
          <a:stretch/>
        </p:blipFill>
        <p:spPr>
          <a:xfrm>
            <a:off x="7013751" y="4263535"/>
            <a:ext cx="5149864" cy="2189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23AF3-15F7-6655-3ED9-D4B2E6705142}"/>
              </a:ext>
            </a:extLst>
          </p:cNvPr>
          <p:cNvSpPr txBox="1"/>
          <p:nvPr/>
        </p:nvSpPr>
        <p:spPr>
          <a:xfrm>
            <a:off x="88900" y="6172159"/>
            <a:ext cx="6990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en-US" altLang="ko-KR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K. He, X. Zhang, S. Ren and J. Sun, "Deep Residual Learning for Image Recognition," </a:t>
            </a:r>
            <a:r>
              <a:rPr lang="en-US" altLang="ko-KR" sz="1050" b="0" i="1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2016 IEEE CVPR</a:t>
            </a:r>
            <a:r>
              <a:rPr lang="en-US" altLang="ko-KR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, 2016</a:t>
            </a:r>
            <a:endParaRPr lang="ko-KR" altLang="en-US" sz="1050" dirty="0">
              <a:solidFill>
                <a:schemeClr val="accent5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86D81F-FE94-1D18-6762-E599663AC128}"/>
              </a:ext>
            </a:extLst>
          </p:cNvPr>
          <p:cNvSpPr/>
          <p:nvPr/>
        </p:nvSpPr>
        <p:spPr>
          <a:xfrm>
            <a:off x="10528300" y="6261100"/>
            <a:ext cx="15748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A1150-1C47-38A2-A018-916AE3873C3E}"/>
              </a:ext>
            </a:extLst>
          </p:cNvPr>
          <p:cNvSpPr txBox="1"/>
          <p:nvPr/>
        </p:nvSpPr>
        <p:spPr>
          <a:xfrm>
            <a:off x="10401300" y="613411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764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Design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3183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000" dirty="0" err="1">
                <a:solidFill>
                  <a:schemeClr val="bg2">
                    <a:lumMod val="10000"/>
                  </a:schemeClr>
                </a:solidFill>
              </a:rPr>
              <a:t>TableNet</a:t>
            </a:r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 정밀도를 높이기 위해 인코더의 구조를 변경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인코더 모델변경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ResNet50V2: 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이전 레이어의 출력 값을 다음 레이어 입력 값에 직접 반영하여 기울기 소실 문제를 해결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더 깊은 네트워크를 구성하여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</a:rPr>
              <a:t>VGG-19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</a:rPr>
              <a:t>보다 높은 정밀도를 보임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문서 내 표의 위치정보를 유지하기 위해 </a:t>
            </a:r>
            <a:r>
              <a:rPr kumimoji="1" lang="en-US" altLang="ko-KR" sz="2000" dirty="0">
                <a:solidFill>
                  <a:schemeClr val="bg2">
                    <a:lumMod val="10000"/>
                  </a:schemeClr>
                </a:solidFill>
              </a:rPr>
              <a:t>VGG-19 </a:t>
            </a:r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중간 출력 값을 그대로 사용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A1C846-E1A8-44B3-728D-01F604665798}"/>
              </a:ext>
            </a:extLst>
          </p:cNvPr>
          <p:cNvSpPr/>
          <p:nvPr/>
        </p:nvSpPr>
        <p:spPr>
          <a:xfrm>
            <a:off x="3962407" y="3451372"/>
            <a:ext cx="5843201" cy="2981325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686003-F42B-1EE1-8077-3254266F7E0D}"/>
              </a:ext>
            </a:extLst>
          </p:cNvPr>
          <p:cNvSpPr txBox="1"/>
          <p:nvPr/>
        </p:nvSpPr>
        <p:spPr>
          <a:xfrm>
            <a:off x="6539176" y="3119926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Incoder</a:t>
            </a:r>
            <a:endParaRPr lang="ko-KR" altLang="en-US" b="1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AF930D-5CAA-FD8A-2D2F-433174CDA895}"/>
              </a:ext>
            </a:extLst>
          </p:cNvPr>
          <p:cNvSpPr txBox="1"/>
          <p:nvPr/>
        </p:nvSpPr>
        <p:spPr>
          <a:xfrm>
            <a:off x="10478196" y="3147618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Decoder</a:t>
            </a:r>
            <a:endParaRPr lang="ko-KR" altLang="en-US" b="1" i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C40289-C817-9AD5-E858-06ADC706FB51}"/>
              </a:ext>
            </a:extLst>
          </p:cNvPr>
          <p:cNvSpPr/>
          <p:nvPr/>
        </p:nvSpPr>
        <p:spPr>
          <a:xfrm>
            <a:off x="10029316" y="3489259"/>
            <a:ext cx="1887466" cy="1788838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97A0C250-3289-6DFF-AFE0-AA64ACBF97DC}"/>
              </a:ext>
            </a:extLst>
          </p:cNvPr>
          <p:cNvSpPr/>
          <p:nvPr/>
        </p:nvSpPr>
        <p:spPr>
          <a:xfrm>
            <a:off x="4412964" y="3550696"/>
            <a:ext cx="4843119" cy="1388877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84CCE87-D2AE-0D77-DD3B-397D004F653B}"/>
              </a:ext>
            </a:extLst>
          </p:cNvPr>
          <p:cNvSpPr/>
          <p:nvPr/>
        </p:nvSpPr>
        <p:spPr>
          <a:xfrm>
            <a:off x="4678074" y="3796390"/>
            <a:ext cx="66977" cy="108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F69B452-4316-E956-9411-AC48256261EB}"/>
              </a:ext>
            </a:extLst>
          </p:cNvPr>
          <p:cNvSpPr/>
          <p:nvPr/>
        </p:nvSpPr>
        <p:spPr>
          <a:xfrm>
            <a:off x="4761120" y="3796390"/>
            <a:ext cx="66977" cy="1088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DE52856-A992-1153-8824-633741FE004E}"/>
              </a:ext>
            </a:extLst>
          </p:cNvPr>
          <p:cNvSpPr/>
          <p:nvPr/>
        </p:nvSpPr>
        <p:spPr>
          <a:xfrm>
            <a:off x="4844166" y="3796390"/>
            <a:ext cx="66977" cy="108813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FC94BAD-3893-234D-FEC1-CEAE77613CE0}"/>
              </a:ext>
            </a:extLst>
          </p:cNvPr>
          <p:cNvSpPr/>
          <p:nvPr/>
        </p:nvSpPr>
        <p:spPr>
          <a:xfrm>
            <a:off x="5093906" y="3886263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FA0CB79-FC4B-6286-9EE9-89F75D4BFA34}"/>
              </a:ext>
            </a:extLst>
          </p:cNvPr>
          <p:cNvSpPr/>
          <p:nvPr/>
        </p:nvSpPr>
        <p:spPr>
          <a:xfrm>
            <a:off x="5176952" y="3886263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0F2105B-2862-4AA6-20D1-0FD3B4741E2B}"/>
              </a:ext>
            </a:extLst>
          </p:cNvPr>
          <p:cNvSpPr/>
          <p:nvPr/>
        </p:nvSpPr>
        <p:spPr>
          <a:xfrm>
            <a:off x="5426090" y="3886263"/>
            <a:ext cx="66977" cy="90838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35A34A2-AE08-84C3-DD2D-85C39178227C}"/>
              </a:ext>
            </a:extLst>
          </p:cNvPr>
          <p:cNvSpPr/>
          <p:nvPr/>
        </p:nvSpPr>
        <p:spPr>
          <a:xfrm>
            <a:off x="5509136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8BCD69-074C-89C4-68CC-7F9FB0DBD806}"/>
              </a:ext>
            </a:extLst>
          </p:cNvPr>
          <p:cNvSpPr/>
          <p:nvPr/>
        </p:nvSpPr>
        <p:spPr>
          <a:xfrm>
            <a:off x="5592182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67365D5-B554-26FB-C224-768253457185}"/>
              </a:ext>
            </a:extLst>
          </p:cNvPr>
          <p:cNvSpPr/>
          <p:nvPr/>
        </p:nvSpPr>
        <p:spPr>
          <a:xfrm>
            <a:off x="5675228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20C49C-D6FE-70C2-8E1C-C38D8B1257BC}"/>
              </a:ext>
            </a:extLst>
          </p:cNvPr>
          <p:cNvSpPr/>
          <p:nvPr/>
        </p:nvSpPr>
        <p:spPr>
          <a:xfrm>
            <a:off x="5758274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DCE147-B6D7-B4B1-0BC8-0EE0CF8CD3DC}"/>
              </a:ext>
            </a:extLst>
          </p:cNvPr>
          <p:cNvSpPr/>
          <p:nvPr/>
        </p:nvSpPr>
        <p:spPr>
          <a:xfrm>
            <a:off x="6173504" y="4036230"/>
            <a:ext cx="66977" cy="60845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FE557A-7DFE-9B44-4F83-CEEA69F42652}"/>
              </a:ext>
            </a:extLst>
          </p:cNvPr>
          <p:cNvSpPr/>
          <p:nvPr/>
        </p:nvSpPr>
        <p:spPr>
          <a:xfrm>
            <a:off x="6256550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4F9161-EA3D-5947-E6DB-382E50017C3F}"/>
              </a:ext>
            </a:extLst>
          </p:cNvPr>
          <p:cNvSpPr/>
          <p:nvPr/>
        </p:nvSpPr>
        <p:spPr>
          <a:xfrm>
            <a:off x="6339596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771B859-CCAD-01CA-6D30-DC90E527B6D1}"/>
              </a:ext>
            </a:extLst>
          </p:cNvPr>
          <p:cNvSpPr/>
          <p:nvPr/>
        </p:nvSpPr>
        <p:spPr>
          <a:xfrm>
            <a:off x="6422642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30AFB1D-CEDC-33F7-360D-0D5C9E776F3D}"/>
              </a:ext>
            </a:extLst>
          </p:cNvPr>
          <p:cNvSpPr/>
          <p:nvPr/>
        </p:nvSpPr>
        <p:spPr>
          <a:xfrm>
            <a:off x="6505688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BDB178-E3B1-07DF-A8AA-5A6585FB1B83}"/>
              </a:ext>
            </a:extLst>
          </p:cNvPr>
          <p:cNvSpPr/>
          <p:nvPr/>
        </p:nvSpPr>
        <p:spPr>
          <a:xfrm>
            <a:off x="7253110" y="4164211"/>
            <a:ext cx="66977" cy="35237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B3B277-0CC5-5C65-D2FB-DF870E8F5DAB}"/>
              </a:ext>
            </a:extLst>
          </p:cNvPr>
          <p:cNvSpPr/>
          <p:nvPr/>
        </p:nvSpPr>
        <p:spPr>
          <a:xfrm>
            <a:off x="7343977" y="4231732"/>
            <a:ext cx="200922" cy="20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356111-6139-BAD8-40B4-47919B845D97}"/>
              </a:ext>
            </a:extLst>
          </p:cNvPr>
          <p:cNvSpPr/>
          <p:nvPr/>
        </p:nvSpPr>
        <p:spPr>
          <a:xfrm>
            <a:off x="8680491" y="4268005"/>
            <a:ext cx="192594" cy="132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08341C4-3419-8B83-C3F8-C1186E11A408}"/>
              </a:ext>
            </a:extLst>
          </p:cNvPr>
          <p:cNvSpPr/>
          <p:nvPr/>
        </p:nvSpPr>
        <p:spPr>
          <a:xfrm>
            <a:off x="8888298" y="4292252"/>
            <a:ext cx="164792" cy="84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C5367ED-8B42-75FE-7EB2-6420156538DB}"/>
              </a:ext>
            </a:extLst>
          </p:cNvPr>
          <p:cNvSpPr/>
          <p:nvPr/>
        </p:nvSpPr>
        <p:spPr>
          <a:xfrm>
            <a:off x="6588734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9C4AEF-ED6D-90EA-625F-69FC407AEA16}"/>
              </a:ext>
            </a:extLst>
          </p:cNvPr>
          <p:cNvSpPr/>
          <p:nvPr/>
        </p:nvSpPr>
        <p:spPr>
          <a:xfrm>
            <a:off x="6671780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3CE47BB-8A70-132C-D029-D80486E97337}"/>
              </a:ext>
            </a:extLst>
          </p:cNvPr>
          <p:cNvSpPr/>
          <p:nvPr/>
        </p:nvSpPr>
        <p:spPr>
          <a:xfrm>
            <a:off x="6754826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04A2A38-3842-8687-3DCE-1B8F2CBDC1E3}"/>
              </a:ext>
            </a:extLst>
          </p:cNvPr>
          <p:cNvSpPr/>
          <p:nvPr/>
        </p:nvSpPr>
        <p:spPr>
          <a:xfrm>
            <a:off x="6837872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4C92BD-D5A1-6AD4-8FAC-65AB977AD5E4}"/>
              </a:ext>
            </a:extLst>
          </p:cNvPr>
          <p:cNvSpPr/>
          <p:nvPr/>
        </p:nvSpPr>
        <p:spPr>
          <a:xfrm>
            <a:off x="6920918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D50A339-35D4-9108-F028-DB26AF9021EE}"/>
              </a:ext>
            </a:extLst>
          </p:cNvPr>
          <p:cNvSpPr/>
          <p:nvPr/>
        </p:nvSpPr>
        <p:spPr>
          <a:xfrm>
            <a:off x="7003964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006FFE7-8B52-FA95-5271-14F277BDA9C0}"/>
              </a:ext>
            </a:extLst>
          </p:cNvPr>
          <p:cNvSpPr/>
          <p:nvPr/>
        </p:nvSpPr>
        <p:spPr>
          <a:xfrm>
            <a:off x="7087010" y="4164272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A3714EF-2F1B-A5FA-8949-1543B0EE8A19}"/>
              </a:ext>
            </a:extLst>
          </p:cNvPr>
          <p:cNvSpPr/>
          <p:nvPr/>
        </p:nvSpPr>
        <p:spPr>
          <a:xfrm>
            <a:off x="7170056" y="4164211"/>
            <a:ext cx="66977" cy="35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052FF85-206A-31CF-6236-4564A4D1BBA0}"/>
              </a:ext>
            </a:extLst>
          </p:cNvPr>
          <p:cNvSpPr/>
          <p:nvPr/>
        </p:nvSpPr>
        <p:spPr>
          <a:xfrm>
            <a:off x="5841320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75A5F2-2956-A73E-33D8-C3D78D845765}"/>
              </a:ext>
            </a:extLst>
          </p:cNvPr>
          <p:cNvSpPr/>
          <p:nvPr/>
        </p:nvSpPr>
        <p:spPr>
          <a:xfrm>
            <a:off x="5924366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C1E3C6A-0A2E-0033-ED10-4F34C5967EA0}"/>
              </a:ext>
            </a:extLst>
          </p:cNvPr>
          <p:cNvSpPr/>
          <p:nvPr/>
        </p:nvSpPr>
        <p:spPr>
          <a:xfrm>
            <a:off x="6007412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E7A3B7A-0A97-2B15-54A1-5E47432C9C8F}"/>
              </a:ext>
            </a:extLst>
          </p:cNvPr>
          <p:cNvSpPr/>
          <p:nvPr/>
        </p:nvSpPr>
        <p:spPr>
          <a:xfrm>
            <a:off x="6090458" y="4036230"/>
            <a:ext cx="66977" cy="608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A9166A8-6CE1-2EB0-5A4C-76F6F42342CB}"/>
              </a:ext>
            </a:extLst>
          </p:cNvPr>
          <p:cNvSpPr/>
          <p:nvPr/>
        </p:nvSpPr>
        <p:spPr>
          <a:xfrm>
            <a:off x="5259998" y="3886263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0D4EA52-2A72-BB21-5F5B-DBAEDB9E5103}"/>
              </a:ext>
            </a:extLst>
          </p:cNvPr>
          <p:cNvSpPr/>
          <p:nvPr/>
        </p:nvSpPr>
        <p:spPr>
          <a:xfrm>
            <a:off x="5343044" y="3886263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596E6D1-E515-3BBE-C3CA-CE1C7E11E5CA}"/>
              </a:ext>
            </a:extLst>
          </p:cNvPr>
          <p:cNvSpPr/>
          <p:nvPr/>
        </p:nvSpPr>
        <p:spPr>
          <a:xfrm>
            <a:off x="7565803" y="4231732"/>
            <a:ext cx="200922" cy="20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33D99B-9D5E-9DC2-AE10-2E57E39152A1}"/>
              </a:ext>
            </a:extLst>
          </p:cNvPr>
          <p:cNvSpPr/>
          <p:nvPr/>
        </p:nvSpPr>
        <p:spPr>
          <a:xfrm>
            <a:off x="7789217" y="4231732"/>
            <a:ext cx="200922" cy="20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5AF5C9E-D1DB-AFA9-20E9-8C75AD092CDD}"/>
              </a:ext>
            </a:extLst>
          </p:cNvPr>
          <p:cNvSpPr/>
          <p:nvPr/>
        </p:nvSpPr>
        <p:spPr>
          <a:xfrm>
            <a:off x="8011043" y="4231732"/>
            <a:ext cx="200922" cy="20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3B8F206-97C1-FA4C-839B-295205E9E32A}"/>
              </a:ext>
            </a:extLst>
          </p:cNvPr>
          <p:cNvSpPr/>
          <p:nvPr/>
        </p:nvSpPr>
        <p:spPr>
          <a:xfrm>
            <a:off x="8235252" y="4231732"/>
            <a:ext cx="200922" cy="20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ADFA912-EBCF-3676-C4A4-E25B70D9C236}"/>
              </a:ext>
            </a:extLst>
          </p:cNvPr>
          <p:cNvSpPr/>
          <p:nvPr/>
        </p:nvSpPr>
        <p:spPr>
          <a:xfrm>
            <a:off x="8458667" y="4231732"/>
            <a:ext cx="200922" cy="2050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00CC0BC3-D57A-7109-E217-47B59243A2A5}"/>
              </a:ext>
            </a:extLst>
          </p:cNvPr>
          <p:cNvCxnSpPr>
            <a:stCxn id="86" idx="3"/>
            <a:endCxn id="45" idx="1"/>
          </p:cNvCxnSpPr>
          <p:nvPr/>
        </p:nvCxnSpPr>
        <p:spPr>
          <a:xfrm flipV="1">
            <a:off x="9053090" y="3808327"/>
            <a:ext cx="1145247" cy="525934"/>
          </a:xfrm>
          <a:prstGeom prst="bentConnector3">
            <a:avLst>
              <a:gd name="adj1" fmla="val 40020"/>
            </a:avLst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F248D8BC-9D52-FF33-766C-7DE23C3E5BF1}"/>
              </a:ext>
            </a:extLst>
          </p:cNvPr>
          <p:cNvSpPr/>
          <p:nvPr/>
        </p:nvSpPr>
        <p:spPr>
          <a:xfrm>
            <a:off x="6989449" y="5001217"/>
            <a:ext cx="2270029" cy="1356000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54FFD26-2CF0-20DC-07EC-9E283C2E7A66}"/>
              </a:ext>
            </a:extLst>
          </p:cNvPr>
          <p:cNvGrpSpPr/>
          <p:nvPr/>
        </p:nvGrpSpPr>
        <p:grpSpPr>
          <a:xfrm>
            <a:off x="7139473" y="5194050"/>
            <a:ext cx="1981954" cy="1088134"/>
            <a:chOff x="2604860" y="4836241"/>
            <a:chExt cx="1981954" cy="10881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98F499-FD04-CA49-73E9-6316E20A9CA6}"/>
                </a:ext>
              </a:extLst>
            </p:cNvPr>
            <p:cNvSpPr/>
            <p:nvPr/>
          </p:nvSpPr>
          <p:spPr>
            <a:xfrm>
              <a:off x="2604860" y="4836241"/>
              <a:ext cx="66977" cy="10881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A2A20A-7EBD-E750-9850-6A4710D1B6EA}"/>
                </a:ext>
              </a:extLst>
            </p:cNvPr>
            <p:cNvSpPr/>
            <p:nvPr/>
          </p:nvSpPr>
          <p:spPr>
            <a:xfrm>
              <a:off x="2687049" y="4836241"/>
              <a:ext cx="66977" cy="10881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9F79797-4F39-1E31-6D09-98DB0F333B8D}"/>
                </a:ext>
              </a:extLst>
            </p:cNvPr>
            <p:cNvSpPr/>
            <p:nvPr/>
          </p:nvSpPr>
          <p:spPr>
            <a:xfrm>
              <a:off x="2769238" y="4836241"/>
              <a:ext cx="66977" cy="10881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B2D17F5-2DCC-AD63-0389-3650C870309A}"/>
                </a:ext>
              </a:extLst>
            </p:cNvPr>
            <p:cNvSpPr/>
            <p:nvPr/>
          </p:nvSpPr>
          <p:spPr>
            <a:xfrm>
              <a:off x="2851426" y="4836241"/>
              <a:ext cx="66977" cy="10881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7ADA04-954C-FC6B-0A87-23F8C1D8C87D}"/>
                </a:ext>
              </a:extLst>
            </p:cNvPr>
            <p:cNvSpPr/>
            <p:nvPr/>
          </p:nvSpPr>
          <p:spPr>
            <a:xfrm>
              <a:off x="2933615" y="4926114"/>
              <a:ext cx="66977" cy="908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BFC36B1-DBD0-4618-92E2-D30EFABC73DB}"/>
                </a:ext>
              </a:extLst>
            </p:cNvPr>
            <p:cNvSpPr/>
            <p:nvPr/>
          </p:nvSpPr>
          <p:spPr>
            <a:xfrm>
              <a:off x="3015804" y="4926114"/>
              <a:ext cx="66977" cy="908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8B3B45-ADC4-1D52-3D88-5B88679169B4}"/>
                </a:ext>
              </a:extLst>
            </p:cNvPr>
            <p:cNvSpPr/>
            <p:nvPr/>
          </p:nvSpPr>
          <p:spPr>
            <a:xfrm>
              <a:off x="3095999" y="4926114"/>
              <a:ext cx="66977" cy="908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66D046-22E0-A688-08AC-51875F8B96BA}"/>
                </a:ext>
              </a:extLst>
            </p:cNvPr>
            <p:cNvSpPr/>
            <p:nvPr/>
          </p:nvSpPr>
          <p:spPr>
            <a:xfrm>
              <a:off x="3178188" y="5076081"/>
              <a:ext cx="66977" cy="6084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78759F-B3AC-A57F-907D-A083B5B3CFED}"/>
                </a:ext>
              </a:extLst>
            </p:cNvPr>
            <p:cNvSpPr/>
            <p:nvPr/>
          </p:nvSpPr>
          <p:spPr>
            <a:xfrm>
              <a:off x="3260376" y="5076081"/>
              <a:ext cx="66977" cy="6084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FD6AF1-8F10-2B64-C2E4-C4B08F551AA3}"/>
                </a:ext>
              </a:extLst>
            </p:cNvPr>
            <p:cNvSpPr/>
            <p:nvPr/>
          </p:nvSpPr>
          <p:spPr>
            <a:xfrm>
              <a:off x="3342565" y="5076081"/>
              <a:ext cx="66977" cy="6084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0092DD-B562-EFA4-02A8-C2C840E763EA}"/>
                </a:ext>
              </a:extLst>
            </p:cNvPr>
            <p:cNvSpPr/>
            <p:nvPr/>
          </p:nvSpPr>
          <p:spPr>
            <a:xfrm>
              <a:off x="3424754" y="5076081"/>
              <a:ext cx="66977" cy="6084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40B46ED-D015-ED7D-F18A-F808F7EB19C0}"/>
                </a:ext>
              </a:extLst>
            </p:cNvPr>
            <p:cNvSpPr/>
            <p:nvPr/>
          </p:nvSpPr>
          <p:spPr>
            <a:xfrm>
              <a:off x="3504950" y="5076081"/>
              <a:ext cx="66977" cy="608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8C42A03-99F3-7261-8187-A34E87BC36CD}"/>
                </a:ext>
              </a:extLst>
            </p:cNvPr>
            <p:cNvSpPr/>
            <p:nvPr/>
          </p:nvSpPr>
          <p:spPr>
            <a:xfrm>
              <a:off x="3587139" y="5204123"/>
              <a:ext cx="66977" cy="352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C172488-4A2F-2402-35BB-E4EEFEC62E05}"/>
                </a:ext>
              </a:extLst>
            </p:cNvPr>
            <p:cNvSpPr/>
            <p:nvPr/>
          </p:nvSpPr>
          <p:spPr>
            <a:xfrm>
              <a:off x="3669327" y="5204123"/>
              <a:ext cx="66977" cy="352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B648E06-72FF-AEAD-C149-F133062997CD}"/>
                </a:ext>
              </a:extLst>
            </p:cNvPr>
            <p:cNvSpPr/>
            <p:nvPr/>
          </p:nvSpPr>
          <p:spPr>
            <a:xfrm>
              <a:off x="3751516" y="5204123"/>
              <a:ext cx="66977" cy="352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1A410F0-5903-5A8C-E803-AF6C8E7E6562}"/>
                </a:ext>
              </a:extLst>
            </p:cNvPr>
            <p:cNvSpPr/>
            <p:nvPr/>
          </p:nvSpPr>
          <p:spPr>
            <a:xfrm>
              <a:off x="3833705" y="5204123"/>
              <a:ext cx="66977" cy="3523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561C9DB-B89B-C6D7-D0DB-3E9DA846A763}"/>
                </a:ext>
              </a:extLst>
            </p:cNvPr>
            <p:cNvSpPr/>
            <p:nvPr/>
          </p:nvSpPr>
          <p:spPr>
            <a:xfrm>
              <a:off x="3915894" y="5204123"/>
              <a:ext cx="66977" cy="3523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CDD029D-F7E6-CE3E-2896-5477570C22B6}"/>
                </a:ext>
              </a:extLst>
            </p:cNvPr>
            <p:cNvSpPr/>
            <p:nvPr/>
          </p:nvSpPr>
          <p:spPr>
            <a:xfrm>
              <a:off x="3998082" y="5277780"/>
              <a:ext cx="200922" cy="2050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4D2679B-9DE1-3A03-7B0D-05BDD970BF3E}"/>
                </a:ext>
              </a:extLst>
            </p:cNvPr>
            <p:cNvSpPr/>
            <p:nvPr/>
          </p:nvSpPr>
          <p:spPr>
            <a:xfrm>
              <a:off x="4214215" y="5314052"/>
              <a:ext cx="192594" cy="1325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B4D9D8B-1FB2-FB4B-DB4A-2CA66CD1423B}"/>
                </a:ext>
              </a:extLst>
            </p:cNvPr>
            <p:cNvSpPr/>
            <p:nvPr/>
          </p:nvSpPr>
          <p:spPr>
            <a:xfrm>
              <a:off x="4422022" y="5338300"/>
              <a:ext cx="164792" cy="840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181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D7863D-35DA-22C3-7775-3F96AA06ACE5}"/>
                </a:ext>
              </a:extLst>
            </p:cNvPr>
            <p:cNvSpPr txBox="1"/>
            <p:nvPr/>
          </p:nvSpPr>
          <p:spPr>
            <a:xfrm>
              <a:off x="3289002" y="4844767"/>
              <a:ext cx="561372" cy="24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bg2">
                      <a:lumMod val="10000"/>
                    </a:schemeClr>
                  </a:solidFill>
                </a:rPr>
                <a:t>Pool3</a:t>
              </a:r>
              <a:endParaRPr lang="ko-KR" altLang="en-US" sz="1600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4159CE-D632-314D-1933-462592B9E39D}"/>
                </a:ext>
              </a:extLst>
            </p:cNvPr>
            <p:cNvSpPr txBox="1"/>
            <p:nvPr/>
          </p:nvSpPr>
          <p:spPr>
            <a:xfrm>
              <a:off x="3694593" y="4967912"/>
              <a:ext cx="561372" cy="24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>
                  <a:solidFill>
                    <a:schemeClr val="bg2">
                      <a:lumMod val="10000"/>
                    </a:schemeClr>
                  </a:solidFill>
                </a:rPr>
                <a:t>Pool4</a:t>
              </a:r>
              <a:endParaRPr lang="ko-KR" altLang="en-US" sz="1600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D479747-A6E0-C1C3-C719-8FB7A63351F8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>
            <a:off x="9053090" y="4334261"/>
            <a:ext cx="1141647" cy="496173"/>
          </a:xfrm>
          <a:prstGeom prst="bentConnector3">
            <a:avLst>
              <a:gd name="adj1" fmla="val 40823"/>
            </a:avLst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656F1AB4-6C38-EBF4-8C46-EA39CCBD4119}"/>
              </a:ext>
            </a:extLst>
          </p:cNvPr>
          <p:cNvCxnSpPr>
            <a:cxnSpLocks/>
            <a:stCxn id="34" idx="2"/>
            <a:endCxn id="161" idx="2"/>
          </p:cNvCxnSpPr>
          <p:nvPr/>
        </p:nvCxnSpPr>
        <p:spPr>
          <a:xfrm rot="5400000" flipH="1" flipV="1">
            <a:off x="9261110" y="3900926"/>
            <a:ext cx="953359" cy="3329476"/>
          </a:xfrm>
          <a:prstGeom prst="bentConnector3">
            <a:avLst>
              <a:gd name="adj1" fmla="val -15985"/>
            </a:avLst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C1A2F8-BB0E-5D7A-E1A4-197E3B050132}"/>
              </a:ext>
            </a:extLst>
          </p:cNvPr>
          <p:cNvSpPr/>
          <p:nvPr/>
        </p:nvSpPr>
        <p:spPr>
          <a:xfrm>
            <a:off x="10349954" y="3877902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F2C3D54-414D-79E0-8397-FEC41DD80988}"/>
              </a:ext>
            </a:extLst>
          </p:cNvPr>
          <p:cNvSpPr/>
          <p:nvPr/>
        </p:nvSpPr>
        <p:spPr>
          <a:xfrm>
            <a:off x="11185754" y="3870266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638011-E2ED-F743-BD0A-AC7A02F4A750}"/>
              </a:ext>
            </a:extLst>
          </p:cNvPr>
          <p:cNvSpPr/>
          <p:nvPr/>
        </p:nvSpPr>
        <p:spPr>
          <a:xfrm>
            <a:off x="10359479" y="4887552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FFAF77F-28D4-0A0E-B9A2-980402951E69}"/>
              </a:ext>
            </a:extLst>
          </p:cNvPr>
          <p:cNvSpPr/>
          <p:nvPr/>
        </p:nvSpPr>
        <p:spPr>
          <a:xfrm>
            <a:off x="11195279" y="4884677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69EB2157-8319-99DF-23AD-D9AFA6C506B0}"/>
              </a:ext>
            </a:extLst>
          </p:cNvPr>
          <p:cNvCxnSpPr>
            <a:cxnSpLocks/>
            <a:stCxn id="39" idx="2"/>
            <a:endCxn id="160" idx="2"/>
          </p:cNvCxnSpPr>
          <p:nvPr/>
        </p:nvCxnSpPr>
        <p:spPr>
          <a:xfrm rot="5400000" flipH="1" flipV="1">
            <a:off x="9114139" y="4461716"/>
            <a:ext cx="822445" cy="2082732"/>
          </a:xfrm>
          <a:prstGeom prst="bentConnector3">
            <a:avLst>
              <a:gd name="adj1" fmla="val -16214"/>
            </a:avLst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4553956-9CF6-F4BD-AF99-41F94B863E6B}"/>
              </a:ext>
            </a:extLst>
          </p:cNvPr>
          <p:cNvSpPr/>
          <p:nvPr/>
        </p:nvSpPr>
        <p:spPr>
          <a:xfrm>
            <a:off x="10349954" y="4898504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DDA984D-6633-242C-91B4-5B535311A92F}"/>
              </a:ext>
            </a:extLst>
          </p:cNvPr>
          <p:cNvSpPr/>
          <p:nvPr/>
        </p:nvSpPr>
        <p:spPr>
          <a:xfrm>
            <a:off x="11185754" y="4895629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D95402D-C3BF-9D87-B465-502C96E9283B}"/>
              </a:ext>
            </a:extLst>
          </p:cNvPr>
          <p:cNvSpPr/>
          <p:nvPr/>
        </p:nvSpPr>
        <p:spPr>
          <a:xfrm>
            <a:off x="10349954" y="4576999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5E01AC9-61F6-FB7A-7B54-13FF33F7B8EF}"/>
              </a:ext>
            </a:extLst>
          </p:cNvPr>
          <p:cNvSpPr/>
          <p:nvPr/>
        </p:nvSpPr>
        <p:spPr>
          <a:xfrm>
            <a:off x="11185754" y="4569363"/>
            <a:ext cx="433547" cy="1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5462B636-E2A8-684E-C61B-D820DACBAA0D}"/>
              </a:ext>
            </a:extLst>
          </p:cNvPr>
          <p:cNvCxnSpPr>
            <a:stCxn id="177" idx="0"/>
            <a:endCxn id="146" idx="2"/>
          </p:cNvCxnSpPr>
          <p:nvPr/>
        </p:nvCxnSpPr>
        <p:spPr>
          <a:xfrm flipV="1">
            <a:off x="10566728" y="4071257"/>
            <a:ext cx="0" cy="505742"/>
          </a:xfrm>
          <a:prstGeom prst="straightConnector1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0BDB2ED-9106-233B-25BA-40B27A05540D}"/>
              </a:ext>
            </a:extLst>
          </p:cNvPr>
          <p:cNvCxnSpPr>
            <a:cxnSpLocks/>
            <a:stCxn id="178" idx="0"/>
            <a:endCxn id="147" idx="2"/>
          </p:cNvCxnSpPr>
          <p:nvPr/>
        </p:nvCxnSpPr>
        <p:spPr>
          <a:xfrm flipV="1">
            <a:off x="11402528" y="4063621"/>
            <a:ext cx="0" cy="505742"/>
          </a:xfrm>
          <a:prstGeom prst="straightConnector1">
            <a:avLst/>
          </a:prstGeom>
          <a:ln w="3810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503F8FF-AAB7-10E3-EE25-069E48846441}"/>
              </a:ext>
            </a:extLst>
          </p:cNvPr>
          <p:cNvSpPr/>
          <p:nvPr/>
        </p:nvSpPr>
        <p:spPr>
          <a:xfrm>
            <a:off x="10198337" y="3550696"/>
            <a:ext cx="1553666" cy="515261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Table Detection</a:t>
            </a:r>
            <a:b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3A9B4F1-3A94-59DC-A04B-086CAB5BC936}"/>
              </a:ext>
            </a:extLst>
          </p:cNvPr>
          <p:cNvSpPr/>
          <p:nvPr/>
        </p:nvSpPr>
        <p:spPr>
          <a:xfrm>
            <a:off x="10194737" y="4572803"/>
            <a:ext cx="1553666" cy="515262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Column Detection</a:t>
            </a:r>
          </a:p>
          <a:p>
            <a:pPr algn="ctr"/>
            <a:r>
              <a:rPr lang="en-US" altLang="ko-KR" sz="1500" b="1" i="1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ko-KR" altLang="en-US" sz="15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CA25BCB-FD3B-CCB5-6AB9-1F8E1DBBAD0F}"/>
              </a:ext>
            </a:extLst>
          </p:cNvPr>
          <p:cNvSpPr txBox="1"/>
          <p:nvPr/>
        </p:nvSpPr>
        <p:spPr>
          <a:xfrm>
            <a:off x="7828939" y="3538846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ResNet50V2</a:t>
            </a:r>
            <a:endParaRPr lang="ko-KR" altLang="en-US" b="1" i="1" dirty="0"/>
          </a:p>
        </p:txBody>
      </p: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FE8C22A9-24E2-6D32-B47E-022E8D5327D7}"/>
              </a:ext>
            </a:extLst>
          </p:cNvPr>
          <p:cNvCxnSpPr>
            <a:cxnSpLocks/>
            <a:stCxn id="70" idx="0"/>
            <a:endCxn id="200" idx="0"/>
          </p:cNvCxnSpPr>
          <p:nvPr/>
        </p:nvCxnSpPr>
        <p:spPr>
          <a:xfrm rot="16200000" flipH="1">
            <a:off x="4915768" y="3758277"/>
            <a:ext cx="89864" cy="166091"/>
          </a:xfrm>
          <a:prstGeom prst="bentConnector3">
            <a:avLst>
              <a:gd name="adj1" fmla="val -87445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731F1826-3C36-E3A5-3C7E-61B9BE116716}"/>
              </a:ext>
            </a:extLst>
          </p:cNvPr>
          <p:cNvCxnSpPr>
            <a:cxnSpLocks/>
            <a:stCxn id="200" idx="0"/>
            <a:endCxn id="72" idx="0"/>
          </p:cNvCxnSpPr>
          <p:nvPr/>
        </p:nvCxnSpPr>
        <p:spPr>
          <a:xfrm rot="16200000" flipH="1">
            <a:off x="5127088" y="3802911"/>
            <a:ext cx="9" cy="166695"/>
          </a:xfrm>
          <a:prstGeom prst="bentConnector3">
            <a:avLst>
              <a:gd name="adj1" fmla="val -1878533333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A2AA6C0-CF45-D842-3859-C1953F5A4B87}"/>
              </a:ext>
            </a:extLst>
          </p:cNvPr>
          <p:cNvSpPr/>
          <p:nvPr/>
        </p:nvSpPr>
        <p:spPr>
          <a:xfrm>
            <a:off x="4927211" y="3886254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A104E30-B3AB-E1A8-81EC-A03DA0A12163}"/>
              </a:ext>
            </a:extLst>
          </p:cNvPr>
          <p:cNvSpPr/>
          <p:nvPr/>
        </p:nvSpPr>
        <p:spPr>
          <a:xfrm>
            <a:off x="5010257" y="3886254"/>
            <a:ext cx="66977" cy="9083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73698F44-5622-9C82-2FB1-8C325294DB3A}"/>
              </a:ext>
            </a:extLst>
          </p:cNvPr>
          <p:cNvCxnSpPr>
            <a:cxnSpLocks/>
            <a:stCxn id="72" idx="0"/>
            <a:endCxn id="106" idx="0"/>
          </p:cNvCxnSpPr>
          <p:nvPr/>
        </p:nvCxnSpPr>
        <p:spPr>
          <a:xfrm rot="5400000" flipH="1" flipV="1">
            <a:off x="5293487" y="3803217"/>
            <a:ext cx="12700" cy="166092"/>
          </a:xfrm>
          <a:prstGeom prst="bentConnector3">
            <a:avLst>
              <a:gd name="adj1" fmla="val 1368748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EA3E0B18-C1BE-DE42-F8A8-97AA53FB80F7}"/>
              </a:ext>
            </a:extLst>
          </p:cNvPr>
          <p:cNvCxnSpPr>
            <a:cxnSpLocks/>
            <a:stCxn id="106" idx="0"/>
            <a:endCxn id="74" idx="0"/>
          </p:cNvCxnSpPr>
          <p:nvPr/>
        </p:nvCxnSpPr>
        <p:spPr>
          <a:xfrm rot="16200000" flipH="1">
            <a:off x="5384595" y="3878200"/>
            <a:ext cx="149967" cy="166092"/>
          </a:xfrm>
          <a:prstGeom prst="bentConnector3">
            <a:avLst>
              <a:gd name="adj1" fmla="val -112738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2CEBE227-D51F-C623-02A9-0C5B527AB8CE}"/>
              </a:ext>
            </a:extLst>
          </p:cNvPr>
          <p:cNvCxnSpPr>
            <a:cxnSpLocks/>
            <a:stCxn id="74" idx="0"/>
            <a:endCxn id="76" idx="0"/>
          </p:cNvCxnSpPr>
          <p:nvPr/>
        </p:nvCxnSpPr>
        <p:spPr>
          <a:xfrm rot="5400000" flipH="1" flipV="1">
            <a:off x="5625671" y="3953184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B20821A9-63C4-519E-69A4-FE90B22E324B}"/>
              </a:ext>
            </a:extLst>
          </p:cNvPr>
          <p:cNvCxnSpPr>
            <a:cxnSpLocks/>
            <a:stCxn id="76" idx="0"/>
            <a:endCxn id="100" idx="0"/>
          </p:cNvCxnSpPr>
          <p:nvPr/>
        </p:nvCxnSpPr>
        <p:spPr>
          <a:xfrm rot="5400000" flipH="1" flipV="1">
            <a:off x="5791763" y="3953184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E985E476-8978-E126-AB8F-8A120DC3FD44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5957855" y="3953184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6C936610-F224-789E-16B0-6D3CFD3A5B1C}"/>
              </a:ext>
            </a:extLst>
          </p:cNvPr>
          <p:cNvCxnSpPr>
            <a:cxnSpLocks/>
            <a:stCxn id="102" idx="0"/>
            <a:endCxn id="78" idx="0"/>
          </p:cNvCxnSpPr>
          <p:nvPr/>
        </p:nvCxnSpPr>
        <p:spPr>
          <a:xfrm rot="5400000" flipH="1" flipV="1">
            <a:off x="6123947" y="3953184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458C6D24-6E37-CFAD-3E31-AD66DE57F3B2}"/>
              </a:ext>
            </a:extLst>
          </p:cNvPr>
          <p:cNvCxnSpPr>
            <a:cxnSpLocks/>
            <a:stCxn id="78" idx="0"/>
            <a:endCxn id="80" idx="0"/>
          </p:cNvCxnSpPr>
          <p:nvPr/>
        </p:nvCxnSpPr>
        <p:spPr>
          <a:xfrm rot="16200000" flipH="1">
            <a:off x="6226018" y="4017205"/>
            <a:ext cx="128042" cy="166092"/>
          </a:xfrm>
          <a:prstGeom prst="bentConnector3">
            <a:avLst>
              <a:gd name="adj1" fmla="val -174815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D73FF385-1091-6207-55DA-56A4FD870BF9}"/>
              </a:ext>
            </a:extLst>
          </p:cNvPr>
          <p:cNvCxnSpPr>
            <a:cxnSpLocks/>
            <a:stCxn id="80" idx="0"/>
            <a:endCxn id="82" idx="0"/>
          </p:cNvCxnSpPr>
          <p:nvPr/>
        </p:nvCxnSpPr>
        <p:spPr>
          <a:xfrm rot="5400000" flipH="1" flipV="1">
            <a:off x="6456131" y="4081226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연결선: 꺾임 241">
            <a:extLst>
              <a:ext uri="{FF2B5EF4-FFF2-40B4-BE49-F238E27FC236}">
                <a16:creationId xmlns:a16="http://schemas.microsoft.com/office/drawing/2014/main" id="{64B6C305-F428-D3B3-7D01-1780B5D82AB4}"/>
              </a:ext>
            </a:extLst>
          </p:cNvPr>
          <p:cNvCxnSpPr>
            <a:cxnSpLocks/>
            <a:stCxn id="82" idx="0"/>
            <a:endCxn id="93" idx="0"/>
          </p:cNvCxnSpPr>
          <p:nvPr/>
        </p:nvCxnSpPr>
        <p:spPr>
          <a:xfrm rot="5400000" flipH="1" flipV="1">
            <a:off x="6622223" y="4081226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67B82452-B0D2-41E4-288A-3E9CEC50D112}"/>
              </a:ext>
            </a:extLst>
          </p:cNvPr>
          <p:cNvCxnSpPr>
            <a:cxnSpLocks/>
            <a:stCxn id="93" idx="0"/>
            <a:endCxn id="95" idx="0"/>
          </p:cNvCxnSpPr>
          <p:nvPr/>
        </p:nvCxnSpPr>
        <p:spPr>
          <a:xfrm rot="5400000" flipH="1" flipV="1">
            <a:off x="6788315" y="4081226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2AB8CC2-CBFF-686E-7CBA-D0D7202A9902}"/>
              </a:ext>
            </a:extLst>
          </p:cNvPr>
          <p:cNvCxnSpPr>
            <a:cxnSpLocks/>
            <a:stCxn id="95" idx="0"/>
            <a:endCxn id="97" idx="0"/>
          </p:cNvCxnSpPr>
          <p:nvPr/>
        </p:nvCxnSpPr>
        <p:spPr>
          <a:xfrm rot="5400000" flipH="1" flipV="1">
            <a:off x="6954407" y="4081226"/>
            <a:ext cx="12700" cy="166092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8535100F-C753-3F59-CAF8-734067D433D2}"/>
              </a:ext>
            </a:extLst>
          </p:cNvPr>
          <p:cNvCxnSpPr>
            <a:cxnSpLocks/>
            <a:stCxn id="97" idx="0"/>
            <a:endCxn id="99" idx="0"/>
          </p:cNvCxnSpPr>
          <p:nvPr/>
        </p:nvCxnSpPr>
        <p:spPr>
          <a:xfrm rot="5400000" flipH="1" flipV="1">
            <a:off x="7120469" y="4081196"/>
            <a:ext cx="61" cy="166092"/>
          </a:xfrm>
          <a:prstGeom prst="bentConnector3">
            <a:avLst>
              <a:gd name="adj1" fmla="val 363139344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3F803D7F-3AD6-D8D0-7A27-718B0341EBC6}"/>
              </a:ext>
            </a:extLst>
          </p:cNvPr>
          <p:cNvCxnSpPr>
            <a:cxnSpLocks/>
            <a:stCxn id="99" idx="0"/>
            <a:endCxn id="84" idx="0"/>
          </p:cNvCxnSpPr>
          <p:nvPr/>
        </p:nvCxnSpPr>
        <p:spPr>
          <a:xfrm rot="16200000" flipH="1">
            <a:off x="7290230" y="4077525"/>
            <a:ext cx="67521" cy="240893"/>
          </a:xfrm>
          <a:prstGeom prst="bentConnector3">
            <a:avLst>
              <a:gd name="adj1" fmla="val -327981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59334579-92F1-19F4-3256-80301A1981CD}"/>
              </a:ext>
            </a:extLst>
          </p:cNvPr>
          <p:cNvCxnSpPr>
            <a:cxnSpLocks/>
            <a:stCxn id="84" idx="0"/>
            <a:endCxn id="108" idx="0"/>
          </p:cNvCxnSpPr>
          <p:nvPr/>
        </p:nvCxnSpPr>
        <p:spPr>
          <a:xfrm rot="5400000" flipH="1" flipV="1">
            <a:off x="7667058" y="4009112"/>
            <a:ext cx="12700" cy="445240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852AA343-EA7E-AB4D-A68A-91D968A8A0CC}"/>
              </a:ext>
            </a:extLst>
          </p:cNvPr>
          <p:cNvCxnSpPr>
            <a:cxnSpLocks/>
            <a:stCxn id="110" idx="0"/>
            <a:endCxn id="85" idx="0"/>
          </p:cNvCxnSpPr>
          <p:nvPr/>
        </p:nvCxnSpPr>
        <p:spPr>
          <a:xfrm rot="16200000" flipH="1">
            <a:off x="8538113" y="4029331"/>
            <a:ext cx="36273" cy="441075"/>
          </a:xfrm>
          <a:prstGeom prst="bentConnector3">
            <a:avLst>
              <a:gd name="adj1" fmla="val -387324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3D0B5E9E-D893-72F9-AA09-7DF8FDF35B93}"/>
              </a:ext>
            </a:extLst>
          </p:cNvPr>
          <p:cNvCxnSpPr>
            <a:cxnSpLocks/>
            <a:stCxn id="108" idx="0"/>
            <a:endCxn id="110" idx="0"/>
          </p:cNvCxnSpPr>
          <p:nvPr/>
        </p:nvCxnSpPr>
        <p:spPr>
          <a:xfrm rot="5400000" flipH="1" flipV="1">
            <a:off x="8112695" y="4008715"/>
            <a:ext cx="12700" cy="446035"/>
          </a:xfrm>
          <a:prstGeom prst="bentConnector3">
            <a:avLst>
              <a:gd name="adj1" fmla="val 1800000"/>
            </a:avLst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DD41C67B-2F2B-52C0-6813-EB678F04A6F9}"/>
              </a:ext>
            </a:extLst>
          </p:cNvPr>
          <p:cNvSpPr txBox="1"/>
          <p:nvPr/>
        </p:nvSpPr>
        <p:spPr>
          <a:xfrm>
            <a:off x="8287562" y="4977283"/>
            <a:ext cx="228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/>
              <a:t>VGG-19</a:t>
            </a:r>
            <a:endParaRPr lang="ko-KR" altLang="en-US" b="1" i="1" dirty="0"/>
          </a:p>
        </p:txBody>
      </p:sp>
      <p:sp>
        <p:nvSpPr>
          <p:cNvPr id="284" name="화살표: 오른쪽 283">
            <a:extLst>
              <a:ext uri="{FF2B5EF4-FFF2-40B4-BE49-F238E27FC236}">
                <a16:creationId xmlns:a16="http://schemas.microsoft.com/office/drawing/2014/main" id="{4BBC36F8-3A1B-BE40-4531-BCF37537360C}"/>
              </a:ext>
            </a:extLst>
          </p:cNvPr>
          <p:cNvSpPr/>
          <p:nvPr/>
        </p:nvSpPr>
        <p:spPr>
          <a:xfrm>
            <a:off x="1493931" y="4814769"/>
            <a:ext cx="471685" cy="209846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/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B035605C-4FED-E799-B19D-28B7660DADBF}"/>
              </a:ext>
            </a:extLst>
          </p:cNvPr>
          <p:cNvSpPr/>
          <p:nvPr/>
        </p:nvSpPr>
        <p:spPr>
          <a:xfrm>
            <a:off x="2032376" y="4694366"/>
            <a:ext cx="1313116" cy="488712"/>
          </a:xfrm>
          <a:prstGeom prst="roundRect">
            <a:avLst>
              <a:gd name="adj" fmla="val 8900"/>
            </a:avLst>
          </a:prstGeom>
          <a:solidFill>
            <a:schemeClr val="tx1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Preprocessing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87" name="그림 286" descr="텍스트이(가) 표시된 사진&#10;&#10;자동 생성된 설명">
            <a:extLst>
              <a:ext uri="{FF2B5EF4-FFF2-40B4-BE49-F238E27FC236}">
                <a16:creationId xmlns:a16="http://schemas.microsoft.com/office/drawing/2014/main" id="{588E94B8-3B98-B24B-114F-FABEE9F23A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5955" r="6525" b="9017"/>
          <a:stretch/>
        </p:blipFill>
        <p:spPr>
          <a:xfrm>
            <a:off x="367991" y="4347106"/>
            <a:ext cx="1022830" cy="1289106"/>
          </a:xfrm>
          <a:prstGeom prst="rect">
            <a:avLst/>
          </a:prstGeom>
        </p:spPr>
      </p:pic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5EE0DDCC-33F7-E9FC-39FE-2F1667717DB4}"/>
              </a:ext>
            </a:extLst>
          </p:cNvPr>
          <p:cNvSpPr/>
          <p:nvPr/>
        </p:nvSpPr>
        <p:spPr>
          <a:xfrm>
            <a:off x="142286" y="3776845"/>
            <a:ext cx="1474237" cy="4887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Input Document </a:t>
            </a:r>
          </a:p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Image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55239F42-A8F6-CE91-0427-68EBFF570550}"/>
              </a:ext>
            </a:extLst>
          </p:cNvPr>
          <p:cNvCxnSpPr>
            <a:cxnSpLocks/>
          </p:cNvCxnSpPr>
          <p:nvPr/>
        </p:nvCxnSpPr>
        <p:spPr>
          <a:xfrm flipV="1">
            <a:off x="3456016" y="4245179"/>
            <a:ext cx="943488" cy="688182"/>
          </a:xfrm>
          <a:prstGeom prst="bentConnector3">
            <a:avLst>
              <a:gd name="adj1" fmla="val 35866"/>
            </a:avLst>
          </a:prstGeom>
          <a:ln w="92075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연결선: 꺾임 293">
            <a:extLst>
              <a:ext uri="{FF2B5EF4-FFF2-40B4-BE49-F238E27FC236}">
                <a16:creationId xmlns:a16="http://schemas.microsoft.com/office/drawing/2014/main" id="{ECA86D02-982C-94FA-3561-530D52E9E664}"/>
              </a:ext>
            </a:extLst>
          </p:cNvPr>
          <p:cNvCxnSpPr>
            <a:cxnSpLocks/>
          </p:cNvCxnSpPr>
          <p:nvPr/>
        </p:nvCxnSpPr>
        <p:spPr>
          <a:xfrm>
            <a:off x="3428177" y="4933361"/>
            <a:ext cx="3468115" cy="775051"/>
          </a:xfrm>
          <a:prstGeom prst="bentConnector3">
            <a:avLst>
              <a:gd name="adj1" fmla="val 10518"/>
            </a:avLst>
          </a:prstGeom>
          <a:ln w="92075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41363"/>
            <a:ext cx="11757660" cy="5624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구현 및 실험환경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Python 3.8, Tensorflow2.5.0, </a:t>
            </a:r>
            <a:r>
              <a:rPr kumimoji="1" lang="en-US" altLang="ko-KR" sz="1800" dirty="0" err="1">
                <a:solidFill>
                  <a:schemeClr val="bg2">
                    <a:lumMod val="10000"/>
                  </a:schemeClr>
                </a:solidFill>
              </a:rPr>
              <a:t>Keras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 2.5.0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VGG-19, ResNet50V2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kumimoji="1" lang="en-US" altLang="ko-KR" sz="1800" dirty="0" err="1">
                <a:solidFill>
                  <a:schemeClr val="bg2">
                    <a:lumMod val="10000"/>
                  </a:schemeClr>
                </a:solidFill>
              </a:rPr>
              <a:t>Keras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에서 제공하는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ImageNet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 데이터셋으로 학습된 가중치를 사용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표 탐지 훈련 데이터셋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: Marmot dataset</a:t>
            </a:r>
            <a:r>
              <a:rPr kumimoji="1" lang="en-US" altLang="ko-KR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kumimoji="1" lang="en-US" altLang="ko-KR" sz="14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https://www.icst.pku.edu.cn/cpdp/sjzy/</a:t>
            </a:r>
            <a:r>
              <a:rPr kumimoji="1" lang="en-US" altLang="ko-KR" sz="1400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비교대상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Baseline </a:t>
            </a:r>
            <a:r>
              <a:rPr kumimoji="1" lang="en-US" altLang="ko-KR" sz="1800" dirty="0" err="1">
                <a:solidFill>
                  <a:schemeClr val="bg2">
                    <a:lumMod val="10000"/>
                  </a:schemeClr>
                </a:solidFill>
              </a:rPr>
              <a:t>TableNet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Proposed scheme</a:t>
            </a:r>
            <a:r>
              <a:rPr kumimoji="1" lang="en-US" altLang="ko-KR" sz="14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kumimoji="1"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제안기법으로 수정된 </a:t>
            </a:r>
            <a:r>
              <a:rPr kumimoji="1" lang="en-US" altLang="ko-KR" sz="1400" b="1" dirty="0" err="1">
                <a:solidFill>
                  <a:schemeClr val="bg2">
                    <a:lumMod val="10000"/>
                  </a:schemeClr>
                </a:solidFill>
              </a:rPr>
              <a:t>TableNet</a:t>
            </a:r>
            <a:r>
              <a:rPr kumimoji="1" lang="en-US" altLang="ko-KR" sz="14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Metric</a:t>
            </a:r>
          </a:p>
          <a:p>
            <a:pPr lvl="1"/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</a:rPr>
              <a:t>F1-score: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재현율과 정밀도의 조화평균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</a:rPr>
              <a:t>객체탐지분야에서 성능평가지표로 주로 사용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38CF52-7C72-9ABD-B5D3-0474F5AF8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83" b="9189"/>
          <a:stretch/>
        </p:blipFill>
        <p:spPr>
          <a:xfrm>
            <a:off x="7431259" y="4360263"/>
            <a:ext cx="4760741" cy="1065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5F3D29-5ACA-D489-C71A-4DC0886006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439" b="14327"/>
          <a:stretch/>
        </p:blipFill>
        <p:spPr>
          <a:xfrm>
            <a:off x="7728716" y="5400578"/>
            <a:ext cx="4257544" cy="1065079"/>
          </a:xfrm>
          <a:prstGeom prst="rect">
            <a:avLst/>
          </a:prstGeom>
        </p:spPr>
      </p:pic>
      <p:pic>
        <p:nvPicPr>
          <p:cNvPr id="7" name="그림 6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18C8AAEB-5A44-1E3E-D39D-DC4F4752F4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17286" r="9336" b="22196"/>
          <a:stretch/>
        </p:blipFill>
        <p:spPr>
          <a:xfrm>
            <a:off x="10738480" y="2549776"/>
            <a:ext cx="1203514" cy="173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EC1AC9-59DA-A566-0932-802F28FDAA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t="17785" r="7888" b="19074"/>
          <a:stretch/>
        </p:blipFill>
        <p:spPr>
          <a:xfrm>
            <a:off x="9209872" y="2523756"/>
            <a:ext cx="1203514" cy="1810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6DBE1D-584E-5044-5213-11D836923303}"/>
              </a:ext>
            </a:extLst>
          </p:cNvPr>
          <p:cNvSpPr txBox="1"/>
          <p:nvPr/>
        </p:nvSpPr>
        <p:spPr>
          <a:xfrm>
            <a:off x="9312283" y="2305736"/>
            <a:ext cx="130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Train Data</a:t>
            </a:r>
            <a:endParaRPr lang="ko-KR" altLang="en-US" sz="1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63CE40-9F65-B135-DC95-5F8434CA41E5}"/>
              </a:ext>
            </a:extLst>
          </p:cNvPr>
          <p:cNvSpPr txBox="1"/>
          <p:nvPr/>
        </p:nvSpPr>
        <p:spPr>
          <a:xfrm>
            <a:off x="10861865" y="2293036"/>
            <a:ext cx="130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Label Data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79269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127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200" dirty="0" err="1">
                <a:solidFill>
                  <a:schemeClr val="bg2">
                    <a:lumMod val="10000"/>
                  </a:schemeClr>
                </a:solidFill>
              </a:rPr>
              <a:t>에폭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 증가에 따른 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검증오차</a:t>
            </a:r>
            <a:r>
              <a:rPr kumimoji="1" lang="en-US" altLang="ko-KR" sz="2200" dirty="0">
                <a:solidFill>
                  <a:schemeClr val="bg2">
                    <a:lumMod val="10000"/>
                  </a:schemeClr>
                </a:solidFill>
              </a:rPr>
              <a:t>, F1-Score </a:t>
            </a:r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비교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altLang="ko-KR" sz="1800" dirty="0"/>
              <a:t>Baseline</a:t>
            </a:r>
            <a:r>
              <a:rPr lang="ko-KR" altLang="en-US" sz="1800" dirty="0"/>
              <a:t>보다 제안기법의 검증 오차가 </a:t>
            </a:r>
            <a:r>
              <a:rPr lang="en-US" altLang="ko-KR" sz="1800" dirty="0"/>
              <a:t>9.64% </a:t>
            </a:r>
            <a:r>
              <a:rPr lang="ko-KR" altLang="en-US" sz="1800" dirty="0"/>
              <a:t>감소하고 </a:t>
            </a:r>
            <a:r>
              <a:rPr lang="en-US" altLang="ko-KR" sz="1800" dirty="0"/>
              <a:t>F1-score</a:t>
            </a:r>
            <a:r>
              <a:rPr lang="ko-KR" altLang="en-US" sz="1800" dirty="0"/>
              <a:t>가 </a:t>
            </a:r>
            <a:r>
              <a:rPr lang="en-US" altLang="ko-KR" sz="1800" dirty="0"/>
              <a:t>64.9% </a:t>
            </a:r>
            <a:r>
              <a:rPr lang="ko-KR" altLang="en-US" sz="1800" dirty="0"/>
              <a:t>증가</a:t>
            </a:r>
            <a:r>
              <a:rPr lang="en-US" altLang="ko-KR" sz="1600" dirty="0"/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sz="2200" dirty="0">
                <a:solidFill>
                  <a:schemeClr val="bg2">
                    <a:lumMod val="10000"/>
                  </a:schemeClr>
                </a:solidFill>
              </a:rPr>
              <a:t>테스트 데이터 탐지 결과 비교</a:t>
            </a: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kumimoji="1" lang="en-US" altLang="ko-KR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618B9B-A396-3C53-6F8B-53D52980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67" y="2073108"/>
            <a:ext cx="3130368" cy="15126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0DA9F0-65C4-BFA3-C5C6-3C8BABF5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735" y="2039131"/>
            <a:ext cx="3225617" cy="1528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8660F4-F5B7-7E26-3EA1-67640BF92B0B}"/>
              </a:ext>
            </a:extLst>
          </p:cNvPr>
          <p:cNvSpPr txBox="1"/>
          <p:nvPr/>
        </p:nvSpPr>
        <p:spPr>
          <a:xfrm>
            <a:off x="1870084" y="1838684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Validation Loss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172F5-8975-20BD-D488-A160B4257828}"/>
              </a:ext>
            </a:extLst>
          </p:cNvPr>
          <p:cNvSpPr txBox="1"/>
          <p:nvPr/>
        </p:nvSpPr>
        <p:spPr>
          <a:xfrm>
            <a:off x="5360996" y="1838683"/>
            <a:ext cx="1590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F1-Score</a:t>
            </a:r>
            <a:endParaRPr lang="ko-KR" altLang="en-US" sz="12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1AC159-102B-C9F2-4B0C-6CD940FB5533}"/>
              </a:ext>
            </a:extLst>
          </p:cNvPr>
          <p:cNvCxnSpPr>
            <a:cxnSpLocks/>
          </p:cNvCxnSpPr>
          <p:nvPr/>
        </p:nvCxnSpPr>
        <p:spPr>
          <a:xfrm>
            <a:off x="3670309" y="2692653"/>
            <a:ext cx="204788" cy="6230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05A810D-C9B9-E658-184D-11D84FEC2E0F}"/>
              </a:ext>
            </a:extLst>
          </p:cNvPr>
          <p:cNvCxnSpPr>
            <a:cxnSpLocks/>
          </p:cNvCxnSpPr>
          <p:nvPr/>
        </p:nvCxnSpPr>
        <p:spPr>
          <a:xfrm>
            <a:off x="3534578" y="3025707"/>
            <a:ext cx="340519" cy="290040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22C1DB-95D6-8483-F872-CF530EA759A7}"/>
              </a:ext>
            </a:extLst>
          </p:cNvPr>
          <p:cNvSpPr txBox="1"/>
          <p:nvPr/>
        </p:nvSpPr>
        <p:spPr>
          <a:xfrm>
            <a:off x="3034516" y="282582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0.280</a:t>
            </a:r>
            <a:endParaRPr lang="ko-KR" altLang="en-US" sz="12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095C6-052C-00FD-5519-1D84A1BF6E26}"/>
              </a:ext>
            </a:extLst>
          </p:cNvPr>
          <p:cNvSpPr txBox="1"/>
          <p:nvPr/>
        </p:nvSpPr>
        <p:spPr>
          <a:xfrm>
            <a:off x="3182154" y="2478654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>
                <a:solidFill>
                  <a:srgbClr val="FF0000"/>
                </a:solidFill>
              </a:rPr>
              <a:t>0.253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3F847E4-732E-802B-BE39-511073234A32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092959" y="2039131"/>
            <a:ext cx="375262" cy="3587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6B8949-D3C8-AD83-5976-D64639619954}"/>
              </a:ext>
            </a:extLst>
          </p:cNvPr>
          <p:cNvCxnSpPr>
            <a:cxnSpLocks/>
          </p:cNvCxnSpPr>
          <p:nvPr/>
        </p:nvCxnSpPr>
        <p:spPr>
          <a:xfrm flipH="1">
            <a:off x="7092959" y="2394203"/>
            <a:ext cx="406400" cy="389864"/>
          </a:xfrm>
          <a:prstGeom prst="straightConnector1">
            <a:avLst/>
          </a:prstGeom>
          <a:ln w="19050">
            <a:solidFill>
              <a:srgbClr val="1817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95BF51-E319-0189-8959-11F50C7CD304}"/>
              </a:ext>
            </a:extLst>
          </p:cNvPr>
          <p:cNvSpPr txBox="1"/>
          <p:nvPr/>
        </p:nvSpPr>
        <p:spPr>
          <a:xfrm>
            <a:off x="7468221" y="225570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0.562</a:t>
            </a:r>
            <a:endParaRPr lang="ko-KR" altLang="en-US" sz="120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437F6-C019-E9D6-065B-76258B2A272D}"/>
              </a:ext>
            </a:extLst>
          </p:cNvPr>
          <p:cNvSpPr txBox="1"/>
          <p:nvPr/>
        </p:nvSpPr>
        <p:spPr>
          <a:xfrm>
            <a:off x="7468221" y="190063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>
                <a:solidFill>
                  <a:srgbClr val="FF0000"/>
                </a:solidFill>
              </a:rPr>
              <a:t>0.927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AEAC4B3-4AB3-F841-210B-2DB48F19E916}"/>
              </a:ext>
            </a:extLst>
          </p:cNvPr>
          <p:cNvGrpSpPr/>
          <p:nvPr/>
        </p:nvGrpSpPr>
        <p:grpSpPr>
          <a:xfrm>
            <a:off x="892367" y="4109268"/>
            <a:ext cx="7387094" cy="2293769"/>
            <a:chOff x="3875097" y="3982249"/>
            <a:chExt cx="8325297" cy="22937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EF1A69C-ACEA-6250-A8E3-62EE78C9D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51" t="16208" r="8670" b="18859"/>
            <a:stretch/>
          </p:blipFill>
          <p:spPr>
            <a:xfrm>
              <a:off x="9844913" y="4259248"/>
              <a:ext cx="2355481" cy="19646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E8F28CF-C6C9-38B2-8071-7930D53AF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7" t="16671" r="8130" b="17141"/>
            <a:stretch/>
          </p:blipFill>
          <p:spPr>
            <a:xfrm>
              <a:off x="5898594" y="4311360"/>
              <a:ext cx="2092015" cy="194066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22F8C94-C49C-16EE-9DBF-A74C5AF60E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3" t="17041" r="57740" b="30606"/>
            <a:stretch/>
          </p:blipFill>
          <p:spPr>
            <a:xfrm>
              <a:off x="7940866" y="4281752"/>
              <a:ext cx="2030459" cy="1987948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80DB977-DF80-99D7-0F37-F6C2DD868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3" t="18246" r="57740" b="30606"/>
            <a:stretch/>
          </p:blipFill>
          <p:spPr>
            <a:xfrm>
              <a:off x="3875097" y="4333863"/>
              <a:ext cx="2030459" cy="194215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7AF47A-5176-D040-7BA7-AB5DCEF904BE}"/>
                </a:ext>
              </a:extLst>
            </p:cNvPr>
            <p:cNvSpPr txBox="1"/>
            <p:nvPr/>
          </p:nvSpPr>
          <p:spPr>
            <a:xfrm>
              <a:off x="5609823" y="3984967"/>
              <a:ext cx="1590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Baseline</a:t>
              </a:r>
              <a:endParaRPr lang="ko-KR" altLang="en-US" sz="12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6EA81B9-3AA0-2893-1356-58A245F7B491}"/>
                </a:ext>
              </a:extLst>
            </p:cNvPr>
            <p:cNvSpPr txBox="1"/>
            <p:nvPr/>
          </p:nvSpPr>
          <p:spPr>
            <a:xfrm>
              <a:off x="9407753" y="3982249"/>
              <a:ext cx="1590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Proposed scheme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535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10" ma:contentTypeDescription="새 문서를 만듭니다." ma:contentTypeScope="" ma:versionID="18239c90f1ed7d4601668b53dd0f2a16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2d5d763cfe53e4503ef392d64fa3c970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2BC78C-C11A-4568-A763-4CD495F19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5290A3-2B6E-4B89-8B81-965EAF959153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a279a19e-b71b-4b9f-be5c-b95113f40ee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와이드스크린</PresentationFormat>
  <Paragraphs>152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Wingdings</vt:lpstr>
      <vt:lpstr>Arial</vt:lpstr>
      <vt:lpstr>맑은 고딕</vt:lpstr>
      <vt:lpstr>roboto</vt:lpstr>
      <vt:lpstr>lato</vt:lpstr>
      <vt:lpstr>Office 테마</vt:lpstr>
      <vt:lpstr>PowerPoint 프레젠테이션</vt:lpstr>
      <vt:lpstr>Introduction</vt:lpstr>
      <vt:lpstr>Introduction</vt:lpstr>
      <vt:lpstr>Background</vt:lpstr>
      <vt:lpstr>Background</vt:lpstr>
      <vt:lpstr>Motivation</vt:lpstr>
      <vt:lpstr>Design</vt:lpstr>
      <vt:lpstr>Evaluation</vt:lpstr>
      <vt:lpstr>Evaluation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2022-06-27T00:20:20Z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