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5"/>
  </p:notesMasterIdLst>
  <p:sldIdLst>
    <p:sldId id="680" r:id="rId5"/>
    <p:sldId id="534" r:id="rId6"/>
    <p:sldId id="535" r:id="rId7"/>
    <p:sldId id="487" r:id="rId8"/>
    <p:sldId id="621" r:id="rId9"/>
    <p:sldId id="547" r:id="rId10"/>
    <p:sldId id="681" r:id="rId11"/>
    <p:sldId id="682" r:id="rId12"/>
    <p:sldId id="683" r:id="rId13"/>
    <p:sldId id="684" r:id="rId14"/>
  </p:sldIdLst>
  <p:sldSz cx="12192000" cy="6858000"/>
  <p:notesSz cx="6797675" cy="9926638"/>
  <p:embeddedFontLst>
    <p:embeddedFont>
      <p:font typeface="한컴 고딕" panose="02000500000000000000" pitchFamily="2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1"/>
    <a:srgbClr val="0000FF"/>
    <a:srgbClr val="A6A6A6"/>
    <a:srgbClr val="DCA2EC"/>
    <a:srgbClr val="E7ADE8"/>
    <a:srgbClr val="767171"/>
    <a:srgbClr val="B1B1B1"/>
    <a:srgbClr val="353535"/>
    <a:srgbClr val="4472C4"/>
    <a:srgbClr val="A1B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96681" autoAdjust="0"/>
  </p:normalViewPr>
  <p:slideViewPr>
    <p:cSldViewPr snapToGrid="0" showGuides="1">
      <p:cViewPr varScale="1">
        <p:scale>
          <a:sx n="101" d="100"/>
          <a:sy n="101" d="100"/>
        </p:scale>
        <p:origin x="120" y="246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9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7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4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9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8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971862"/>
            <a:ext cx="93428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태스크 처리 최적화를 위한 </a:t>
            </a:r>
            <a:r>
              <a:rPr lang="en-US" altLang="ko-KR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CPU</a:t>
            </a:r>
            <a:r>
              <a:rPr lang="ko-KR" altLang="en-US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와 </a:t>
            </a:r>
            <a:r>
              <a:rPr lang="en-US" altLang="ko-KR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GPU </a:t>
            </a:r>
            <a:r>
              <a:rPr lang="ko-KR" altLang="en-US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성능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208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최진서</a:t>
            </a:r>
            <a:r>
              <a:rPr lang="ko-KR" alt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강동현</a:t>
            </a:r>
            <a:endParaRPr lang="en-US" altLang="ko-KR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창원대학교 컴퓨터공학과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jinseo@gs.cwnu.ac.kr,  donghyun@changwon.ac.kr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30" y="6115730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4E99-CB95-6039-1FC1-CE2578B732BB}"/>
              </a:ext>
            </a:extLst>
          </p:cNvPr>
          <p:cNvSpPr txBox="1"/>
          <p:nvPr/>
        </p:nvSpPr>
        <p:spPr>
          <a:xfrm>
            <a:off x="3021330" y="540803"/>
            <a:ext cx="614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000" b="1" dirty="0">
                <a:latin typeface="+mj-lt"/>
                <a:cs typeface="lato" panose="020F0502020204030203" pitchFamily="34" charset="0"/>
              </a:rPr>
              <a:t>KSC 2022</a:t>
            </a:r>
          </a:p>
        </p:txBody>
      </p:sp>
    </p:spTree>
    <p:extLst>
      <p:ext uri="{BB962C8B-B14F-4D97-AF65-F5344CB8AC3E}">
        <p14:creationId xmlns:p14="http://schemas.microsoft.com/office/powerpoint/2010/main" val="25557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Conclusion &amp; Discussion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/>
              <a:t>CUDA</a:t>
            </a:r>
            <a:r>
              <a:rPr kumimoji="1" lang="ko-KR" altLang="en-US" sz="2000" dirty="0"/>
              <a:t>를 사용하여 </a:t>
            </a:r>
            <a:r>
              <a:rPr kumimoji="1" lang="en-US" altLang="ko-KR" sz="2000" dirty="0"/>
              <a:t>CPU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GPU </a:t>
            </a:r>
            <a:r>
              <a:rPr kumimoji="1" lang="ko-KR" altLang="en-US" sz="2000" dirty="0"/>
              <a:t>연산 성능을 비교함 </a:t>
            </a:r>
            <a:endParaRPr kumimoji="1" lang="en-US" altLang="ko-KR" sz="2000" dirty="0"/>
          </a:p>
          <a:p>
            <a:r>
              <a:rPr kumimoji="1" lang="en-US" altLang="ko-KR" sz="2000" dirty="0"/>
              <a:t>GPU</a:t>
            </a:r>
            <a:r>
              <a:rPr kumimoji="1" lang="ko-KR" altLang="en-US" sz="2000" dirty="0"/>
              <a:t>가 가장 높은 처리성능을 보임 </a:t>
            </a:r>
            <a:endParaRPr kumimoji="1" lang="en-US" altLang="ko-KR" sz="2000" dirty="0"/>
          </a:p>
          <a:p>
            <a:pPr lvl="1"/>
            <a:r>
              <a:rPr kumimoji="1" lang="en-US" altLang="ko-KR" sz="1800" dirty="0"/>
              <a:t>GPU </a:t>
            </a:r>
            <a:r>
              <a:rPr kumimoji="1" lang="ko-KR" altLang="en-US" sz="1800" dirty="0"/>
              <a:t>병렬처리를 통한 연산 가속화 </a:t>
            </a:r>
            <a:endParaRPr kumimoji="1" lang="en-US" altLang="ko-KR" sz="1800" dirty="0"/>
          </a:p>
          <a:p>
            <a:r>
              <a:rPr kumimoji="1" lang="en-US" altLang="ko-KR" sz="2000" dirty="0"/>
              <a:t>GPU</a:t>
            </a:r>
            <a:r>
              <a:rPr kumimoji="1" lang="ko-KR" altLang="en-US" sz="2000" dirty="0"/>
              <a:t> 메모리 할당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데이터 전송 오버헤드는 고려하지 않음 </a:t>
            </a:r>
            <a:endParaRPr kumimoji="1" lang="en-US" altLang="ko-KR" sz="2000" dirty="0"/>
          </a:p>
          <a:p>
            <a:r>
              <a:rPr kumimoji="1" lang="en-US" altLang="ko-KR" sz="2000" dirty="0"/>
              <a:t>MKL</a:t>
            </a:r>
            <a:r>
              <a:rPr kumimoji="1" lang="ko-KR" altLang="en-US" sz="2000" dirty="0"/>
              <a:t>의 경우 </a:t>
            </a:r>
            <a:r>
              <a:rPr kumimoji="1" lang="en-US" altLang="ko-KR" sz="2000" dirty="0"/>
              <a:t>CPU </a:t>
            </a:r>
            <a:r>
              <a:rPr kumimoji="1" lang="ko-KR" altLang="en-US" sz="2000" dirty="0"/>
              <a:t>연산으로 </a:t>
            </a:r>
            <a:r>
              <a:rPr kumimoji="1" lang="en-US" altLang="ko-KR" sz="2000" dirty="0"/>
              <a:t>GPU</a:t>
            </a:r>
            <a:r>
              <a:rPr kumimoji="1" lang="ko-KR" altLang="en-US" sz="2000" dirty="0"/>
              <a:t>와 적은 성능차이를 보임 </a:t>
            </a:r>
            <a:endParaRPr kumimoji="1" lang="en-US" altLang="ko-KR" sz="2000" dirty="0"/>
          </a:p>
          <a:p>
            <a:r>
              <a:rPr kumimoji="1" lang="ko-KR" altLang="en-US" sz="2000" dirty="0"/>
              <a:t>향후</a:t>
            </a:r>
            <a:r>
              <a:rPr kumimoji="1" lang="en-US" altLang="ko-KR" sz="2000" dirty="0"/>
              <a:t>, MKL </a:t>
            </a:r>
            <a:r>
              <a:rPr kumimoji="1" lang="ko-KR" altLang="en-US" sz="2000" dirty="0"/>
              <a:t>내부구조를 분석하고</a:t>
            </a:r>
            <a:r>
              <a:rPr kumimoji="1" lang="en-US" altLang="ko-KR" sz="2000" dirty="0"/>
              <a:t>, GPU</a:t>
            </a:r>
            <a:r>
              <a:rPr kumimoji="1" lang="ko-KR" altLang="en-US" sz="2000" dirty="0"/>
              <a:t> 데이터 전송 오버헤드를 고려한 성능측정 실험을 진행</a:t>
            </a:r>
            <a:endParaRPr kumimoji="1" lang="en-US" altLang="ko-KR" sz="2000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CC8D9-8FAE-8674-889E-0E42EBD7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4607445"/>
            <a:ext cx="7747635" cy="17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GPU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는 주로 영상출력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그래픽 렌더링 연산에 주로 사용됨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최근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GPU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CPU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보다 높은 연산 성능을 보여줌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21A983-8056-EA1C-492A-F41E470A1ED1}"/>
              </a:ext>
            </a:extLst>
          </p:cNvPr>
          <p:cNvGrpSpPr/>
          <p:nvPr/>
        </p:nvGrpSpPr>
        <p:grpSpPr>
          <a:xfrm>
            <a:off x="7134045" y="2682815"/>
            <a:ext cx="4898541" cy="3539409"/>
            <a:chOff x="6577635" y="2639583"/>
            <a:chExt cx="5585980" cy="3723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527B65-E80D-3B65-AD36-F24D871A3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80" b="2581"/>
            <a:stretch/>
          </p:blipFill>
          <p:spPr>
            <a:xfrm>
              <a:off x="6577635" y="2639583"/>
              <a:ext cx="5582774" cy="372323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C7B087-4C55-6E98-C5CD-4A6976C5C0E6}"/>
                </a:ext>
              </a:extLst>
            </p:cNvPr>
            <p:cNvSpPr txBox="1"/>
            <p:nvPr/>
          </p:nvSpPr>
          <p:spPr>
            <a:xfrm>
              <a:off x="10558609" y="3863652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x4.5 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Performance Gap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3A3E1-B515-56C0-9F42-8B3DA2112D21}"/>
                </a:ext>
              </a:extLst>
            </p:cNvPr>
            <p:cNvSpPr txBox="1"/>
            <p:nvPr/>
          </p:nvSpPr>
          <p:spPr>
            <a:xfrm>
              <a:off x="11679187" y="5046075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308C58"/>
                  </a:solidFill>
                </a:rPr>
                <a:t>64FP</a:t>
              </a:r>
              <a:endParaRPr lang="ko-KR" altLang="en-US" sz="1000" b="1" dirty="0">
                <a:solidFill>
                  <a:srgbClr val="308C58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AD65FE0-6979-C9FD-3BA5-1EABF1055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0464" y="3032139"/>
              <a:ext cx="0" cy="8695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F8FBD16-2783-0350-A7D6-B23D8234206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0465" y="4381875"/>
              <a:ext cx="0" cy="936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98C3C-A822-9418-7119-C4BC3D0248DD}"/>
                </a:ext>
              </a:extLst>
            </p:cNvPr>
            <p:cNvSpPr txBox="1"/>
            <p:nvPr/>
          </p:nvSpPr>
          <p:spPr>
            <a:xfrm>
              <a:off x="11679187" y="3032139"/>
              <a:ext cx="484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rgbClr val="308C58"/>
                  </a:solidFill>
                </a:rPr>
                <a:t>32FP</a:t>
              </a:r>
              <a:endParaRPr lang="ko-KR" altLang="en-US" sz="1000" b="1" dirty="0">
                <a:solidFill>
                  <a:srgbClr val="308C58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F00A933-998E-7D2D-9842-7D81E46856A2}"/>
              </a:ext>
            </a:extLst>
          </p:cNvPr>
          <p:cNvSpPr txBox="1"/>
          <p:nvPr/>
        </p:nvSpPr>
        <p:spPr>
          <a:xfrm>
            <a:off x="7582978" y="6242715"/>
            <a:ext cx="46570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CPU</a:t>
            </a:r>
            <a:r>
              <a:rPr lang="ko-KR" altLang="en-US" sz="900" dirty="0">
                <a:solidFill>
                  <a:schemeClr val="accent5"/>
                </a:solidFill>
              </a:rPr>
              <a:t> </a:t>
            </a:r>
            <a:r>
              <a:rPr lang="en-US" altLang="ko-KR" sz="900" dirty="0">
                <a:solidFill>
                  <a:schemeClr val="accent5"/>
                </a:solidFill>
              </a:rPr>
              <a:t>vs.</a:t>
            </a:r>
            <a:r>
              <a:rPr lang="ko-KR" altLang="en-US" sz="900" dirty="0">
                <a:solidFill>
                  <a:schemeClr val="accent5"/>
                </a:solidFill>
              </a:rPr>
              <a:t> </a:t>
            </a:r>
            <a:r>
              <a:rPr lang="en-US" altLang="ko-KR" sz="900" dirty="0">
                <a:solidFill>
                  <a:schemeClr val="accent5"/>
                </a:solidFill>
              </a:rPr>
              <a:t>GPU,</a:t>
            </a:r>
            <a:r>
              <a:rPr lang="ko-KR" altLang="en-US" sz="900" dirty="0">
                <a:solidFill>
                  <a:schemeClr val="accent5"/>
                </a:solidFill>
              </a:rPr>
              <a:t> </a:t>
            </a:r>
            <a:r>
              <a:rPr lang="en-US" altLang="ko-KR" sz="900" dirty="0">
                <a:solidFill>
                  <a:schemeClr val="accent5"/>
                </a:solidFill>
              </a:rPr>
              <a:t>https://michaelgalloy.com/wp-content/uploads/2013/06/cpu-vs-gpu.png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5A05EDD-323E-84D4-AD74-DEFE089A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85" y="3907184"/>
            <a:ext cx="1666173" cy="1521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DA07A4-E91A-13D4-C991-60C52EF84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392" y="3583266"/>
            <a:ext cx="2169605" cy="2169605"/>
          </a:xfrm>
          <a:prstGeom prst="rect">
            <a:avLst/>
          </a:prstGeom>
        </p:spPr>
      </p:pic>
      <p:sp>
        <p:nvSpPr>
          <p:cNvPr id="11" name="L 도형 10">
            <a:extLst>
              <a:ext uri="{FF2B5EF4-FFF2-40B4-BE49-F238E27FC236}">
                <a16:creationId xmlns:a16="http://schemas.microsoft.com/office/drawing/2014/main" id="{A5223090-4E96-549B-D526-07FFE97FC06A}"/>
              </a:ext>
            </a:extLst>
          </p:cNvPr>
          <p:cNvSpPr/>
          <p:nvPr/>
        </p:nvSpPr>
        <p:spPr>
          <a:xfrm rot="2760486">
            <a:off x="3168553" y="4452161"/>
            <a:ext cx="424504" cy="431818"/>
          </a:xfrm>
          <a:prstGeom prst="corner">
            <a:avLst>
              <a:gd name="adj1" fmla="val 19634"/>
              <a:gd name="adj2" fmla="val 19220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500E6-9709-0143-3D7B-88452A37C985}"/>
              </a:ext>
            </a:extLst>
          </p:cNvPr>
          <p:cNvSpPr txBox="1"/>
          <p:nvPr/>
        </p:nvSpPr>
        <p:spPr>
          <a:xfrm>
            <a:off x="3876379" y="5550414"/>
            <a:ext cx="30412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5"/>
                </a:solidFill>
              </a:rPr>
              <a:t>NVIDIA TESLA stock image, https://www.pngwing.com/ko/free-png-tiezi/download</a:t>
            </a:r>
            <a:endParaRPr lang="ko-KR" altLang="en-US" sz="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42875-4DA9-3D50-10E7-049685E2F563}"/>
              </a:ext>
            </a:extLst>
          </p:cNvPr>
          <p:cNvSpPr txBox="1"/>
          <p:nvPr/>
        </p:nvSpPr>
        <p:spPr>
          <a:xfrm>
            <a:off x="501737" y="5550414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5"/>
                </a:solidFill>
              </a:rPr>
              <a:t>Intel Xeon stock image, https://www.cleanpng.com/png-intel-core-i7-</a:t>
            </a:r>
          </a:p>
          <a:p>
            <a:r>
              <a:rPr lang="en-US" altLang="ko-KR" sz="600" dirty="0">
                <a:solidFill>
                  <a:schemeClr val="accent5"/>
                </a:solidFill>
              </a:rPr>
              <a:t>central-processing-unit-xeon-cache-c-104690/</a:t>
            </a:r>
            <a:endParaRPr lang="ko-KR" altLang="en-US" sz="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CPU: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데이터가 지속적으로 변하는 복잡한 연산 처리에 특화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GPU: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단순연산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대량 병렬처리에 특화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59233-312F-879C-1210-6861808E20BE}"/>
              </a:ext>
            </a:extLst>
          </p:cNvPr>
          <p:cNvSpPr txBox="1"/>
          <p:nvPr/>
        </p:nvSpPr>
        <p:spPr>
          <a:xfrm>
            <a:off x="4955902" y="6245024"/>
            <a:ext cx="6128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5"/>
                </a:solidFill>
              </a:rPr>
              <a:t>NVIDIA </a:t>
            </a:r>
            <a:r>
              <a:rPr lang="ko-KR" altLang="en-US" sz="1000" dirty="0">
                <a:solidFill>
                  <a:schemeClr val="accent5"/>
                </a:solidFill>
              </a:rPr>
              <a:t>CUDA_C_Programming_Guide.pdf</a:t>
            </a:r>
            <a:r>
              <a:rPr lang="en-US" altLang="ko-KR" sz="1000" dirty="0">
                <a:solidFill>
                  <a:schemeClr val="accent5"/>
                </a:solidFill>
              </a:rPr>
              <a:t>, https://developer.nvidia.com/cuda-zone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F51BEF-9234-3103-8AE1-56AB72989812}"/>
              </a:ext>
            </a:extLst>
          </p:cNvPr>
          <p:cNvGrpSpPr/>
          <p:nvPr/>
        </p:nvGrpSpPr>
        <p:grpSpPr>
          <a:xfrm>
            <a:off x="5127811" y="3236259"/>
            <a:ext cx="6858449" cy="2963740"/>
            <a:chOff x="1965996" y="1595844"/>
            <a:chExt cx="7730453" cy="37475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D10262-41EC-486A-263B-6D4BE223D786}"/>
                </a:ext>
              </a:extLst>
            </p:cNvPr>
            <p:cNvSpPr/>
            <p:nvPr/>
          </p:nvSpPr>
          <p:spPr>
            <a:xfrm>
              <a:off x="1965996" y="4419165"/>
              <a:ext cx="3729514" cy="92425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2">
                      <a:lumMod val="10000"/>
                    </a:schemeClr>
                  </a:solidFill>
                </a:rPr>
                <a:t>DRAM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7C769E-078B-063D-4952-7417819081F1}"/>
                </a:ext>
              </a:extLst>
            </p:cNvPr>
            <p:cNvSpPr/>
            <p:nvPr/>
          </p:nvSpPr>
          <p:spPr>
            <a:xfrm>
              <a:off x="5981469" y="4419165"/>
              <a:ext cx="3714980" cy="92425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2">
                      <a:lumMod val="10000"/>
                    </a:schemeClr>
                  </a:solidFill>
                </a:rPr>
                <a:t>DRAM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C22306-DCB2-5B94-9215-645993BA9A20}"/>
                </a:ext>
              </a:extLst>
            </p:cNvPr>
            <p:cNvSpPr/>
            <p:nvPr/>
          </p:nvSpPr>
          <p:spPr>
            <a:xfrm>
              <a:off x="1965996" y="3828816"/>
              <a:ext cx="3729514" cy="52927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8CA8D1-BE9B-6950-FF6F-615AC6CCDB0A}"/>
                </a:ext>
              </a:extLst>
            </p:cNvPr>
            <p:cNvGrpSpPr/>
            <p:nvPr/>
          </p:nvGrpSpPr>
          <p:grpSpPr>
            <a:xfrm>
              <a:off x="1965996" y="1595844"/>
              <a:ext cx="3729514" cy="2175605"/>
              <a:chOff x="1556422" y="2216729"/>
              <a:chExt cx="3462292" cy="168175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C1C933B-45FC-9647-78DB-CB76B7F998B9}"/>
                  </a:ext>
                </a:extLst>
              </p:cNvPr>
              <p:cNvSpPr/>
              <p:nvPr/>
            </p:nvSpPr>
            <p:spPr>
              <a:xfrm>
                <a:off x="1556422" y="2216729"/>
                <a:ext cx="1562470" cy="168175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</a:rPr>
                  <a:t>Control 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167BD88-D04A-2B6E-EDCC-87AFB35113C7}"/>
                  </a:ext>
                </a:extLst>
              </p:cNvPr>
              <p:cNvSpPr/>
              <p:nvPr/>
            </p:nvSpPr>
            <p:spPr>
              <a:xfrm>
                <a:off x="3196851" y="3088086"/>
                <a:ext cx="871952" cy="81039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4A6D57-6F61-DC7E-277D-80460C0F9225}"/>
                  </a:ext>
                </a:extLst>
              </p:cNvPr>
              <p:cNvSpPr/>
              <p:nvPr/>
            </p:nvSpPr>
            <p:spPr>
              <a:xfrm>
                <a:off x="4146762" y="3088085"/>
                <a:ext cx="871952" cy="81039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8C7EBD6-FABB-AAE1-040F-016FE44B9E23}"/>
                  </a:ext>
                </a:extLst>
              </p:cNvPr>
              <p:cNvSpPr/>
              <p:nvPr/>
            </p:nvSpPr>
            <p:spPr>
              <a:xfrm>
                <a:off x="3196851" y="2216730"/>
                <a:ext cx="871952" cy="81039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E53A6DA-5A08-ADD9-A1CF-8CB40FE43B6E}"/>
                  </a:ext>
                </a:extLst>
              </p:cNvPr>
              <p:cNvSpPr/>
              <p:nvPr/>
            </p:nvSpPr>
            <p:spPr>
              <a:xfrm>
                <a:off x="4146762" y="2216729"/>
                <a:ext cx="871952" cy="81039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20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D15700D-B1BF-78DB-635F-E942D72EFDF2}"/>
                </a:ext>
              </a:extLst>
            </p:cNvPr>
            <p:cNvGrpSpPr/>
            <p:nvPr/>
          </p:nvGrpSpPr>
          <p:grpSpPr>
            <a:xfrm>
              <a:off x="6676083" y="3847173"/>
              <a:ext cx="3019981" cy="515059"/>
              <a:chOff x="5892946" y="3898232"/>
              <a:chExt cx="3013002" cy="476913"/>
            </a:xfrm>
            <a:solidFill>
              <a:srgbClr val="92D050"/>
            </a:solidFill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931D077-3040-31CF-8895-7CD6FAB87D59}"/>
                  </a:ext>
                </a:extLst>
              </p:cNvPr>
              <p:cNvSpPr/>
              <p:nvPr/>
            </p:nvSpPr>
            <p:spPr>
              <a:xfrm>
                <a:off x="5892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1E17C8A-9766-56C0-B9EF-1D2453DA54A9}"/>
                  </a:ext>
                </a:extLst>
              </p:cNvPr>
              <p:cNvSpPr/>
              <p:nvPr/>
            </p:nvSpPr>
            <p:spPr>
              <a:xfrm>
                <a:off x="6324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DF7FF75-5D27-13ED-8521-D6CCC6FC5D08}"/>
                  </a:ext>
                </a:extLst>
              </p:cNvPr>
              <p:cNvSpPr/>
              <p:nvPr/>
            </p:nvSpPr>
            <p:spPr>
              <a:xfrm>
                <a:off x="6757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118597F-D013-8FB2-3772-D5EC080C2E9D}"/>
                  </a:ext>
                </a:extLst>
              </p:cNvPr>
              <p:cNvSpPr/>
              <p:nvPr/>
            </p:nvSpPr>
            <p:spPr>
              <a:xfrm>
                <a:off x="7189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043890B-795A-7BD1-79C7-9EA50A677141}"/>
                  </a:ext>
                </a:extLst>
              </p:cNvPr>
              <p:cNvSpPr/>
              <p:nvPr/>
            </p:nvSpPr>
            <p:spPr>
              <a:xfrm>
                <a:off x="7609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0DCDBA9-EE2D-D5B2-16BE-1A2F2C6C693F}"/>
                  </a:ext>
                </a:extLst>
              </p:cNvPr>
              <p:cNvSpPr/>
              <p:nvPr/>
            </p:nvSpPr>
            <p:spPr>
              <a:xfrm>
                <a:off x="8041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CA38D0C-DED9-67B7-8788-AF707AE73780}"/>
                  </a:ext>
                </a:extLst>
              </p:cNvPr>
              <p:cNvSpPr/>
              <p:nvPr/>
            </p:nvSpPr>
            <p:spPr>
              <a:xfrm>
                <a:off x="8473948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FBEA291-4D0C-F870-0512-BB565CDB2754}"/>
                </a:ext>
              </a:extLst>
            </p:cNvPr>
            <p:cNvGrpSpPr/>
            <p:nvPr/>
          </p:nvGrpSpPr>
          <p:grpSpPr>
            <a:xfrm>
              <a:off x="6674475" y="3284341"/>
              <a:ext cx="3019981" cy="515059"/>
              <a:chOff x="5892946" y="3898232"/>
              <a:chExt cx="3013002" cy="476913"/>
            </a:xfrm>
            <a:solidFill>
              <a:srgbClr val="92D050"/>
            </a:solidFill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E02F53F-AF7E-1DE7-02F9-348642F48961}"/>
                  </a:ext>
                </a:extLst>
              </p:cNvPr>
              <p:cNvSpPr/>
              <p:nvPr/>
            </p:nvSpPr>
            <p:spPr>
              <a:xfrm>
                <a:off x="5892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7109C36-E2A0-D030-0240-72ACCC5A401C}"/>
                  </a:ext>
                </a:extLst>
              </p:cNvPr>
              <p:cNvSpPr/>
              <p:nvPr/>
            </p:nvSpPr>
            <p:spPr>
              <a:xfrm>
                <a:off x="6324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5F1208-DC35-45B0-7FA5-E456383A57B5}"/>
                  </a:ext>
                </a:extLst>
              </p:cNvPr>
              <p:cNvSpPr/>
              <p:nvPr/>
            </p:nvSpPr>
            <p:spPr>
              <a:xfrm>
                <a:off x="6757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3FEE310-1B65-9750-6112-72890C3A75E3}"/>
                  </a:ext>
                </a:extLst>
              </p:cNvPr>
              <p:cNvSpPr/>
              <p:nvPr/>
            </p:nvSpPr>
            <p:spPr>
              <a:xfrm>
                <a:off x="7189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6EBC890-9E09-E636-399D-8E09EF008D97}"/>
                  </a:ext>
                </a:extLst>
              </p:cNvPr>
              <p:cNvSpPr/>
              <p:nvPr/>
            </p:nvSpPr>
            <p:spPr>
              <a:xfrm>
                <a:off x="7609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3712FCE-8EFC-B47C-320F-4973C2256AE5}"/>
                  </a:ext>
                </a:extLst>
              </p:cNvPr>
              <p:cNvSpPr/>
              <p:nvPr/>
            </p:nvSpPr>
            <p:spPr>
              <a:xfrm>
                <a:off x="8041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B593B41-AC8D-DAA8-1360-117B10C9A685}"/>
                  </a:ext>
                </a:extLst>
              </p:cNvPr>
              <p:cNvSpPr/>
              <p:nvPr/>
            </p:nvSpPr>
            <p:spPr>
              <a:xfrm>
                <a:off x="8473948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F16EED6-44FA-48F7-A3B4-E88233FEDD6E}"/>
                </a:ext>
              </a:extLst>
            </p:cNvPr>
            <p:cNvGrpSpPr/>
            <p:nvPr/>
          </p:nvGrpSpPr>
          <p:grpSpPr>
            <a:xfrm>
              <a:off x="6672867" y="2721509"/>
              <a:ext cx="3019981" cy="515059"/>
              <a:chOff x="5892946" y="3898232"/>
              <a:chExt cx="3013002" cy="476913"/>
            </a:xfrm>
            <a:solidFill>
              <a:srgbClr val="92D050"/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1CC23E9-BB02-E3A0-1FAE-F622F9E6E2F0}"/>
                  </a:ext>
                </a:extLst>
              </p:cNvPr>
              <p:cNvSpPr/>
              <p:nvPr/>
            </p:nvSpPr>
            <p:spPr>
              <a:xfrm>
                <a:off x="5892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04F4D96-038D-969B-7415-5B6827B5BD95}"/>
                  </a:ext>
                </a:extLst>
              </p:cNvPr>
              <p:cNvSpPr/>
              <p:nvPr/>
            </p:nvSpPr>
            <p:spPr>
              <a:xfrm>
                <a:off x="6324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18AF826-9E0C-7D8D-7026-C30A557C75E0}"/>
                  </a:ext>
                </a:extLst>
              </p:cNvPr>
              <p:cNvSpPr/>
              <p:nvPr/>
            </p:nvSpPr>
            <p:spPr>
              <a:xfrm>
                <a:off x="6757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C7B97E-A170-D9F4-8531-B4BD51FA6E7E}"/>
                  </a:ext>
                </a:extLst>
              </p:cNvPr>
              <p:cNvSpPr/>
              <p:nvPr/>
            </p:nvSpPr>
            <p:spPr>
              <a:xfrm>
                <a:off x="7189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D60A560-A169-D76F-59CE-DCD51A33A3DE}"/>
                  </a:ext>
                </a:extLst>
              </p:cNvPr>
              <p:cNvSpPr/>
              <p:nvPr/>
            </p:nvSpPr>
            <p:spPr>
              <a:xfrm>
                <a:off x="7609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C7567FF-17A7-238E-272F-FAAC3887C72A}"/>
                  </a:ext>
                </a:extLst>
              </p:cNvPr>
              <p:cNvSpPr/>
              <p:nvPr/>
            </p:nvSpPr>
            <p:spPr>
              <a:xfrm>
                <a:off x="8041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1638953-445E-DE47-99A5-2498DB364C0A}"/>
                  </a:ext>
                </a:extLst>
              </p:cNvPr>
              <p:cNvSpPr/>
              <p:nvPr/>
            </p:nvSpPr>
            <p:spPr>
              <a:xfrm>
                <a:off x="8473948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CCACE5F-2D90-3998-966A-DCE08E283F9F}"/>
                </a:ext>
              </a:extLst>
            </p:cNvPr>
            <p:cNvGrpSpPr/>
            <p:nvPr/>
          </p:nvGrpSpPr>
          <p:grpSpPr>
            <a:xfrm>
              <a:off x="6671259" y="2158676"/>
              <a:ext cx="3019981" cy="515059"/>
              <a:chOff x="5892946" y="3898232"/>
              <a:chExt cx="3013002" cy="476913"/>
            </a:xfrm>
            <a:solidFill>
              <a:srgbClr val="92D050"/>
            </a:solidFill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3189B49-B3E4-5255-066A-CC2D14DB30AB}"/>
                  </a:ext>
                </a:extLst>
              </p:cNvPr>
              <p:cNvSpPr/>
              <p:nvPr/>
            </p:nvSpPr>
            <p:spPr>
              <a:xfrm>
                <a:off x="5892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5E9EDA-B778-CBEC-8877-EE950E08C2AD}"/>
                  </a:ext>
                </a:extLst>
              </p:cNvPr>
              <p:cNvSpPr/>
              <p:nvPr/>
            </p:nvSpPr>
            <p:spPr>
              <a:xfrm>
                <a:off x="6324946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F4BE33E-6398-B97B-5A83-7715F52E224C}"/>
                  </a:ext>
                </a:extLst>
              </p:cNvPr>
              <p:cNvSpPr/>
              <p:nvPr/>
            </p:nvSpPr>
            <p:spPr>
              <a:xfrm>
                <a:off x="6757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4ADF19-8863-1548-30DF-3FDB00BEE8C9}"/>
                  </a:ext>
                </a:extLst>
              </p:cNvPr>
              <p:cNvSpPr/>
              <p:nvPr/>
            </p:nvSpPr>
            <p:spPr>
              <a:xfrm>
                <a:off x="7189864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3DE840F-665D-A622-DEA8-1091979FB228}"/>
                  </a:ext>
                </a:extLst>
              </p:cNvPr>
              <p:cNvSpPr/>
              <p:nvPr/>
            </p:nvSpPr>
            <p:spPr>
              <a:xfrm>
                <a:off x="7609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2C1FF7A-80EC-76D5-7926-C2D6E7F8B75E}"/>
                  </a:ext>
                </a:extLst>
              </p:cNvPr>
              <p:cNvSpPr/>
              <p:nvPr/>
            </p:nvSpPr>
            <p:spPr>
              <a:xfrm>
                <a:off x="8041030" y="3898479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6D8F210-505C-F490-15E0-B412F9F47DA8}"/>
                  </a:ext>
                </a:extLst>
              </p:cNvPr>
              <p:cNvSpPr/>
              <p:nvPr/>
            </p:nvSpPr>
            <p:spPr>
              <a:xfrm>
                <a:off x="8473948" y="3898232"/>
                <a:ext cx="432000" cy="476666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F949A74-0793-AF85-4FF7-441C0463DAD7}"/>
                </a:ext>
              </a:extLst>
            </p:cNvPr>
            <p:cNvGrpSpPr/>
            <p:nvPr/>
          </p:nvGrpSpPr>
          <p:grpSpPr>
            <a:xfrm>
              <a:off x="6669996" y="1595844"/>
              <a:ext cx="3019981" cy="515059"/>
              <a:chOff x="6168646" y="2695575"/>
              <a:chExt cx="2803598" cy="415568"/>
            </a:xfrm>
            <a:solidFill>
              <a:srgbClr val="92D050"/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D111EA3-DBD1-5CD1-1264-56BA18E18C7A}"/>
                  </a:ext>
                </a:extLst>
              </p:cNvPr>
              <p:cNvSpPr/>
              <p:nvPr/>
            </p:nvSpPr>
            <p:spPr>
              <a:xfrm>
                <a:off x="6168646" y="2695683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44D32C0-5080-8593-4A33-B87C1F4F24F9}"/>
                  </a:ext>
                </a:extLst>
              </p:cNvPr>
              <p:cNvSpPr/>
              <p:nvPr/>
            </p:nvSpPr>
            <p:spPr>
              <a:xfrm>
                <a:off x="6568916" y="2695719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7871AA7-7253-A63A-87A9-F484BD3E002A}"/>
                  </a:ext>
                </a:extLst>
              </p:cNvPr>
              <p:cNvSpPr/>
              <p:nvPr/>
            </p:nvSpPr>
            <p:spPr>
              <a:xfrm>
                <a:off x="6969186" y="2695575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9F78198-7BAA-2B34-43F2-6FC98EB4AA92}"/>
                  </a:ext>
                </a:extLst>
              </p:cNvPr>
              <p:cNvSpPr/>
              <p:nvPr/>
            </p:nvSpPr>
            <p:spPr>
              <a:xfrm>
                <a:off x="7369456" y="2695611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19391B2-4882-E649-AE11-D87BEB1F663E}"/>
                  </a:ext>
                </a:extLst>
              </p:cNvPr>
              <p:cNvSpPr/>
              <p:nvPr/>
            </p:nvSpPr>
            <p:spPr>
              <a:xfrm>
                <a:off x="7769726" y="2695755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9490513-BBAD-B278-9ED6-E9635B5BB286}"/>
                  </a:ext>
                </a:extLst>
              </p:cNvPr>
              <p:cNvSpPr/>
              <p:nvPr/>
            </p:nvSpPr>
            <p:spPr>
              <a:xfrm>
                <a:off x="8169996" y="2695790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AAD2237-DF0B-2AAC-16EC-EA730D832DC2}"/>
                  </a:ext>
                </a:extLst>
              </p:cNvPr>
              <p:cNvSpPr/>
              <p:nvPr/>
            </p:nvSpPr>
            <p:spPr>
              <a:xfrm>
                <a:off x="8570268" y="2695647"/>
                <a:ext cx="401976" cy="415353"/>
              </a:xfrm>
              <a:prstGeom prst="rect">
                <a:avLst/>
              </a:prstGeom>
              <a:grpFill/>
              <a:ln w="28575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2">
                        <a:lumMod val="10000"/>
                      </a:schemeClr>
                    </a:solidFill>
                  </a:rPr>
                  <a:t>ALU</a:t>
                </a:r>
                <a:endParaRPr lang="ko-KR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33C369-84C7-886C-E3F4-979B263BA119}"/>
                </a:ext>
              </a:extLst>
            </p:cNvPr>
            <p:cNvSpPr/>
            <p:nvPr/>
          </p:nvSpPr>
          <p:spPr>
            <a:xfrm>
              <a:off x="5981471" y="1595845"/>
              <a:ext cx="690197" cy="2491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D91C1C-C62C-F13F-04FA-6AD3D64D7FC2}"/>
                </a:ext>
              </a:extLst>
            </p:cNvPr>
            <p:cNvSpPr/>
            <p:nvPr/>
          </p:nvSpPr>
          <p:spPr>
            <a:xfrm>
              <a:off x="5981471" y="1844957"/>
              <a:ext cx="690197" cy="2656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43213C-73B6-A524-C80F-901E891D54A7}"/>
                </a:ext>
              </a:extLst>
            </p:cNvPr>
            <p:cNvSpPr/>
            <p:nvPr/>
          </p:nvSpPr>
          <p:spPr>
            <a:xfrm>
              <a:off x="5981469" y="2157990"/>
              <a:ext cx="690197" cy="2491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03CD9C-047E-F9DF-3C90-1A7AD6353C30}"/>
                </a:ext>
              </a:extLst>
            </p:cNvPr>
            <p:cNvSpPr/>
            <p:nvPr/>
          </p:nvSpPr>
          <p:spPr>
            <a:xfrm>
              <a:off x="5981469" y="2407101"/>
              <a:ext cx="690197" cy="2656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20FCCC-4BE7-2250-52BB-71EDD8DBA289}"/>
                </a:ext>
              </a:extLst>
            </p:cNvPr>
            <p:cNvSpPr/>
            <p:nvPr/>
          </p:nvSpPr>
          <p:spPr>
            <a:xfrm>
              <a:off x="5984036" y="2720134"/>
              <a:ext cx="690197" cy="2491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767F8C-CEB3-408A-B654-197E8DF6D76C}"/>
                </a:ext>
              </a:extLst>
            </p:cNvPr>
            <p:cNvSpPr/>
            <p:nvPr/>
          </p:nvSpPr>
          <p:spPr>
            <a:xfrm>
              <a:off x="5984036" y="2969246"/>
              <a:ext cx="690197" cy="2656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422E0C-4FBC-8D65-95E9-EB378DE747DC}"/>
                </a:ext>
              </a:extLst>
            </p:cNvPr>
            <p:cNvSpPr/>
            <p:nvPr/>
          </p:nvSpPr>
          <p:spPr>
            <a:xfrm>
              <a:off x="5984036" y="3285230"/>
              <a:ext cx="690197" cy="2491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7D54C3-FEF9-D5B8-AC8C-35BD5449C30D}"/>
                </a:ext>
              </a:extLst>
            </p:cNvPr>
            <p:cNvSpPr/>
            <p:nvPr/>
          </p:nvSpPr>
          <p:spPr>
            <a:xfrm>
              <a:off x="5984036" y="3534341"/>
              <a:ext cx="690197" cy="2656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C72681-FA30-9A89-5BDB-D5D885C7624B}"/>
                </a:ext>
              </a:extLst>
            </p:cNvPr>
            <p:cNvSpPr/>
            <p:nvPr/>
          </p:nvSpPr>
          <p:spPr>
            <a:xfrm>
              <a:off x="5984036" y="3846391"/>
              <a:ext cx="690197" cy="2491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854806E-98FB-C183-8EF3-99027161DB35}"/>
                </a:ext>
              </a:extLst>
            </p:cNvPr>
            <p:cNvSpPr/>
            <p:nvPr/>
          </p:nvSpPr>
          <p:spPr>
            <a:xfrm>
              <a:off x="5984036" y="4095503"/>
              <a:ext cx="690197" cy="2656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Cache</a:t>
              </a:r>
              <a:endParaRPr lang="ko-KR" alt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55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CUDA</a:t>
            </a:r>
            <a:r>
              <a:rPr lang="en-US" altLang="ko-KR" sz="2800" b="0" i="0" dirty="0">
                <a:solidFill>
                  <a:srgbClr val="1A1A1A"/>
                </a:solidFill>
                <a:effectLst/>
                <a:latin typeface="NVIDIA Sans"/>
              </a:rPr>
              <a:t>®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1" lang="en-US" altLang="ko-KR" dirty="0">
                <a:solidFill>
                  <a:schemeClr val="tx2"/>
                </a:solidFill>
              </a:rPr>
              <a:t>Compute Unified Device Architecture</a:t>
            </a: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</a:rPr>
              <a:t>GPU</a:t>
            </a:r>
            <a:r>
              <a:rPr kumimoji="1" lang="ko-KR" altLang="en-US" sz="1800" dirty="0">
                <a:solidFill>
                  <a:schemeClr val="tx2"/>
                </a:solidFill>
              </a:rPr>
              <a:t>를 범용 컴퓨팅 목적으로 사용하기 위해 개발된 병렬 컴퓨팅 플랫폼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tx2"/>
                </a:solidFill>
              </a:rPr>
              <a:t>일반 연산을 </a:t>
            </a:r>
            <a:r>
              <a:rPr kumimoji="1" lang="en-US" altLang="ko-KR" sz="1800" dirty="0">
                <a:solidFill>
                  <a:schemeClr val="tx2"/>
                </a:solidFill>
              </a:rPr>
              <a:t>GPU </a:t>
            </a:r>
            <a:r>
              <a:rPr kumimoji="1" lang="ko-KR" altLang="en-US" sz="1800" dirty="0">
                <a:solidFill>
                  <a:schemeClr val="tx2"/>
                </a:solidFill>
              </a:rPr>
              <a:t>하드웨어 특성인 병렬처리를 통해 가속화를 지원하기 위한 프로그래밍 모델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r>
              <a:rPr kumimoji="1" lang="en-US" altLang="ko-KR" dirty="0">
                <a:solidFill>
                  <a:schemeClr val="tx2"/>
                </a:solidFill>
              </a:rPr>
              <a:t>CUDA</a:t>
            </a:r>
            <a:r>
              <a:rPr kumimoji="1" lang="ko-KR" altLang="en-US" dirty="0">
                <a:solidFill>
                  <a:schemeClr val="tx2"/>
                </a:solidFill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</a:rPr>
              <a:t>Toolkit</a:t>
            </a: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</a:rPr>
              <a:t>CUDA</a:t>
            </a:r>
            <a:r>
              <a:rPr kumimoji="1" lang="ko-KR" altLang="en-US" sz="1800" dirty="0">
                <a:solidFill>
                  <a:schemeClr val="tx2"/>
                </a:solidFill>
              </a:rPr>
              <a:t>를 </a:t>
            </a:r>
            <a:r>
              <a:rPr kumimoji="1" lang="en-US" altLang="ko-KR" sz="1800" dirty="0">
                <a:solidFill>
                  <a:schemeClr val="tx2"/>
                </a:solidFill>
              </a:rPr>
              <a:t>User-level</a:t>
            </a:r>
            <a:r>
              <a:rPr kumimoji="1" lang="ko-KR" altLang="en-US" sz="1800" dirty="0">
                <a:solidFill>
                  <a:schemeClr val="tx2"/>
                </a:solidFill>
              </a:rPr>
              <a:t>에서 사용하기 위해 제작된 라이브러리 모음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</a:rPr>
              <a:t>C, C++, Python </a:t>
            </a:r>
            <a:r>
              <a:rPr kumimoji="1" lang="ko-KR" altLang="en-US" sz="1800" dirty="0">
                <a:solidFill>
                  <a:schemeClr val="tx2"/>
                </a:solidFill>
              </a:rPr>
              <a:t>지원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79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114FBD8B-19EB-17BF-A280-DF434537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4" y="4055410"/>
            <a:ext cx="1261772" cy="7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A5ABD9-75C1-915A-4988-3DDB83B6E419}"/>
              </a:ext>
            </a:extLst>
          </p:cNvPr>
          <p:cNvGrpSpPr/>
          <p:nvPr/>
        </p:nvGrpSpPr>
        <p:grpSpPr>
          <a:xfrm>
            <a:off x="5608602" y="4156129"/>
            <a:ext cx="5946073" cy="2168212"/>
            <a:chOff x="1229609" y="3887450"/>
            <a:chExt cx="6627560" cy="2602070"/>
          </a:xfrm>
        </p:grpSpPr>
        <p:pic>
          <p:nvPicPr>
            <p:cNvPr id="15" name="그림 14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0DDDF300-7E7D-8B0C-6BC3-B7FF2028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9609" y="4249466"/>
              <a:ext cx="1666173" cy="15217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CE7CF5E-5155-F0A4-7D73-2034684A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564" y="3887450"/>
              <a:ext cx="2169605" cy="21696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AD735B-8B6C-F061-CA3C-3000B2C666AA}"/>
                </a:ext>
              </a:extLst>
            </p:cNvPr>
            <p:cNvSpPr txBox="1"/>
            <p:nvPr/>
          </p:nvSpPr>
          <p:spPr>
            <a:xfrm>
              <a:off x="1423738" y="6096325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Host(CPU)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39C560-C10B-F594-772B-0197DC4EF8A3}"/>
                </a:ext>
              </a:extLst>
            </p:cNvPr>
            <p:cNvSpPr txBox="1"/>
            <p:nvPr/>
          </p:nvSpPr>
          <p:spPr>
            <a:xfrm>
              <a:off x="6017191" y="6046285"/>
              <a:ext cx="1633425" cy="4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Device(GPU)</a:t>
              </a:r>
              <a:endParaRPr lang="ko-KR" altLang="en-US" b="1" dirty="0"/>
            </a:p>
          </p:txBody>
        </p:sp>
        <p:sp>
          <p:nvSpPr>
            <p:cNvPr id="19" name="화살표: 위쪽/아래쪽 18">
              <a:extLst>
                <a:ext uri="{FF2B5EF4-FFF2-40B4-BE49-F238E27FC236}">
                  <a16:creationId xmlns:a16="http://schemas.microsoft.com/office/drawing/2014/main" id="{A6BA1815-6697-6575-2A4B-7BA79EA95FAE}"/>
                </a:ext>
              </a:extLst>
            </p:cNvPr>
            <p:cNvSpPr/>
            <p:nvPr/>
          </p:nvSpPr>
          <p:spPr>
            <a:xfrm rot="5400000">
              <a:off x="4115818" y="4148658"/>
              <a:ext cx="571502" cy="1788663"/>
            </a:xfrm>
            <a:prstGeom prst="up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E63685-694C-C5BF-E225-87864A4D7178}"/>
                </a:ext>
              </a:extLst>
            </p:cNvPr>
            <p:cNvSpPr txBox="1"/>
            <p:nvPr/>
          </p:nvSpPr>
          <p:spPr>
            <a:xfrm>
              <a:off x="3728468" y="4825685"/>
              <a:ext cx="134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chemeClr val="bg1"/>
                  </a:solidFill>
                </a:rPr>
                <a:t>PCIe BUS</a:t>
              </a:r>
              <a:endParaRPr lang="ko-KR" altLang="en-US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00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6C0E5B-1FE4-B7B5-23B8-9E92E98A6351}"/>
              </a:ext>
            </a:extLst>
          </p:cNvPr>
          <p:cNvSpPr/>
          <p:nvPr/>
        </p:nvSpPr>
        <p:spPr>
          <a:xfrm>
            <a:off x="4795744" y="999256"/>
            <a:ext cx="5849303" cy="128439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Program flow</a:t>
            </a: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0D5048-828D-B927-2FCD-C1272D1F0AC3}"/>
              </a:ext>
            </a:extLst>
          </p:cNvPr>
          <p:cNvSpPr txBox="1"/>
          <p:nvPr/>
        </p:nvSpPr>
        <p:spPr>
          <a:xfrm>
            <a:off x="4882553" y="1141159"/>
            <a:ext cx="6602730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연산에 사용할 데이터를 호스트 메모리에서 디바이스 메모리로 복사 </a:t>
            </a:r>
            <a:endParaRPr lang="en-US" altLang="ko-KR" sz="1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E73FDDB-8F99-8AC1-E5E6-63372574ED12}"/>
              </a:ext>
            </a:extLst>
          </p:cNvPr>
          <p:cNvSpPr txBox="1"/>
          <p:nvPr/>
        </p:nvSpPr>
        <p:spPr>
          <a:xfrm>
            <a:off x="4879011" y="1747298"/>
            <a:ext cx="6602730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③ 계산결과를 디바이스 메모리에서 호스트 메모리로 복사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62D3BA3-77F0-14CA-2E6C-E2BE7130259F}"/>
              </a:ext>
            </a:extLst>
          </p:cNvPr>
          <p:cNvSpPr txBox="1"/>
          <p:nvPr/>
        </p:nvSpPr>
        <p:spPr>
          <a:xfrm>
            <a:off x="4882553" y="1448923"/>
            <a:ext cx="6602730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② 디바이스 코드 실행</a:t>
            </a:r>
            <a:endParaRPr lang="en-US" altLang="ko-KR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B41ED5-8F89-A057-EE71-CD1456771A76}"/>
              </a:ext>
            </a:extLst>
          </p:cNvPr>
          <p:cNvSpPr txBox="1"/>
          <p:nvPr/>
        </p:nvSpPr>
        <p:spPr>
          <a:xfrm>
            <a:off x="502058" y="2803082"/>
            <a:ext cx="122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Host </a:t>
            </a:r>
          </a:p>
          <a:p>
            <a:pPr algn="ctr"/>
            <a:r>
              <a:rPr lang="en-US" altLang="ko-KR" b="1" i="1" dirty="0"/>
              <a:t>Code</a:t>
            </a:r>
            <a:endParaRPr lang="ko-KR" altLang="en-US" b="1" i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B39D0C-1AB8-D975-AA90-93F615953F08}"/>
              </a:ext>
            </a:extLst>
          </p:cNvPr>
          <p:cNvSpPr txBox="1"/>
          <p:nvPr/>
        </p:nvSpPr>
        <p:spPr>
          <a:xfrm>
            <a:off x="531899" y="4866080"/>
            <a:ext cx="11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Host</a:t>
            </a:r>
          </a:p>
          <a:p>
            <a:pPr algn="ctr"/>
            <a:r>
              <a:rPr lang="en-US" altLang="ko-KR" b="1" i="1" dirty="0"/>
              <a:t>Code</a:t>
            </a:r>
            <a:endParaRPr lang="ko-KR" altLang="en-US" b="1" i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381B02-8FFF-F2A9-6578-D62218A8645A}"/>
              </a:ext>
            </a:extLst>
          </p:cNvPr>
          <p:cNvSpPr/>
          <p:nvPr/>
        </p:nvSpPr>
        <p:spPr>
          <a:xfrm>
            <a:off x="1788994" y="2513588"/>
            <a:ext cx="2287706" cy="36664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1A915-0DA5-3D1F-977F-39F5164E02E4}"/>
              </a:ext>
            </a:extLst>
          </p:cNvPr>
          <p:cNvSpPr/>
          <p:nvPr/>
        </p:nvSpPr>
        <p:spPr>
          <a:xfrm>
            <a:off x="1890322" y="3230489"/>
            <a:ext cx="57479" cy="368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A2E5F-219A-8F94-BAE7-2687617E7F00}"/>
              </a:ext>
            </a:extLst>
          </p:cNvPr>
          <p:cNvSpPr/>
          <p:nvPr/>
        </p:nvSpPr>
        <p:spPr>
          <a:xfrm>
            <a:off x="2839925" y="3688146"/>
            <a:ext cx="1142388" cy="706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22F915-5979-BD40-A2FC-5AB511253ABA}"/>
              </a:ext>
            </a:extLst>
          </p:cNvPr>
          <p:cNvSpPr/>
          <p:nvPr/>
        </p:nvSpPr>
        <p:spPr>
          <a:xfrm>
            <a:off x="1877538" y="2559304"/>
            <a:ext cx="150124" cy="6349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6CB0FA-1C5F-C638-2602-523E82133B19}"/>
              </a:ext>
            </a:extLst>
          </p:cNvPr>
          <p:cNvSpPr/>
          <p:nvPr/>
        </p:nvSpPr>
        <p:spPr>
          <a:xfrm>
            <a:off x="1867588" y="4846948"/>
            <a:ext cx="152039" cy="11241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632A1-20B0-AF20-DDBB-E82258739D3D}"/>
              </a:ext>
            </a:extLst>
          </p:cNvPr>
          <p:cNvSpPr txBox="1"/>
          <p:nvPr/>
        </p:nvSpPr>
        <p:spPr>
          <a:xfrm>
            <a:off x="2846473" y="3337574"/>
            <a:ext cx="143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Device(GPU)</a:t>
            </a:r>
            <a:endParaRPr lang="ko-KR" altLang="en-US" sz="14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F1CBD-7850-863E-554B-16435A602013}"/>
              </a:ext>
            </a:extLst>
          </p:cNvPr>
          <p:cNvSpPr txBox="1"/>
          <p:nvPr/>
        </p:nvSpPr>
        <p:spPr>
          <a:xfrm>
            <a:off x="1406535" y="2138660"/>
            <a:ext cx="147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Host(CPU)</a:t>
            </a:r>
            <a:endParaRPr lang="ko-KR" altLang="en-US" sz="1600" b="1" i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39AF68F-24FD-05B1-1CB5-94329EBFA884}"/>
              </a:ext>
            </a:extLst>
          </p:cNvPr>
          <p:cNvCxnSpPr>
            <a:cxnSpLocks/>
          </p:cNvCxnSpPr>
          <p:nvPr/>
        </p:nvCxnSpPr>
        <p:spPr>
          <a:xfrm>
            <a:off x="2013906" y="3686266"/>
            <a:ext cx="820582" cy="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292144E-A5AB-3416-3C7E-A615542BE1A6}"/>
              </a:ext>
            </a:extLst>
          </p:cNvPr>
          <p:cNvSpPr/>
          <p:nvPr/>
        </p:nvSpPr>
        <p:spPr>
          <a:xfrm>
            <a:off x="1872057" y="3912362"/>
            <a:ext cx="155671" cy="1523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6BF25A-C8E7-E898-5688-4CCDFDF97B53}"/>
              </a:ext>
            </a:extLst>
          </p:cNvPr>
          <p:cNvSpPr/>
          <p:nvPr/>
        </p:nvSpPr>
        <p:spPr>
          <a:xfrm>
            <a:off x="1869984" y="4100942"/>
            <a:ext cx="152040" cy="1523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E87E4D4-F434-B815-2047-FEECE935AEED}"/>
              </a:ext>
            </a:extLst>
          </p:cNvPr>
          <p:cNvCxnSpPr>
            <a:cxnSpLocks/>
          </p:cNvCxnSpPr>
          <p:nvPr/>
        </p:nvCxnSpPr>
        <p:spPr>
          <a:xfrm flipH="1">
            <a:off x="2022024" y="4391025"/>
            <a:ext cx="806901" cy="1584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왼쪽 중괄호 92">
            <a:extLst>
              <a:ext uri="{FF2B5EF4-FFF2-40B4-BE49-F238E27FC236}">
                <a16:creationId xmlns:a16="http://schemas.microsoft.com/office/drawing/2014/main" id="{B4E3E435-3B2B-AD1E-0043-D5216BFF1E6D}"/>
              </a:ext>
            </a:extLst>
          </p:cNvPr>
          <p:cNvSpPr/>
          <p:nvPr/>
        </p:nvSpPr>
        <p:spPr>
          <a:xfrm>
            <a:off x="1399681" y="2559303"/>
            <a:ext cx="352950" cy="1110808"/>
          </a:xfrm>
          <a:prstGeom prst="leftBrac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왼쪽 중괄호 94">
            <a:extLst>
              <a:ext uri="{FF2B5EF4-FFF2-40B4-BE49-F238E27FC236}">
                <a16:creationId xmlns:a16="http://schemas.microsoft.com/office/drawing/2014/main" id="{58A5A939-DEFD-3999-A949-79AC84CA5EEA}"/>
              </a:ext>
            </a:extLst>
          </p:cNvPr>
          <p:cNvSpPr/>
          <p:nvPr/>
        </p:nvSpPr>
        <p:spPr>
          <a:xfrm>
            <a:off x="1406535" y="4392609"/>
            <a:ext cx="352950" cy="1573978"/>
          </a:xfrm>
          <a:prstGeom prst="leftBrac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2D21C585-43F3-3DCD-B629-831A2119B885}"/>
              </a:ext>
            </a:extLst>
          </p:cNvPr>
          <p:cNvSpPr/>
          <p:nvPr/>
        </p:nvSpPr>
        <p:spPr>
          <a:xfrm rot="10800000">
            <a:off x="4120385" y="3692494"/>
            <a:ext cx="352950" cy="713877"/>
          </a:xfrm>
          <a:prstGeom prst="leftBrac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C2FF78-88B9-CDC7-75C1-4414475DAA8D}"/>
              </a:ext>
            </a:extLst>
          </p:cNvPr>
          <p:cNvSpPr txBox="1"/>
          <p:nvPr/>
        </p:nvSpPr>
        <p:spPr>
          <a:xfrm>
            <a:off x="4278424" y="3747925"/>
            <a:ext cx="1043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i="1" dirty="0"/>
              <a:t>Device </a:t>
            </a:r>
          </a:p>
          <a:p>
            <a:pPr algn="ctr"/>
            <a:r>
              <a:rPr lang="en-US" altLang="ko-KR" sz="1700" b="1" i="1" dirty="0"/>
              <a:t>Code</a:t>
            </a:r>
            <a:endParaRPr lang="ko-KR" altLang="en-US" sz="1700" b="1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F8BEA-F710-8F26-7202-64CC7764A70B}"/>
              </a:ext>
            </a:extLst>
          </p:cNvPr>
          <p:cNvSpPr txBox="1"/>
          <p:nvPr/>
        </p:nvSpPr>
        <p:spPr>
          <a:xfrm>
            <a:off x="1998862" y="3244040"/>
            <a:ext cx="45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EFFCE2-A56E-3F7E-92A2-8C521DC36472}"/>
              </a:ext>
            </a:extLst>
          </p:cNvPr>
          <p:cNvSpPr txBox="1"/>
          <p:nvPr/>
        </p:nvSpPr>
        <p:spPr>
          <a:xfrm>
            <a:off x="2451117" y="3848245"/>
            <a:ext cx="45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402BF9F-BB61-7263-FD28-819AE547E436}"/>
              </a:ext>
            </a:extLst>
          </p:cNvPr>
          <p:cNvSpPr/>
          <p:nvPr/>
        </p:nvSpPr>
        <p:spPr>
          <a:xfrm flipH="1">
            <a:off x="2927851" y="375164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3B48AE7-D2C1-6D2B-9B99-AEB6390C69ED}"/>
              </a:ext>
            </a:extLst>
          </p:cNvPr>
          <p:cNvSpPr/>
          <p:nvPr/>
        </p:nvSpPr>
        <p:spPr>
          <a:xfrm flipH="1">
            <a:off x="3019708" y="375164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92C2B11-EBCA-26E1-747C-5824ABCAD6FC}"/>
              </a:ext>
            </a:extLst>
          </p:cNvPr>
          <p:cNvSpPr/>
          <p:nvPr/>
        </p:nvSpPr>
        <p:spPr>
          <a:xfrm flipH="1">
            <a:off x="3111566" y="375164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DFBB58E-B0FB-4C90-2053-20F686BCE453}"/>
              </a:ext>
            </a:extLst>
          </p:cNvPr>
          <p:cNvSpPr/>
          <p:nvPr/>
        </p:nvSpPr>
        <p:spPr>
          <a:xfrm flipH="1">
            <a:off x="3203422" y="375164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249092D-343E-6071-F9D5-2185ED0ABDAB}"/>
              </a:ext>
            </a:extLst>
          </p:cNvPr>
          <p:cNvSpPr/>
          <p:nvPr/>
        </p:nvSpPr>
        <p:spPr>
          <a:xfrm flipH="1">
            <a:off x="3295665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76CFB1D-F8D0-8D93-31FF-C5E026AAA76E}"/>
              </a:ext>
            </a:extLst>
          </p:cNvPr>
          <p:cNvSpPr/>
          <p:nvPr/>
        </p:nvSpPr>
        <p:spPr>
          <a:xfrm flipH="1">
            <a:off x="3387522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71A72A1-76B5-D909-EA52-5971892D61F1}"/>
              </a:ext>
            </a:extLst>
          </p:cNvPr>
          <p:cNvSpPr/>
          <p:nvPr/>
        </p:nvSpPr>
        <p:spPr>
          <a:xfrm flipH="1">
            <a:off x="3479380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94876B-69F7-730B-1F8F-C8886626352F}"/>
              </a:ext>
            </a:extLst>
          </p:cNvPr>
          <p:cNvSpPr/>
          <p:nvPr/>
        </p:nvSpPr>
        <p:spPr>
          <a:xfrm flipH="1">
            <a:off x="3571236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AD4B15A8-0C4E-AD55-C9BB-483317402396}"/>
              </a:ext>
            </a:extLst>
          </p:cNvPr>
          <p:cNvSpPr/>
          <p:nvPr/>
        </p:nvSpPr>
        <p:spPr>
          <a:xfrm flipH="1">
            <a:off x="3656607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22E5782-F586-7968-1F6B-9D7429B2FDBA}"/>
              </a:ext>
            </a:extLst>
          </p:cNvPr>
          <p:cNvSpPr/>
          <p:nvPr/>
        </p:nvSpPr>
        <p:spPr>
          <a:xfrm flipH="1">
            <a:off x="3748464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F4D0AAF0-FC5C-F856-7141-106F43FE39BB}"/>
              </a:ext>
            </a:extLst>
          </p:cNvPr>
          <p:cNvSpPr/>
          <p:nvPr/>
        </p:nvSpPr>
        <p:spPr>
          <a:xfrm flipH="1">
            <a:off x="3840321" y="3748413"/>
            <a:ext cx="46047" cy="615065"/>
          </a:xfrm>
          <a:custGeom>
            <a:avLst/>
            <a:gdLst>
              <a:gd name="connsiteX0" fmla="*/ 0 w 240506"/>
              <a:gd name="connsiteY0" fmla="*/ 0 h 671644"/>
              <a:gd name="connsiteX1" fmla="*/ 240506 w 240506"/>
              <a:gd name="connsiteY1" fmla="*/ 59531 h 671644"/>
              <a:gd name="connsiteX2" fmla="*/ 2381 w 240506"/>
              <a:gd name="connsiteY2" fmla="*/ 107156 h 671644"/>
              <a:gd name="connsiteX3" fmla="*/ 240506 w 240506"/>
              <a:gd name="connsiteY3" fmla="*/ 142875 h 671644"/>
              <a:gd name="connsiteX4" fmla="*/ 2381 w 240506"/>
              <a:gd name="connsiteY4" fmla="*/ 180975 h 671644"/>
              <a:gd name="connsiteX5" fmla="*/ 240506 w 240506"/>
              <a:gd name="connsiteY5" fmla="*/ 214312 h 671644"/>
              <a:gd name="connsiteX6" fmla="*/ 2381 w 240506"/>
              <a:gd name="connsiteY6" fmla="*/ 261937 h 671644"/>
              <a:gd name="connsiteX7" fmla="*/ 240506 w 240506"/>
              <a:gd name="connsiteY7" fmla="*/ 285750 h 671644"/>
              <a:gd name="connsiteX8" fmla="*/ 2381 w 240506"/>
              <a:gd name="connsiteY8" fmla="*/ 328612 h 671644"/>
              <a:gd name="connsiteX9" fmla="*/ 240506 w 240506"/>
              <a:gd name="connsiteY9" fmla="*/ 357187 h 671644"/>
              <a:gd name="connsiteX10" fmla="*/ 2381 w 240506"/>
              <a:gd name="connsiteY10" fmla="*/ 402431 h 671644"/>
              <a:gd name="connsiteX11" fmla="*/ 240506 w 240506"/>
              <a:gd name="connsiteY11" fmla="*/ 433387 h 671644"/>
              <a:gd name="connsiteX12" fmla="*/ 2381 w 240506"/>
              <a:gd name="connsiteY12" fmla="*/ 471487 h 671644"/>
              <a:gd name="connsiteX13" fmla="*/ 238125 w 240506"/>
              <a:gd name="connsiteY13" fmla="*/ 504825 h 671644"/>
              <a:gd name="connsiteX14" fmla="*/ 4762 w 240506"/>
              <a:gd name="connsiteY14" fmla="*/ 538162 h 671644"/>
              <a:gd name="connsiteX15" fmla="*/ 138112 w 240506"/>
              <a:gd name="connsiteY15" fmla="*/ 597694 h 671644"/>
              <a:gd name="connsiteX16" fmla="*/ 85725 w 240506"/>
              <a:gd name="connsiteY16" fmla="*/ 671512 h 6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506" h="671644">
                <a:moveTo>
                  <a:pt x="0" y="0"/>
                </a:moveTo>
                <a:cubicBezTo>
                  <a:pt x="120054" y="20836"/>
                  <a:pt x="240109" y="41672"/>
                  <a:pt x="240506" y="59531"/>
                </a:cubicBezTo>
                <a:cubicBezTo>
                  <a:pt x="240903" y="77390"/>
                  <a:pt x="2381" y="93265"/>
                  <a:pt x="2381" y="107156"/>
                </a:cubicBezTo>
                <a:cubicBezTo>
                  <a:pt x="2381" y="121047"/>
                  <a:pt x="240506" y="130572"/>
                  <a:pt x="240506" y="142875"/>
                </a:cubicBezTo>
                <a:cubicBezTo>
                  <a:pt x="240506" y="155178"/>
                  <a:pt x="2381" y="169069"/>
                  <a:pt x="2381" y="180975"/>
                </a:cubicBezTo>
                <a:cubicBezTo>
                  <a:pt x="2381" y="192881"/>
                  <a:pt x="240506" y="200818"/>
                  <a:pt x="240506" y="214312"/>
                </a:cubicBezTo>
                <a:cubicBezTo>
                  <a:pt x="240506" y="227806"/>
                  <a:pt x="2381" y="250031"/>
                  <a:pt x="2381" y="261937"/>
                </a:cubicBezTo>
                <a:cubicBezTo>
                  <a:pt x="2381" y="273843"/>
                  <a:pt x="240506" y="274638"/>
                  <a:pt x="240506" y="285750"/>
                </a:cubicBezTo>
                <a:cubicBezTo>
                  <a:pt x="240506" y="296862"/>
                  <a:pt x="2381" y="316706"/>
                  <a:pt x="2381" y="328612"/>
                </a:cubicBezTo>
                <a:cubicBezTo>
                  <a:pt x="2381" y="340518"/>
                  <a:pt x="240506" y="344884"/>
                  <a:pt x="240506" y="357187"/>
                </a:cubicBezTo>
                <a:cubicBezTo>
                  <a:pt x="240506" y="369490"/>
                  <a:pt x="2381" y="389731"/>
                  <a:pt x="2381" y="402431"/>
                </a:cubicBezTo>
                <a:cubicBezTo>
                  <a:pt x="2381" y="415131"/>
                  <a:pt x="240506" y="421878"/>
                  <a:pt x="240506" y="433387"/>
                </a:cubicBezTo>
                <a:cubicBezTo>
                  <a:pt x="240506" y="444896"/>
                  <a:pt x="2778" y="459581"/>
                  <a:pt x="2381" y="471487"/>
                </a:cubicBezTo>
                <a:cubicBezTo>
                  <a:pt x="1984" y="483393"/>
                  <a:pt x="237728" y="493713"/>
                  <a:pt x="238125" y="504825"/>
                </a:cubicBezTo>
                <a:cubicBezTo>
                  <a:pt x="238522" y="515937"/>
                  <a:pt x="21431" y="522684"/>
                  <a:pt x="4762" y="538162"/>
                </a:cubicBezTo>
                <a:cubicBezTo>
                  <a:pt x="-11907" y="553640"/>
                  <a:pt x="124618" y="575469"/>
                  <a:pt x="138112" y="597694"/>
                </a:cubicBezTo>
                <a:cubicBezTo>
                  <a:pt x="151606" y="619919"/>
                  <a:pt x="84138" y="674687"/>
                  <a:pt x="85725" y="671512"/>
                </a:cubicBezTo>
              </a:path>
            </a:pathLst>
          </a:custGeom>
          <a:noFill/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C3FCA74-87D4-3CF8-9D98-71DED1ED50D7}"/>
              </a:ext>
            </a:extLst>
          </p:cNvPr>
          <p:cNvGrpSpPr/>
          <p:nvPr/>
        </p:nvGrpSpPr>
        <p:grpSpPr>
          <a:xfrm>
            <a:off x="6084570" y="2559303"/>
            <a:ext cx="4560477" cy="3776953"/>
            <a:chOff x="6209229" y="2493296"/>
            <a:chExt cx="5031379" cy="35224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7AF89C-219C-D2D7-D24A-700BB02A238A}"/>
                </a:ext>
              </a:extLst>
            </p:cNvPr>
            <p:cNvSpPr/>
            <p:nvPr/>
          </p:nvSpPr>
          <p:spPr>
            <a:xfrm>
              <a:off x="9027312" y="5107492"/>
              <a:ext cx="2213296" cy="696606"/>
            </a:xfrm>
            <a:prstGeom prst="rect">
              <a:avLst/>
            </a:prstGeom>
            <a:solidFill>
              <a:srgbClr val="D9D9D9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Device Memory</a:t>
              </a: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013E8EF-5E2B-BB44-3EB5-69ABB760F062}"/>
                </a:ext>
              </a:extLst>
            </p:cNvPr>
            <p:cNvSpPr/>
            <p:nvPr/>
          </p:nvSpPr>
          <p:spPr>
            <a:xfrm>
              <a:off x="6212178" y="2493296"/>
              <a:ext cx="1804065" cy="1110431"/>
            </a:xfrm>
            <a:prstGeom prst="rect">
              <a:avLst/>
            </a:prstGeom>
            <a:solidFill>
              <a:srgbClr val="D9D9D9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CPU</a:t>
              </a: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1476824-3A01-6889-FEC4-1482644C7A7E}"/>
                </a:ext>
              </a:extLst>
            </p:cNvPr>
            <p:cNvSpPr/>
            <p:nvPr/>
          </p:nvSpPr>
          <p:spPr>
            <a:xfrm>
              <a:off x="9027312" y="2493296"/>
              <a:ext cx="2213296" cy="2013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GPU</a:t>
              </a:r>
            </a:p>
            <a:p>
              <a:pPr algn="ctr"/>
              <a:endParaRPr lang="en-US" altLang="ko-KR" sz="1200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B9BEEB0-BAB8-D325-FEF6-1F7275D19F05}"/>
                </a:ext>
              </a:extLst>
            </p:cNvPr>
            <p:cNvSpPr/>
            <p:nvPr/>
          </p:nvSpPr>
          <p:spPr>
            <a:xfrm>
              <a:off x="9155763" y="2881515"/>
              <a:ext cx="602937" cy="15037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5A6E3B9-8555-8A14-CCBC-B2C3BF8249AD}"/>
                </a:ext>
              </a:extLst>
            </p:cNvPr>
            <p:cNvSpPr/>
            <p:nvPr/>
          </p:nvSpPr>
          <p:spPr>
            <a:xfrm>
              <a:off x="9225060" y="2934541"/>
              <a:ext cx="463749" cy="2024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7435F-D198-17EB-D44E-FC851DA90082}"/>
                </a:ext>
              </a:extLst>
            </p:cNvPr>
            <p:cNvSpPr/>
            <p:nvPr/>
          </p:nvSpPr>
          <p:spPr>
            <a:xfrm>
              <a:off x="9224864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CE09E1-569B-2B43-E483-2B51C7D50948}"/>
                </a:ext>
              </a:extLst>
            </p:cNvPr>
            <p:cNvSpPr/>
            <p:nvPr/>
          </p:nvSpPr>
          <p:spPr>
            <a:xfrm>
              <a:off x="9489358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AF048B-CE0D-C3D8-AD6B-C46C923D6B38}"/>
                </a:ext>
              </a:extLst>
            </p:cNvPr>
            <p:cNvSpPr/>
            <p:nvPr/>
          </p:nvSpPr>
          <p:spPr>
            <a:xfrm>
              <a:off x="9223924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9F2DD39-3DE6-BDAF-4BE6-F8CD8994B6E1}"/>
                </a:ext>
              </a:extLst>
            </p:cNvPr>
            <p:cNvSpPr/>
            <p:nvPr/>
          </p:nvSpPr>
          <p:spPr>
            <a:xfrm>
              <a:off x="9488418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B5FD344-75E0-1A44-DBDE-7D34496BF87B}"/>
                </a:ext>
              </a:extLst>
            </p:cNvPr>
            <p:cNvSpPr/>
            <p:nvPr/>
          </p:nvSpPr>
          <p:spPr>
            <a:xfrm>
              <a:off x="9223924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2A0E299-19DF-52AE-CDF6-95636F50EC6C}"/>
                </a:ext>
              </a:extLst>
            </p:cNvPr>
            <p:cNvSpPr/>
            <p:nvPr/>
          </p:nvSpPr>
          <p:spPr>
            <a:xfrm>
              <a:off x="9488418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D129CD-4707-A23A-B061-D52A7AFAB075}"/>
                </a:ext>
              </a:extLst>
            </p:cNvPr>
            <p:cNvSpPr/>
            <p:nvPr/>
          </p:nvSpPr>
          <p:spPr>
            <a:xfrm>
              <a:off x="9223924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133DEF-D6D9-F57F-028E-00FA5556B279}"/>
                </a:ext>
              </a:extLst>
            </p:cNvPr>
            <p:cNvSpPr/>
            <p:nvPr/>
          </p:nvSpPr>
          <p:spPr>
            <a:xfrm>
              <a:off x="9488418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58C99E-911D-9137-ABE0-11806AA3A284}"/>
                </a:ext>
              </a:extLst>
            </p:cNvPr>
            <p:cNvSpPr txBox="1"/>
            <p:nvPr/>
          </p:nvSpPr>
          <p:spPr>
            <a:xfrm rot="5400000">
              <a:off x="9349625" y="3808220"/>
              <a:ext cx="333678" cy="408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409A92C-998E-22DF-EF85-1C2257BC737D}"/>
                </a:ext>
              </a:extLst>
            </p:cNvPr>
            <p:cNvSpPr/>
            <p:nvPr/>
          </p:nvSpPr>
          <p:spPr>
            <a:xfrm>
              <a:off x="9829736" y="2881515"/>
              <a:ext cx="602937" cy="15037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92B172-8D3C-0D95-7D4A-AB853BDE0626}"/>
                </a:ext>
              </a:extLst>
            </p:cNvPr>
            <p:cNvSpPr/>
            <p:nvPr/>
          </p:nvSpPr>
          <p:spPr>
            <a:xfrm>
              <a:off x="9899033" y="2934541"/>
              <a:ext cx="463749" cy="2024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6DD008-9CCE-D510-E0FA-88ED94137B3A}"/>
                </a:ext>
              </a:extLst>
            </p:cNvPr>
            <p:cNvSpPr/>
            <p:nvPr/>
          </p:nvSpPr>
          <p:spPr>
            <a:xfrm>
              <a:off x="9898837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9B1F7FD-6000-3863-CF17-52F744D68AD4}"/>
                </a:ext>
              </a:extLst>
            </p:cNvPr>
            <p:cNvSpPr/>
            <p:nvPr/>
          </p:nvSpPr>
          <p:spPr>
            <a:xfrm>
              <a:off x="10163331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5B5599E-7088-0F57-2BB3-DCFB44B800F0}"/>
                </a:ext>
              </a:extLst>
            </p:cNvPr>
            <p:cNvSpPr/>
            <p:nvPr/>
          </p:nvSpPr>
          <p:spPr>
            <a:xfrm>
              <a:off x="9897897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1F9758-9E8B-7D34-37A7-23A5BCBB72F2}"/>
                </a:ext>
              </a:extLst>
            </p:cNvPr>
            <p:cNvSpPr/>
            <p:nvPr/>
          </p:nvSpPr>
          <p:spPr>
            <a:xfrm>
              <a:off x="10162391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DAEAAD9-DF71-7026-23C1-2C5627A1197D}"/>
                </a:ext>
              </a:extLst>
            </p:cNvPr>
            <p:cNvSpPr/>
            <p:nvPr/>
          </p:nvSpPr>
          <p:spPr>
            <a:xfrm>
              <a:off x="9897897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2E7463B-8270-80D4-46DA-1B61F3F700EA}"/>
                </a:ext>
              </a:extLst>
            </p:cNvPr>
            <p:cNvSpPr/>
            <p:nvPr/>
          </p:nvSpPr>
          <p:spPr>
            <a:xfrm>
              <a:off x="10162391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CA616D7-DE5C-C710-890D-922FBEB7A176}"/>
                </a:ext>
              </a:extLst>
            </p:cNvPr>
            <p:cNvSpPr/>
            <p:nvPr/>
          </p:nvSpPr>
          <p:spPr>
            <a:xfrm>
              <a:off x="9897897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DAF467C-97E8-6DE4-DF75-78137559C60D}"/>
                </a:ext>
              </a:extLst>
            </p:cNvPr>
            <p:cNvSpPr/>
            <p:nvPr/>
          </p:nvSpPr>
          <p:spPr>
            <a:xfrm>
              <a:off x="10162391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DF8AB1-C493-1243-B064-55E7315ECBB7}"/>
                </a:ext>
              </a:extLst>
            </p:cNvPr>
            <p:cNvSpPr txBox="1"/>
            <p:nvPr/>
          </p:nvSpPr>
          <p:spPr>
            <a:xfrm rot="5400000">
              <a:off x="10023599" y="3808220"/>
              <a:ext cx="333678" cy="408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D61455-852B-C4DB-0416-E82C77AF8505}"/>
                </a:ext>
              </a:extLst>
            </p:cNvPr>
            <p:cNvSpPr/>
            <p:nvPr/>
          </p:nvSpPr>
          <p:spPr>
            <a:xfrm>
              <a:off x="10499843" y="2881515"/>
              <a:ext cx="602937" cy="15037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8831AB4-D72B-4706-A0F4-D7A12B2455B2}"/>
                </a:ext>
              </a:extLst>
            </p:cNvPr>
            <p:cNvSpPr/>
            <p:nvPr/>
          </p:nvSpPr>
          <p:spPr>
            <a:xfrm>
              <a:off x="10569140" y="2934541"/>
              <a:ext cx="463749" cy="2024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51BFF4A-C8A0-ED3F-64A8-4FD9C22C0FED}"/>
                </a:ext>
              </a:extLst>
            </p:cNvPr>
            <p:cNvSpPr/>
            <p:nvPr/>
          </p:nvSpPr>
          <p:spPr>
            <a:xfrm>
              <a:off x="10568944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380760A-463D-B9C7-6333-BC2E933BB035}"/>
                </a:ext>
              </a:extLst>
            </p:cNvPr>
            <p:cNvSpPr/>
            <p:nvPr/>
          </p:nvSpPr>
          <p:spPr>
            <a:xfrm>
              <a:off x="10833438" y="3180437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8DC789D-68BF-E54D-965D-2170A8E9B6B4}"/>
                </a:ext>
              </a:extLst>
            </p:cNvPr>
            <p:cNvSpPr/>
            <p:nvPr/>
          </p:nvSpPr>
          <p:spPr>
            <a:xfrm>
              <a:off x="10568004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8EF1FC-0114-016D-E69B-EFC6141E6C49}"/>
                </a:ext>
              </a:extLst>
            </p:cNvPr>
            <p:cNvSpPr/>
            <p:nvPr/>
          </p:nvSpPr>
          <p:spPr>
            <a:xfrm>
              <a:off x="10832498" y="3435652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46C9CAF-E033-EECF-DA8A-061903FF1477}"/>
                </a:ext>
              </a:extLst>
            </p:cNvPr>
            <p:cNvSpPr/>
            <p:nvPr/>
          </p:nvSpPr>
          <p:spPr>
            <a:xfrm>
              <a:off x="10568004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5443D99-CC78-3D0B-4C80-DE64C0FE810D}"/>
                </a:ext>
              </a:extLst>
            </p:cNvPr>
            <p:cNvSpPr/>
            <p:nvPr/>
          </p:nvSpPr>
          <p:spPr>
            <a:xfrm>
              <a:off x="10832498" y="3691174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E37405-E623-1CF2-AE4E-1572FD76BE67}"/>
                </a:ext>
              </a:extLst>
            </p:cNvPr>
            <p:cNvSpPr/>
            <p:nvPr/>
          </p:nvSpPr>
          <p:spPr>
            <a:xfrm>
              <a:off x="10568004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73059AA-01C3-09DA-9824-9B1DCB090583}"/>
                </a:ext>
              </a:extLst>
            </p:cNvPr>
            <p:cNvSpPr/>
            <p:nvPr/>
          </p:nvSpPr>
          <p:spPr>
            <a:xfrm>
              <a:off x="10832498" y="4126099"/>
              <a:ext cx="197324" cy="1959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BDC031-E3E8-EFEE-7FC8-C7A7A2D4A222}"/>
                </a:ext>
              </a:extLst>
            </p:cNvPr>
            <p:cNvSpPr txBox="1"/>
            <p:nvPr/>
          </p:nvSpPr>
          <p:spPr>
            <a:xfrm rot="5400000">
              <a:off x="10693705" y="3808220"/>
              <a:ext cx="333678" cy="408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1D7D134-F5A9-09FF-7310-F33A73E50B0C}"/>
                </a:ext>
              </a:extLst>
            </p:cNvPr>
            <p:cNvSpPr/>
            <p:nvPr/>
          </p:nvSpPr>
          <p:spPr>
            <a:xfrm>
              <a:off x="6209229" y="5106517"/>
              <a:ext cx="1825048" cy="696606"/>
            </a:xfrm>
            <a:prstGeom prst="rect">
              <a:avLst/>
            </a:prstGeom>
            <a:solidFill>
              <a:srgbClr val="D9D9D9"/>
            </a:solidFill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Host Memory</a:t>
              </a: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8" name="화살표: 오른쪽 107">
              <a:extLst>
                <a:ext uri="{FF2B5EF4-FFF2-40B4-BE49-F238E27FC236}">
                  <a16:creationId xmlns:a16="http://schemas.microsoft.com/office/drawing/2014/main" id="{1EA56BFB-1D31-057C-09F9-2E6BB88D9B2A}"/>
                </a:ext>
              </a:extLst>
            </p:cNvPr>
            <p:cNvSpPr/>
            <p:nvPr/>
          </p:nvSpPr>
          <p:spPr>
            <a:xfrm>
              <a:off x="8089200" y="5147567"/>
              <a:ext cx="899112" cy="298375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3A16964F-726A-7C9C-6883-BE476BEE90A4}"/>
                </a:ext>
              </a:extLst>
            </p:cNvPr>
            <p:cNvSpPr/>
            <p:nvPr/>
          </p:nvSpPr>
          <p:spPr>
            <a:xfrm>
              <a:off x="8089200" y="2911095"/>
              <a:ext cx="899112" cy="298375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화살표: 오른쪽 111">
              <a:extLst>
                <a:ext uri="{FF2B5EF4-FFF2-40B4-BE49-F238E27FC236}">
                  <a16:creationId xmlns:a16="http://schemas.microsoft.com/office/drawing/2014/main" id="{9A00F105-F9D6-5C94-FCC8-592060D76F4F}"/>
                </a:ext>
              </a:extLst>
            </p:cNvPr>
            <p:cNvSpPr/>
            <p:nvPr/>
          </p:nvSpPr>
          <p:spPr>
            <a:xfrm rot="16200000">
              <a:off x="9233665" y="4656235"/>
              <a:ext cx="525422" cy="298375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3087B169-EEB0-C186-F99C-BEACD5677BCA}"/>
                </a:ext>
              </a:extLst>
            </p:cNvPr>
            <p:cNvSpPr/>
            <p:nvPr/>
          </p:nvSpPr>
          <p:spPr>
            <a:xfrm rot="5400000">
              <a:off x="10519261" y="4663828"/>
              <a:ext cx="525422" cy="2983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0611DC75-F7BD-05E6-D13F-708BEB917DE1}"/>
                </a:ext>
              </a:extLst>
            </p:cNvPr>
            <p:cNvSpPr/>
            <p:nvPr/>
          </p:nvSpPr>
          <p:spPr>
            <a:xfrm rot="10800000">
              <a:off x="8063917" y="5495870"/>
              <a:ext cx="899112" cy="2983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037FF6C-E322-4B1F-D6A1-4185278D078D}"/>
                </a:ext>
              </a:extLst>
            </p:cNvPr>
            <p:cNvSpPr txBox="1"/>
            <p:nvPr/>
          </p:nvSpPr>
          <p:spPr>
            <a:xfrm>
              <a:off x="8287219" y="4871870"/>
              <a:ext cx="455030" cy="344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D03C7B8-03C1-C144-1112-B4BF64BFBD43}"/>
                </a:ext>
              </a:extLst>
            </p:cNvPr>
            <p:cNvSpPr txBox="1"/>
            <p:nvPr/>
          </p:nvSpPr>
          <p:spPr>
            <a:xfrm>
              <a:off x="8260445" y="2632828"/>
              <a:ext cx="455030" cy="344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657DA06-8C3C-7331-7B6F-22A3E79C9832}"/>
                </a:ext>
              </a:extLst>
            </p:cNvPr>
            <p:cNvSpPr txBox="1"/>
            <p:nvPr/>
          </p:nvSpPr>
          <p:spPr>
            <a:xfrm>
              <a:off x="9001904" y="4669579"/>
              <a:ext cx="455030" cy="344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③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C06D4E1-5427-B1E8-3AF7-6DFC9F339474}"/>
                </a:ext>
              </a:extLst>
            </p:cNvPr>
            <p:cNvSpPr txBox="1"/>
            <p:nvPr/>
          </p:nvSpPr>
          <p:spPr>
            <a:xfrm>
              <a:off x="8298192" y="5671267"/>
              <a:ext cx="455030" cy="344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④</a:t>
              </a: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7B94F65-47BD-F2C1-8B4F-A646C2AD3061}"/>
              </a:ext>
            </a:extLst>
          </p:cNvPr>
          <p:cNvSpPr/>
          <p:nvPr/>
        </p:nvSpPr>
        <p:spPr>
          <a:xfrm>
            <a:off x="1876852" y="3188892"/>
            <a:ext cx="150809" cy="499254"/>
          </a:xfrm>
          <a:prstGeom prst="rect">
            <a:avLst/>
          </a:prstGeom>
          <a:solidFill>
            <a:srgbClr val="B4C7E7"/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697231-60A0-6324-29D4-414C55390978}"/>
              </a:ext>
            </a:extLst>
          </p:cNvPr>
          <p:cNvSpPr txBox="1"/>
          <p:nvPr/>
        </p:nvSpPr>
        <p:spPr>
          <a:xfrm>
            <a:off x="2358026" y="3316085"/>
            <a:ext cx="45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96C751-5209-E48A-796A-62AD32028B4F}"/>
              </a:ext>
            </a:extLst>
          </p:cNvPr>
          <p:cNvSpPr txBox="1"/>
          <p:nvPr/>
        </p:nvSpPr>
        <p:spPr>
          <a:xfrm>
            <a:off x="2006646" y="4371206"/>
            <a:ext cx="458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④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1DF8771-3617-1D62-90CA-A8BAF85651B5}"/>
              </a:ext>
            </a:extLst>
          </p:cNvPr>
          <p:cNvSpPr/>
          <p:nvPr/>
        </p:nvSpPr>
        <p:spPr>
          <a:xfrm>
            <a:off x="1866335" y="4389326"/>
            <a:ext cx="152965" cy="457313"/>
          </a:xfrm>
          <a:prstGeom prst="rect">
            <a:avLst/>
          </a:prstGeom>
          <a:solidFill>
            <a:srgbClr val="B4C7E7"/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CD968B-9754-38A4-6801-C17FB81F828F}"/>
              </a:ext>
            </a:extLst>
          </p:cNvPr>
          <p:cNvCxnSpPr>
            <a:cxnSpLocks/>
          </p:cNvCxnSpPr>
          <p:nvPr/>
        </p:nvCxnSpPr>
        <p:spPr>
          <a:xfrm>
            <a:off x="1947801" y="2559303"/>
            <a:ext cx="0" cy="362072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8" grpId="1"/>
      <p:bldP spid="141" grpId="0"/>
      <p:bldP spid="142" grpId="0"/>
      <p:bldP spid="1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CUDA programming model</a:t>
            </a:r>
          </a:p>
          <a:p>
            <a:pPr lvl="1"/>
            <a:r>
              <a:rPr kumimoji="1" lang="en-US" altLang="ko-KR" dirty="0"/>
              <a:t>Kernel : </a:t>
            </a:r>
            <a:r>
              <a:rPr kumimoji="1" lang="ko-KR" altLang="en-US" dirty="0"/>
              <a:t>병렬 실행되는 </a:t>
            </a:r>
            <a:r>
              <a:rPr kumimoji="1" lang="en-US" altLang="ko-KR" dirty="0"/>
              <a:t>Device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en-US" altLang="ko-KR" sz="1800" dirty="0"/>
              <a:t>Block: </a:t>
            </a:r>
            <a:r>
              <a:rPr kumimoji="1" lang="ko-KR" altLang="en-US" sz="1800" dirty="0"/>
              <a:t>연산제어를 위한 쓰레드 묶음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최대 </a:t>
            </a:r>
            <a:r>
              <a:rPr kumimoji="1" lang="en-US" altLang="ko-KR" sz="1600" dirty="0"/>
              <a:t>512</a:t>
            </a:r>
            <a:r>
              <a:rPr kumimoji="1" lang="ko-KR" altLang="en-US" sz="1600" dirty="0"/>
              <a:t>개 쓰레드 포함</a:t>
            </a:r>
            <a:r>
              <a:rPr kumimoji="1" lang="en-US" altLang="ko-KR" sz="1600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66A4C1-2F68-D6A1-9B07-9CDBE8447368}"/>
              </a:ext>
            </a:extLst>
          </p:cNvPr>
          <p:cNvSpPr/>
          <p:nvPr/>
        </p:nvSpPr>
        <p:spPr>
          <a:xfrm>
            <a:off x="3849032" y="3021106"/>
            <a:ext cx="2943207" cy="33551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59BE0-99F0-6D5F-1CB1-3C06621FA6A4}"/>
              </a:ext>
            </a:extLst>
          </p:cNvPr>
          <p:cNvSpPr/>
          <p:nvPr/>
        </p:nvSpPr>
        <p:spPr>
          <a:xfrm>
            <a:off x="2567755" y="3021107"/>
            <a:ext cx="892508" cy="33551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4F4F4-B14E-4FBB-5939-A8FF9BA9EB49}"/>
              </a:ext>
            </a:extLst>
          </p:cNvPr>
          <p:cNvSpPr/>
          <p:nvPr/>
        </p:nvSpPr>
        <p:spPr>
          <a:xfrm>
            <a:off x="2962118" y="3903000"/>
            <a:ext cx="50945" cy="28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79B5E6-F1D0-CB93-3C20-BBB47F869740}"/>
              </a:ext>
            </a:extLst>
          </p:cNvPr>
          <p:cNvSpPr/>
          <p:nvPr/>
        </p:nvSpPr>
        <p:spPr>
          <a:xfrm>
            <a:off x="2889171" y="3954367"/>
            <a:ext cx="244599" cy="2959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8EA47D-33AF-0291-0556-B7D30FA0CA79}"/>
              </a:ext>
            </a:extLst>
          </p:cNvPr>
          <p:cNvSpPr/>
          <p:nvPr/>
        </p:nvSpPr>
        <p:spPr>
          <a:xfrm>
            <a:off x="2889171" y="3378898"/>
            <a:ext cx="244599" cy="5691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247791-4591-D291-394E-32E8416B8298}"/>
              </a:ext>
            </a:extLst>
          </p:cNvPr>
          <p:cNvSpPr/>
          <p:nvPr/>
        </p:nvSpPr>
        <p:spPr>
          <a:xfrm>
            <a:off x="2884838" y="5151036"/>
            <a:ext cx="244599" cy="892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480DE-3ADC-89ED-50B0-ADBC4F14DC10}"/>
              </a:ext>
            </a:extLst>
          </p:cNvPr>
          <p:cNvSpPr txBox="1"/>
          <p:nvPr/>
        </p:nvSpPr>
        <p:spPr>
          <a:xfrm>
            <a:off x="2567755" y="3036938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Host</a:t>
            </a:r>
            <a:endParaRPr lang="ko-KR" altLang="en-US" sz="1100" b="1" i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46BC21-559F-AA0E-08D1-9C94CD76C8F4}"/>
              </a:ext>
            </a:extLst>
          </p:cNvPr>
          <p:cNvCxnSpPr>
            <a:cxnSpLocks/>
          </p:cNvCxnSpPr>
          <p:nvPr/>
        </p:nvCxnSpPr>
        <p:spPr>
          <a:xfrm flipV="1">
            <a:off x="3129436" y="4091477"/>
            <a:ext cx="1049696" cy="4539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1DEE46-5501-294F-B93B-EC07EACD1025}"/>
              </a:ext>
            </a:extLst>
          </p:cNvPr>
          <p:cNvSpPr/>
          <p:nvPr/>
        </p:nvSpPr>
        <p:spPr>
          <a:xfrm>
            <a:off x="2945929" y="4435446"/>
            <a:ext cx="137974" cy="1189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4A5142-D9F0-DE0E-6B51-D51D4BD83231}"/>
              </a:ext>
            </a:extLst>
          </p:cNvPr>
          <p:cNvSpPr/>
          <p:nvPr/>
        </p:nvSpPr>
        <p:spPr>
          <a:xfrm>
            <a:off x="2944092" y="4582701"/>
            <a:ext cx="134756" cy="1189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F5389264-0BD5-0DC4-EB0A-2CC89BF75C03}"/>
              </a:ext>
            </a:extLst>
          </p:cNvPr>
          <p:cNvSpPr/>
          <p:nvPr/>
        </p:nvSpPr>
        <p:spPr>
          <a:xfrm>
            <a:off x="2400298" y="3404725"/>
            <a:ext cx="447301" cy="538940"/>
          </a:xfrm>
          <a:prstGeom prst="lef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72143-56DC-2AFE-F39B-D54161855B03}"/>
              </a:ext>
            </a:extLst>
          </p:cNvPr>
          <p:cNvSpPr txBox="1"/>
          <p:nvPr/>
        </p:nvSpPr>
        <p:spPr>
          <a:xfrm>
            <a:off x="1563893" y="3555763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Host Code</a:t>
            </a:r>
            <a:endParaRPr lang="ko-KR" altLang="en-US" sz="1100" b="1" i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8AFD72-A2F6-2D80-0B43-C9A3EDD9107C}"/>
              </a:ext>
            </a:extLst>
          </p:cNvPr>
          <p:cNvSpPr/>
          <p:nvPr/>
        </p:nvSpPr>
        <p:spPr>
          <a:xfrm>
            <a:off x="2889170" y="4250269"/>
            <a:ext cx="244599" cy="60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3B101DE-63B2-F438-B0AD-6E2B5430E013}"/>
              </a:ext>
            </a:extLst>
          </p:cNvPr>
          <p:cNvSpPr/>
          <p:nvPr/>
        </p:nvSpPr>
        <p:spPr>
          <a:xfrm>
            <a:off x="2889170" y="4855133"/>
            <a:ext cx="244599" cy="2959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EA7837-8259-E197-EC80-1556DDD44B31}"/>
              </a:ext>
            </a:extLst>
          </p:cNvPr>
          <p:cNvCxnSpPr>
            <a:cxnSpLocks/>
          </p:cNvCxnSpPr>
          <p:nvPr/>
        </p:nvCxnSpPr>
        <p:spPr>
          <a:xfrm>
            <a:off x="3013063" y="3378899"/>
            <a:ext cx="0" cy="282727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D0B7F50-23F4-0F25-69BF-D22790A7D4CC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3129436" y="4961720"/>
            <a:ext cx="911711" cy="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F5ACAD-1D50-9A67-BD53-DB6460F6A5E4}"/>
              </a:ext>
            </a:extLst>
          </p:cNvPr>
          <p:cNvSpPr/>
          <p:nvPr/>
        </p:nvSpPr>
        <p:spPr>
          <a:xfrm>
            <a:off x="3267400" y="3971718"/>
            <a:ext cx="773747" cy="239519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Kernel 1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D2772D1-056B-1898-753E-B7FF2E07458F}"/>
              </a:ext>
            </a:extLst>
          </p:cNvPr>
          <p:cNvSpPr/>
          <p:nvPr/>
        </p:nvSpPr>
        <p:spPr>
          <a:xfrm>
            <a:off x="3267400" y="4841960"/>
            <a:ext cx="773747" cy="239519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Kernel 2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F8503A28-5DDF-3FF0-86F9-DF8DFEDAE60B}"/>
              </a:ext>
            </a:extLst>
          </p:cNvPr>
          <p:cNvSpPr/>
          <p:nvPr/>
        </p:nvSpPr>
        <p:spPr>
          <a:xfrm>
            <a:off x="2400173" y="3956611"/>
            <a:ext cx="447301" cy="300328"/>
          </a:xfrm>
          <a:prstGeom prst="lef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4B68DC-FF5A-DE9A-7424-62345EE815A5}"/>
              </a:ext>
            </a:extLst>
          </p:cNvPr>
          <p:cNvSpPr txBox="1"/>
          <p:nvPr/>
        </p:nvSpPr>
        <p:spPr>
          <a:xfrm>
            <a:off x="1425388" y="3979117"/>
            <a:ext cx="1041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Device Code</a:t>
            </a:r>
            <a:endParaRPr lang="ko-KR" altLang="en-US" sz="1100" b="1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3248CF-1C58-0382-3050-6D3525B246A3}"/>
              </a:ext>
            </a:extLst>
          </p:cNvPr>
          <p:cNvSpPr txBox="1"/>
          <p:nvPr/>
        </p:nvSpPr>
        <p:spPr>
          <a:xfrm>
            <a:off x="3849032" y="3021106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Device</a:t>
            </a:r>
            <a:endParaRPr lang="ko-KR" altLang="en-US" sz="1100" b="1" i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F804C4-0A90-A819-03A9-DC862AC7607B}"/>
              </a:ext>
            </a:extLst>
          </p:cNvPr>
          <p:cNvSpPr/>
          <p:nvPr/>
        </p:nvSpPr>
        <p:spPr>
          <a:xfrm>
            <a:off x="4174778" y="3431928"/>
            <a:ext cx="2334099" cy="1447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FE4CF4-5BF7-C3D1-3ABA-BEFF3D682E6E}"/>
              </a:ext>
            </a:extLst>
          </p:cNvPr>
          <p:cNvSpPr txBox="1"/>
          <p:nvPr/>
        </p:nvSpPr>
        <p:spPr>
          <a:xfrm>
            <a:off x="4174778" y="3434161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Grid 1</a:t>
            </a:r>
            <a:endParaRPr lang="ko-KR" altLang="en-US" sz="1100" b="1" i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2948543-EA2B-3A3B-96C1-EAB647D6EE05}"/>
              </a:ext>
            </a:extLst>
          </p:cNvPr>
          <p:cNvSpPr/>
          <p:nvPr/>
        </p:nvSpPr>
        <p:spPr>
          <a:xfrm>
            <a:off x="4174778" y="4984495"/>
            <a:ext cx="2334099" cy="1319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5729073-2AA4-E163-B267-635C4F9978A8}"/>
              </a:ext>
            </a:extLst>
          </p:cNvPr>
          <p:cNvCxnSpPr>
            <a:stCxn id="62" idx="3"/>
            <a:endCxn id="77" idx="1"/>
          </p:cNvCxnSpPr>
          <p:nvPr/>
        </p:nvCxnSpPr>
        <p:spPr>
          <a:xfrm>
            <a:off x="4041147" y="4961720"/>
            <a:ext cx="133631" cy="682325"/>
          </a:xfrm>
          <a:prstGeom prst="bentConnector3">
            <a:avLst>
              <a:gd name="adj1" fmla="val -902"/>
            </a:avLst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69A25F-E450-9D5A-4574-565949E81C0D}"/>
              </a:ext>
            </a:extLst>
          </p:cNvPr>
          <p:cNvSpPr/>
          <p:nvPr/>
        </p:nvSpPr>
        <p:spPr>
          <a:xfrm>
            <a:off x="4293712" y="3688259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(0,0)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EDD018F-A0FF-A6AF-58AB-F26527FB273E}"/>
              </a:ext>
            </a:extLst>
          </p:cNvPr>
          <p:cNvSpPr/>
          <p:nvPr/>
        </p:nvSpPr>
        <p:spPr>
          <a:xfrm>
            <a:off x="5032552" y="3688259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(1,0)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A53B45C-846E-85F3-3D35-E0F14FBBB350}"/>
              </a:ext>
            </a:extLst>
          </p:cNvPr>
          <p:cNvSpPr/>
          <p:nvPr/>
        </p:nvSpPr>
        <p:spPr>
          <a:xfrm>
            <a:off x="5762212" y="3688259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(2,0)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120F9CA-6991-CADC-59D2-51AEC46ED831}"/>
              </a:ext>
            </a:extLst>
          </p:cNvPr>
          <p:cNvSpPr/>
          <p:nvPr/>
        </p:nvSpPr>
        <p:spPr>
          <a:xfrm>
            <a:off x="4293977" y="4290794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(0,1)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822F4C9-8821-C243-7449-D919A5B3C6CF}"/>
              </a:ext>
            </a:extLst>
          </p:cNvPr>
          <p:cNvSpPr/>
          <p:nvPr/>
        </p:nvSpPr>
        <p:spPr>
          <a:xfrm>
            <a:off x="5032817" y="4290794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(1,1)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ABF066-5CE5-55A3-777F-156D199A7EF5}"/>
              </a:ext>
            </a:extLst>
          </p:cNvPr>
          <p:cNvSpPr/>
          <p:nvPr/>
        </p:nvSpPr>
        <p:spPr>
          <a:xfrm>
            <a:off x="5762477" y="4290794"/>
            <a:ext cx="650666" cy="516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(2,1)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E4E11E-194B-030C-B52B-8D68994ADE0F}"/>
              </a:ext>
            </a:extLst>
          </p:cNvPr>
          <p:cNvSpPr/>
          <p:nvPr/>
        </p:nvSpPr>
        <p:spPr>
          <a:xfrm>
            <a:off x="4366186" y="521943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(0,0)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616E164-2071-8AC4-D6F5-338159A05D81}"/>
              </a:ext>
            </a:extLst>
          </p:cNvPr>
          <p:cNvSpPr/>
          <p:nvPr/>
        </p:nvSpPr>
        <p:spPr>
          <a:xfrm>
            <a:off x="5105026" y="521943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(1,0)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3B991C9-B9DA-76B0-59F0-039C3C3DB0DC}"/>
              </a:ext>
            </a:extLst>
          </p:cNvPr>
          <p:cNvSpPr/>
          <p:nvPr/>
        </p:nvSpPr>
        <p:spPr>
          <a:xfrm>
            <a:off x="5834686" y="521943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(2,0)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BE8F5E9-C381-CD7B-4CE3-666B1C320416}"/>
              </a:ext>
            </a:extLst>
          </p:cNvPr>
          <p:cNvSpPr/>
          <p:nvPr/>
        </p:nvSpPr>
        <p:spPr>
          <a:xfrm>
            <a:off x="4366451" y="576010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(0,1)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F38F9B-023C-78B0-76F8-D3D7D41839DA}"/>
              </a:ext>
            </a:extLst>
          </p:cNvPr>
          <p:cNvSpPr/>
          <p:nvPr/>
        </p:nvSpPr>
        <p:spPr>
          <a:xfrm>
            <a:off x="5105292" y="576010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(1,1)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B55D18F-8008-2F9F-BB0E-A673383EA838}"/>
              </a:ext>
            </a:extLst>
          </p:cNvPr>
          <p:cNvSpPr/>
          <p:nvPr/>
        </p:nvSpPr>
        <p:spPr>
          <a:xfrm>
            <a:off x="5834952" y="5760109"/>
            <a:ext cx="531062" cy="463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Block</a:t>
            </a:r>
          </a:p>
          <a:p>
            <a:pPr algn="ctr"/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(2,1)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BF8340B-3048-7396-1ED9-B533B49AA083}"/>
              </a:ext>
            </a:extLst>
          </p:cNvPr>
          <p:cNvCxnSpPr>
            <a:cxnSpLocks/>
          </p:cNvCxnSpPr>
          <p:nvPr/>
        </p:nvCxnSpPr>
        <p:spPr>
          <a:xfrm>
            <a:off x="6412878" y="4792534"/>
            <a:ext cx="4429934" cy="70930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AA439EB-DA1E-8875-CC04-70F63F2BA89C}"/>
              </a:ext>
            </a:extLst>
          </p:cNvPr>
          <p:cNvCxnSpPr>
            <a:cxnSpLocks/>
          </p:cNvCxnSpPr>
          <p:nvPr/>
        </p:nvCxnSpPr>
        <p:spPr>
          <a:xfrm flipV="1">
            <a:off x="6412878" y="3701390"/>
            <a:ext cx="4429934" cy="58940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D569D66-632B-53C3-9805-FD2165965B92}"/>
              </a:ext>
            </a:extLst>
          </p:cNvPr>
          <p:cNvCxnSpPr>
            <a:cxnSpLocks/>
          </p:cNvCxnSpPr>
          <p:nvPr/>
        </p:nvCxnSpPr>
        <p:spPr>
          <a:xfrm flipV="1">
            <a:off x="5771392" y="3701390"/>
            <a:ext cx="1942664" cy="58940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7330D1D-EDD5-6A0A-B538-05C7C9F0EECF}"/>
              </a:ext>
            </a:extLst>
          </p:cNvPr>
          <p:cNvCxnSpPr>
            <a:cxnSpLocks/>
          </p:cNvCxnSpPr>
          <p:nvPr/>
        </p:nvCxnSpPr>
        <p:spPr>
          <a:xfrm>
            <a:off x="5771392" y="4807449"/>
            <a:ext cx="1960978" cy="69439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7B47FE6-AB26-FE32-F17F-4BF6ACD200AA}"/>
              </a:ext>
            </a:extLst>
          </p:cNvPr>
          <p:cNvSpPr/>
          <p:nvPr/>
        </p:nvSpPr>
        <p:spPr>
          <a:xfrm>
            <a:off x="7714055" y="3701390"/>
            <a:ext cx="3128757" cy="1800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C778DFE-5A93-E0B1-37CF-E021C3C84BDB}"/>
              </a:ext>
            </a:extLst>
          </p:cNvPr>
          <p:cNvSpPr/>
          <p:nvPr/>
        </p:nvSpPr>
        <p:spPr>
          <a:xfrm>
            <a:off x="7843199" y="4040666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(0,0)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72D619-B068-57C3-E4AA-E63083FA2B0C}"/>
              </a:ext>
            </a:extLst>
          </p:cNvPr>
          <p:cNvSpPr/>
          <p:nvPr/>
        </p:nvSpPr>
        <p:spPr>
          <a:xfrm>
            <a:off x="8423857" y="4040666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(1,0)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721A82-7C39-AD20-FB07-7BA57BE02D16}"/>
              </a:ext>
            </a:extLst>
          </p:cNvPr>
          <p:cNvSpPr/>
          <p:nvPr/>
        </p:nvSpPr>
        <p:spPr>
          <a:xfrm>
            <a:off x="9001215" y="4040666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(2,0)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4A7A49-2298-4102-24AD-8B17B1F6CF95}"/>
              </a:ext>
            </a:extLst>
          </p:cNvPr>
          <p:cNvSpPr/>
          <p:nvPr/>
        </p:nvSpPr>
        <p:spPr>
          <a:xfrm>
            <a:off x="9581873" y="4040666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(3,0)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C63FD41-E43C-51E3-C880-6EB34AF352D6}"/>
              </a:ext>
            </a:extLst>
          </p:cNvPr>
          <p:cNvSpPr/>
          <p:nvPr/>
        </p:nvSpPr>
        <p:spPr>
          <a:xfrm>
            <a:off x="7843199" y="4486213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(0,1)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0EC18CB-E143-5B70-BFC1-E4907D2D1CEC}"/>
              </a:ext>
            </a:extLst>
          </p:cNvPr>
          <p:cNvSpPr/>
          <p:nvPr/>
        </p:nvSpPr>
        <p:spPr>
          <a:xfrm>
            <a:off x="8423857" y="4486213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(1,1)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B60D5B5-5526-69C8-850D-5BE8DFCCFA77}"/>
              </a:ext>
            </a:extLst>
          </p:cNvPr>
          <p:cNvSpPr/>
          <p:nvPr/>
        </p:nvSpPr>
        <p:spPr>
          <a:xfrm>
            <a:off x="9001215" y="4486213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(2,1)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C28AE7F-2549-142D-A8AB-A9D0A1641994}"/>
              </a:ext>
            </a:extLst>
          </p:cNvPr>
          <p:cNvSpPr/>
          <p:nvPr/>
        </p:nvSpPr>
        <p:spPr>
          <a:xfrm>
            <a:off x="9581873" y="4486213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(3,1)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E2E230A-72B1-970B-001A-2C2A577A189C}"/>
              </a:ext>
            </a:extLst>
          </p:cNvPr>
          <p:cNvSpPr/>
          <p:nvPr/>
        </p:nvSpPr>
        <p:spPr>
          <a:xfrm>
            <a:off x="7843199" y="4926965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(0,2)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0A7A3A-42E1-10C9-C3D9-BCCBBD202065}"/>
              </a:ext>
            </a:extLst>
          </p:cNvPr>
          <p:cNvSpPr/>
          <p:nvPr/>
        </p:nvSpPr>
        <p:spPr>
          <a:xfrm>
            <a:off x="8423857" y="4926965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(1,2)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2DC1977-C9CB-16B6-98EE-8A7CECD67377}"/>
              </a:ext>
            </a:extLst>
          </p:cNvPr>
          <p:cNvSpPr/>
          <p:nvPr/>
        </p:nvSpPr>
        <p:spPr>
          <a:xfrm>
            <a:off x="9001215" y="4926965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(2,2)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21C490-740A-16E0-BA51-353E4D0B218F}"/>
              </a:ext>
            </a:extLst>
          </p:cNvPr>
          <p:cNvSpPr/>
          <p:nvPr/>
        </p:nvSpPr>
        <p:spPr>
          <a:xfrm>
            <a:off x="9581873" y="4926965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(3,2)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D040F4-B101-900E-AF0A-703B40A347F6}"/>
              </a:ext>
            </a:extLst>
          </p:cNvPr>
          <p:cNvSpPr txBox="1"/>
          <p:nvPr/>
        </p:nvSpPr>
        <p:spPr>
          <a:xfrm>
            <a:off x="8848985" y="3731714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Block (2,1)</a:t>
            </a:r>
            <a:endParaRPr lang="ko-KR" altLang="en-US" sz="1100" b="1" i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0EEB65-B353-14F5-198F-E61E3690F7EF}"/>
              </a:ext>
            </a:extLst>
          </p:cNvPr>
          <p:cNvSpPr txBox="1"/>
          <p:nvPr/>
        </p:nvSpPr>
        <p:spPr>
          <a:xfrm>
            <a:off x="4220828" y="4977105"/>
            <a:ext cx="92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Grid 2</a:t>
            </a:r>
            <a:endParaRPr lang="ko-KR" altLang="en-US" sz="1100" b="1" i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F59D7B6-A759-DBF9-DF25-0416CD45D0E0}"/>
              </a:ext>
            </a:extLst>
          </p:cNvPr>
          <p:cNvSpPr/>
          <p:nvPr/>
        </p:nvSpPr>
        <p:spPr>
          <a:xfrm>
            <a:off x="10161832" y="4040920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(4,0)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00A9886-924E-C68C-E6C4-6B6BF3F33C77}"/>
              </a:ext>
            </a:extLst>
          </p:cNvPr>
          <p:cNvSpPr/>
          <p:nvPr/>
        </p:nvSpPr>
        <p:spPr>
          <a:xfrm>
            <a:off x="10161832" y="4486467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(4,1)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8505D60-EDC9-A351-3A05-3592F63F7300}"/>
              </a:ext>
            </a:extLst>
          </p:cNvPr>
          <p:cNvSpPr/>
          <p:nvPr/>
        </p:nvSpPr>
        <p:spPr>
          <a:xfrm>
            <a:off x="10161832" y="4927219"/>
            <a:ext cx="580658" cy="445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</a:p>
          <a:p>
            <a:pPr algn="ctr"/>
            <a:r>
              <a:rPr lang="en-US" altLang="ko-KR" sz="1000" b="1" i="1" dirty="0">
                <a:solidFill>
                  <a:schemeClr val="bg2">
                    <a:lumMod val="10000"/>
                  </a:schemeClr>
                </a:solidFill>
              </a:rPr>
              <a:t>(4,2)</a:t>
            </a:r>
            <a:endParaRPr lang="ko-KR" altLang="en-US" sz="1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Motivation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많은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프레임워크에서는 모델 학습 시</a:t>
            </a:r>
            <a:r>
              <a:rPr kumimoji="1" lang="en-US" altLang="ko-KR" dirty="0"/>
              <a:t> CUDA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GPU </a:t>
            </a:r>
            <a:r>
              <a:rPr kumimoji="1" lang="ko-KR" altLang="en-US" dirty="0"/>
              <a:t>사용을 지원 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Pytorch</a:t>
            </a:r>
            <a:r>
              <a:rPr kumimoji="1" lang="en-US" altLang="ko-KR" dirty="0"/>
              <a:t>, TensorFlow, Scikit-learn, … Etc.</a:t>
            </a:r>
          </a:p>
          <a:p>
            <a:r>
              <a:rPr kumimoji="1" lang="ko-KR" altLang="en-US" dirty="0"/>
              <a:t>여전히 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기반 연산 라이브러리도 사용됨 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OpenBLAS</a:t>
            </a:r>
            <a:r>
              <a:rPr kumimoji="1" lang="en-US" altLang="ko-KR" dirty="0"/>
              <a:t>, ATLAS, intel MKL, … Etc.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 descr="NumPy - 위키백과, 우리 모두의 백과사전">
            <a:extLst>
              <a:ext uri="{FF2B5EF4-FFF2-40B4-BE49-F238E27FC236}">
                <a16:creationId xmlns:a16="http://schemas.microsoft.com/office/drawing/2014/main" id="{F9C1D2E5-BE57-2D88-C0A5-C12526254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45" y="409198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RMAX 쇼핑몰에 오신 것을 환영합니다!">
            <a:extLst>
              <a:ext uri="{FF2B5EF4-FFF2-40B4-BE49-F238E27FC236}">
                <a16:creationId xmlns:a16="http://schemas.microsoft.com/office/drawing/2014/main" id="{46F2489D-4130-1633-383E-20B6C393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6" y="3998932"/>
            <a:ext cx="2074208" cy="20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nzuckerberg.com/wp-content/uploads/2020/11/o...">
            <a:extLst>
              <a:ext uri="{FF2B5EF4-FFF2-40B4-BE49-F238E27FC236}">
                <a16:creationId xmlns:a16="http://schemas.microsoft.com/office/drawing/2014/main" id="{7ECE1F49-ACDC-A7E5-2D95-74238954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51" y="4470968"/>
            <a:ext cx="20002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366F3-5AD9-A316-1E90-81068EE2950C}"/>
              </a:ext>
            </a:extLst>
          </p:cNvPr>
          <p:cNvSpPr txBox="1"/>
          <p:nvPr/>
        </p:nvSpPr>
        <p:spPr>
          <a:xfrm>
            <a:off x="2671482" y="3429000"/>
            <a:ext cx="6769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GPU</a:t>
            </a:r>
            <a:r>
              <a:rPr lang="ko-KR" altLang="en-US" sz="2000" b="1" dirty="0"/>
              <a:t>의 연산성능이 </a:t>
            </a:r>
            <a:r>
              <a:rPr lang="en-US" altLang="ko-KR" sz="2000" b="1" dirty="0"/>
              <a:t>CPU</a:t>
            </a:r>
            <a:r>
              <a:rPr lang="ko-KR" altLang="en-US" sz="2000" b="1" dirty="0"/>
              <a:t>보다 실제로 높은 성능을 보이는가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00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행렬 곱 연산에서 </a:t>
            </a:r>
            <a:r>
              <a:rPr kumimoji="1" lang="en-US" altLang="ko-KR" dirty="0"/>
              <a:t>CPU, GPU </a:t>
            </a:r>
            <a:r>
              <a:rPr kumimoji="1" lang="ko-KR" altLang="en-US" dirty="0"/>
              <a:t>처리성능 비교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4096, 8192 </a:t>
            </a:r>
            <a:r>
              <a:rPr kumimoji="1" lang="ko-KR" altLang="en-US" dirty="0"/>
              <a:t>정방행렬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행렬 각 원소에 </a:t>
            </a:r>
            <a:r>
              <a:rPr kumimoji="1" lang="en-US" altLang="ko-KR" dirty="0"/>
              <a:t>FP32</a:t>
            </a:r>
            <a:r>
              <a:rPr kumimoji="1" lang="ko-KR" altLang="en-US" dirty="0"/>
              <a:t>형 난수 생성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행렬 곱 연산 처리시간 측정 </a:t>
            </a:r>
            <a:endParaRPr kumimoji="1" lang="en-US" altLang="ko-KR" dirty="0"/>
          </a:p>
          <a:p>
            <a:r>
              <a:rPr kumimoji="1" lang="ko-KR" altLang="en-US" dirty="0"/>
              <a:t>비교대상 및 실험환경  </a:t>
            </a:r>
            <a:endParaRPr kumimoji="1" lang="en-US" altLang="ko-KR" dirty="0"/>
          </a:p>
          <a:p>
            <a:pPr lvl="1"/>
            <a:r>
              <a:rPr kumimoji="1" lang="en-US" altLang="ko-KR" sz="1600" b="1" dirty="0">
                <a:ea typeface="HY견명조" panose="02030600000101010101" pitchFamily="18" charset="-127"/>
                <a:cs typeface="Arial" panose="020B0604020202020204" pitchFamily="34" charset="0"/>
              </a:rPr>
              <a:t>CUDA: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GPU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기반 병렬처리  행렬 연산 </a:t>
            </a:r>
            <a:endParaRPr kumimoji="1" lang="en-US" altLang="ko-KR" sz="1600" dirty="0">
              <a:latin typeface="+mn-ea"/>
              <a:cs typeface="Arial" panose="020B0604020202020204" pitchFamily="34" charset="0"/>
            </a:endParaRPr>
          </a:p>
          <a:p>
            <a:pPr lvl="1"/>
            <a:r>
              <a:rPr kumimoji="1" lang="en-US" altLang="ko-KR" sz="1600" b="1" dirty="0" err="1">
                <a:ea typeface="HY견명조" panose="02030600000101010101" pitchFamily="18" charset="-127"/>
                <a:cs typeface="Arial" panose="020B0604020202020204" pitchFamily="34" charset="0"/>
              </a:rPr>
              <a:t>Pthread</a:t>
            </a:r>
            <a:r>
              <a:rPr kumimoji="1" lang="en-US" altLang="ko-KR" sz="1600" b="1" dirty="0">
                <a:ea typeface="HY견명조" panose="02030600000101010101" pitchFamily="18" charset="-127"/>
                <a:cs typeface="Arial" panose="020B0604020202020204" pitchFamily="34" charset="0"/>
              </a:rPr>
              <a:t>: </a:t>
            </a:r>
            <a:r>
              <a:rPr kumimoji="1" lang="en-US" altLang="ko-KR" sz="1600" dirty="0" err="1">
                <a:latin typeface="+mn-ea"/>
                <a:cs typeface="Arial" panose="020B0604020202020204" pitchFamily="34" charset="0"/>
              </a:rPr>
              <a:t>Pthread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API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를 사용한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CPU </a:t>
            </a:r>
            <a:r>
              <a:rPr kumimoji="1" lang="ko-KR" altLang="en-US" sz="1600" dirty="0" err="1">
                <a:latin typeface="+mn-ea"/>
                <a:cs typeface="Arial" panose="020B0604020202020204" pitchFamily="34" charset="0"/>
              </a:rPr>
              <a:t>멀티쓰레드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 기반  행렬연산</a:t>
            </a:r>
            <a:endParaRPr kumimoji="1" lang="en-US" altLang="ko-KR" sz="1600" dirty="0">
              <a:latin typeface="+mn-ea"/>
              <a:cs typeface="Arial" panose="020B0604020202020204" pitchFamily="34" charset="0"/>
            </a:endParaRPr>
          </a:p>
          <a:p>
            <a:pPr lvl="1"/>
            <a:r>
              <a:rPr kumimoji="1" lang="en-US" altLang="ko-KR" sz="1600" b="1" dirty="0">
                <a:ea typeface="HY견명조" panose="02030600000101010101" pitchFamily="18" charset="-127"/>
                <a:cs typeface="Arial" panose="020B0604020202020204" pitchFamily="34" charset="0"/>
              </a:rPr>
              <a:t>Intel MKL: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MKL API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를 사용한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CPU 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기반 행렬연산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(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병렬처리 지원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)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1600" dirty="0">
              <a:latin typeface="+mn-ea"/>
              <a:cs typeface="Arial" panose="020B0604020202020204" pitchFamily="34" charset="0"/>
            </a:endParaRPr>
          </a:p>
          <a:p>
            <a:pPr lvl="1"/>
            <a:r>
              <a:rPr kumimoji="1" lang="en-US" altLang="ko-KR" sz="1600" b="1" dirty="0">
                <a:ea typeface="HY견명조" panose="02030600000101010101" pitchFamily="18" charset="-127"/>
                <a:cs typeface="Arial" panose="020B0604020202020204" pitchFamily="34" charset="0"/>
              </a:rPr>
              <a:t>ATLAS: </a:t>
            </a:r>
            <a:r>
              <a:rPr kumimoji="1" lang="en-US" altLang="ko-KR" sz="1600" dirty="0" err="1">
                <a:latin typeface="+mn-ea"/>
                <a:cs typeface="Arial" panose="020B0604020202020204" pitchFamily="34" charset="0"/>
              </a:rPr>
              <a:t>OpenBLAS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를 사용한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CPU  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기반 행렬연산 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(</a:t>
            </a:r>
            <a:r>
              <a:rPr kumimoji="1" lang="ko-KR" altLang="en-US" sz="1600" dirty="0" err="1">
                <a:latin typeface="+mn-ea"/>
                <a:cs typeface="Arial" panose="020B0604020202020204" pitchFamily="34" charset="0"/>
              </a:rPr>
              <a:t>단일쓰레드</a:t>
            </a:r>
            <a:r>
              <a:rPr kumimoji="1" lang="ko-KR" altLang="en-US" sz="1600" dirty="0">
                <a:latin typeface="+mn-ea"/>
                <a:cs typeface="Arial" panose="020B0604020202020204" pitchFamily="34" charset="0"/>
              </a:rPr>
              <a:t> 사용</a:t>
            </a:r>
            <a:r>
              <a:rPr kumimoji="1" lang="en-US" altLang="ko-KR" sz="1600" dirty="0">
                <a:latin typeface="+mn-ea"/>
                <a:cs typeface="Arial" panose="020B0604020202020204" pitchFamily="34" charset="0"/>
              </a:rPr>
              <a:t>)</a:t>
            </a:r>
          </a:p>
          <a:p>
            <a:pPr lvl="1"/>
            <a:endParaRPr kumimoji="1"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91962-295D-F3AE-49F6-ED6CB0C8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11" y="2004749"/>
            <a:ext cx="5014380" cy="139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969D0E-8F91-049B-488A-D45FBBEDEF6E}"/>
              </a:ext>
            </a:extLst>
          </p:cNvPr>
          <p:cNvSpPr txBox="1"/>
          <p:nvPr/>
        </p:nvSpPr>
        <p:spPr>
          <a:xfrm>
            <a:off x="824752" y="5245471"/>
            <a:ext cx="597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Intel MKL: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인텔 프로세서에 최적화된 수학연산 라이브러리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ATLAS: 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저수준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최적화를 지원하는 선형대수 라이브러리 </a:t>
            </a:r>
          </a:p>
        </p:txBody>
      </p:sp>
    </p:spTree>
    <p:extLst>
      <p:ext uri="{BB962C8B-B14F-4D97-AF65-F5344CB8AC3E}">
        <p14:creationId xmlns:p14="http://schemas.microsoft.com/office/powerpoint/2010/main" val="78879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실험결과 </a:t>
            </a:r>
            <a:endParaRPr kumimoji="1" lang="en-US" altLang="ko-KR" dirty="0"/>
          </a:p>
          <a:p>
            <a:pPr lvl="1"/>
            <a:r>
              <a:rPr kumimoji="1" lang="en-US" altLang="ko-KR" sz="1600" dirty="0"/>
              <a:t>4096</a:t>
            </a:r>
            <a:r>
              <a:rPr kumimoji="1" lang="ko-KR" altLang="en-US" sz="1600" dirty="0" err="1"/>
              <a:t>행렬곱</a:t>
            </a:r>
            <a:r>
              <a:rPr kumimoji="1" lang="ko-KR" altLang="en-US" sz="1600" dirty="0"/>
              <a:t> 연산에서</a:t>
            </a:r>
            <a:r>
              <a:rPr kumimoji="1" lang="en-US" altLang="ko-KR" sz="1600" dirty="0"/>
              <a:t> CUDA</a:t>
            </a:r>
            <a:r>
              <a:rPr kumimoji="1" lang="ko-KR" altLang="en-US" sz="1600" dirty="0"/>
              <a:t> 기준 </a:t>
            </a:r>
            <a:r>
              <a:rPr kumimoji="1" lang="en-US" altLang="ko-KR" sz="1600" dirty="0"/>
              <a:t>MKL</a:t>
            </a:r>
            <a:r>
              <a:rPr kumimoji="1" lang="ko-KR" altLang="en-US" sz="1600" dirty="0"/>
              <a:t>이 가장 높은 성능을 보임</a:t>
            </a:r>
            <a:r>
              <a:rPr kumimoji="1" lang="en-US" altLang="ko-KR" sz="1600" dirty="0"/>
              <a:t>(2.2</a:t>
            </a:r>
            <a:r>
              <a:rPr kumimoji="1" lang="ko-KR" altLang="en-US" sz="1600" dirty="0"/>
              <a:t>배 차이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dirty="0"/>
              <a:t>8192</a:t>
            </a:r>
            <a:r>
              <a:rPr kumimoji="1" lang="ko-KR" altLang="en-US" sz="1600" dirty="0" err="1"/>
              <a:t>행렬곱</a:t>
            </a:r>
            <a:r>
              <a:rPr kumimoji="1" lang="ko-KR" altLang="en-US" sz="1600" dirty="0"/>
              <a:t> 연산에서 </a:t>
            </a:r>
            <a:r>
              <a:rPr kumimoji="1" lang="en-US" altLang="ko-KR" sz="1600" dirty="0"/>
              <a:t>CUDA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MKL</a:t>
            </a:r>
            <a:r>
              <a:rPr kumimoji="1" lang="ko-KR" altLang="en-US" sz="1600" dirty="0"/>
              <a:t>의 성능차이가 더 </a:t>
            </a:r>
            <a:r>
              <a:rPr kumimoji="1" lang="ko-KR" altLang="en-US" sz="1600" dirty="0" err="1"/>
              <a:t>작아짐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자동 병렬처리 </a:t>
            </a:r>
            <a:r>
              <a:rPr kumimoji="1" lang="en-US" altLang="ko-KR" sz="1600" dirty="0"/>
              <a:t>+ </a:t>
            </a:r>
            <a:r>
              <a:rPr kumimoji="1" lang="ko-KR" altLang="en-US" sz="1600" dirty="0"/>
              <a:t>프로세서 </a:t>
            </a:r>
            <a:r>
              <a:rPr kumimoji="1" lang="ko-KR" altLang="en-US" sz="1600" dirty="0" err="1"/>
              <a:t>저수준</a:t>
            </a:r>
            <a:r>
              <a:rPr kumimoji="1" lang="ko-KR" altLang="en-US" sz="1600" dirty="0"/>
              <a:t> 최적화에 따른 성능으로 추정 </a:t>
            </a:r>
            <a:endParaRPr kumimoji="1" lang="en-US" altLang="ko-KR" dirty="0"/>
          </a:p>
          <a:p>
            <a:pPr lvl="1"/>
            <a:r>
              <a:rPr kumimoji="1" lang="en-US" altLang="ko-KR" sz="1600" dirty="0"/>
              <a:t>ATLAS</a:t>
            </a:r>
            <a:r>
              <a:rPr kumimoji="1" lang="ko-KR" altLang="en-US" sz="1600" dirty="0"/>
              <a:t>의 경우 </a:t>
            </a:r>
            <a:r>
              <a:rPr kumimoji="1" lang="en-US" altLang="ko-KR" sz="1600" dirty="0"/>
              <a:t>4096</a:t>
            </a:r>
            <a:r>
              <a:rPr kumimoji="1" lang="ko-KR" altLang="en-US" sz="1600" dirty="0"/>
              <a:t>→</a:t>
            </a:r>
            <a:r>
              <a:rPr kumimoji="1" lang="en-US" altLang="ko-KR" sz="1600" dirty="0"/>
              <a:t>8192</a:t>
            </a:r>
            <a:r>
              <a:rPr kumimoji="1" lang="ko-KR" altLang="en-US" sz="1600" dirty="0"/>
              <a:t>에서 연산시간이 </a:t>
            </a:r>
            <a:r>
              <a:rPr kumimoji="1" lang="en-US" altLang="ko-KR" sz="1600" dirty="0"/>
              <a:t>7.9</a:t>
            </a:r>
            <a:r>
              <a:rPr kumimoji="1" lang="ko-KR" altLang="en-US" sz="1600" dirty="0"/>
              <a:t>배 증가함 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모든 경우에서 </a:t>
            </a:r>
            <a:r>
              <a:rPr kumimoji="1" lang="en-US" altLang="ko-KR" sz="1600" dirty="0" err="1"/>
              <a:t>Ptherad</a:t>
            </a:r>
            <a:r>
              <a:rPr kumimoji="1" lang="ko-KR" altLang="en-US" sz="1600" dirty="0"/>
              <a:t>가 가장 낮은 성능을 보임 </a:t>
            </a:r>
            <a:endParaRPr kumimoji="1" lang="en-US" altLang="ko-KR" sz="1600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kumimoji="1" lang="en-US" altLang="ko-KR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1BF378-40EC-5228-0198-FD1013EB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3" y="3835022"/>
            <a:ext cx="5266554" cy="2605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533604-9A03-FEC9-34C2-9E4946330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73"/>
          <a:stretch/>
        </p:blipFill>
        <p:spPr>
          <a:xfrm>
            <a:off x="6113930" y="3815497"/>
            <a:ext cx="5322654" cy="2648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D6357-F7A9-031A-9169-77AF2AC67AA0}"/>
              </a:ext>
            </a:extLst>
          </p:cNvPr>
          <p:cNvSpPr txBox="1"/>
          <p:nvPr/>
        </p:nvSpPr>
        <p:spPr>
          <a:xfrm>
            <a:off x="2628760" y="3554653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4096 * 4096</a:t>
            </a:r>
            <a:r>
              <a:rPr lang="ko-KR" altLang="en-US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EA04C-3134-DEE0-EC68-79D8354F9940}"/>
              </a:ext>
            </a:extLst>
          </p:cNvPr>
          <p:cNvSpPr txBox="1"/>
          <p:nvPr/>
        </p:nvSpPr>
        <p:spPr>
          <a:xfrm>
            <a:off x="8251300" y="3532382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8192 * 8192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1AEE14B5-D68D-7A56-3B6A-0A7E88BC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97978"/>
              </p:ext>
            </p:extLst>
          </p:nvPr>
        </p:nvGraphicFramePr>
        <p:xfrm>
          <a:off x="3316942" y="4144523"/>
          <a:ext cx="2270172" cy="5638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67543">
                  <a:extLst>
                    <a:ext uri="{9D8B030D-6E8A-4147-A177-3AD203B41FA5}">
                      <a16:colId xmlns:a16="http://schemas.microsoft.com/office/drawing/2014/main" val="4151908787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4039470174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1910128987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2523913962"/>
                    </a:ext>
                  </a:extLst>
                </a:gridCol>
              </a:tblGrid>
              <a:tr h="249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i="0" dirty="0"/>
                        <a:t>CUDA</a:t>
                      </a:r>
                      <a:endParaRPr lang="ko-KR" altLang="en-US" sz="1300" b="1" i="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/>
                        <a:t>Pthread</a:t>
                      </a:r>
                      <a:endParaRPr lang="ko-KR" altLang="en-US" sz="1200" i="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i="0" dirty="0"/>
                        <a:t>MKL</a:t>
                      </a:r>
                      <a:endParaRPr lang="ko-KR" altLang="en-US" sz="1300" i="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i="0" dirty="0"/>
                        <a:t>ATLAS</a:t>
                      </a:r>
                      <a:endParaRPr lang="ko-KR" altLang="en-US" sz="1300" i="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89758"/>
                  </a:ext>
                </a:extLst>
              </a:tr>
              <a:tr h="31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429</a:t>
                      </a:r>
                      <a:endParaRPr lang="ko-KR" altLang="en-US" sz="1400" b="1" i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2.2</a:t>
                      </a:r>
                      <a:endParaRPr lang="ko-KR" altLang="en-US" sz="1400" b="1" i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54</a:t>
                      </a:r>
                      <a:endParaRPr lang="ko-KR" altLang="en-US" sz="1400" b="1" i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17350"/>
                  </a:ext>
                </a:extLst>
              </a:tr>
            </a:tbl>
          </a:graphicData>
        </a:graphic>
      </p:graphicFrame>
      <p:graphicFrame>
        <p:nvGraphicFramePr>
          <p:cNvPr id="44" name="표 31">
            <a:extLst>
              <a:ext uri="{FF2B5EF4-FFF2-40B4-BE49-F238E27FC236}">
                <a16:creationId xmlns:a16="http://schemas.microsoft.com/office/drawing/2014/main" id="{6AB9365B-5EB6-31FC-B70E-D9569A51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39583"/>
              </p:ext>
            </p:extLst>
          </p:nvPr>
        </p:nvGraphicFramePr>
        <p:xfrm>
          <a:off x="8903182" y="4144523"/>
          <a:ext cx="2270172" cy="5638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67543">
                  <a:extLst>
                    <a:ext uri="{9D8B030D-6E8A-4147-A177-3AD203B41FA5}">
                      <a16:colId xmlns:a16="http://schemas.microsoft.com/office/drawing/2014/main" val="4151908787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4039470174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1910128987"/>
                    </a:ext>
                  </a:extLst>
                </a:gridCol>
                <a:gridCol w="567543">
                  <a:extLst>
                    <a:ext uri="{9D8B030D-6E8A-4147-A177-3AD203B41FA5}">
                      <a16:colId xmlns:a16="http://schemas.microsoft.com/office/drawing/2014/main" val="2523913962"/>
                    </a:ext>
                  </a:extLst>
                </a:gridCol>
              </a:tblGrid>
              <a:tr h="249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CUDA</a:t>
                      </a:r>
                      <a:endParaRPr lang="ko-KR" altLang="en-US" sz="1300" b="1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Pthread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MKL</a:t>
                      </a:r>
                      <a:endParaRPr lang="ko-KR" altLang="en-US" sz="13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ATLAS</a:t>
                      </a:r>
                      <a:endParaRPr lang="ko-KR" altLang="en-US" sz="13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89758"/>
                  </a:ext>
                </a:extLst>
              </a:tr>
              <a:tr h="31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490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1.4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55</a:t>
                      </a:r>
                      <a:endParaRPr lang="ko-KR" alt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1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5E2CDA-AA99-4483-8360-E29DE6F70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5290A3-2B6E-4B89-8B81-965EAF959153}">
  <ds:schemaRefs>
    <ds:schemaRef ds:uri="66996a82-3c57-4783-9057-bbd7299d5ac2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와이드스크린</PresentationFormat>
  <Paragraphs>262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lato</vt:lpstr>
      <vt:lpstr>Arial</vt:lpstr>
      <vt:lpstr>Wingdings</vt:lpstr>
      <vt:lpstr>맑은 고딕</vt:lpstr>
      <vt:lpstr>한컴 고딕</vt:lpstr>
      <vt:lpstr>roboto</vt:lpstr>
      <vt:lpstr>Consolas</vt:lpstr>
      <vt:lpstr>NVIDIA Sans</vt:lpstr>
      <vt:lpstr>Office 테마</vt:lpstr>
      <vt:lpstr>PowerPoint 프레젠테이션</vt:lpstr>
      <vt:lpstr>Introduction</vt:lpstr>
      <vt:lpstr>Introduction</vt:lpstr>
      <vt:lpstr>Background</vt:lpstr>
      <vt:lpstr>Background</vt:lpstr>
      <vt:lpstr>Background</vt:lpstr>
      <vt:lpstr>Motivation</vt:lpstr>
      <vt:lpstr>Evaluation</vt:lpstr>
      <vt:lpstr>Evaluation</vt:lpstr>
      <vt:lpstr>Conclusion &amp;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2022-12-21T04:49:14Z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