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67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9" r:id="rId17"/>
    <p:sldId id="294" r:id="rId18"/>
    <p:sldId id="296" r:id="rId19"/>
    <p:sldId id="297" r:id="rId20"/>
    <p:sldId id="298" r:id="rId21"/>
    <p:sldId id="300" r:id="rId22"/>
    <p:sldId id="302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12" r:id="rId32"/>
    <p:sldId id="311" r:id="rId33"/>
  </p:sldIdLst>
  <p:sldSz cx="12192000" cy="6858000"/>
  <p:notesSz cx="6858000" cy="9144000"/>
  <p:embeddedFontLst>
    <p:embeddedFont>
      <p:font typeface="맑은 고딕" panose="020B0503020000020004" pitchFamily="34" charset="-127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990000"/>
    <a:srgbClr val="C00000"/>
    <a:srgbClr val="5B9BD5"/>
    <a:srgbClr val="FF9B9B"/>
    <a:srgbClr val="00A249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7414F-D495-B071-BCDB-E471D88E304D}" v="42" dt="2021-04-05T06:29:27.894"/>
    <p1510:client id="{4346406A-B7EA-2925-9647-A98AD90DF95C}" v="3548" dt="2021-04-06T08:22:23.011"/>
    <p1510:client id="{4522BB9F-60B6-B000-EE28-632A902129BF}" v="738" dt="2021-04-05T03:10:35.537"/>
    <p1510:client id="{9C19BB9F-9048-B000-ED52-78E747523C87}" v="228" dt="2021-04-05T00:55:57.949"/>
    <p1510:client id="{B220BB9F-40D7-B000-EE28-6042FAB66BCD}" v="67" dt="2021-04-05T02:33:48.287"/>
    <p1510:client id="{F2BEBB9F-E0EF-B000-EF04-1C31E54EC779}" v="1" dt="2021-04-07T00:36:50.106"/>
    <p1510:client id="{F569B964-6E4E-44C3-B55A-9925B1FD264F}" v="108" dt="2021-04-05T08:31:13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3946" autoAdjust="0"/>
  </p:normalViewPr>
  <p:slideViewPr>
    <p:cSldViewPr snapToGrid="0" showGuides="1">
      <p:cViewPr varScale="1">
        <p:scale>
          <a:sx n="75" d="100"/>
          <a:sy n="75" d="100"/>
        </p:scale>
        <p:origin x="72" y="178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Donghyun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</a:rPr>
              <a:t> Kang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+mn-ea"/>
              </a:rPr>
              <a:t>Tensorflow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 Resource control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Using </a:t>
            </a:r>
            <a:r>
              <a:rPr lang="en-US" altLang="ko-KR" sz="3600" b="1" dirty="0" err="1">
                <a:solidFill>
                  <a:schemeClr val="accent5"/>
                </a:solidFill>
                <a:latin typeface="+mn-ea"/>
                <a:cs typeface="lato"/>
              </a:rPr>
              <a:t>Cgroup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CPU 사용률 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​</a:t>
            </a:r>
            <a:r>
              <a:rPr lang="en-US" altLang="en-US">
                <a:solidFill>
                  <a:srgbClr val="3B3B3B"/>
                </a:solidFill>
                <a:ea typeface="+mn-lt"/>
                <a:cs typeface="+mn-lt"/>
              </a:rPr>
              <a:t>CPU</a:t>
            </a:r>
            <a:r>
              <a:rPr lang="ko-KR">
                <a:solidFill>
                  <a:srgbClr val="3B3B3B"/>
                </a:solidFill>
                <a:ea typeface="+mn-lt"/>
                <a:cs typeface="+mn-lt"/>
              </a:rPr>
              <a:t>0~2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만 사용률이 높은것을 확인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Cgroup 미적용(485%) 대비 CPU사용률 218%감소  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265%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342초 소요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Cpuset미적용(277초) 대비 63초 증가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A83BC3-682E-47D6-9027-1C7BEBB0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47" y="2705426"/>
            <a:ext cx="6025661" cy="193560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C47F32-1DCE-44BF-9558-C5E886C6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47" y="4673879"/>
            <a:ext cx="6025661" cy="16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CPU 간섭 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​무한루프 프로세스 동시실행 </a:t>
            </a:r>
            <a:endParaRPr lang="en-US" altLang="en-US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스크립트 실행 후 30초 후 무한루프 실행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Cpuset 미적용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4FA0E6-4E3A-4FA3-8546-C7DA5307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78" y="2661892"/>
            <a:ext cx="5273430" cy="36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CPU 사용률 간섭 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​단일실행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(485%)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 대비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CPU사용률 191%감소</a:t>
            </a:r>
            <a:endParaRPr lang="en-US" altLang="ko-KR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294%</a:t>
            </a:r>
            <a:endParaRPr lang="ko-KR" altLang="en-US" sz="2400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340초 소요 </a:t>
            </a: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단일실행(277초) 대비 수행시간 63초 증가 </a:t>
            </a: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A8D29BD4-322C-45C1-98D5-4F6F9A0D1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1" r="152" b="-510"/>
          <a:stretch/>
        </p:blipFill>
        <p:spPr>
          <a:xfrm>
            <a:off x="649525" y="3121705"/>
            <a:ext cx="6416439" cy="18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Cgroup cpuset 적용 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​cpuset을 사용하여 코어별로 프로세스 격리 </a:t>
            </a:r>
            <a:endParaRPr lang="ko-KR"/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텐서플로우 프로세스에 CPU0 ~ CPU4 할당(5코어 사용)</a:t>
            </a:r>
            <a:endParaRPr lang="ko-KR"/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무한루프 프로세스에 CPU5 할당(1코어 사용)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92215-57C4-4B1F-BD93-25E31262CA7F}"/>
              </a:ext>
            </a:extLst>
          </p:cNvPr>
          <p:cNvGrpSpPr/>
          <p:nvPr/>
        </p:nvGrpSpPr>
        <p:grpSpPr>
          <a:xfrm>
            <a:off x="7345965" y="3149224"/>
            <a:ext cx="1175963" cy="746592"/>
            <a:chOff x="8843071" y="3032683"/>
            <a:chExt cx="1175963" cy="7465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FD7FAA-F01F-4EC3-A240-AE54F50C3FA2}"/>
                </a:ext>
              </a:extLst>
            </p:cNvPr>
            <p:cNvSpPr/>
            <p:nvPr/>
          </p:nvSpPr>
          <p:spPr>
            <a:xfrm>
              <a:off x="8843969" y="3120340"/>
              <a:ext cx="1175065" cy="65893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>
                  <a:cs typeface="lato"/>
                </a:rPr>
                <a:t>/cpuset</a:t>
              </a:r>
            </a:p>
            <a:p>
              <a:pPr algn="ctr"/>
              <a:r>
                <a:rPr lang="ko-KR" altLang="en-US" b="1">
                  <a:cs typeface="lato"/>
                </a:rPr>
                <a:t>Root</a:t>
              </a:r>
              <a:endParaRPr lang="ko-KR" altLang="en-US" b="1" dirty="0">
                <a:cs typeface="lato"/>
              </a:endParaRPr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D0B5B799-D186-47F1-8CD8-BECE29E37A7C}"/>
                </a:ext>
              </a:extLst>
            </p:cNvPr>
            <p:cNvSpPr/>
            <p:nvPr/>
          </p:nvSpPr>
          <p:spPr>
            <a:xfrm>
              <a:off x="8843071" y="3032683"/>
              <a:ext cx="485304" cy="90152"/>
            </a:xfrm>
            <a:prstGeom prst="snip2Same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33A137-0DD6-4861-B973-D71ED43496EB}"/>
              </a:ext>
            </a:extLst>
          </p:cNvPr>
          <p:cNvGrpSpPr/>
          <p:nvPr/>
        </p:nvGrpSpPr>
        <p:grpSpPr>
          <a:xfrm>
            <a:off x="8090035" y="4153271"/>
            <a:ext cx="1175964" cy="746592"/>
            <a:chOff x="9999517" y="4045695"/>
            <a:chExt cx="1175964" cy="7465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1AF1E7-B91C-4EA0-98D8-D362B57D68AB}"/>
                </a:ext>
              </a:extLst>
            </p:cNvPr>
            <p:cNvSpPr/>
            <p:nvPr/>
          </p:nvSpPr>
          <p:spPr>
            <a:xfrm>
              <a:off x="10000416" y="4133352"/>
              <a:ext cx="1175065" cy="65893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200" b="1">
                  <a:cs typeface="lato"/>
                </a:rPr>
                <a:t>/tensorflow</a:t>
              </a:r>
            </a:p>
            <a:p>
              <a:pPr algn="ctr"/>
              <a:r>
                <a:rPr lang="ko-KR" altLang="en-US" sz="1400" b="1">
                  <a:cs typeface="lato"/>
                </a:rPr>
                <a:t>pid=2054</a:t>
              </a:r>
              <a:endParaRPr lang="ko-KR" altLang="en-US" sz="1400" b="1" dirty="0">
                <a:cs typeface="lato"/>
              </a:endParaRPr>
            </a:p>
          </p:txBody>
        </p:sp>
        <p:sp>
          <p:nvSpPr>
            <p:cNvPr id="8" name="사각형: 잘린 위쪽 모서리 7">
              <a:extLst>
                <a:ext uri="{FF2B5EF4-FFF2-40B4-BE49-F238E27FC236}">
                  <a16:creationId xmlns:a16="http://schemas.microsoft.com/office/drawing/2014/main" id="{6E82A7B0-A518-4294-828A-9FEAD42FC0F6}"/>
                </a:ext>
              </a:extLst>
            </p:cNvPr>
            <p:cNvSpPr/>
            <p:nvPr/>
          </p:nvSpPr>
          <p:spPr>
            <a:xfrm>
              <a:off x="9999517" y="4045695"/>
              <a:ext cx="485304" cy="90152"/>
            </a:xfrm>
            <a:prstGeom prst="snip2Same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CE0224-B26D-4ACE-9542-DCA0AEFCEDDF}"/>
              </a:ext>
            </a:extLst>
          </p:cNvPr>
          <p:cNvGrpSpPr/>
          <p:nvPr/>
        </p:nvGrpSpPr>
        <p:grpSpPr>
          <a:xfrm>
            <a:off x="8090035" y="5363505"/>
            <a:ext cx="1175964" cy="746593"/>
            <a:chOff x="10008482" y="5148353"/>
            <a:chExt cx="1175964" cy="7465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30E8B1-8736-4CA2-AA1A-30220F286A00}"/>
                </a:ext>
              </a:extLst>
            </p:cNvPr>
            <p:cNvSpPr/>
            <p:nvPr/>
          </p:nvSpPr>
          <p:spPr>
            <a:xfrm>
              <a:off x="10009381" y="5236011"/>
              <a:ext cx="1175065" cy="65893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b="1">
                  <a:cs typeface="lato"/>
                </a:rPr>
                <a:t>/inf_loof</a:t>
              </a:r>
              <a:endParaRPr lang="ko-KR" altLang="en-US" b="1">
                <a:cs typeface="lato"/>
              </a:endParaRPr>
            </a:p>
            <a:p>
              <a:pPr algn="ctr"/>
              <a:r>
                <a:rPr lang="ko-KR" altLang="en-US" sz="1400" b="1">
                  <a:cs typeface="lato"/>
                </a:rPr>
                <a:t>pid=2056</a:t>
              </a:r>
              <a:endParaRPr lang="ko-KR" altLang="en-US" sz="1400" b="1" dirty="0">
                <a:cs typeface="lato"/>
              </a:endParaRPr>
            </a:p>
          </p:txBody>
        </p:sp>
        <p:sp>
          <p:nvSpPr>
            <p:cNvPr id="10" name="사각형: 잘린 위쪽 모서리 9">
              <a:extLst>
                <a:ext uri="{FF2B5EF4-FFF2-40B4-BE49-F238E27FC236}">
                  <a16:creationId xmlns:a16="http://schemas.microsoft.com/office/drawing/2014/main" id="{9F796796-AA48-458E-AE7C-4879C4796C9A}"/>
                </a:ext>
              </a:extLst>
            </p:cNvPr>
            <p:cNvSpPr/>
            <p:nvPr/>
          </p:nvSpPr>
          <p:spPr>
            <a:xfrm>
              <a:off x="10008482" y="5148353"/>
              <a:ext cx="485304" cy="90152"/>
            </a:xfrm>
            <a:prstGeom prst="snip2Same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0F0F1-9D96-4E58-B811-E7C5FD224F5B}"/>
              </a:ext>
            </a:extLst>
          </p:cNvPr>
          <p:cNvCxnSpPr/>
          <p:nvPr/>
        </p:nvCxnSpPr>
        <p:spPr>
          <a:xfrm>
            <a:off x="7564531" y="3902449"/>
            <a:ext cx="1" cy="717177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73A7E1-0239-4DC9-8E03-9482D7E05ABE}"/>
              </a:ext>
            </a:extLst>
          </p:cNvPr>
          <p:cNvCxnSpPr>
            <a:cxnSpLocks/>
          </p:cNvCxnSpPr>
          <p:nvPr/>
        </p:nvCxnSpPr>
        <p:spPr>
          <a:xfrm flipH="1" flipV="1">
            <a:off x="7548496" y="4607000"/>
            <a:ext cx="568816" cy="1893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DC864F-B988-45D3-BDF7-97A9D10C1495}"/>
              </a:ext>
            </a:extLst>
          </p:cNvPr>
          <p:cNvCxnSpPr>
            <a:cxnSpLocks/>
          </p:cNvCxnSpPr>
          <p:nvPr/>
        </p:nvCxnSpPr>
        <p:spPr>
          <a:xfrm>
            <a:off x="7564531" y="4610787"/>
            <a:ext cx="1" cy="1103542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E33130-CACC-4B05-97B9-F0D065DD3D00}"/>
              </a:ext>
            </a:extLst>
          </p:cNvPr>
          <p:cNvCxnSpPr>
            <a:cxnSpLocks/>
          </p:cNvCxnSpPr>
          <p:nvPr/>
        </p:nvCxnSpPr>
        <p:spPr>
          <a:xfrm flipH="1" flipV="1">
            <a:off x="7548496" y="5701704"/>
            <a:ext cx="568816" cy="1893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460350D7-E07C-4666-A7F8-CB656F8896EC}"/>
              </a:ext>
            </a:extLst>
          </p:cNvPr>
          <p:cNvSpPr/>
          <p:nvPr/>
        </p:nvSpPr>
        <p:spPr>
          <a:xfrm>
            <a:off x="9572893" y="4297921"/>
            <a:ext cx="1448871" cy="482958"/>
          </a:xfrm>
          <a:prstGeom prst="foldedCorner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2"/>
                </a:solidFill>
                <a:cs typeface="lato"/>
              </a:rPr>
              <a:t>cpuset.cpus</a:t>
            </a:r>
            <a:endParaRPr lang="ko-KR">
              <a:solidFill>
                <a:schemeClr val="tx2"/>
              </a:solidFill>
            </a:endParaRPr>
          </a:p>
          <a:p>
            <a:pPr algn="ctr"/>
            <a:r>
              <a:rPr lang="ko-KR" altLang="en-US" sz="1400" b="1">
                <a:solidFill>
                  <a:schemeClr val="tx2"/>
                </a:solidFill>
                <a:cs typeface="lato"/>
              </a:rPr>
              <a:t>cpu0-4</a:t>
            </a:r>
            <a:endParaRPr lang="ko-KR" altLang="en-US" sz="1400" b="1" dirty="0">
              <a:solidFill>
                <a:schemeClr val="tx2"/>
              </a:solidFill>
              <a:cs typeface="lato"/>
            </a:endParaRP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B122CB88-2D6B-4C96-97EC-4065BFC3037B}"/>
              </a:ext>
            </a:extLst>
          </p:cNvPr>
          <p:cNvSpPr/>
          <p:nvPr/>
        </p:nvSpPr>
        <p:spPr>
          <a:xfrm>
            <a:off x="9583625" y="5489217"/>
            <a:ext cx="1438139" cy="461492"/>
          </a:xfrm>
          <a:prstGeom prst="foldedCorner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chemeClr val="tx2"/>
                </a:solidFill>
                <a:cs typeface="lato"/>
              </a:rPr>
              <a:t>cpuset.cpus</a:t>
            </a:r>
            <a:endParaRPr lang="ko-KR">
              <a:solidFill>
                <a:schemeClr val="tx2"/>
              </a:solidFill>
            </a:endParaRPr>
          </a:p>
          <a:p>
            <a:pPr algn="ctr"/>
            <a:r>
              <a:rPr lang="ko-KR" altLang="en-US" sz="1400" b="1">
                <a:solidFill>
                  <a:schemeClr val="tx2"/>
                </a:solidFill>
                <a:cs typeface="lato"/>
              </a:rPr>
              <a:t>cpu5</a:t>
            </a:r>
            <a:endParaRPr lang="ko-KR" altLang="en-US" sz="1400" b="1" dirty="0">
              <a:solidFill>
                <a:schemeClr val="tx2"/>
              </a:solidFill>
              <a:cs typeface="lato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C3136C-9B02-4EEB-9121-5D458DC662FD}"/>
              </a:ext>
            </a:extLst>
          </p:cNvPr>
          <p:cNvCxnSpPr>
            <a:cxnSpLocks/>
          </p:cNvCxnSpPr>
          <p:nvPr/>
        </p:nvCxnSpPr>
        <p:spPr>
          <a:xfrm flipH="1" flipV="1">
            <a:off x="9265679" y="4403084"/>
            <a:ext cx="311239" cy="1893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8BB628-57DF-49C6-A848-C9A9123BDE4A}"/>
              </a:ext>
            </a:extLst>
          </p:cNvPr>
          <p:cNvCxnSpPr>
            <a:cxnSpLocks/>
          </p:cNvCxnSpPr>
          <p:nvPr/>
        </p:nvCxnSpPr>
        <p:spPr>
          <a:xfrm flipH="1" flipV="1">
            <a:off x="9265679" y="5594380"/>
            <a:ext cx="311239" cy="1893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Cgroup cpuset 적용 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​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Cpuset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미적용(294%) 대비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CPU사용률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199% 증가</a:t>
            </a:r>
          </a:p>
          <a:p>
            <a:pPr marL="690245" lvl="1"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413%</a:t>
            </a:r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295초 소요</a:t>
            </a:r>
          </a:p>
          <a:p>
            <a:pPr marL="690245" lvl="1">
              <a:buFont typeface="Arial" panose="05000000000000000000" pitchFamily="2" charset="2"/>
            </a:pP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Cpuset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미적용(340초) 대비 45초 단축  </a:t>
            </a:r>
          </a:p>
          <a:p>
            <a:pPr marL="690245" lvl="1">
              <a:buFont typeface="Arial" panose="05000000000000000000" pitchFamily="2" charset="2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5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31A05F14-C8EC-466E-B957-A3423367A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78" b="-699"/>
          <a:stretch/>
        </p:blipFill>
        <p:spPr>
          <a:xfrm>
            <a:off x="5975230" y="2921078"/>
            <a:ext cx="6007278" cy="2194854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495D89C-3C86-4946-A46F-295245B38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0" y="5120350"/>
            <a:ext cx="6006860" cy="13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Cgroup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cpuset</a:t>
            </a:r>
            <a:r>
              <a:rPr lang="ko-KR" dirty="0">
                <a:ea typeface="+mj-lt"/>
                <a:cs typeface="+mj-lt"/>
              </a:rPr>
              <a:t> 적용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​CPU contention, Core switching cost 감소로 성능향상 </a:t>
            </a:r>
            <a:endParaRPr lang="ko-KR"/>
          </a:p>
          <a:p>
            <a:pPr marL="342900" indent="-342900">
              <a:buFont typeface="Wingdings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Cpuset이 적용되지 않는 프로세스는 스케줄러에 의해 유휴상태인 코어를 선점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latin typeface="lato"/>
                <a:ea typeface="+mn-lt"/>
                <a:cs typeface="+mn-lt"/>
              </a:rPr>
              <a:t>Low Prallel proccesing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,  Low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interference</a:t>
            </a:r>
            <a:endParaRPr lang="en" altLang="ko-KR">
              <a:solidFill>
                <a:srgbClr val="3B3B3B"/>
              </a:solidFill>
              <a:latin typeface="Consolas"/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D477F1A-24CE-4124-8AD9-74D1F8D789F6}"/>
              </a:ext>
            </a:extLst>
          </p:cNvPr>
          <p:cNvGraphicFramePr>
            <a:graphicFrameLocks noGrp="1"/>
          </p:cNvGraphicFramePr>
          <p:nvPr/>
        </p:nvGraphicFramePr>
        <p:xfrm>
          <a:off x="1375786" y="4039949"/>
          <a:ext cx="3590364" cy="2147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197">
                  <a:extLst>
                    <a:ext uri="{9D8B030D-6E8A-4147-A177-3AD203B41FA5}">
                      <a16:colId xmlns:a16="http://schemas.microsoft.com/office/drawing/2014/main" val="877046376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440856756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3763508224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375197842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3950312146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518428249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553353610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603838156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198207923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590675459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2874315623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2794407482"/>
                    </a:ext>
                  </a:extLst>
                </a:gridCol>
              </a:tblGrid>
              <a:tr h="3630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CPU0</a:t>
                      </a:r>
                      <a:endParaRPr lang="ko-KR" altLang="en-US" sz="1400" b="1" dirty="0"/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CPU1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CPU2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24255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0551"/>
                  </a:ext>
                </a:extLst>
              </a:tr>
              <a:tr h="248770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CPU3</a:t>
                      </a:r>
                      <a:endParaRPr lang="ko-KR" sz="1400" b="1"/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CPU4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CPU5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628129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9803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79D3F63-A525-43D8-A468-8589E6BC6E77}"/>
              </a:ext>
            </a:extLst>
          </p:cNvPr>
          <p:cNvGraphicFramePr>
            <a:graphicFrameLocks noGrp="1"/>
          </p:cNvGraphicFramePr>
          <p:nvPr/>
        </p:nvGraphicFramePr>
        <p:xfrm>
          <a:off x="6999086" y="4082404"/>
          <a:ext cx="3590356" cy="2147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197">
                  <a:extLst>
                    <a:ext uri="{9D8B030D-6E8A-4147-A177-3AD203B41FA5}">
                      <a16:colId xmlns:a16="http://schemas.microsoft.com/office/drawing/2014/main" val="877046376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116798803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453708293"/>
                    </a:ext>
                  </a:extLst>
                </a:gridCol>
                <a:gridCol w="299197">
                  <a:extLst>
                    <a:ext uri="{9D8B030D-6E8A-4147-A177-3AD203B41FA5}">
                      <a16:colId xmlns:a16="http://schemas.microsoft.com/office/drawing/2014/main" val="1431177638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3950312146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3281623643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1832750797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3835940080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1198207923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1632108792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436131161"/>
                    </a:ext>
                  </a:extLst>
                </a:gridCol>
                <a:gridCol w="299196">
                  <a:extLst>
                    <a:ext uri="{9D8B030D-6E8A-4147-A177-3AD203B41FA5}">
                      <a16:colId xmlns:a16="http://schemas.microsoft.com/office/drawing/2014/main" val="335272822"/>
                    </a:ext>
                  </a:extLst>
                </a:gridCol>
              </a:tblGrid>
              <a:tr h="3630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CPU0</a:t>
                      </a:r>
                      <a:endParaRPr lang="ko-KR" altLang="en-US" sz="1400" b="1" dirty="0"/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CPU1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>
                      <a:solidFill>
                        <a:schemeClr val="tx1"/>
                      </a:solidFill>
                    </a:lnR>
                    <a:lnT w="38100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CPU2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24255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>
                      <a:solidFill>
                        <a:schemeClr val="tx1"/>
                      </a:solidFill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dirty="0"/>
                    </a:p>
                  </a:txBody>
                  <a:tcPr anchor="ctr">
                    <a:lnL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0551"/>
                  </a:ext>
                </a:extLst>
              </a:tr>
              <a:tr h="248770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CPU3</a:t>
                      </a:r>
                      <a:endParaRPr lang="ko-KR" sz="1400" b="1"/>
                    </a:p>
                  </a:txBody>
                  <a:tcPr anchor="ctr">
                    <a:lnL w="38100">
                      <a:solidFill>
                        <a:schemeClr val="tx1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CPU4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>
                          <a:latin typeface="lato"/>
                        </a:rPr>
                        <a:t>CPU5</a:t>
                      </a:r>
                      <a:endParaRPr lang="ko-KR" sz="1400" b="1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99">
                      <a:solidFill>
                        <a:schemeClr val="tx1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400" b="1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628129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8099">
                      <a:solidFill>
                        <a:schemeClr val="tx1"/>
                      </a:solidFill>
                    </a:lnL>
                    <a:lnR w="38099">
                      <a:solidFill>
                        <a:schemeClr val="tx1"/>
                      </a:solidFill>
                    </a:lnR>
                    <a:lnT w="38099">
                      <a:solidFill>
                        <a:schemeClr val="tx1"/>
                      </a:solidFill>
                    </a:lnT>
                    <a:lnB w="38099">
                      <a:solidFill>
                        <a:schemeClr val="tx1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980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92CA29E-150E-4CDD-9298-772EFD7CF9F1}"/>
              </a:ext>
            </a:extLst>
          </p:cNvPr>
          <p:cNvSpPr/>
          <p:nvPr/>
        </p:nvSpPr>
        <p:spPr>
          <a:xfrm>
            <a:off x="1324376" y="3283040"/>
            <a:ext cx="257577" cy="257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47EE-7F23-4C9F-B2E4-6B26FE2532D3}"/>
              </a:ext>
            </a:extLst>
          </p:cNvPr>
          <p:cNvSpPr txBox="1"/>
          <p:nvPr/>
        </p:nvSpPr>
        <p:spPr>
          <a:xfrm>
            <a:off x="1529500" y="3203754"/>
            <a:ext cx="17772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cs typeface="lato"/>
              </a:rPr>
              <a:t>: inf_loop(Cpu5)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05D37-ABBA-4C3D-A3BD-3695D06B1F77}"/>
              </a:ext>
            </a:extLst>
          </p:cNvPr>
          <p:cNvSpPr/>
          <p:nvPr/>
        </p:nvSpPr>
        <p:spPr>
          <a:xfrm>
            <a:off x="3326031" y="3300968"/>
            <a:ext cx="257577" cy="257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0D8C8-4D8B-4371-A438-6AA2B7C81C2C}"/>
              </a:ext>
            </a:extLst>
          </p:cNvPr>
          <p:cNvSpPr txBox="1"/>
          <p:nvPr/>
        </p:nvSpPr>
        <p:spPr>
          <a:xfrm>
            <a:off x="3557923" y="3203754"/>
            <a:ext cx="23890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cs typeface="lato"/>
              </a:rPr>
              <a:t>: tensorflow(Cpu0~4)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33034A-BD72-4E1C-9EB8-05538ADC79F4}"/>
              </a:ext>
            </a:extLst>
          </p:cNvPr>
          <p:cNvSpPr/>
          <p:nvPr/>
        </p:nvSpPr>
        <p:spPr>
          <a:xfrm>
            <a:off x="1324377" y="3637209"/>
            <a:ext cx="257577" cy="25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379C5-FEE9-44B9-8559-B57E0AD9C0CB}"/>
              </a:ext>
            </a:extLst>
          </p:cNvPr>
          <p:cNvSpPr txBox="1"/>
          <p:nvPr/>
        </p:nvSpPr>
        <p:spPr>
          <a:xfrm>
            <a:off x="1529501" y="3568655"/>
            <a:ext cx="14445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cs typeface="lato"/>
              </a:rPr>
              <a:t>: idle</a:t>
            </a:r>
            <a:endParaRPr lang="ko-KR" altLang="en-US" sz="1600" dirty="0">
              <a:cs typeface="lato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2E656E-2565-4C52-B7C4-4D242570CAEE}"/>
              </a:ext>
            </a:extLst>
          </p:cNvPr>
          <p:cNvSpPr/>
          <p:nvPr/>
        </p:nvSpPr>
        <p:spPr>
          <a:xfrm>
            <a:off x="3327082" y="3648143"/>
            <a:ext cx="257577" cy="2575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0B724-9C16-42DB-A53C-FC34ADE4B371}"/>
              </a:ext>
            </a:extLst>
          </p:cNvPr>
          <p:cNvSpPr txBox="1"/>
          <p:nvPr/>
        </p:nvSpPr>
        <p:spPr>
          <a:xfrm>
            <a:off x="3575135" y="3579589"/>
            <a:ext cx="14445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cs typeface="lato"/>
              </a:rPr>
              <a:t>: others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B09F454-3D7A-420A-8494-A5608CC5713C}"/>
              </a:ext>
            </a:extLst>
          </p:cNvPr>
          <p:cNvSpPr/>
          <p:nvPr/>
        </p:nvSpPr>
        <p:spPr>
          <a:xfrm>
            <a:off x="5516911" y="4985701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0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Cgroup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cpuset</a:t>
            </a:r>
            <a:r>
              <a:rPr lang="ko-KR" dirty="0">
                <a:ea typeface="+mj-lt"/>
                <a:cs typeface="+mj-lt"/>
              </a:rPr>
              <a:t> 적용 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​CPU contention, Core switching cost 감소로 성능향상 </a:t>
            </a:r>
            <a:endParaRPr lang="ko-KR"/>
          </a:p>
          <a:p>
            <a:pPr marL="342900" indent="-342900">
              <a:buFont typeface="Wingdings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Cpuset이 적용되지 않는 프로세스는 스케줄러에 의해 유휴상태인 코어를 선점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latin typeface="lato"/>
                <a:ea typeface="+mn-lt"/>
                <a:cs typeface="+mn-lt"/>
              </a:rPr>
              <a:t>Low Prallel proccesing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,  Low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interference</a:t>
            </a:r>
            <a:endParaRPr lang="en" altLang="ko-KR">
              <a:solidFill>
                <a:srgbClr val="3B3B3B"/>
              </a:solidFill>
              <a:latin typeface="Consolas"/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66D3532-3B54-4040-8BBB-BF92DF67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3035274"/>
            <a:ext cx="4396596" cy="323160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E3633E91-9315-4378-84B1-34499681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00" y="3097298"/>
            <a:ext cx="4195313" cy="31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0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I</a:t>
            </a:r>
            <a:r>
              <a:rPr lang="ko-KR" altLang="en-US" dirty="0">
                <a:latin typeface="lato"/>
                <a:ea typeface="+mj-lt"/>
                <a:cs typeface="lato"/>
              </a:rPr>
              <a:t>/</a:t>
            </a:r>
            <a:r>
              <a:rPr lang="ko-KR" altLang="en-US" dirty="0" err="1">
                <a:latin typeface="lato"/>
                <a:ea typeface="+mj-lt"/>
                <a:cs typeface="lato"/>
              </a:rPr>
              <a:t>O간섭</a:t>
            </a:r>
            <a:r>
              <a:rPr lang="ko-KR" altLang="en-US" dirty="0">
                <a:latin typeface="lato"/>
                <a:ea typeface="+mj-lt"/>
                <a:cs typeface="lato"/>
              </a:rPr>
              <a:t> 측정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텐서플로우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​대용량 데이터셋 학습모델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모델 단일실행,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FIO와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동시실행 시 ​수행시간 측정</a:t>
            </a: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71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+mj-lt"/>
                <a:cs typeface="lato"/>
              </a:rPr>
              <a:t>이미지 분류 학습모델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심장병환자 흉부사진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분류</a:t>
            </a: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25000개 이미지파일 10GB</a:t>
            </a:r>
          </a:p>
          <a:p>
            <a:pPr marL="342900" indent="-342900"/>
            <a:r>
              <a:rPr lang="en-US" altLang="en-US" dirty="0">
                <a:solidFill>
                  <a:srgbClr val="3B3B3B"/>
                </a:solidFill>
                <a:ea typeface="+mn-lt"/>
                <a:cs typeface="+mn-lt"/>
              </a:rPr>
              <a:t>5계층 </a:t>
            </a:r>
            <a:r>
              <a:rPr lang="en-US" altLang="en-US" dirty="0" err="1">
                <a:solidFill>
                  <a:srgbClr val="3B3B3B"/>
                </a:solidFill>
                <a:ea typeface="+mn-lt"/>
                <a:cs typeface="+mn-lt"/>
              </a:rPr>
              <a:t>CNN모델</a:t>
            </a:r>
            <a:r>
              <a:rPr lang="en-US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en-US" dirty="0" err="1">
                <a:solidFill>
                  <a:srgbClr val="3B3B3B"/>
                </a:solidFill>
                <a:ea typeface="+mn-lt"/>
                <a:cs typeface="+mn-lt"/>
              </a:rPr>
              <a:t>사용</a:t>
            </a:r>
            <a:r>
              <a:rPr lang="en-US" altLang="en-US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ko-KR" altLang="en-US" dirty="0">
              <a:cs typeface="lato"/>
            </a:endParaRPr>
          </a:p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훈련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데이터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20000개 전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처리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후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배치크기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(32)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단위로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메모리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캐싱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가용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메모리만큼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캐싱</a:t>
            </a:r>
          </a:p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캐싱되지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못한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데이터를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batch_size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(32)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단위로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disk access</a:t>
            </a:r>
            <a:endParaRPr lang="en-US"/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61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+mj-lt"/>
                <a:cs typeface="lato"/>
              </a:rPr>
              <a:t>메모리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전 처리된 학습데이터를 메모리에 ​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캐싱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가용메모리 모두 사용,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swap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메모리 사용량 증가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지속적인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I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/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O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발생 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단일실행 시 1015초(16분 55초) 소요 </a:t>
            </a:r>
            <a:endParaRPr lang="ko-KR" dirty="0"/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CEEC91-5599-4E6D-80B0-4DF6DB5B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7" y="2255943"/>
            <a:ext cx="8549832" cy="998705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F4A9CF0-E7AD-4BB3-A5F2-162632EAB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89" r="351" b="602"/>
          <a:stretch/>
        </p:blipFill>
        <p:spPr>
          <a:xfrm>
            <a:off x="692551" y="4174754"/>
            <a:ext cx="6119171" cy="9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Tensorflow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3B3B3B"/>
                </a:solidFill>
                <a:cs typeface="lato"/>
              </a:rPr>
              <a:t>오픈소스 머신러닝 프레임워크 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r>
              <a:rPr lang="ko-KR" altLang="en-US">
                <a:solidFill>
                  <a:srgbClr val="3B3B3B"/>
                </a:solidFill>
                <a:cs typeface="lato"/>
              </a:rPr>
              <a:t>버전별로 CPU, GPU가속 사용가능 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r>
              <a:rPr lang="ko-KR" altLang="en-US">
                <a:solidFill>
                  <a:srgbClr val="3B3B3B"/>
                </a:solidFill>
                <a:cs typeface="lato"/>
              </a:rPr>
              <a:t>대량연산, 머신러닝, 딥러닝 모델 학습 특화 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78544-5886-49DE-9852-65827E9810B1}"/>
              </a:ext>
            </a:extLst>
          </p:cNvPr>
          <p:cNvSpPr txBox="1"/>
          <p:nvPr/>
        </p:nvSpPr>
        <p:spPr>
          <a:xfrm>
            <a:off x="6089548" y="6077436"/>
            <a:ext cx="54610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https://www.tensorflow.org/?hl=ko</a:t>
            </a:r>
            <a:endParaRPr lang="ko-KR">
              <a:solidFill>
                <a:schemeClr val="accent1"/>
              </a:solidFill>
              <a:cs typeface="lato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45136F00-5187-4F97-B6E6-8E10B86F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27" y="3171169"/>
            <a:ext cx="5273614" cy="29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+mj-lt"/>
                <a:cs typeface="lato"/>
              </a:rPr>
              <a:t>FIO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학습모델 실행 30초 후 실행</a:t>
            </a:r>
          </a:p>
          <a:p>
            <a:pPr marL="342900" indent="-342900"/>
            <a:r>
              <a:rPr lang="ko-KR" altLang="en-US" dirty="0" err="1">
                <a:ea typeface="+mn-lt"/>
                <a:cs typeface="+mn-lt"/>
              </a:rPr>
              <a:t>Iodepth</a:t>
            </a:r>
            <a:r>
              <a:rPr lang="ko-KR" altLang="en-US" dirty="0">
                <a:ea typeface="+mn-lt"/>
                <a:cs typeface="+mn-lt"/>
              </a:rPr>
              <a:t>=32</a:t>
            </a:r>
          </a:p>
          <a:p>
            <a:pPr marL="342900" indent="-342900"/>
            <a:r>
              <a:rPr lang="ko-KR" altLang="en-US" err="1">
                <a:ea typeface="+mn-lt"/>
                <a:cs typeface="+mn-lt"/>
              </a:rPr>
              <a:t>Ioengine</a:t>
            </a:r>
            <a:r>
              <a:rPr lang="ko-KR" altLang="en-US" dirty="0">
                <a:ea typeface="+mn-lt"/>
                <a:cs typeface="+mn-lt"/>
              </a:rPr>
              <a:t>=</a:t>
            </a:r>
            <a:r>
              <a:rPr lang="ko-KR" altLang="en-US" err="1">
                <a:ea typeface="+mn-lt"/>
                <a:cs typeface="+mn-lt"/>
              </a:rPr>
              <a:t>libaio</a:t>
            </a:r>
            <a:endParaRPr lang="ko-KR" altLang="en-US">
              <a:ea typeface="+mn-lt"/>
              <a:cs typeface="+mn-lt"/>
            </a:endParaRPr>
          </a:p>
          <a:p>
            <a:pPr marL="342900" indent="-342900"/>
            <a:r>
              <a:rPr lang="en-US" altLang="ko-KR" dirty="0">
                <a:ea typeface="+mn-lt"/>
                <a:cs typeface="+mn-lt"/>
              </a:rPr>
              <a:t>10GB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Sequential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Read</a:t>
            </a:r>
            <a:endParaRPr lang="ko-KR" altLang="en-US" dirty="0">
              <a:ea typeface="+mn-lt"/>
              <a:cs typeface="+mn-lt"/>
            </a:endParaRPr>
          </a:p>
          <a:p>
            <a:pPr marL="342900" indent="-342900"/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Direct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I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/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O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Timebased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=1000 </a:t>
            </a:r>
          </a:p>
          <a:p>
            <a:pPr marL="690245" lvl="1" indent="-342900">
              <a:buFont typeface="Arial" panose="05000000000000000000" pitchFamily="2" charset="2"/>
              <a:buChar char="•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10분 동작</a:t>
            </a: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91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+mj-lt"/>
                <a:cs typeface="lato"/>
              </a:rPr>
              <a:t>결과 </a:t>
            </a:r>
            <a:endParaRPr lang="ko-KR" altLang="en-US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1520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초(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25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분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30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초) 소요 </a:t>
            </a:r>
            <a:endParaRPr lang="ko-KR" dirty="0">
              <a:ea typeface="+mn-lt"/>
              <a:cs typeface="+mn-lt"/>
            </a:endParaRPr>
          </a:p>
          <a:p>
            <a:pPr marL="342900" indent="-342900"/>
            <a:r>
              <a:rPr lang="ko-KR" altLang="en-US" dirty="0">
                <a:cs typeface="lato"/>
              </a:rPr>
              <a:t>단일실행 대비(1015초) 505초 증가</a:t>
            </a:r>
            <a:endParaRPr lang="ko-KR" dirty="0">
              <a:cs typeface="lato"/>
            </a:endParaRPr>
          </a:p>
          <a:p>
            <a:pPr marL="342900" indent="-342900"/>
            <a:r>
              <a:rPr lang="en-US" altLang="ko-KR" dirty="0" err="1">
                <a:cs typeface="lato"/>
              </a:rPr>
              <a:t>초당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전송량</a:t>
            </a:r>
            <a:r>
              <a:rPr lang="en-US" altLang="ko-KR" dirty="0">
                <a:cs typeface="lato"/>
              </a:rPr>
              <a:t>, </a:t>
            </a:r>
            <a:r>
              <a:rPr lang="en-US" altLang="ko-KR" dirty="0" err="1">
                <a:cs typeface="lato"/>
              </a:rPr>
              <a:t>읽기속도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증가</a:t>
            </a:r>
            <a:endParaRPr lang="en-US" altLang="ko-KR" dirty="0">
              <a:cs typeface="lato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Sequential Write</a:t>
            </a:r>
            <a:endParaRPr lang="en-US" altLang="ko-KR" dirty="0" err="1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1471초(24분 31초)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소요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단일실행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대비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456초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증가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5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D5386738-1D87-45C9-B8C9-10EEB15C4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t="15667" r="36146" b="53667"/>
          <a:stretch/>
        </p:blipFill>
        <p:spPr>
          <a:xfrm>
            <a:off x="6786088" y="2825877"/>
            <a:ext cx="4326539" cy="887992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5EF62DF-7A8E-4319-A5EA-1DE79A54C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77" r="33750" b="1418"/>
          <a:stretch/>
        </p:blipFill>
        <p:spPr>
          <a:xfrm>
            <a:off x="638214" y="2825878"/>
            <a:ext cx="4273025" cy="88773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3B9EAB-1A9B-488C-9BE3-55D0ECA264FD}"/>
              </a:ext>
            </a:extLst>
          </p:cNvPr>
          <p:cNvSpPr/>
          <p:nvPr/>
        </p:nvSpPr>
        <p:spPr>
          <a:xfrm>
            <a:off x="5393950" y="3011886"/>
            <a:ext cx="974202" cy="48227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DFF49A07-6A50-4F58-AD7F-FEA934623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7" t="6571" r="9206" b="5714"/>
          <a:stretch/>
        </p:blipFill>
        <p:spPr>
          <a:xfrm>
            <a:off x="6747933" y="3856566"/>
            <a:ext cx="3369791" cy="25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Tps</a:t>
            </a:r>
            <a:r>
              <a:rPr lang="ko-KR" altLang="en-US" dirty="0">
                <a:latin typeface="lato"/>
                <a:ea typeface="+mj-lt"/>
                <a:cs typeface="lato"/>
              </a:rPr>
              <a:t> 변화량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1520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초(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25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분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30</a:t>
            </a:r>
            <a:r>
              <a:rPr lang="ko-KR" dirty="0">
                <a:solidFill>
                  <a:srgbClr val="3B3B3B"/>
                </a:solidFill>
                <a:ea typeface="+mn-lt"/>
                <a:cs typeface="+mn-lt"/>
              </a:rPr>
              <a:t>초) 소요 </a:t>
            </a:r>
            <a:endParaRPr lang="ko-KR" dirty="0">
              <a:ea typeface="+mn-lt"/>
              <a:cs typeface="+mn-lt"/>
            </a:endParaRPr>
          </a:p>
          <a:p>
            <a:pPr marL="342900" indent="-342900"/>
            <a:r>
              <a:rPr lang="ko-KR" altLang="en-US" dirty="0">
                <a:cs typeface="lato"/>
              </a:rPr>
              <a:t>단일실행 대비(1015초) 505초 증가</a:t>
            </a:r>
            <a:endParaRPr lang="ko-KR" dirty="0">
              <a:cs typeface="lato"/>
            </a:endParaRPr>
          </a:p>
          <a:p>
            <a:pPr marL="342900" indent="-342900"/>
            <a:r>
              <a:rPr lang="en-US" altLang="ko-KR" dirty="0" err="1">
                <a:cs typeface="lato"/>
              </a:rPr>
              <a:t>초당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전송횟수</a:t>
            </a:r>
            <a:r>
              <a:rPr lang="en-US" altLang="ko-KR" dirty="0">
                <a:cs typeface="lato"/>
              </a:rPr>
              <a:t>(</a:t>
            </a:r>
            <a:r>
              <a:rPr lang="en-US" altLang="ko-KR" dirty="0" err="1">
                <a:cs typeface="lato"/>
              </a:rPr>
              <a:t>tps</a:t>
            </a:r>
            <a:r>
              <a:rPr lang="en-US" altLang="ko-KR" dirty="0">
                <a:cs typeface="lato"/>
              </a:rPr>
              <a:t>), </a:t>
            </a:r>
            <a:r>
              <a:rPr lang="en-US" altLang="ko-KR" dirty="0" err="1">
                <a:cs typeface="lato"/>
              </a:rPr>
              <a:t>읽기속도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증가</a:t>
            </a:r>
            <a:endParaRPr lang="en-US" altLang="ko-KR">
              <a:cs typeface="lato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Fio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단일실행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시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tps가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더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크게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측정됨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4" name="그림 14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id="{A0984C03-81A0-4FAB-A26A-2E0F6E9ED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52" b="77885"/>
          <a:stretch/>
        </p:blipFill>
        <p:spPr>
          <a:xfrm>
            <a:off x="663614" y="2819939"/>
            <a:ext cx="3170550" cy="222462"/>
          </a:xfrm>
          <a:prstGeom prst="rect">
            <a:avLst/>
          </a:prstGeom>
        </p:spPr>
      </p:pic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CA5432C-38A6-49CF-8798-627EE90D4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1" r="178" b="13402"/>
          <a:stretch/>
        </p:blipFill>
        <p:spPr>
          <a:xfrm>
            <a:off x="681085" y="4160831"/>
            <a:ext cx="5415034" cy="675172"/>
          </a:xfrm>
          <a:prstGeom prst="rect">
            <a:avLst/>
          </a:prstGeom>
        </p:spPr>
      </p:pic>
      <p:pic>
        <p:nvPicPr>
          <p:cNvPr id="17" name="그림 14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id="{F23CCB75-6153-4139-B61C-A16A69FD9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08" r="50452" b="11538"/>
          <a:stretch/>
        </p:blipFill>
        <p:spPr>
          <a:xfrm>
            <a:off x="663613" y="3041786"/>
            <a:ext cx="3170550" cy="21279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3DF64A-819E-47A4-A823-387D14C34C32}"/>
              </a:ext>
            </a:extLst>
          </p:cNvPr>
          <p:cNvGrpSpPr/>
          <p:nvPr/>
        </p:nvGrpSpPr>
        <p:grpSpPr>
          <a:xfrm>
            <a:off x="5486400" y="2824761"/>
            <a:ext cx="3199660" cy="419817"/>
            <a:chOff x="5197033" y="2882635"/>
            <a:chExt cx="2910293" cy="363244"/>
          </a:xfrm>
        </p:grpSpPr>
        <p:pic>
          <p:nvPicPr>
            <p:cNvPr id="15" name="그림 15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57DED3D-9EFE-40C9-AAB4-DDF237319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071" r="53365" b="76971"/>
            <a:stretch/>
          </p:blipFill>
          <p:spPr>
            <a:xfrm>
              <a:off x="5235616" y="2882635"/>
              <a:ext cx="2871710" cy="188164"/>
            </a:xfrm>
            <a:prstGeom prst="rect">
              <a:avLst/>
            </a:prstGeom>
          </p:spPr>
        </p:pic>
        <p:pic>
          <p:nvPicPr>
            <p:cNvPr id="18" name="그림 15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70B056C-54D2-4345-BD85-09C5016A0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626" t="38929" r="53365" b="54279"/>
            <a:stretch/>
          </p:blipFill>
          <p:spPr>
            <a:xfrm>
              <a:off x="5197033" y="3062207"/>
              <a:ext cx="2910233" cy="183672"/>
            </a:xfrm>
            <a:prstGeom prst="rect">
              <a:avLst/>
            </a:prstGeom>
          </p:spPr>
        </p:pic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586DC72-3E2F-4521-9D1D-AF552DD81BE2}"/>
              </a:ext>
            </a:extLst>
          </p:cNvPr>
          <p:cNvSpPr/>
          <p:nvPr/>
        </p:nvSpPr>
        <p:spPr>
          <a:xfrm>
            <a:off x="4188897" y="2820152"/>
            <a:ext cx="974202" cy="48227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5A8AF-2118-4C72-AB2F-EE6617DD2495}"/>
              </a:ext>
            </a:extLst>
          </p:cNvPr>
          <p:cNvSpPr/>
          <p:nvPr/>
        </p:nvSpPr>
        <p:spPr>
          <a:xfrm>
            <a:off x="1971674" y="2815661"/>
            <a:ext cx="858456" cy="434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ADE714-C98F-418B-A3EC-0D6BE0B91DC9}"/>
              </a:ext>
            </a:extLst>
          </p:cNvPr>
          <p:cNvSpPr/>
          <p:nvPr/>
        </p:nvSpPr>
        <p:spPr>
          <a:xfrm>
            <a:off x="6717294" y="2815660"/>
            <a:ext cx="858456" cy="434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3">
            <a:extLst>
              <a:ext uri="{FF2B5EF4-FFF2-40B4-BE49-F238E27FC236}">
                <a16:creationId xmlns:a16="http://schemas.microsoft.com/office/drawing/2014/main" id="{6CDD9918-2AA8-4010-A1E5-D1F463CA86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5" r="9512" b="6017"/>
          <a:stretch/>
        </p:blipFill>
        <p:spPr>
          <a:xfrm>
            <a:off x="7608425" y="3426653"/>
            <a:ext cx="4152008" cy="29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3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Cgroup</a:t>
            </a:r>
            <a:r>
              <a:rPr lang="ko-KR" altLang="en-US" dirty="0">
                <a:latin typeface="lato"/>
                <a:ea typeface="+mj-lt"/>
                <a:cs typeface="lato"/>
              </a:rPr>
              <a:t> </a:t>
            </a:r>
            <a:r>
              <a:rPr lang="ko-KR" altLang="en-US" dirty="0" err="1">
                <a:latin typeface="lato"/>
                <a:ea typeface="+mj-lt"/>
                <a:cs typeface="lato"/>
              </a:rPr>
              <a:t>blkio</a:t>
            </a:r>
            <a:r>
              <a:rPr lang="ko-KR" altLang="en-US" dirty="0">
                <a:latin typeface="lato"/>
                <a:ea typeface="+mj-lt"/>
                <a:cs typeface="lato"/>
              </a:rPr>
              <a:t> 적용 </a:t>
            </a:r>
            <a:endParaRPr lang="ko-KR" altLang="en-US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>
                <a:ea typeface="+mn-lt"/>
                <a:cs typeface="+mn-lt"/>
              </a:rPr>
              <a:t>FIO, classification.py 프로세스별 IOPS 제한 </a:t>
            </a:r>
            <a:endParaRPr lang="en-US" altLang="ko-KR" dirty="0">
              <a:ea typeface="+mn-lt"/>
              <a:cs typeface="+mn-lt"/>
            </a:endParaRPr>
          </a:p>
          <a:p>
            <a:pPr marL="575945" lvl="1">
              <a:buFont typeface="Arial,Sans-Serif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iostat</a:t>
            </a:r>
            <a:r>
              <a:rPr lang="ko-KR">
                <a:ea typeface="+mn-lt"/>
                <a:cs typeface="+mn-lt"/>
              </a:rPr>
              <a:t>으로 관측한 개별실행 </a:t>
            </a:r>
            <a:r>
              <a:rPr lang="en-US">
                <a:ea typeface="+mn-lt"/>
                <a:cs typeface="+mn-lt"/>
              </a:rPr>
              <a:t>tfs</a:t>
            </a:r>
            <a:r>
              <a:rPr lang="ko-KR">
                <a:ea typeface="+mn-lt"/>
                <a:cs typeface="+mn-lt"/>
              </a:rPr>
              <a:t> 평균값 사용 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 altLang="ko-KR">
                <a:cs typeface="lato"/>
              </a:rPr>
              <a:t>Blkio.throttle.read_iops_device </a:t>
            </a:r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Read에 대한 최대 IOPS 제한(byte단위) 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Tensorflow: 70(평균 tps)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FIO: 38000</a:t>
            </a:r>
            <a:endParaRPr lang="en-US"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746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Cgroup</a:t>
            </a:r>
            <a:r>
              <a:rPr lang="ko-KR" altLang="en-US" dirty="0">
                <a:latin typeface="lato"/>
                <a:ea typeface="+mj-lt"/>
                <a:cs typeface="lato"/>
              </a:rPr>
              <a:t> </a:t>
            </a:r>
            <a:r>
              <a:rPr lang="ko-KR" altLang="en-US" dirty="0" err="1">
                <a:latin typeface="lato"/>
                <a:ea typeface="+mj-lt"/>
                <a:cs typeface="lato"/>
              </a:rPr>
              <a:t>blkio</a:t>
            </a:r>
            <a:r>
              <a:rPr lang="ko-KR" altLang="en-US" dirty="0">
                <a:latin typeface="lato"/>
                <a:ea typeface="+mj-lt"/>
                <a:cs typeface="lato"/>
              </a:rPr>
              <a:t> 적용 </a:t>
            </a:r>
            <a:endParaRPr lang="ko-KR" altLang="en-US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결과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Tensorflow 프로세스 실행불가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실행직후 데이터셋 메모리 로드를 위해 약 23000 IOPS 발생</a:t>
            </a:r>
            <a:endParaRPr lang="en-US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IOPS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를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 70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으로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 제한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시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 데이터셋 로드지연으로 인해 process sleep</a:t>
            </a:r>
            <a:endParaRPr lang="en-US"/>
          </a:p>
          <a:p>
            <a:pPr marL="342900" indent="-342900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프로세스 I/O패턴을 고려하지 않​는 설정값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Cgroup 서브시스템은 프로세스가 동작중일 때 설정값을 변경해도 적용되지 않음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26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NVMe SSD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NVMe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SSD+Multi-queue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layer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환경에서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실행시간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측정</a:t>
            </a:r>
            <a:endParaRPr lang="en-US" altLang="ko-KR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Fio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동시실행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학습모델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 실행 후 30초 </a:t>
            </a:r>
            <a:r>
              <a:rPr lang="en-US" err="1">
                <a:solidFill>
                  <a:srgbClr val="3B3B3B"/>
                </a:solidFill>
                <a:ea typeface="+mn-lt"/>
                <a:cs typeface="+mn-lt"/>
              </a:rPr>
              <a:t>경과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 후 시작 10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분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동작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10GB 파일 Read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결과</a:t>
            </a:r>
            <a:endParaRPr lang="en-US" altLang="ko-KR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약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1261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초 소요(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21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분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1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초)</a:t>
            </a:r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SATA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SSD와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달리 지속적으로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I/O가 발생하지 않음, 실행초기 높은 tps 발생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SATA SSD환경에서 데이터 로드 시 메모리 부족이 아닌 다른 원인이 있는것으로 생각 됨 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6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88E00C44-766F-459F-AFD7-92E2BC8D6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38" r="9761" b="3670"/>
          <a:stretch/>
        </p:blipFill>
        <p:spPr>
          <a:xfrm>
            <a:off x="889538" y="5240757"/>
            <a:ext cx="6476600" cy="73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0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Cgroup</a:t>
            </a:r>
            <a:r>
              <a:rPr lang="ko-KR" altLang="en-US" dirty="0">
                <a:latin typeface="lato"/>
                <a:ea typeface="+mj-lt"/>
                <a:cs typeface="lato"/>
              </a:rPr>
              <a:t> 적용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Cpuset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하위그룹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생성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후 각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그룹에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PID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등록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575945" lvl="1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텐서플로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process의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경우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cpu0~4개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사용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575945" lvl="1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Fio프로세스는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cpu5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사용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결과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1237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초 소요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(</a:t>
            </a:r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20분 37초) 약 24초 단축 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Fio 10GB Write로 변경 후 결과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1243초 소요(20분 43초) Read 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비</a:t>
            </a:r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 6초 증가 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0E869-C985-42C7-8578-A92DB531A504}"/>
              </a:ext>
            </a:extLst>
          </p:cNvPr>
          <p:cNvGrpSpPr/>
          <p:nvPr/>
        </p:nvGrpSpPr>
        <p:grpSpPr>
          <a:xfrm>
            <a:off x="8963098" y="1100290"/>
            <a:ext cx="2549733" cy="2165008"/>
            <a:chOff x="7345965" y="3149224"/>
            <a:chExt cx="3675799" cy="296087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1C6B6E5-0D69-4EC0-BC2A-50216C7CD9B5}"/>
                </a:ext>
              </a:extLst>
            </p:cNvPr>
            <p:cNvGrpSpPr/>
            <p:nvPr/>
          </p:nvGrpSpPr>
          <p:grpSpPr>
            <a:xfrm>
              <a:off x="7345965" y="3149224"/>
              <a:ext cx="1175963" cy="746592"/>
              <a:chOff x="8843071" y="3032683"/>
              <a:chExt cx="1175963" cy="74659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66551E7-E4E7-4996-981C-6E8BC59438D5}"/>
                  </a:ext>
                </a:extLst>
              </p:cNvPr>
              <p:cNvSpPr/>
              <p:nvPr/>
            </p:nvSpPr>
            <p:spPr>
              <a:xfrm>
                <a:off x="8843969" y="3120340"/>
                <a:ext cx="1175065" cy="65893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100" b="1">
                    <a:cs typeface="lato"/>
                  </a:rPr>
                  <a:t>/cpuset</a:t>
                </a:r>
              </a:p>
              <a:p>
                <a:pPr algn="ctr"/>
                <a:r>
                  <a:rPr lang="ko-KR" altLang="en-US" sz="1100" b="1">
                    <a:cs typeface="lato"/>
                  </a:rPr>
                  <a:t>Root</a:t>
                </a:r>
              </a:p>
            </p:txBody>
          </p:sp>
          <p:sp>
            <p:nvSpPr>
              <p:cNvPr id="37" name="사각형: 잘린 위쪽 모서리 36">
                <a:extLst>
                  <a:ext uri="{FF2B5EF4-FFF2-40B4-BE49-F238E27FC236}">
                    <a16:creationId xmlns:a16="http://schemas.microsoft.com/office/drawing/2014/main" id="{AEBD9EE9-C019-40B0-8A15-DA1049C5B0CC}"/>
                  </a:ext>
                </a:extLst>
              </p:cNvPr>
              <p:cNvSpPr/>
              <p:nvPr/>
            </p:nvSpPr>
            <p:spPr>
              <a:xfrm>
                <a:off x="8843071" y="3032683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FDA84D6-8CDB-4C87-9BB2-BBF45B6967A9}"/>
                </a:ext>
              </a:extLst>
            </p:cNvPr>
            <p:cNvGrpSpPr/>
            <p:nvPr/>
          </p:nvGrpSpPr>
          <p:grpSpPr>
            <a:xfrm>
              <a:off x="8016799" y="4106954"/>
              <a:ext cx="1249200" cy="792909"/>
              <a:chOff x="9926281" y="3999378"/>
              <a:chExt cx="1249200" cy="79290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440405D-1A40-46AC-9B77-AD35807D15D2}"/>
                  </a:ext>
                </a:extLst>
              </p:cNvPr>
              <p:cNvSpPr/>
              <p:nvPr/>
            </p:nvSpPr>
            <p:spPr>
              <a:xfrm>
                <a:off x="9927181" y="4063877"/>
                <a:ext cx="1248300" cy="72841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9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tensorflow</a:t>
                </a:r>
                <a:endParaRPr lang="ko-KR" altLang="en-US" sz="800" b="1">
                  <a:cs typeface="lato"/>
                </a:endParaRPr>
              </a:p>
              <a:p>
                <a:pPr algn="ctr"/>
                <a:r>
                  <a:rPr lang="ko-KR" altLang="en-US" sz="900" b="1" err="1">
                    <a:cs typeface="lato"/>
                  </a:rPr>
                  <a:t>pid</a:t>
                </a:r>
                <a:r>
                  <a:rPr lang="ko-KR" altLang="en-US" sz="900" b="1" dirty="0">
                    <a:cs typeface="lato"/>
                  </a:rPr>
                  <a:t>=9153</a:t>
                </a:r>
              </a:p>
            </p:txBody>
          </p:sp>
          <p:sp>
            <p:nvSpPr>
              <p:cNvPr id="41" name="사각형: 잘린 위쪽 모서리 40">
                <a:extLst>
                  <a:ext uri="{FF2B5EF4-FFF2-40B4-BE49-F238E27FC236}">
                    <a16:creationId xmlns:a16="http://schemas.microsoft.com/office/drawing/2014/main" id="{10C01339-5297-4B1C-94FE-E2504111ABC1}"/>
                  </a:ext>
                </a:extLst>
              </p:cNvPr>
              <p:cNvSpPr/>
              <p:nvPr/>
            </p:nvSpPr>
            <p:spPr>
              <a:xfrm>
                <a:off x="9926281" y="3999378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33DDB92-0967-46C9-84A4-55CBB48EAF62}"/>
                </a:ext>
              </a:extLst>
            </p:cNvPr>
            <p:cNvGrpSpPr/>
            <p:nvPr/>
          </p:nvGrpSpPr>
          <p:grpSpPr>
            <a:xfrm>
              <a:off x="8016799" y="5305608"/>
              <a:ext cx="1249200" cy="804490"/>
              <a:chOff x="9935246" y="5090456"/>
              <a:chExt cx="1249200" cy="80449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7D42331-D371-4ECC-B4E6-86FD213085A6}"/>
                  </a:ext>
                </a:extLst>
              </p:cNvPr>
              <p:cNvSpPr/>
              <p:nvPr/>
            </p:nvSpPr>
            <p:spPr>
              <a:xfrm>
                <a:off x="9936146" y="5189696"/>
                <a:ext cx="1248300" cy="7052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fio</a:t>
                </a:r>
                <a:endParaRPr lang="ko-KR" altLang="en-US" sz="800" b="1" dirty="0">
                  <a:cs typeface="lato"/>
                </a:endParaRPr>
              </a:p>
              <a:p>
                <a:pPr algn="ctr"/>
                <a:r>
                  <a:rPr lang="ko-KR" altLang="en-US" sz="800" b="1" err="1">
                    <a:cs typeface="lato"/>
                  </a:rPr>
                  <a:t>pid</a:t>
                </a:r>
                <a:r>
                  <a:rPr lang="ko-KR" altLang="en-US" sz="800" b="1" dirty="0">
                    <a:cs typeface="lato"/>
                  </a:rPr>
                  <a:t>=3897</a:t>
                </a:r>
              </a:p>
            </p:txBody>
          </p:sp>
          <p:sp>
            <p:nvSpPr>
              <p:cNvPr id="45" name="사각형: 잘린 위쪽 모서리 44">
                <a:extLst>
                  <a:ext uri="{FF2B5EF4-FFF2-40B4-BE49-F238E27FC236}">
                    <a16:creationId xmlns:a16="http://schemas.microsoft.com/office/drawing/2014/main" id="{949EFE64-0773-440C-A865-0DBBC28F5C1F}"/>
                  </a:ext>
                </a:extLst>
              </p:cNvPr>
              <p:cNvSpPr/>
              <p:nvPr/>
            </p:nvSpPr>
            <p:spPr>
              <a:xfrm>
                <a:off x="9935246" y="5090456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2D27991-FE09-4435-A27C-9D9DE7E6A235}"/>
                </a:ext>
              </a:extLst>
            </p:cNvPr>
            <p:cNvCxnSpPr/>
            <p:nvPr/>
          </p:nvCxnSpPr>
          <p:spPr>
            <a:xfrm>
              <a:off x="7564531" y="3902449"/>
              <a:ext cx="1" cy="717177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5355C60-E692-4835-8BC2-A3A7FF6BF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8495" y="4607000"/>
              <a:ext cx="483376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96245C1-25B9-4C87-BEF7-93309ACA0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8496" y="5701704"/>
              <a:ext cx="568816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FA39240-BAF1-4989-B81A-307C6F59809A}"/>
                </a:ext>
              </a:extLst>
            </p:cNvPr>
            <p:cNvCxnSpPr>
              <a:cxnSpLocks/>
            </p:cNvCxnSpPr>
            <p:nvPr/>
          </p:nvCxnSpPr>
          <p:spPr>
            <a:xfrm>
              <a:off x="7564531" y="4610787"/>
              <a:ext cx="1" cy="1103542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4DD8A675-499F-4CBC-AAE0-A06D30BC62F3}"/>
                </a:ext>
              </a:extLst>
            </p:cNvPr>
            <p:cNvSpPr/>
            <p:nvPr/>
          </p:nvSpPr>
          <p:spPr>
            <a:xfrm>
              <a:off x="9572893" y="4297921"/>
              <a:ext cx="1448871" cy="482958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cpu0-4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E5C2730F-2FF8-4FF8-85A0-E6F49C0AB704}"/>
                </a:ext>
              </a:extLst>
            </p:cNvPr>
            <p:cNvSpPr/>
            <p:nvPr/>
          </p:nvSpPr>
          <p:spPr>
            <a:xfrm>
              <a:off x="9583625" y="5489217"/>
              <a:ext cx="1438139" cy="461492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cpu5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D29D17-884C-4DB0-BEA1-18F3690A4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5679" y="4403084"/>
              <a:ext cx="311239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000669C-2417-49FE-95B9-16447D029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5679" y="5594380"/>
              <a:ext cx="311239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7">
            <a:extLst>
              <a:ext uri="{FF2B5EF4-FFF2-40B4-BE49-F238E27FC236}">
                <a16:creationId xmlns:a16="http://schemas.microsoft.com/office/drawing/2014/main" id="{05CAAD7F-FB14-4492-B1EA-CE0CB6428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" t="6158" r="5947" b="5139"/>
          <a:stretch/>
        </p:blipFill>
        <p:spPr>
          <a:xfrm>
            <a:off x="7600923" y="3432376"/>
            <a:ext cx="4036156" cy="29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Cgroup memory제한 적용 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Tensorflow의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메모리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사용을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제한</a:t>
            </a:r>
            <a:endParaRPr lang="en-US" altLang="ko-KR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실행 완료까지 지속적인 I/O 발생 유도 </a:t>
            </a: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Cgroup memory,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cpuset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3B3B3B"/>
                </a:solidFill>
                <a:ea typeface="+mn-lt"/>
                <a:cs typeface="+mn-lt"/>
              </a:rPr>
              <a:t>적용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en-US">
              <a:cs typeface="lato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Tensorflow 메모리 사용량을 6GB로 제한 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>
                <a:cs typeface="lato"/>
              </a:rPr>
              <a:t>Tensorflow에서 지속적으로 I/O가 발생 할 경우  Fio 동시실행 결과 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1380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초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소요(23분)</a:t>
            </a:r>
          </a:p>
          <a:p>
            <a:pPr marL="0" indent="0">
              <a:buNone/>
            </a:pPr>
            <a:endParaRPr lang="en-US" altLang="ko-KR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0E869-C985-42C7-8578-A92DB531A504}"/>
              </a:ext>
            </a:extLst>
          </p:cNvPr>
          <p:cNvGrpSpPr/>
          <p:nvPr/>
        </p:nvGrpSpPr>
        <p:grpSpPr>
          <a:xfrm>
            <a:off x="8396046" y="3812624"/>
            <a:ext cx="3049266" cy="2520608"/>
            <a:chOff x="7345965" y="3149224"/>
            <a:chExt cx="3675799" cy="2960874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96245C1-25B9-4C87-BEF7-93309ACA0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8496" y="5701704"/>
              <a:ext cx="568816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1C6B6E5-0D69-4EC0-BC2A-50216C7CD9B5}"/>
                </a:ext>
              </a:extLst>
            </p:cNvPr>
            <p:cNvGrpSpPr/>
            <p:nvPr/>
          </p:nvGrpSpPr>
          <p:grpSpPr>
            <a:xfrm>
              <a:off x="7345965" y="3149224"/>
              <a:ext cx="1175963" cy="746592"/>
              <a:chOff x="8843071" y="3032683"/>
              <a:chExt cx="1175963" cy="74659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66551E7-E4E7-4996-981C-6E8BC59438D5}"/>
                  </a:ext>
                </a:extLst>
              </p:cNvPr>
              <p:cNvSpPr/>
              <p:nvPr/>
            </p:nvSpPr>
            <p:spPr>
              <a:xfrm>
                <a:off x="8843969" y="3120340"/>
                <a:ext cx="1175065" cy="65893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100" b="1">
                    <a:cs typeface="lato"/>
                  </a:rPr>
                  <a:t>/cpuset,memory</a:t>
                </a:r>
              </a:p>
              <a:p>
                <a:pPr algn="ctr"/>
                <a:r>
                  <a:rPr lang="ko-KR" altLang="en-US" sz="1100" b="1">
                    <a:cs typeface="lato"/>
                  </a:rPr>
                  <a:t>Root</a:t>
                </a:r>
              </a:p>
            </p:txBody>
          </p:sp>
          <p:sp>
            <p:nvSpPr>
              <p:cNvPr id="37" name="사각형: 잘린 위쪽 모서리 36">
                <a:extLst>
                  <a:ext uri="{FF2B5EF4-FFF2-40B4-BE49-F238E27FC236}">
                    <a16:creationId xmlns:a16="http://schemas.microsoft.com/office/drawing/2014/main" id="{AEBD9EE9-C019-40B0-8A15-DA1049C5B0CC}"/>
                  </a:ext>
                </a:extLst>
              </p:cNvPr>
              <p:cNvSpPr/>
              <p:nvPr/>
            </p:nvSpPr>
            <p:spPr>
              <a:xfrm>
                <a:off x="8843071" y="3032683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FDA84D6-8CDB-4C87-9BB2-BBF45B6967A9}"/>
                </a:ext>
              </a:extLst>
            </p:cNvPr>
            <p:cNvGrpSpPr/>
            <p:nvPr/>
          </p:nvGrpSpPr>
          <p:grpSpPr>
            <a:xfrm>
              <a:off x="8016799" y="4106954"/>
              <a:ext cx="1249200" cy="792909"/>
              <a:chOff x="9926281" y="3999378"/>
              <a:chExt cx="1249200" cy="79290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440405D-1A40-46AC-9B77-AD35807D15D2}"/>
                  </a:ext>
                </a:extLst>
              </p:cNvPr>
              <p:cNvSpPr/>
              <p:nvPr/>
            </p:nvSpPr>
            <p:spPr>
              <a:xfrm>
                <a:off x="9927181" y="4063877"/>
                <a:ext cx="1248300" cy="72841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9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tensorflow</a:t>
                </a:r>
                <a:endParaRPr lang="ko-KR" altLang="en-US" sz="800" b="1">
                  <a:cs typeface="lato"/>
                </a:endParaRPr>
              </a:p>
              <a:p>
                <a:pPr algn="ctr"/>
                <a:r>
                  <a:rPr lang="ko-KR" altLang="en-US" sz="900" b="1" err="1">
                    <a:cs typeface="lato"/>
                  </a:rPr>
                  <a:t>pid</a:t>
                </a:r>
                <a:r>
                  <a:rPr lang="ko-KR" altLang="en-US" sz="900" b="1" dirty="0">
                    <a:cs typeface="lato"/>
                  </a:rPr>
                  <a:t>=9153</a:t>
                </a:r>
              </a:p>
            </p:txBody>
          </p:sp>
          <p:sp>
            <p:nvSpPr>
              <p:cNvPr id="41" name="사각형: 잘린 위쪽 모서리 40">
                <a:extLst>
                  <a:ext uri="{FF2B5EF4-FFF2-40B4-BE49-F238E27FC236}">
                    <a16:creationId xmlns:a16="http://schemas.microsoft.com/office/drawing/2014/main" id="{10C01339-5297-4B1C-94FE-E2504111ABC1}"/>
                  </a:ext>
                </a:extLst>
              </p:cNvPr>
              <p:cNvSpPr/>
              <p:nvPr/>
            </p:nvSpPr>
            <p:spPr>
              <a:xfrm>
                <a:off x="9926281" y="3999378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33DDB92-0967-46C9-84A4-55CBB48EAF62}"/>
                </a:ext>
              </a:extLst>
            </p:cNvPr>
            <p:cNvGrpSpPr/>
            <p:nvPr/>
          </p:nvGrpSpPr>
          <p:grpSpPr>
            <a:xfrm>
              <a:off x="8016799" y="5305608"/>
              <a:ext cx="1249200" cy="804490"/>
              <a:chOff x="9935246" y="5090456"/>
              <a:chExt cx="1249200" cy="80449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7D42331-D371-4ECC-B4E6-86FD213085A6}"/>
                  </a:ext>
                </a:extLst>
              </p:cNvPr>
              <p:cNvSpPr/>
              <p:nvPr/>
            </p:nvSpPr>
            <p:spPr>
              <a:xfrm>
                <a:off x="9936146" y="5189696"/>
                <a:ext cx="1248300" cy="7052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fio</a:t>
                </a:r>
                <a:endParaRPr lang="ko-KR" altLang="en-US" sz="800" b="1" dirty="0">
                  <a:cs typeface="lato"/>
                </a:endParaRPr>
              </a:p>
              <a:p>
                <a:pPr algn="ctr"/>
                <a:r>
                  <a:rPr lang="ko-KR" altLang="en-US" sz="800" b="1" err="1">
                    <a:cs typeface="lato"/>
                  </a:rPr>
                  <a:t>pid</a:t>
                </a:r>
                <a:r>
                  <a:rPr lang="ko-KR" altLang="en-US" sz="800" b="1" dirty="0">
                    <a:cs typeface="lato"/>
                  </a:rPr>
                  <a:t>=3897</a:t>
                </a:r>
              </a:p>
            </p:txBody>
          </p:sp>
          <p:sp>
            <p:nvSpPr>
              <p:cNvPr id="45" name="사각형: 잘린 위쪽 모서리 44">
                <a:extLst>
                  <a:ext uri="{FF2B5EF4-FFF2-40B4-BE49-F238E27FC236}">
                    <a16:creationId xmlns:a16="http://schemas.microsoft.com/office/drawing/2014/main" id="{949EFE64-0773-440C-A865-0DBBC28F5C1F}"/>
                  </a:ext>
                </a:extLst>
              </p:cNvPr>
              <p:cNvSpPr/>
              <p:nvPr/>
            </p:nvSpPr>
            <p:spPr>
              <a:xfrm>
                <a:off x="9935246" y="5090456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2D27991-FE09-4435-A27C-9D9DE7E6A235}"/>
                </a:ext>
              </a:extLst>
            </p:cNvPr>
            <p:cNvCxnSpPr/>
            <p:nvPr/>
          </p:nvCxnSpPr>
          <p:spPr>
            <a:xfrm>
              <a:off x="7564531" y="3902449"/>
              <a:ext cx="1" cy="717177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5355C60-E692-4835-8BC2-A3A7FF6BF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8495" y="4607000"/>
              <a:ext cx="483376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FA39240-BAF1-4989-B81A-307C6F59809A}"/>
                </a:ext>
              </a:extLst>
            </p:cNvPr>
            <p:cNvCxnSpPr>
              <a:cxnSpLocks/>
            </p:cNvCxnSpPr>
            <p:nvPr/>
          </p:nvCxnSpPr>
          <p:spPr>
            <a:xfrm>
              <a:off x="7564531" y="4610787"/>
              <a:ext cx="1" cy="1103542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4DD8A675-499F-4CBC-AAE0-A06D30BC62F3}"/>
                </a:ext>
              </a:extLst>
            </p:cNvPr>
            <p:cNvSpPr/>
            <p:nvPr/>
          </p:nvSpPr>
          <p:spPr>
            <a:xfrm>
              <a:off x="9572893" y="4178575"/>
              <a:ext cx="1448871" cy="343722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cpu0-5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E5C2730F-2FF8-4FF8-85A0-E6F49C0AB704}"/>
                </a:ext>
              </a:extLst>
            </p:cNvPr>
            <p:cNvSpPr/>
            <p:nvPr/>
          </p:nvSpPr>
          <p:spPr>
            <a:xfrm>
              <a:off x="9583625" y="5489217"/>
              <a:ext cx="1438139" cy="461492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cpu0-5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D29D17-884C-4DB0-BEA1-18F3690A4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5679" y="4303629"/>
              <a:ext cx="311239" cy="1894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000669C-2417-49FE-95B9-16447D029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5679" y="5594380"/>
              <a:ext cx="311239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6806AC1D-3A10-492F-B32F-EA354E694CCC}"/>
              </a:ext>
            </a:extLst>
          </p:cNvPr>
          <p:cNvSpPr/>
          <p:nvPr/>
        </p:nvSpPr>
        <p:spPr>
          <a:xfrm>
            <a:off x="10243398" y="5078383"/>
            <a:ext cx="1201914" cy="318012"/>
          </a:xfrm>
          <a:prstGeom prst="foldedCorner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>
                <a:solidFill>
                  <a:schemeClr val="tx2"/>
                </a:solidFill>
                <a:cs typeface="lato"/>
              </a:rPr>
              <a:t>Memory.limit_in_bytes(6GB)</a:t>
            </a:r>
            <a:endParaRPr lang="ko-KR" altLang="en-US" sz="900" dirty="0">
              <a:solidFill>
                <a:schemeClr val="tx2"/>
              </a:solidFill>
              <a:cs typeface="lato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11C52E-613C-4916-B935-FA1DD2AA4AE5}"/>
              </a:ext>
            </a:extLst>
          </p:cNvPr>
          <p:cNvCxnSpPr>
            <a:cxnSpLocks/>
          </p:cNvCxnSpPr>
          <p:nvPr/>
        </p:nvCxnSpPr>
        <p:spPr>
          <a:xfrm flipH="1" flipV="1">
            <a:off x="9988548" y="5150975"/>
            <a:ext cx="258189" cy="1612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97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Cgroup memory, cpuset 적용 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Tensorflow 메모리 사용량을 6GB로 제한</a:t>
            </a:r>
          </a:p>
          <a:p>
            <a:pPr marL="342900" indent="-342900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Cpuset으로 Tensorflow, Fio 코어 격리 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cs typeface="lato"/>
              </a:rPr>
              <a:t>Tensorflow: CPU0-4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Fio: CPU5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Fio 동시실행 결과  </a:t>
            </a:r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>
                <a:solidFill>
                  <a:srgbClr val="3B3B3B"/>
                </a:solidFill>
                <a:ea typeface="+mn-lt"/>
                <a:cs typeface="+mn-lt"/>
              </a:rPr>
              <a:t>Fio Read 설정 시 1373초 </a:t>
            </a:r>
            <a:r>
              <a:rPr lang="ko-KR" sz="2200">
                <a:solidFill>
                  <a:srgbClr val="3B3B3B"/>
                </a:solidFill>
                <a:ea typeface="+mn-lt"/>
                <a:cs typeface="+mn-lt"/>
              </a:rPr>
              <a:t>소요</a:t>
            </a:r>
            <a:r>
              <a:rPr lang="en-US" sz="2200">
                <a:solidFill>
                  <a:srgbClr val="3B3B3B"/>
                </a:solidFill>
                <a:ea typeface="+mn-lt"/>
                <a:cs typeface="+mn-lt"/>
              </a:rPr>
              <a:t>(22분 53초) </a:t>
            </a:r>
            <a:endParaRPr lang="en-US" sz="220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>
                <a:solidFill>
                  <a:srgbClr val="3B3B3B"/>
                </a:solidFill>
                <a:ea typeface="+mn-lt"/>
                <a:cs typeface="+mn-lt"/>
              </a:rPr>
              <a:t>Cpuset 미적용 대비 7초 단축 </a:t>
            </a:r>
            <a:endParaRPr lang="en-US" sz="220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>
                <a:solidFill>
                  <a:srgbClr val="3B3B3B"/>
                </a:solidFill>
                <a:ea typeface="+mn-lt"/>
                <a:cs typeface="+mn-lt"/>
              </a:rPr>
              <a:t>Fio Write 설정 시 1348초 소요(22분 28초)</a:t>
            </a:r>
            <a:endParaRPr lang="en-US" sz="220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>
                <a:solidFill>
                  <a:srgbClr val="3B3B3B"/>
                </a:solidFill>
                <a:ea typeface="+mn-lt"/>
                <a:cs typeface="+mn-lt"/>
              </a:rPr>
              <a:t>Cpuset 미적용 대비 32</a:t>
            </a:r>
            <a:r>
              <a:rPr lang="ko-KR" sz="2200">
                <a:solidFill>
                  <a:srgbClr val="3B3B3B"/>
                </a:solidFill>
                <a:ea typeface="+mn-lt"/>
                <a:cs typeface="+mn-lt"/>
              </a:rPr>
              <a:t>초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sz="2200">
                <a:solidFill>
                  <a:srgbClr val="3B3B3B"/>
                </a:solidFill>
                <a:ea typeface="+mn-lt"/>
                <a:cs typeface="+mn-lt"/>
              </a:rPr>
              <a:t>단축</a:t>
            </a:r>
            <a:endParaRPr lang="en-US" sz="2200"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  <a:buChar char="•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0E869-C985-42C7-8578-A92DB531A504}"/>
              </a:ext>
            </a:extLst>
          </p:cNvPr>
          <p:cNvGrpSpPr/>
          <p:nvPr/>
        </p:nvGrpSpPr>
        <p:grpSpPr>
          <a:xfrm>
            <a:off x="8802446" y="959357"/>
            <a:ext cx="3049266" cy="2520608"/>
            <a:chOff x="7345965" y="3149224"/>
            <a:chExt cx="3675799" cy="2960874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96245C1-25B9-4C87-BEF7-93309ACA0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8496" y="5701704"/>
              <a:ext cx="568816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1C6B6E5-0D69-4EC0-BC2A-50216C7CD9B5}"/>
                </a:ext>
              </a:extLst>
            </p:cNvPr>
            <p:cNvGrpSpPr/>
            <p:nvPr/>
          </p:nvGrpSpPr>
          <p:grpSpPr>
            <a:xfrm>
              <a:off x="7345965" y="3149224"/>
              <a:ext cx="1175963" cy="746592"/>
              <a:chOff x="8843071" y="3032683"/>
              <a:chExt cx="1175963" cy="74659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66551E7-E4E7-4996-981C-6E8BC59438D5}"/>
                  </a:ext>
                </a:extLst>
              </p:cNvPr>
              <p:cNvSpPr/>
              <p:nvPr/>
            </p:nvSpPr>
            <p:spPr>
              <a:xfrm>
                <a:off x="8843969" y="3120340"/>
                <a:ext cx="1175065" cy="65893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100" b="1">
                    <a:cs typeface="lato"/>
                  </a:rPr>
                  <a:t>/cpuset,memory</a:t>
                </a:r>
              </a:p>
              <a:p>
                <a:pPr algn="ctr"/>
                <a:r>
                  <a:rPr lang="ko-KR" altLang="en-US" sz="1100" b="1">
                    <a:cs typeface="lato"/>
                  </a:rPr>
                  <a:t>Root</a:t>
                </a:r>
              </a:p>
            </p:txBody>
          </p:sp>
          <p:sp>
            <p:nvSpPr>
              <p:cNvPr id="37" name="사각형: 잘린 위쪽 모서리 36">
                <a:extLst>
                  <a:ext uri="{FF2B5EF4-FFF2-40B4-BE49-F238E27FC236}">
                    <a16:creationId xmlns:a16="http://schemas.microsoft.com/office/drawing/2014/main" id="{AEBD9EE9-C019-40B0-8A15-DA1049C5B0CC}"/>
                  </a:ext>
                </a:extLst>
              </p:cNvPr>
              <p:cNvSpPr/>
              <p:nvPr/>
            </p:nvSpPr>
            <p:spPr>
              <a:xfrm>
                <a:off x="8843071" y="3032683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FDA84D6-8CDB-4C87-9BB2-BBF45B6967A9}"/>
                </a:ext>
              </a:extLst>
            </p:cNvPr>
            <p:cNvGrpSpPr/>
            <p:nvPr/>
          </p:nvGrpSpPr>
          <p:grpSpPr>
            <a:xfrm>
              <a:off x="8016799" y="4106954"/>
              <a:ext cx="1249200" cy="792909"/>
              <a:chOff x="9926281" y="3999378"/>
              <a:chExt cx="1249200" cy="79290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440405D-1A40-46AC-9B77-AD35807D15D2}"/>
                  </a:ext>
                </a:extLst>
              </p:cNvPr>
              <p:cNvSpPr/>
              <p:nvPr/>
            </p:nvSpPr>
            <p:spPr>
              <a:xfrm>
                <a:off x="9927181" y="4063877"/>
                <a:ext cx="1248300" cy="72841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9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tensorflow</a:t>
                </a:r>
                <a:endParaRPr lang="ko-KR" altLang="en-US" sz="800" b="1">
                  <a:cs typeface="lato"/>
                </a:endParaRPr>
              </a:p>
              <a:p>
                <a:pPr algn="ctr"/>
                <a:r>
                  <a:rPr lang="ko-KR" altLang="en-US" sz="900" b="1" err="1">
                    <a:cs typeface="lato"/>
                  </a:rPr>
                  <a:t>pid</a:t>
                </a:r>
                <a:r>
                  <a:rPr lang="ko-KR" altLang="en-US" sz="900" b="1" dirty="0">
                    <a:cs typeface="lato"/>
                  </a:rPr>
                  <a:t>=9153</a:t>
                </a:r>
              </a:p>
            </p:txBody>
          </p:sp>
          <p:sp>
            <p:nvSpPr>
              <p:cNvPr id="41" name="사각형: 잘린 위쪽 모서리 40">
                <a:extLst>
                  <a:ext uri="{FF2B5EF4-FFF2-40B4-BE49-F238E27FC236}">
                    <a16:creationId xmlns:a16="http://schemas.microsoft.com/office/drawing/2014/main" id="{10C01339-5297-4B1C-94FE-E2504111ABC1}"/>
                  </a:ext>
                </a:extLst>
              </p:cNvPr>
              <p:cNvSpPr/>
              <p:nvPr/>
            </p:nvSpPr>
            <p:spPr>
              <a:xfrm>
                <a:off x="9926281" y="3999378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33DDB92-0967-46C9-84A4-55CBB48EAF62}"/>
                </a:ext>
              </a:extLst>
            </p:cNvPr>
            <p:cNvGrpSpPr/>
            <p:nvPr/>
          </p:nvGrpSpPr>
          <p:grpSpPr>
            <a:xfrm>
              <a:off x="8016799" y="5305608"/>
              <a:ext cx="1249200" cy="804490"/>
              <a:chOff x="9935246" y="5090456"/>
              <a:chExt cx="1249200" cy="80449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7D42331-D371-4ECC-B4E6-86FD213085A6}"/>
                  </a:ext>
                </a:extLst>
              </p:cNvPr>
              <p:cNvSpPr/>
              <p:nvPr/>
            </p:nvSpPr>
            <p:spPr>
              <a:xfrm>
                <a:off x="9936146" y="5189696"/>
                <a:ext cx="1248300" cy="7052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fio</a:t>
                </a:r>
                <a:endParaRPr lang="ko-KR" altLang="en-US" sz="800" b="1" dirty="0">
                  <a:cs typeface="lato"/>
                </a:endParaRPr>
              </a:p>
              <a:p>
                <a:pPr algn="ctr"/>
                <a:r>
                  <a:rPr lang="ko-KR" altLang="en-US" sz="800" b="1" err="1">
                    <a:cs typeface="lato"/>
                  </a:rPr>
                  <a:t>pid</a:t>
                </a:r>
                <a:r>
                  <a:rPr lang="ko-KR" altLang="en-US" sz="800" b="1" dirty="0">
                    <a:cs typeface="lato"/>
                  </a:rPr>
                  <a:t>=3897</a:t>
                </a:r>
              </a:p>
            </p:txBody>
          </p:sp>
          <p:sp>
            <p:nvSpPr>
              <p:cNvPr id="45" name="사각형: 잘린 위쪽 모서리 44">
                <a:extLst>
                  <a:ext uri="{FF2B5EF4-FFF2-40B4-BE49-F238E27FC236}">
                    <a16:creationId xmlns:a16="http://schemas.microsoft.com/office/drawing/2014/main" id="{949EFE64-0773-440C-A865-0DBBC28F5C1F}"/>
                  </a:ext>
                </a:extLst>
              </p:cNvPr>
              <p:cNvSpPr/>
              <p:nvPr/>
            </p:nvSpPr>
            <p:spPr>
              <a:xfrm>
                <a:off x="9935246" y="5090456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2D27991-FE09-4435-A27C-9D9DE7E6A235}"/>
                </a:ext>
              </a:extLst>
            </p:cNvPr>
            <p:cNvCxnSpPr/>
            <p:nvPr/>
          </p:nvCxnSpPr>
          <p:spPr>
            <a:xfrm>
              <a:off x="7564531" y="3902449"/>
              <a:ext cx="1" cy="717177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5355C60-E692-4835-8BC2-A3A7FF6BF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8495" y="4607000"/>
              <a:ext cx="483376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FA39240-BAF1-4989-B81A-307C6F59809A}"/>
                </a:ext>
              </a:extLst>
            </p:cNvPr>
            <p:cNvCxnSpPr>
              <a:cxnSpLocks/>
            </p:cNvCxnSpPr>
            <p:nvPr/>
          </p:nvCxnSpPr>
          <p:spPr>
            <a:xfrm>
              <a:off x="7564531" y="4610787"/>
              <a:ext cx="1" cy="1103542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4DD8A675-499F-4CBC-AAE0-A06D30BC62F3}"/>
                </a:ext>
              </a:extLst>
            </p:cNvPr>
            <p:cNvSpPr/>
            <p:nvPr/>
          </p:nvSpPr>
          <p:spPr>
            <a:xfrm>
              <a:off x="9572893" y="4178575"/>
              <a:ext cx="1448871" cy="343722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cpu0-4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E5C2730F-2FF8-4FF8-85A0-E6F49C0AB704}"/>
                </a:ext>
              </a:extLst>
            </p:cNvPr>
            <p:cNvSpPr/>
            <p:nvPr/>
          </p:nvSpPr>
          <p:spPr>
            <a:xfrm>
              <a:off x="9583625" y="5489217"/>
              <a:ext cx="1438139" cy="461492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cpu5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D29D17-884C-4DB0-BEA1-18F3690A4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5679" y="4303629"/>
              <a:ext cx="311239" cy="1894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000669C-2417-49FE-95B9-16447D029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5679" y="5594380"/>
              <a:ext cx="311239" cy="189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6806AC1D-3A10-492F-B32F-EA354E694CCC}"/>
              </a:ext>
            </a:extLst>
          </p:cNvPr>
          <p:cNvSpPr/>
          <p:nvPr/>
        </p:nvSpPr>
        <p:spPr>
          <a:xfrm>
            <a:off x="10649798" y="2233583"/>
            <a:ext cx="1201914" cy="318012"/>
          </a:xfrm>
          <a:prstGeom prst="foldedCorner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>
                <a:solidFill>
                  <a:schemeClr val="tx2"/>
                </a:solidFill>
                <a:cs typeface="lato"/>
              </a:rPr>
              <a:t>Memory.limit_in_bytes(6GB)</a:t>
            </a:r>
            <a:endParaRPr lang="ko-KR" altLang="en-US" sz="900" dirty="0">
              <a:solidFill>
                <a:schemeClr val="tx2"/>
              </a:solidFill>
              <a:cs typeface="lato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11C52E-613C-4916-B935-FA1DD2AA4AE5}"/>
              </a:ext>
            </a:extLst>
          </p:cNvPr>
          <p:cNvCxnSpPr>
            <a:cxnSpLocks/>
          </p:cNvCxnSpPr>
          <p:nvPr/>
        </p:nvCxnSpPr>
        <p:spPr>
          <a:xfrm flipH="1" flipV="1">
            <a:off x="10394948" y="2348508"/>
            <a:ext cx="258189" cy="1612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8">
            <a:extLst>
              <a:ext uri="{FF2B5EF4-FFF2-40B4-BE49-F238E27FC236}">
                <a16:creationId xmlns:a16="http://schemas.microsoft.com/office/drawing/2014/main" id="{E3854E73-0DD4-45B2-ADC0-1B3B28FF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1" t="5489" r="5989" b="5728"/>
          <a:stretch/>
        </p:blipFill>
        <p:spPr>
          <a:xfrm>
            <a:off x="7923106" y="3745020"/>
            <a:ext cx="3570358" cy="25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2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Cpuset.exclusive_cpu</a:t>
            </a:r>
            <a:r>
              <a:rPr lang="ko-KR" altLang="en-US" dirty="0">
                <a:latin typeface="lato"/>
                <a:ea typeface="+mj-lt"/>
                <a:cs typeface="lato"/>
              </a:rPr>
              <a:t> 적용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부모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,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자식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프로세스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이외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프로세스의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코어사용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여부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결정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</a:p>
          <a:p>
            <a:pPr marL="575945" lvl="1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Cpuset.exclusive_cpu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=0 (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허용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,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기본값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)</a:t>
            </a:r>
          </a:p>
          <a:p>
            <a:pPr marL="575945" lvl="1"/>
            <a:r>
              <a:rPr lang="en-US" dirty="0" err="1">
                <a:solidFill>
                  <a:srgbClr val="3B3B3B"/>
                </a:solidFill>
                <a:ea typeface="+mn-lt"/>
                <a:cs typeface="+mn-lt"/>
              </a:rPr>
              <a:t>Cpuset.exclusive_cpu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=1 </a:t>
            </a:r>
          </a:p>
          <a:p>
            <a:pPr marL="575945" lvl="1"/>
            <a:r>
              <a:rPr lang="en-US">
                <a:solidFill>
                  <a:srgbClr val="3B3B3B"/>
                </a:solidFill>
                <a:ea typeface="+mn-lt"/>
                <a:cs typeface="+mn-lt"/>
              </a:rPr>
              <a:t>Cgroup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에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소속되지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않은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기타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프로세스가 </a:t>
            </a:r>
            <a:r>
              <a:rPr lang="ko-KR" altLang="en-US" err="1">
                <a:solidFill>
                  <a:srgbClr val="3B3B3B"/>
                </a:solidFill>
                <a:ea typeface="+mn-lt"/>
                <a:cs typeface="+mn-lt"/>
              </a:rPr>
              <a:t>tensorflow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 그룹에 지정된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코어를 사용하는 것을</a:t>
            </a:r>
            <a:r>
              <a:rPr 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제한</a:t>
            </a:r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Fio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동시실행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ea typeface="+mn-lt"/>
                <a:cs typeface="+mn-lt"/>
              </a:rPr>
              <a:t>결과</a:t>
            </a: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  </a:t>
            </a:r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Fio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Read </a:t>
            </a: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설정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시 1336초 </a:t>
            </a:r>
            <a:r>
              <a:rPr lang="ko-KR" sz="2200" dirty="0">
                <a:solidFill>
                  <a:srgbClr val="3B3B3B"/>
                </a:solidFill>
                <a:ea typeface="+mn-lt"/>
                <a:cs typeface="+mn-lt"/>
              </a:rPr>
              <a:t>소요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(22분 16초) </a:t>
            </a:r>
            <a:endParaRPr lang="en-US" sz="2200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 err="1">
                <a:solidFill>
                  <a:srgbClr val="3B3B3B"/>
                </a:solidFill>
                <a:ea typeface="+mn-lt"/>
                <a:cs typeface="+mn-lt"/>
              </a:rPr>
              <a:t>exclusive_cpu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3B3B3B"/>
                </a:solidFill>
                <a:ea typeface="+mn-lt"/>
                <a:cs typeface="+mn-lt"/>
              </a:rPr>
              <a:t>미적용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3B3B3B"/>
                </a:solidFill>
                <a:ea typeface="+mn-lt"/>
                <a:cs typeface="+mn-lt"/>
              </a:rPr>
              <a:t>대비</a:t>
            </a:r>
            <a:r>
              <a:rPr lang="en-US" altLang="ko-KR" sz="2200">
                <a:solidFill>
                  <a:srgbClr val="3B3B3B"/>
                </a:solidFill>
                <a:ea typeface="+mn-lt"/>
                <a:cs typeface="+mn-lt"/>
              </a:rPr>
              <a:t> 37</a:t>
            </a:r>
            <a:r>
              <a:rPr lang="ko-KR" altLang="en-US" sz="2200" dirty="0">
                <a:solidFill>
                  <a:srgbClr val="3B3B3B"/>
                </a:solidFill>
                <a:ea typeface="+mn-lt"/>
                <a:cs typeface="+mn-lt"/>
              </a:rPr>
              <a:t>초</a:t>
            </a:r>
            <a:r>
              <a:rPr lang="en-US" altLang="ko-KR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2200" dirty="0">
                <a:solidFill>
                  <a:srgbClr val="3B3B3B"/>
                </a:solidFill>
                <a:ea typeface="+mn-lt"/>
                <a:cs typeface="+mn-lt"/>
              </a:rPr>
              <a:t>단축</a:t>
            </a:r>
            <a:r>
              <a:rPr lang="en-US" altLang="ko-KR" sz="2200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endParaRPr lang="en-US" altLang="ko-KR" sz="220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Fio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Write </a:t>
            </a: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설정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시 1351초 </a:t>
            </a: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소요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(22분 32초)</a:t>
            </a:r>
            <a:endParaRPr lang="en-US" sz="2200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exclusive_cpu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미적용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3B3B3B"/>
                </a:solidFill>
                <a:ea typeface="+mn-lt"/>
                <a:cs typeface="+mn-lt"/>
              </a:rPr>
              <a:t>대비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en-US" altLang="ko-KR" sz="2200" dirty="0">
                <a:solidFill>
                  <a:srgbClr val="3B3B3B"/>
                </a:solidFill>
                <a:ea typeface="+mn-lt"/>
                <a:cs typeface="+mn-lt"/>
              </a:rPr>
              <a:t>4</a:t>
            </a:r>
            <a:r>
              <a:rPr lang="ko-KR" sz="2200" dirty="0">
                <a:solidFill>
                  <a:srgbClr val="3B3B3B"/>
                </a:solidFill>
                <a:ea typeface="+mn-lt"/>
                <a:cs typeface="+mn-lt"/>
              </a:rPr>
              <a:t>초</a:t>
            </a:r>
            <a:r>
              <a:rPr lang="en-US" sz="22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2200" dirty="0">
                <a:solidFill>
                  <a:srgbClr val="3B3B3B"/>
                </a:solidFill>
                <a:ea typeface="+mn-lt"/>
                <a:cs typeface="+mn-lt"/>
              </a:rPr>
              <a:t>증가</a:t>
            </a:r>
            <a:endParaRPr lang="ko-KR" altLang="en-US" sz="2200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F17370-2020-4333-9D5C-54D6F09B9FB8}"/>
              </a:ext>
            </a:extLst>
          </p:cNvPr>
          <p:cNvGrpSpPr/>
          <p:nvPr/>
        </p:nvGrpSpPr>
        <p:grpSpPr>
          <a:xfrm>
            <a:off x="7871113" y="3431624"/>
            <a:ext cx="3557266" cy="2334338"/>
            <a:chOff x="7693313" y="1628224"/>
            <a:chExt cx="4223655" cy="2918538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96245C1-25B9-4C87-BEF7-93309ACA0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9313" y="4144210"/>
              <a:ext cx="550473" cy="1866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1C6B6E5-0D69-4EC0-BC2A-50216C7CD9B5}"/>
                </a:ext>
              </a:extLst>
            </p:cNvPr>
            <p:cNvGrpSpPr/>
            <p:nvPr/>
          </p:nvGrpSpPr>
          <p:grpSpPr>
            <a:xfrm>
              <a:off x="7693313" y="1628224"/>
              <a:ext cx="1138042" cy="735918"/>
              <a:chOff x="8843071" y="3032683"/>
              <a:chExt cx="1175963" cy="74659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66551E7-E4E7-4996-981C-6E8BC59438D5}"/>
                  </a:ext>
                </a:extLst>
              </p:cNvPr>
              <p:cNvSpPr/>
              <p:nvPr/>
            </p:nvSpPr>
            <p:spPr>
              <a:xfrm>
                <a:off x="8843969" y="3120340"/>
                <a:ext cx="1175065" cy="65893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100" b="1">
                    <a:cs typeface="lato"/>
                  </a:rPr>
                  <a:t>/cpuset,memory</a:t>
                </a:r>
              </a:p>
              <a:p>
                <a:pPr algn="ctr"/>
                <a:r>
                  <a:rPr lang="ko-KR" altLang="en-US" sz="1100" b="1">
                    <a:cs typeface="lato"/>
                  </a:rPr>
                  <a:t>Root</a:t>
                </a:r>
              </a:p>
            </p:txBody>
          </p:sp>
          <p:sp>
            <p:nvSpPr>
              <p:cNvPr id="37" name="사각형: 잘린 위쪽 모서리 36">
                <a:extLst>
                  <a:ext uri="{FF2B5EF4-FFF2-40B4-BE49-F238E27FC236}">
                    <a16:creationId xmlns:a16="http://schemas.microsoft.com/office/drawing/2014/main" id="{AEBD9EE9-C019-40B0-8A15-DA1049C5B0CC}"/>
                  </a:ext>
                </a:extLst>
              </p:cNvPr>
              <p:cNvSpPr/>
              <p:nvPr/>
            </p:nvSpPr>
            <p:spPr>
              <a:xfrm>
                <a:off x="8843071" y="3032683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FDA84D6-8CDB-4C87-9BB2-BBF45B6967A9}"/>
                </a:ext>
              </a:extLst>
            </p:cNvPr>
            <p:cNvGrpSpPr/>
            <p:nvPr/>
          </p:nvGrpSpPr>
          <p:grpSpPr>
            <a:xfrm>
              <a:off x="8342515" y="2572261"/>
              <a:ext cx="1208917" cy="781572"/>
              <a:chOff x="9926281" y="3999378"/>
              <a:chExt cx="1249200" cy="79290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440405D-1A40-46AC-9B77-AD35807D15D2}"/>
                  </a:ext>
                </a:extLst>
              </p:cNvPr>
              <p:cNvSpPr/>
              <p:nvPr/>
            </p:nvSpPr>
            <p:spPr>
              <a:xfrm>
                <a:off x="9927181" y="4063877"/>
                <a:ext cx="1248300" cy="72841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9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tensorflow</a:t>
                </a:r>
                <a:endParaRPr lang="ko-KR" altLang="en-US" sz="800" b="1">
                  <a:cs typeface="lato"/>
                </a:endParaRPr>
              </a:p>
              <a:p>
                <a:pPr algn="ctr"/>
                <a:r>
                  <a:rPr lang="ko-KR" altLang="en-US" sz="900" b="1" err="1">
                    <a:cs typeface="lato"/>
                  </a:rPr>
                  <a:t>pid</a:t>
                </a:r>
                <a:r>
                  <a:rPr lang="ko-KR" altLang="en-US" sz="900" b="1" dirty="0">
                    <a:cs typeface="lato"/>
                  </a:rPr>
                  <a:t>=9153</a:t>
                </a:r>
              </a:p>
            </p:txBody>
          </p:sp>
          <p:sp>
            <p:nvSpPr>
              <p:cNvPr id="41" name="사각형: 잘린 위쪽 모서리 40">
                <a:extLst>
                  <a:ext uri="{FF2B5EF4-FFF2-40B4-BE49-F238E27FC236}">
                    <a16:creationId xmlns:a16="http://schemas.microsoft.com/office/drawing/2014/main" id="{10C01339-5297-4B1C-94FE-E2504111ABC1}"/>
                  </a:ext>
                </a:extLst>
              </p:cNvPr>
              <p:cNvSpPr/>
              <p:nvPr/>
            </p:nvSpPr>
            <p:spPr>
              <a:xfrm>
                <a:off x="9926281" y="3999378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33DDB92-0967-46C9-84A4-55CBB48EAF62}"/>
                </a:ext>
              </a:extLst>
            </p:cNvPr>
            <p:cNvGrpSpPr/>
            <p:nvPr/>
          </p:nvGrpSpPr>
          <p:grpSpPr>
            <a:xfrm>
              <a:off x="8342515" y="3779174"/>
              <a:ext cx="1208917" cy="767588"/>
              <a:chOff x="9935246" y="5116224"/>
              <a:chExt cx="1249200" cy="77872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7D42331-D371-4ECC-B4E6-86FD213085A6}"/>
                  </a:ext>
                </a:extLst>
              </p:cNvPr>
              <p:cNvSpPr/>
              <p:nvPr/>
            </p:nvSpPr>
            <p:spPr>
              <a:xfrm>
                <a:off x="9936146" y="5189696"/>
                <a:ext cx="1248300" cy="70525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800" b="1" dirty="0">
                    <a:cs typeface="lato"/>
                  </a:rPr>
                  <a:t>/</a:t>
                </a:r>
                <a:r>
                  <a:rPr lang="ko-KR" altLang="en-US" sz="800" b="1" err="1">
                    <a:cs typeface="lato"/>
                  </a:rPr>
                  <a:t>fio</a:t>
                </a:r>
                <a:endParaRPr lang="ko-KR" altLang="en-US" sz="800" b="1" dirty="0">
                  <a:cs typeface="lato"/>
                </a:endParaRPr>
              </a:p>
              <a:p>
                <a:pPr algn="ctr"/>
                <a:r>
                  <a:rPr lang="ko-KR" altLang="en-US" sz="800" b="1" err="1">
                    <a:cs typeface="lato"/>
                  </a:rPr>
                  <a:t>pid</a:t>
                </a:r>
                <a:r>
                  <a:rPr lang="ko-KR" altLang="en-US" sz="800" b="1" dirty="0">
                    <a:cs typeface="lato"/>
                  </a:rPr>
                  <a:t>=3897</a:t>
                </a:r>
              </a:p>
            </p:txBody>
          </p:sp>
          <p:sp>
            <p:nvSpPr>
              <p:cNvPr id="45" name="사각형: 잘린 위쪽 모서리 44">
                <a:extLst>
                  <a:ext uri="{FF2B5EF4-FFF2-40B4-BE49-F238E27FC236}">
                    <a16:creationId xmlns:a16="http://schemas.microsoft.com/office/drawing/2014/main" id="{949EFE64-0773-440C-A865-0DBBC28F5C1F}"/>
                  </a:ext>
                </a:extLst>
              </p:cNvPr>
              <p:cNvSpPr/>
              <p:nvPr/>
            </p:nvSpPr>
            <p:spPr>
              <a:xfrm>
                <a:off x="9935246" y="5116224"/>
                <a:ext cx="485304" cy="90152"/>
              </a:xfrm>
              <a:prstGeom prst="snip2SameRect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2D27991-FE09-4435-A27C-9D9DE7E6A235}"/>
                </a:ext>
              </a:extLst>
            </p:cNvPr>
            <p:cNvCxnSpPr/>
            <p:nvPr/>
          </p:nvCxnSpPr>
          <p:spPr>
            <a:xfrm>
              <a:off x="7904831" y="2370680"/>
              <a:ext cx="1" cy="706923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5355C60-E692-4835-8BC2-A3A7FF6BF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9312" y="3065157"/>
              <a:ext cx="467789" cy="1866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FA39240-BAF1-4989-B81A-307C6F59809A}"/>
                </a:ext>
              </a:extLst>
            </p:cNvPr>
            <p:cNvCxnSpPr>
              <a:cxnSpLocks/>
            </p:cNvCxnSpPr>
            <p:nvPr/>
          </p:nvCxnSpPr>
          <p:spPr>
            <a:xfrm>
              <a:off x="7904831" y="3068890"/>
              <a:ext cx="1" cy="1087764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4DD8A675-499F-4CBC-AAE0-A06D30BC62F3}"/>
                </a:ext>
              </a:extLst>
            </p:cNvPr>
            <p:cNvSpPr/>
            <p:nvPr/>
          </p:nvSpPr>
          <p:spPr>
            <a:xfrm>
              <a:off x="9848429" y="2600524"/>
              <a:ext cx="1715417" cy="26260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>
                  <a:solidFill>
                    <a:schemeClr val="tx2"/>
                  </a:solidFill>
                  <a:cs typeface="lato"/>
                </a:rPr>
                <a:t>Cpuset.cpus cpu0-4</a:t>
              </a:r>
            </a:p>
          </p:txBody>
        </p:sp>
        <p:sp>
          <p:nvSpPr>
            <p:cNvPr id="58" name="사각형: 모서리가 접힌 도형 57">
              <a:extLst>
                <a:ext uri="{FF2B5EF4-FFF2-40B4-BE49-F238E27FC236}">
                  <a16:creationId xmlns:a16="http://schemas.microsoft.com/office/drawing/2014/main" id="{E5C2730F-2FF8-4FF8-85A0-E6F49C0AB704}"/>
                </a:ext>
              </a:extLst>
            </p:cNvPr>
            <p:cNvSpPr/>
            <p:nvPr/>
          </p:nvSpPr>
          <p:spPr>
            <a:xfrm>
              <a:off x="9858815" y="3934761"/>
              <a:ext cx="1391764" cy="454894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cpuset.cpus</a:t>
              </a:r>
              <a:endParaRPr lang="ko-KR" sz="900">
                <a:solidFill>
                  <a:schemeClr val="tx2"/>
                </a:solidFill>
                <a:cs typeface="lato"/>
              </a:endParaRPr>
            </a:p>
            <a:p>
              <a:pPr algn="ctr"/>
              <a:r>
                <a:rPr lang="ko-KR" altLang="en-US" sz="900" b="1">
                  <a:solidFill>
                    <a:schemeClr val="tx2"/>
                  </a:solidFill>
                  <a:cs typeface="lato"/>
                </a:rPr>
                <a:t>cpu5</a:t>
              </a:r>
              <a:endParaRPr lang="ko-KR" altLang="en-US" sz="900" b="1" dirty="0">
                <a:solidFill>
                  <a:schemeClr val="tx2"/>
                </a:solidFill>
                <a:cs typeface="lato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D29D17-884C-4DB0-BEA1-18F3690A4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1122" y="2740724"/>
              <a:ext cx="301203" cy="1867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000669C-2417-49FE-95B9-16447D029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1122" y="4038420"/>
              <a:ext cx="301203" cy="1866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6806AC1D-3A10-492F-B32F-EA354E694CCC}"/>
                </a:ext>
              </a:extLst>
            </p:cNvPr>
            <p:cNvSpPr/>
            <p:nvPr/>
          </p:nvSpPr>
          <p:spPr>
            <a:xfrm>
              <a:off x="9862397" y="2947341"/>
              <a:ext cx="2054571" cy="290055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>
                  <a:solidFill>
                    <a:schemeClr val="tx2"/>
                  </a:solidFill>
                  <a:cs typeface="lato"/>
                </a:rPr>
                <a:t>Memory.limit_in_bytes(6GB)</a:t>
              </a:r>
              <a:endParaRPr lang="ko-KR" altLang="en-US" sz="900" dirty="0">
                <a:solidFill>
                  <a:schemeClr val="tx2"/>
                </a:solidFill>
                <a:cs typeface="lato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F11C52E-613C-4916-B935-FA1DD2AA4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9815" y="3034308"/>
              <a:ext cx="325922" cy="1612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모서리가 접힌 도형 25">
              <a:extLst>
                <a:ext uri="{FF2B5EF4-FFF2-40B4-BE49-F238E27FC236}">
                  <a16:creationId xmlns:a16="http://schemas.microsoft.com/office/drawing/2014/main" id="{E9CE400A-4776-4389-996A-F47C3F7EA3AC}"/>
                </a:ext>
              </a:extLst>
            </p:cNvPr>
            <p:cNvSpPr/>
            <p:nvPr/>
          </p:nvSpPr>
          <p:spPr>
            <a:xfrm>
              <a:off x="9853930" y="3398633"/>
              <a:ext cx="2050711" cy="270563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900" dirty="0" err="1">
                  <a:solidFill>
                    <a:schemeClr val="tx2"/>
                  </a:solidFill>
                  <a:cs typeface="lato"/>
                </a:rPr>
                <a:t>Cpuset.exclusive_cpu</a:t>
              </a:r>
              <a:r>
                <a:rPr lang="ko-KR" altLang="en-US" sz="900" dirty="0">
                  <a:solidFill>
                    <a:schemeClr val="tx2"/>
                  </a:solidFill>
                  <a:cs typeface="lato"/>
                </a:rPr>
                <a:t>=1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1BD3AA6-713D-48A4-98D1-32C68F1F8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8281" y="3262908"/>
              <a:ext cx="308989" cy="213278"/>
            </a:xfrm>
            <a:prstGeom prst="straightConnector1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04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특징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>
                <a:cs typeface="lato"/>
              </a:rPr>
              <a:t>방향 그래프를 기반으로 설계 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사용자가  모델 설계 시 해당 객체가 방향 그래프 자료구조로 추상화</a:t>
            </a:r>
            <a:endParaRPr lang="ko-KR" altLang="en-US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>
                <a:cs typeface="lato"/>
              </a:rPr>
              <a:t>세션(Session)단위로 실행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>
                <a:ea typeface="+mn-lt"/>
                <a:cs typeface="+mn-lt"/>
              </a:rPr>
              <a:t>객체정의(노드) 후 객체 간 연산(노드 링크)을 지정하여 데이터의 흐름에 따라 생성된 그래프 단위로 실행</a:t>
            </a:r>
            <a:endParaRPr lang="ko-KR" altLang="en-US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>
                <a:cs typeface="lato"/>
              </a:rPr>
              <a:t>대규모, 복잡한 모델에서 높은 성능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78544-5886-49DE-9852-65827E9810B1}"/>
              </a:ext>
            </a:extLst>
          </p:cNvPr>
          <p:cNvSpPr txBox="1"/>
          <p:nvPr/>
        </p:nvSpPr>
        <p:spPr>
          <a:xfrm>
            <a:off x="7971700" y="6213159"/>
            <a:ext cx="546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Linux distribution, http://swis.swan.ac.uk/linux/getlinux.php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76291E36-1E23-476A-B473-0D8C1EFB7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" t="3404" r="-1274" b="5532"/>
          <a:stretch/>
        </p:blipFill>
        <p:spPr>
          <a:xfrm>
            <a:off x="8704143" y="3145407"/>
            <a:ext cx="2274336" cy="30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9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ato"/>
                <a:ea typeface="+mj-lt"/>
                <a:cs typeface="lato"/>
              </a:rPr>
              <a:t>Cpuset.exclusive_cpu</a:t>
            </a:r>
            <a:r>
              <a:rPr lang="ko-KR" altLang="en-US" dirty="0">
                <a:latin typeface="lato"/>
                <a:ea typeface="+mj-lt"/>
                <a:cs typeface="lato"/>
              </a:rPr>
              <a:t> 적용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5" y="909159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</a:pP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BBD87C83-346B-432A-A47B-D95EA5BCA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" r="210" b="6122"/>
          <a:stretch/>
        </p:blipFill>
        <p:spPr>
          <a:xfrm>
            <a:off x="268147" y="1619099"/>
            <a:ext cx="5154708" cy="35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Result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061E18-FD02-44C6-9639-2998C8FF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Tensorflow 프로세스가 다른 프로세스와 동시에 동작하는 환경에서 Cgroup 적용 </a:t>
            </a:r>
          </a:p>
          <a:p>
            <a:pPr marL="575945" lvl="1"/>
            <a:r>
              <a:rPr lang="ko-KR" altLang="en-US">
                <a:cs typeface="lato"/>
              </a:rPr>
              <a:t>CPU intensive, I/O intensive 프로세스를 Tensorflow와 동시 실행</a:t>
            </a:r>
            <a:endParaRPr lang="ko-KR" altLang="en-US" dirty="0">
              <a:cs typeface="lato"/>
            </a:endParaRPr>
          </a:p>
          <a:p>
            <a:r>
              <a:rPr lang="ko-KR" altLang="en-US">
                <a:cs typeface="lato"/>
              </a:rPr>
              <a:t>Single-queue(SATA SSD), Multi-queue(NVMe SSD), 2가지 환경에서 테스트 </a:t>
            </a:r>
            <a:endParaRPr lang="ko-KR" altLang="en-US" dirty="0">
              <a:cs typeface="lato"/>
            </a:endParaRPr>
          </a:p>
          <a:p>
            <a:r>
              <a:rPr lang="ko-KR" altLang="en-US">
                <a:cs typeface="lato"/>
              </a:rPr>
              <a:t>Cpuset으로 프로세스별 실행 코어 격리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ea typeface="+mn-lt"/>
                <a:cs typeface="+mn-lt"/>
              </a:rPr>
              <a:t>Single-queue:</a:t>
            </a:r>
            <a:r>
              <a:rPr lang="ko-KR">
                <a:ea typeface="+mn-lt"/>
                <a:cs typeface="+mn-lt"/>
              </a:rPr>
              <a:t> Cpuset 미적용 대비 실행시간 43초 단축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ea typeface="+mn-lt"/>
                <a:cs typeface="+mn-lt"/>
              </a:rPr>
              <a:t>Multi-queue: Cpuset</a:t>
            </a:r>
            <a:r>
              <a:rPr lang="ko-KR">
                <a:ea typeface="+mn-lt"/>
                <a:cs typeface="+mn-lt"/>
              </a:rPr>
              <a:t> 미적용 대비 실행시간 </a:t>
            </a:r>
            <a:r>
              <a:rPr lang="en-US" altLang="ko-KR">
                <a:ea typeface="+mn-lt"/>
                <a:cs typeface="+mn-lt"/>
              </a:rPr>
              <a:t>7</a:t>
            </a:r>
            <a:r>
              <a:rPr lang="ko-KR">
                <a:ea typeface="+mn-lt"/>
                <a:cs typeface="+mn-lt"/>
              </a:rPr>
              <a:t>초 단축</a:t>
            </a:r>
            <a:endParaRPr lang="ko-KR"/>
          </a:p>
          <a:p>
            <a:r>
              <a:rPr lang="ko-KR">
                <a:ea typeface="+mn-lt"/>
                <a:cs typeface="+mn-lt"/>
              </a:rPr>
              <a:t>NVMe 환경에서 cpuset+ exclusive_cpu 적용</a:t>
            </a:r>
            <a:endParaRPr lang="ko-KR" altLang="en-US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ea typeface="+mn-lt"/>
                <a:cs typeface="+mn-lt"/>
              </a:rPr>
              <a:t>Multi-queue: Cpuset만 적용했을때 보다</a:t>
            </a:r>
            <a:r>
              <a:rPr lang="ko-KR" altLang="en-US">
                <a:ea typeface="+mn-lt"/>
                <a:cs typeface="+mn-lt"/>
              </a:rPr>
              <a:t> 실행시간 37초 단축(Cpuset 미적용 대비 43초)</a:t>
            </a:r>
            <a:endParaRPr lang="ko-KR"/>
          </a:p>
          <a:p>
            <a:pPr marL="575945" lvl="1"/>
            <a:endParaRPr lang="ko-KR" altLang="en-US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3762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Conclusion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061E18-FD02-44C6-9639-2998C8FF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Cgroup Cpuset을 사용하면 동시실행 환경에서 Tensorflow의 실행시간을 개선할 수 있음을 실험으로 확인</a:t>
            </a:r>
            <a:endParaRPr lang="ko-KR" altLang="en-US" dirty="0">
              <a:cs typeface="lato"/>
            </a:endParaRPr>
          </a:p>
          <a:p>
            <a:r>
              <a:rPr lang="ko-KR" altLang="en-US">
                <a:cs typeface="lato"/>
              </a:rPr>
              <a:t>Multi-queue 환경에서는 Cpuset에 의한 실행시간 단축 효과가 미비함 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Cpuset+exclusive_cpu 를 같이 적용했을 때 single-queue와 동일한 성능개선 효과를 확인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347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구조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cs typeface="lato"/>
              </a:rPr>
              <a:t>Client</a:t>
            </a:r>
          </a:p>
          <a:p>
            <a:pPr marL="575945" lvl="1">
              <a:buFont typeface="Arial"/>
            </a:pPr>
            <a:r>
              <a:rPr lang="ko-KR" altLang="en-US" dirty="0">
                <a:cs typeface="lato"/>
              </a:rPr>
              <a:t>데이터 흐름, 계산모델(그래프) 정의 </a:t>
            </a:r>
          </a:p>
          <a:p>
            <a:pPr marL="575945" lvl="1">
              <a:buFont typeface="Arial"/>
              <a:buChar char="•"/>
            </a:pPr>
            <a:r>
              <a:rPr lang="ko-KR" altLang="en-US">
                <a:cs typeface="lato"/>
              </a:rPr>
              <a:t>모델 초기화 후 Session 실행</a:t>
            </a:r>
            <a:endParaRPr lang="ko-KR" altLang="en-US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 err="1">
                <a:cs typeface="lato"/>
              </a:rPr>
              <a:t>Distributed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master</a:t>
            </a:r>
          </a:p>
          <a:p>
            <a:pPr marL="575945" lvl="1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실행된 세션(그래프)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여러개로</a:t>
            </a:r>
            <a:r>
              <a:rPr lang="ko-KR" dirty="0">
                <a:ea typeface="+mn-lt"/>
                <a:cs typeface="+mn-lt"/>
              </a:rPr>
              <a:t> 분할 후 각 서브그래프를 </a:t>
            </a:r>
            <a:r>
              <a:rPr lang="en-US" altLang="ko-KR" dirty="0">
                <a:ea typeface="+mn-lt"/>
                <a:cs typeface="+mn-lt"/>
              </a:rPr>
              <a:t>Worker </a:t>
            </a:r>
            <a:r>
              <a:rPr lang="en-US" altLang="ko-KR" dirty="0" err="1">
                <a:ea typeface="+mn-lt"/>
                <a:cs typeface="+mn-lt"/>
              </a:rPr>
              <a:t>process에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할당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cs typeface="lato"/>
              </a:rPr>
              <a:t>Kernel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Implementations</a:t>
            </a:r>
          </a:p>
          <a:p>
            <a:pPr marL="575945" lvl="1">
              <a:buFont typeface="Arial"/>
              <a:buChar char="•"/>
            </a:pPr>
            <a:r>
              <a:rPr lang="ko-KR" altLang="en-US">
                <a:cs typeface="lato"/>
              </a:rPr>
              <a:t>활성함수, tensorflow 연산 구현 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그래프 연산 수행 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347345" lvl="1" indent="0">
              <a:buNone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78544-5886-49DE-9852-65827E9810B1}"/>
              </a:ext>
            </a:extLst>
          </p:cNvPr>
          <p:cNvSpPr txBox="1"/>
          <p:nvPr/>
        </p:nvSpPr>
        <p:spPr>
          <a:xfrm>
            <a:off x="7971700" y="6213159"/>
            <a:ext cx="546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Linux distribution, http://swis.swan.ac.uk/linux/getlinux.php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D05E00A-E4BC-44B5-84AD-466D1BE8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81" y="3748177"/>
            <a:ext cx="2633033" cy="23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Distributed execution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Worker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>
                <a:ea typeface="+mn-lt"/>
                <a:cs typeface="+mn-lt"/>
              </a:rPr>
              <a:t>Distributed </a:t>
            </a:r>
            <a:r>
              <a:rPr lang="en-US" altLang="ko-KR">
                <a:ea typeface="+mn-lt"/>
                <a:cs typeface="+mn-lt"/>
              </a:rPr>
              <a:t>master로 부터 할당받은 서브 그래프 실행 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단일시스템의 경우 분할된 서브그래프는 ready queue에 할당되어 순서대로 실행 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en-US" altLang="ko-KR">
                <a:solidFill>
                  <a:srgbClr val="3B3B3B"/>
                </a:solidFill>
                <a:ea typeface="+mn-lt"/>
                <a:cs typeface="+mn-lt"/>
              </a:rPr>
              <a:t>말단노드부터 실행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CPU, GPU가 여러개인 시스템인 경우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여러개의 Worker process가 실행됨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각 process가 서브그래프를 병렬처리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프로세스간 통신을 통해 연산 결과값 전송 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9666A-EA3C-4032-8E25-3B70D94D606B}"/>
              </a:ext>
            </a:extLst>
          </p:cNvPr>
          <p:cNvSpPr txBox="1"/>
          <p:nvPr/>
        </p:nvSpPr>
        <p:spPr>
          <a:xfrm>
            <a:off x="8133862" y="6111631"/>
            <a:ext cx="42378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000" dirty="0">
                <a:solidFill>
                  <a:schemeClr val="accent1"/>
                </a:solidFill>
                <a:ea typeface="+mn-lt"/>
                <a:cs typeface="+mn-lt"/>
              </a:rPr>
              <a:t>http://download.tensorflow.org/paper/whitepaper2015.pdf</a:t>
            </a:r>
            <a:endParaRPr lang="ko-KR" sz="1000" dirty="0">
              <a:solidFill>
                <a:schemeClr val="accent1"/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BC70912A-B36E-4FD2-8EB4-1A4C06ACC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" r="2938" b="3728"/>
          <a:stretch/>
        </p:blipFill>
        <p:spPr>
          <a:xfrm>
            <a:off x="6262663" y="3821180"/>
            <a:ext cx="5895423" cy="23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Distributed execution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멀티코어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CPU에서의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텐서플로우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모델 학습 </a:t>
            </a:r>
          </a:p>
          <a:p>
            <a:pPr marL="342900" indent="-342900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여러개의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Thread로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작업이 분산되어 실행 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9666A-EA3C-4032-8E25-3B70D94D606B}"/>
              </a:ext>
            </a:extLst>
          </p:cNvPr>
          <p:cNvSpPr txBox="1"/>
          <p:nvPr/>
        </p:nvSpPr>
        <p:spPr>
          <a:xfrm>
            <a:off x="8133862" y="6111631"/>
            <a:ext cx="42378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000" dirty="0">
                <a:solidFill>
                  <a:schemeClr val="accent1"/>
                </a:solidFill>
                <a:ea typeface="+mn-lt"/>
                <a:cs typeface="+mn-lt"/>
              </a:rPr>
              <a:t>http://download.tensorflow.org/paper/whitepaper2015.pdf</a:t>
            </a:r>
            <a:endParaRPr lang="ko-KR" sz="1000" dirty="0">
              <a:solidFill>
                <a:schemeClr val="accent1"/>
              </a:solidFill>
            </a:endParaRPr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9778601C-7A0C-4B52-8CE8-EE329A663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 t="4202" r="3859" b="-280"/>
          <a:stretch/>
        </p:blipFill>
        <p:spPr>
          <a:xfrm>
            <a:off x="5862125" y="2445307"/>
            <a:ext cx="6079890" cy="37061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CE3A2D-D968-45F6-8A1C-C27EC17747A7}"/>
              </a:ext>
            </a:extLst>
          </p:cNvPr>
          <p:cNvSpPr/>
          <p:nvPr/>
        </p:nvSpPr>
        <p:spPr>
          <a:xfrm>
            <a:off x="5863491" y="2444261"/>
            <a:ext cx="6076461" cy="801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D49985-5178-4E11-B231-5EF25DC6B6F0}"/>
              </a:ext>
            </a:extLst>
          </p:cNvPr>
          <p:cNvSpPr/>
          <p:nvPr/>
        </p:nvSpPr>
        <p:spPr>
          <a:xfrm>
            <a:off x="5863491" y="3245337"/>
            <a:ext cx="6076461" cy="2530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615B5-DC00-4969-A67B-105C6E1D4191}"/>
              </a:ext>
            </a:extLst>
          </p:cNvPr>
          <p:cNvSpPr txBox="1"/>
          <p:nvPr/>
        </p:nvSpPr>
        <p:spPr>
          <a:xfrm>
            <a:off x="5228736" y="2395660"/>
            <a:ext cx="80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cs typeface="lato"/>
              </a:rPr>
              <a:t>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8180-E8B6-4CC4-8BA9-1128BD29DD2E}"/>
              </a:ext>
            </a:extLst>
          </p:cNvPr>
          <p:cNvSpPr txBox="1"/>
          <p:nvPr/>
        </p:nvSpPr>
        <p:spPr>
          <a:xfrm>
            <a:off x="5004045" y="3216275"/>
            <a:ext cx="1082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cs typeface="lato"/>
              </a:rPr>
              <a:t>Thread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50AB8B-8B19-4B6D-8CEF-7E0BFCCEAF79}"/>
              </a:ext>
            </a:extLst>
          </p:cNvPr>
          <p:cNvSpPr/>
          <p:nvPr/>
        </p:nvSpPr>
        <p:spPr>
          <a:xfrm>
            <a:off x="10041646" y="3245336"/>
            <a:ext cx="1915428" cy="2530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FC380-2193-43A2-B331-650B525C6CC9}"/>
              </a:ext>
            </a:extLst>
          </p:cNvPr>
          <p:cNvSpPr txBox="1"/>
          <p:nvPr/>
        </p:nvSpPr>
        <p:spPr>
          <a:xfrm>
            <a:off x="9978449" y="3216274"/>
            <a:ext cx="21783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cs typeface="lato"/>
              </a:rPr>
              <a:t>대기열</a:t>
            </a:r>
            <a:r>
              <a:rPr lang="ko-KR" altLang="en-US" sz="1200" dirty="0">
                <a:solidFill>
                  <a:srgbClr val="FF0000"/>
                </a:solidFill>
                <a:cs typeface="lato"/>
              </a:rPr>
              <a:t> 지연 발생 </a:t>
            </a:r>
          </a:p>
        </p:txBody>
      </p:sp>
    </p:spTree>
    <p:extLst>
      <p:ext uri="{BB962C8B-B14F-4D97-AF65-F5344CB8AC3E}">
        <p14:creationId xmlns:p14="http://schemas.microsoft.com/office/powerpoint/2010/main" val="86960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텐서플로우 기계학습 모델 CPU사용량 측정 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MNIST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손글씨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데이터 학습 </a:t>
            </a:r>
            <a:endParaRPr lang="ko-KR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CNN모델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사용</a:t>
            </a: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이미지 데이터를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텐서로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변환, 3계층 </a:t>
            </a:r>
            <a:r>
              <a:rPr lang="ko-KR" altLang="en-US" dirty="0" err="1">
                <a:solidFill>
                  <a:srgbClr val="3B3B3B"/>
                </a:solidFill>
                <a:ea typeface="+mn-lt"/>
                <a:cs typeface="+mn-lt"/>
              </a:rPr>
              <a:t>행렬곱</a:t>
            </a: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 연산 </a:t>
            </a: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​20회 학습</a:t>
            </a:r>
          </a:p>
          <a:p>
            <a:pPr marL="575945" lvl="1"/>
            <a:r>
              <a:rPr lang="ko-KR" altLang="en-US" dirty="0" err="1">
                <a:cs typeface="lato"/>
              </a:rPr>
              <a:t>CPU사용</a:t>
            </a:r>
            <a:r>
              <a:rPr lang="ko-KR" altLang="en-US" dirty="0">
                <a:cs typeface="lato"/>
              </a:rPr>
              <a:t> </a:t>
            </a: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9666A-EA3C-4032-8E25-3B70D94D606B}"/>
              </a:ext>
            </a:extLst>
          </p:cNvPr>
          <p:cNvSpPr txBox="1"/>
          <p:nvPr/>
        </p:nvSpPr>
        <p:spPr>
          <a:xfrm>
            <a:off x="8133862" y="6111631"/>
            <a:ext cx="42378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1000" dirty="0">
                <a:solidFill>
                  <a:schemeClr val="accent1"/>
                </a:solidFill>
                <a:ea typeface="+mn-lt"/>
                <a:cs typeface="+mn-lt"/>
              </a:rPr>
              <a:t>http://download.tensorflow.org/paper/whitepaper2015.pdf</a:t>
            </a:r>
            <a:endParaRPr lang="ko-KR" sz="1000" dirty="0">
              <a:solidFill>
                <a:schemeClr val="accent1"/>
              </a:solidFill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CF2E1F59-FD47-4FF6-8FA4-4B854276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83" y="3787208"/>
            <a:ext cx="4423507" cy="23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CPU사용량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cs typeface="lato"/>
              </a:rPr>
              <a:t>모든 코어를 균등한 ​비율로 사용 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483%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277초 소요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7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5D6A5209-7B25-487E-998D-1F9AA42E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96" y="2548364"/>
            <a:ext cx="6426200" cy="195091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E37393E-0062-44EC-B4D7-4C38577C7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8" r="157" b="578"/>
          <a:stretch/>
        </p:blipFill>
        <p:spPr>
          <a:xfrm>
            <a:off x="5661097" y="4663296"/>
            <a:ext cx="6426208" cy="16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6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ato"/>
                <a:ea typeface="+mj-lt"/>
                <a:cs typeface="lato"/>
              </a:rPr>
              <a:t>Cgroup cpuset 적용여부 확인 </a:t>
            </a:r>
            <a:endParaRPr lang="ko-KR" altLang="en-US" dirty="0">
              <a:latin typeface="lato"/>
              <a:ea typeface="+mj-lt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​Shell script 작성 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텐서플로우 실행 프로세스 Cgroup 등록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r>
              <a:rPr lang="ko-KR" altLang="en-US">
                <a:solidFill>
                  <a:srgbClr val="3B3B3B"/>
                </a:solidFill>
                <a:ea typeface="+mn-lt"/>
                <a:cs typeface="+mn-lt"/>
              </a:rPr>
              <a:t>3개 코어만 사용 (Core0, Core1, core2)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342900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Arial" panose="05000000000000000000" pitchFamily="2" charset="2"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575945" lvl="1"/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575945" lvl="1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solidFill>
                <a:srgbClr val="4472C4"/>
              </a:solidFill>
              <a:ea typeface="+mn-lt"/>
              <a:cs typeface="+mn-lt"/>
            </a:endParaRPr>
          </a:p>
          <a:p>
            <a:endParaRPr lang="en-US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/>
            <a:endParaRPr 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FEF58AA-81AC-4BC2-A02B-B89A2723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4" y="3850649"/>
            <a:ext cx="5038969" cy="22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와이드스크린</PresentationFormat>
  <Paragraphs>68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Tensorflow</vt:lpstr>
      <vt:lpstr>특징 </vt:lpstr>
      <vt:lpstr>구조</vt:lpstr>
      <vt:lpstr>Distributed execution</vt:lpstr>
      <vt:lpstr>Distributed execution</vt:lpstr>
      <vt:lpstr>텐서플로우 기계학습 모델 CPU사용량 측정  </vt:lpstr>
      <vt:lpstr>CPU사용량</vt:lpstr>
      <vt:lpstr>Cgroup cpuset 적용여부 확인 </vt:lpstr>
      <vt:lpstr>CPU 사용률 </vt:lpstr>
      <vt:lpstr>CPU 간섭 </vt:lpstr>
      <vt:lpstr>CPU 사용률 간섭 </vt:lpstr>
      <vt:lpstr>Cgroup cpuset 적용 </vt:lpstr>
      <vt:lpstr>Cgroup cpuset 적용 </vt:lpstr>
      <vt:lpstr>Cgroup cpuset 적용 </vt:lpstr>
      <vt:lpstr>Cgroup cpuset 적용 </vt:lpstr>
      <vt:lpstr>I/O간섭 측정 </vt:lpstr>
      <vt:lpstr>이미지 분류 학습모델 </vt:lpstr>
      <vt:lpstr>메모리 </vt:lpstr>
      <vt:lpstr>FIO 구성 </vt:lpstr>
      <vt:lpstr>결과 </vt:lpstr>
      <vt:lpstr>Tps 변화량</vt:lpstr>
      <vt:lpstr>Cgroup blkio 적용 </vt:lpstr>
      <vt:lpstr>Cgroup blkio 적용 </vt:lpstr>
      <vt:lpstr>NVMe SSD</vt:lpstr>
      <vt:lpstr>Cgroup 적용 </vt:lpstr>
      <vt:lpstr>Cgroup memory제한 적용 </vt:lpstr>
      <vt:lpstr>Cgroup memory, cpuset 적용 </vt:lpstr>
      <vt:lpstr>Cpuset.exclusive_cpu 적용 </vt:lpstr>
      <vt:lpstr>Cpuset.exclusive_cpu 적용 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3899</cp:revision>
  <dcterms:created xsi:type="dcterms:W3CDTF">2020-03-06T02:35:36Z</dcterms:created>
  <dcterms:modified xsi:type="dcterms:W3CDTF">2021-04-07T00:36:57Z</dcterms:modified>
</cp:coreProperties>
</file>