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2" r:id="rId2"/>
    <p:sldId id="292" r:id="rId3"/>
    <p:sldId id="263" r:id="rId4"/>
    <p:sldId id="313" r:id="rId5"/>
    <p:sldId id="294" r:id="rId6"/>
    <p:sldId id="267" r:id="rId7"/>
    <p:sldId id="299" r:id="rId8"/>
    <p:sldId id="298" r:id="rId9"/>
    <p:sldId id="303" r:id="rId10"/>
    <p:sldId id="306" r:id="rId11"/>
    <p:sldId id="307" r:id="rId12"/>
    <p:sldId id="308" r:id="rId13"/>
    <p:sldId id="302" r:id="rId14"/>
    <p:sldId id="309" r:id="rId15"/>
    <p:sldId id="310" r:id="rId16"/>
    <p:sldId id="311" r:id="rId17"/>
    <p:sldId id="312" r:id="rId18"/>
    <p:sldId id="300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jin seo" initials="cs" lastIdx="1" clrIdx="0">
    <p:extLst>
      <p:ext uri="{19B8F6BF-5375-455C-9EA6-DF929625EA0E}">
        <p15:presenceInfo xmlns:p15="http://schemas.microsoft.com/office/powerpoint/2012/main" userId="choijin se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EB59F-20EC-B000-C15F-28C4E82DDADC}" v="802" dt="2021-03-18T01:18:03.527"/>
    <p1510:client id="{23DA4D33-9A57-4528-22D2-AA5A0A388F01}" v="3740" dt="2021-03-15T05:04:42.024"/>
    <p1510:client id="{281E0410-62F5-D31C-8AD1-F0D084E81B9D}" v="223" dt="2021-03-04T10:27:36.352"/>
    <p1510:client id="{2D037A2C-86D2-8E06-8BBC-4CE48FF967C4}" v="127" dt="2021-03-02T09:17:16.915"/>
    <p1510:client id="{30E8B09F-D039-B000-EF04-186F0D3C91B7}" v="1425" dt="2021-03-04T09:06:58.267"/>
    <p1510:client id="{3557B49F-70A9-B000-EE28-632C7012E05A}" v="262" dt="2021-03-15T00:44:43.214"/>
    <p1510:client id="{3C51B09F-5061-B000-EF04-15E3F4028F53}" v="824" dt="2021-03-02T13:32:52.415"/>
    <p1510:client id="{42EFB09F-80E5-B000-C15F-2ACE3A0FCA41}" v="1529" dt="2021-03-04T11:02:15.123"/>
    <p1510:client id="{5799496B-7660-4FE6-B096-5F1735510707}" v="196" dt="2021-03-02T14:47:46.920"/>
    <p1510:client id="{5AADB59F-A07E-B000-D99B-855C1162A7E3}" v="191" dt="2021-03-19T04:11:06.811"/>
    <p1510:client id="{5C59B09F-801D-B000-EF04-1BF4FE456133}" v="11" dt="2021-03-02T14:48:40.639"/>
    <p1510:client id="{7021B19F-8061-B000-BDBF-7759CF05D3EE}" v="31" dt="2021-03-05T01:06:26.980"/>
    <p1510:client id="{799A397F-E754-E6A8-3EC8-80658F126362}" v="442" dt="2021-03-17T07:56:04.544"/>
    <p1510:client id="{7D96B09F-A0A0-B000-EF04-199D3FD6D695}" v="40" dt="2021-03-03T08:41:31.951"/>
    <p1510:client id="{883A8D00-FB85-6F68-6A04-75772438E2E9}" v="1419" dt="2021-03-15T09:05:13.216"/>
    <p1510:client id="{92DBBFF8-5965-D3CA-DFDF-CE7C33991E0D}" v="216" dt="2021-03-19T07:55:00.351"/>
    <p1510:client id="{ACE2A0BB-4110-07F8-C8A4-4D69F943DC62}" v="4" dt="2021-03-19T11:05:46.983"/>
    <p1510:client id="{B408F22D-B69B-4488-A1D5-1F0F7DDF13B5}" v="86" dt="2021-03-02T23:59:40.057"/>
    <p1510:client id="{B946B09F-C035-B000-BDBF-7B95CB27E686}" v="1265" dt="2021-03-02T09:52:45.605"/>
    <p1510:client id="{BA48B09F-70F4-B000-82BC-CE05EF2F73AA}" v="13" dt="2021-03-02T09:57:58.584"/>
    <p1510:client id="{C0ADB69F-B069-B000-C107-E9AF303EEEC8}" v="416" dt="2021-03-22T08:41:24.311"/>
    <p1510:client id="{C8BAB59F-B04C-B000-BDBF-7CC195908358}" v="668" dt="2021-03-19T10:20:14.647"/>
    <p1510:client id="{C8E7B09F-4026-B000-BDBF-78030B98AF7B}" v="51" dt="2021-03-04T08:23:57.143"/>
    <p1510:client id="{CD2AB09F-B06D-B000-C15F-2BEE3DA92273}" v="174" dt="2021-03-02T01:29:08.740"/>
    <p1510:client id="{D0ACB69F-A056-B000-BDBF-7B036846FAC8}" v="196" dt="2021-03-22T06:46:21.517"/>
    <p1510:client id="{D706B59F-C0DC-B000-C107-E4D4DEBE2C31}" v="331" dt="2021-03-17T03:49:10.697"/>
    <p1510:client id="{DF76B49F-70EB-B000-BDBF-75B5A5531591}" v="43" dt="2021-03-15T09:41:07.826"/>
    <p1510:client id="{F656B49F-3085-B000-EF04-1718B76C3B28}" v="1" dt="2021-03-15T00:23:18.246"/>
    <p1510:client id="{F65EABF8-039E-C3D8-F65D-37A847136FDA}" v="747" dt="2021-03-18T02:11:20.1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A983E-CDD0-486C-97A7-7570C431AEEC}" type="datetimeFigureOut">
              <a:rPr lang="en-US" altLang="ko-KR"/>
              <a:t>3/21/2021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81464-65D9-4D84-8ABD-01712B3F4E83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75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/>
              <a:t>Title Test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err="1">
                <a:solidFill>
                  <a:schemeClr val="bg1"/>
                </a:solidFill>
                <a:latin typeface="+mn-lt"/>
              </a:rPr>
              <a:t>Jinseo</a:t>
            </a:r>
            <a:r>
              <a:rPr lang="en-US" altLang="ko-KR" sz="1300">
                <a:solidFill>
                  <a:schemeClr val="bg1"/>
                </a:solidFill>
                <a:latin typeface="+mn-lt"/>
              </a:rPr>
              <a:t> Choi</a:t>
            </a: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altLang="ko-KR" sz="3600" b="1" err="1">
                <a:solidFill>
                  <a:schemeClr val="accent5"/>
                </a:solidFill>
                <a:latin typeface="roboto"/>
                <a:ea typeface="roboto"/>
              </a:rPr>
              <a:t>Cgroup</a:t>
            </a:r>
            <a:r>
              <a:rPr lang="en-US" altLang="ko-KR" sz="3600" b="1">
                <a:solidFill>
                  <a:schemeClr val="accent5"/>
                </a:solidFill>
                <a:latin typeface="roboto"/>
                <a:ea typeface="roboto"/>
              </a:rPr>
              <a:t> I/</a:t>
            </a:r>
            <a:r>
              <a:rPr lang="en-US" altLang="ko-KR" sz="3600" b="1" err="1">
                <a:solidFill>
                  <a:schemeClr val="accent5"/>
                </a:solidFill>
                <a:latin typeface="roboto"/>
                <a:ea typeface="roboto"/>
              </a:rPr>
              <a:t>O성능측정</a:t>
            </a:r>
            <a:r>
              <a:rPr lang="en-US" altLang="ko-KR" sz="3600" b="1">
                <a:solidFill>
                  <a:schemeClr val="accent5"/>
                </a:solidFill>
                <a:latin typeface="roboto"/>
                <a:ea typeface="roboto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2200" b="1" err="1">
                <a:solidFill>
                  <a:schemeClr val="accent5"/>
                </a:solidFill>
                <a:latin typeface="lato"/>
                <a:ea typeface="lato"/>
                <a:cs typeface="lato"/>
              </a:rPr>
              <a:t>Jinseo</a:t>
            </a:r>
            <a:r>
              <a:rPr lang="en-US" altLang="ko-KR" sz="2200" b="1">
                <a:solidFill>
                  <a:schemeClr val="accent5"/>
                </a:solidFill>
                <a:latin typeface="lato"/>
                <a:ea typeface="lato"/>
                <a:cs typeface="lato"/>
              </a:rPr>
              <a:t> Choi</a:t>
            </a:r>
            <a:endParaRPr lang="en-US" altLang="ko-KR" sz="2200" b="1">
              <a:solidFill>
                <a:schemeClr val="accent5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1228" y="5244783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003642" y="517375"/>
            <a:ext cx="184731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latinLnBrk="0"/>
            <a:endParaRPr lang="en-US" altLang="ko-KR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643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+mj-lt"/>
                <a:cs typeface="+mj-lt"/>
              </a:rPr>
              <a:t>Bandwidth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1082" y="648494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65395666-CB86-486B-9893-3BF93240DC16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E215FE80-4CC0-4E9E-A2F4-4DB7E2220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6299" y="2359955"/>
            <a:ext cx="5379567" cy="2890230"/>
          </a:xfr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13E0369B-BE55-4425-9563-4E64D17BB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68" y="2478666"/>
            <a:ext cx="5192082" cy="277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81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7A8163CD-89A1-4AAD-B268-AD107FE07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+mj-lt"/>
                <a:cs typeface="+mj-lt"/>
              </a:rPr>
              <a:t>Latency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1082" y="648494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65395666-CB86-486B-9893-3BF93240DC16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2A123907-7792-4059-9F36-130A63B24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020" y="2472244"/>
            <a:ext cx="4952035" cy="2617640"/>
          </a:xfrm>
          <a:prstGeom prst="rect">
            <a:avLst/>
          </a:prstGeom>
        </p:spPr>
      </p:pic>
      <p:pic>
        <p:nvPicPr>
          <p:cNvPr id="9" name="그림 10">
            <a:extLst>
              <a:ext uri="{FF2B5EF4-FFF2-40B4-BE49-F238E27FC236}">
                <a16:creationId xmlns:a16="http://schemas.microsoft.com/office/drawing/2014/main" id="{A09BBF71-50DD-4538-80A6-2F914800E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176" y="2468576"/>
            <a:ext cx="5008515" cy="26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58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+mj-lt"/>
                <a:cs typeface="+mj-lt"/>
              </a:rPr>
              <a:t>Sequential</a:t>
            </a:r>
            <a:r>
              <a:rPr lang="ko-KR" altLang="en-US" dirty="0">
                <a:ea typeface="+mj-lt"/>
                <a:cs typeface="+mj-lt"/>
              </a:rPr>
              <a:t> </a:t>
            </a:r>
            <a:r>
              <a:rPr lang="ko-KR" altLang="en-US" dirty="0" err="1">
                <a:ea typeface="+mj-lt"/>
                <a:cs typeface="+mj-lt"/>
              </a:rPr>
              <a:t>Write</a:t>
            </a:r>
            <a:r>
              <a:rPr lang="ko-KR" altLang="en-US" dirty="0">
                <a:ea typeface="+mj-lt"/>
                <a:cs typeface="+mj-lt"/>
              </a:rPr>
              <a:t> -</a:t>
            </a:r>
            <a:r>
              <a:rPr lang="ko-KR" dirty="0" err="1">
                <a:ea typeface="+mj-lt"/>
                <a:cs typeface="+mj-lt"/>
              </a:rPr>
              <a:t>Kyber</a:t>
            </a:r>
            <a:r>
              <a:rPr lang="ko-KR" altLang="en-US" dirty="0">
                <a:ea typeface="+mj-lt"/>
                <a:cs typeface="+mj-lt"/>
              </a:rPr>
              <a:t> </a:t>
            </a:r>
            <a:endParaRPr lang="ko-KR" altLang="en-US" dirty="0" err="1">
              <a:ea typeface="+mj-lt"/>
              <a:cs typeface="+mj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1082" y="648494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65395666-CB86-486B-9893-3BF93240DC16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  <a:p>
            <a:endParaRPr lang="ko-KR" altLang="en-US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D93CE580-6550-4D25-BC85-E167AF3A0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337" y="3028653"/>
            <a:ext cx="3784920" cy="2652645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A87BBC9C-AE9F-487B-9788-2AAE73901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" y="3029238"/>
            <a:ext cx="4026062" cy="2652758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A7F5A1CC-4DB9-48DF-BD48-7226A439A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778" y="3027459"/>
            <a:ext cx="4093579" cy="268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39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5">
            <a:extLst>
              <a:ext uri="{FF2B5EF4-FFF2-40B4-BE49-F238E27FC236}">
                <a16:creationId xmlns:a16="http://schemas.microsoft.com/office/drawing/2014/main" id="{C83BE2F8-1802-45F7-BED3-73CD79DBD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2" y="3031318"/>
            <a:ext cx="3998196" cy="264656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BFQ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1082" y="648494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65395666-CB86-486B-9893-3BF93240DC16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A5816DD4-D219-4BD9-96EC-612C21D67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498" y="2980960"/>
            <a:ext cx="3939250" cy="2662291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3C280613-CE7E-4B6E-BC3A-F06A5CED2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018" y="2982446"/>
            <a:ext cx="3997124" cy="264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34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MQ-deadline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1082" y="648494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65395666-CB86-486B-9893-3BF93240DC16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E71D1A2E-AE2F-48BF-831D-A9EE66BEA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021" y="2961135"/>
            <a:ext cx="3842793" cy="2594771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597E0EE1-D033-4CE0-B6D2-27102961F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74" y="2971945"/>
            <a:ext cx="3929603" cy="2582793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DB484EDD-DEBE-41FC-96CE-BA0F9C255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500" y="2904426"/>
            <a:ext cx="3948896" cy="259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14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10">
            <a:extLst>
              <a:ext uri="{FF2B5EF4-FFF2-40B4-BE49-F238E27FC236}">
                <a16:creationId xmlns:a16="http://schemas.microsoft.com/office/drawing/2014/main" id="{A10E31D6-94BF-444C-92D2-0C0435288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0239" y="2069194"/>
            <a:ext cx="5773717" cy="2967941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+mj-lt"/>
                <a:cs typeface="+mj-lt"/>
              </a:rPr>
              <a:t>스케줄러별 IOPS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1082" y="648494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65395666-CB86-486B-9893-3BF93240DC16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11" name="그림 11">
            <a:extLst>
              <a:ext uri="{FF2B5EF4-FFF2-40B4-BE49-F238E27FC236}">
                <a16:creationId xmlns:a16="http://schemas.microsoft.com/office/drawing/2014/main" id="{BE97A847-6342-4428-B954-0C3739DED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29" y="2068131"/>
            <a:ext cx="5733326" cy="296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69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+mj-lt"/>
                <a:cs typeface="+mj-lt"/>
              </a:rPr>
              <a:t>Bandwidth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1082" y="648494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65395666-CB86-486B-9893-3BF93240DC16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1C4147FC-D395-4EED-AA2F-665270B1B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1670" y="2098131"/>
            <a:ext cx="5737547" cy="3054752"/>
          </a:xfr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38854F29-2B0F-44AF-9419-36DBB009B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24" y="2133577"/>
            <a:ext cx="5540415" cy="297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60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+mj-lt"/>
                <a:cs typeface="+mj-lt"/>
              </a:rPr>
              <a:t>Latency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1082" y="648494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65395666-CB86-486B-9893-3BF93240DC16}"/>
              </a:ext>
            </a:extLst>
          </p:cNvPr>
          <p:cNvSpPr txBox="1">
            <a:spLocks/>
          </p:cNvSpPr>
          <p:nvPr/>
        </p:nvSpPr>
        <p:spPr>
          <a:xfrm>
            <a:off x="109284" y="917442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0212647C-5CEF-4427-B390-17E9D2937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1529" y="2213877"/>
            <a:ext cx="5871017" cy="3074043"/>
          </a:xfr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29DAAE2D-743B-46CD-8CD6-0A917CFED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68" y="2210397"/>
            <a:ext cx="5771910" cy="30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98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B881B23-3B23-4B83-8D15-8CC6705C1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/>
              <a:t>Multi</a:t>
            </a:r>
            <a:r>
              <a:rPr lang="ko-KR" altLang="en-US" dirty="0"/>
              <a:t> </a:t>
            </a:r>
            <a:r>
              <a:rPr lang="ko-KR" altLang="en-US" dirty="0" err="1"/>
              <a:t>Thread</a:t>
            </a:r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Random</a:t>
            </a:r>
            <a:r>
              <a:rPr lang="ko-KR" altLang="en-US" dirty="0"/>
              <a:t> </a:t>
            </a:r>
            <a:r>
              <a:rPr lang="ko-KR" altLang="en-US" dirty="0" err="1"/>
              <a:t>Read&amp;Write</a:t>
            </a:r>
            <a:r>
              <a:rPr lang="ko-KR" altLang="en-US" dirty="0"/>
              <a:t> -</a:t>
            </a:r>
            <a:r>
              <a:rPr lang="ko-KR" altLang="en-US" dirty="0" err="1"/>
              <a:t>kyber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1082" y="648494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EA5F7ACB-1F5D-4FA1-8B5D-9044DC0BF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121" y="2586122"/>
            <a:ext cx="3939250" cy="2602086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09E8C509-2080-405E-A2EA-BE3ABA971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29" y="2586122"/>
            <a:ext cx="3948895" cy="2602085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075F724A-FBD8-4E81-85A4-8A4FC9830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8856" y="2584956"/>
            <a:ext cx="3881378" cy="263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46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B881B23-3B23-4B83-8D15-8CC6705C1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/>
              <a:t>Cgroup</a:t>
            </a:r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Random</a:t>
            </a:r>
            <a:r>
              <a:rPr lang="ko-KR" altLang="en-US" dirty="0"/>
              <a:t> </a:t>
            </a:r>
            <a:r>
              <a:rPr lang="ko-KR" altLang="en-US" dirty="0" err="1"/>
              <a:t>Read&amp;Write</a:t>
            </a:r>
            <a:r>
              <a:rPr lang="ko-KR" altLang="en-US" dirty="0"/>
              <a:t> -</a:t>
            </a:r>
            <a:r>
              <a:rPr lang="ko-KR" altLang="en-US" dirty="0" err="1"/>
              <a:t>kyber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1082" y="648494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7" name="그림 8">
            <a:extLst>
              <a:ext uri="{FF2B5EF4-FFF2-40B4-BE49-F238E27FC236}">
                <a16:creationId xmlns:a16="http://schemas.microsoft.com/office/drawing/2014/main" id="{9F80CA24-8782-4CC8-94FD-F411D6473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309" y="2586764"/>
            <a:ext cx="4047066" cy="2639703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69356D78-EF69-4437-A617-D30EBA032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866" y="2586122"/>
            <a:ext cx="4016414" cy="2631022"/>
          </a:xfrm>
          <a:prstGeom prst="rect">
            <a:avLst/>
          </a:prstGeom>
        </p:spPr>
      </p:pic>
      <p:pic>
        <p:nvPicPr>
          <p:cNvPr id="10" name="그림 10">
            <a:extLst>
              <a:ext uri="{FF2B5EF4-FFF2-40B4-BE49-F238E27FC236}">
                <a16:creationId xmlns:a16="http://schemas.microsoft.com/office/drawing/2014/main" id="{5E6BC3BE-2ED8-42E1-B383-16039C33C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691" y="2587190"/>
            <a:ext cx="3842794" cy="262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5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CC61-741F-4768-A2B6-7F67B8DAA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err="1"/>
              <a:t>NVMe</a:t>
            </a:r>
            <a:r>
              <a:rPr lang="ko-KR" altLang="en-US"/>
              <a:t> SSD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/>
              <a:t>그룹별 가중치 지정, 비 지정, 멀티 스레드에 대한 </a:t>
            </a:r>
            <a:r>
              <a:rPr lang="ko-KR" altLang="en-US" err="1"/>
              <a:t>트레이스</a:t>
            </a:r>
            <a:r>
              <a:rPr lang="ko-KR" altLang="en-US"/>
              <a:t> 수집 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 err="1"/>
              <a:t>Fio</a:t>
            </a:r>
            <a:r>
              <a:rPr lang="ko-KR" altLang="en-US"/>
              <a:t>, </a:t>
            </a:r>
            <a:r>
              <a:rPr lang="ko-KR" altLang="en-US" err="1"/>
              <a:t>Blktrace</a:t>
            </a:r>
            <a:r>
              <a:rPr lang="ko-KR" altLang="en-US"/>
              <a:t>, </a:t>
            </a:r>
            <a:r>
              <a:rPr lang="ko-KR" altLang="en-US" err="1"/>
              <a:t>Blkparse</a:t>
            </a:r>
            <a:r>
              <a:rPr lang="ko-KR" altLang="en-US"/>
              <a:t> 사용 </a:t>
            </a:r>
          </a:p>
          <a:p>
            <a:r>
              <a:rPr lang="ko-KR" altLang="en-US"/>
              <a:t>수집한 </a:t>
            </a:r>
            <a:r>
              <a:rPr lang="ko-KR" altLang="en-US" err="1"/>
              <a:t>트레이스를</a:t>
            </a:r>
            <a:r>
              <a:rPr lang="ko-KR" altLang="en-US"/>
              <a:t> 사용하여 </a:t>
            </a:r>
            <a:r>
              <a:rPr lang="ko-KR" altLang="en-US" err="1"/>
              <a:t>DiskSim</a:t>
            </a:r>
            <a:r>
              <a:rPr lang="ko-KR" altLang="en-US"/>
              <a:t> 시뮬레이션 수행 </a:t>
            </a:r>
          </a:p>
          <a:p>
            <a:pPr marL="575945" lvl="1"/>
            <a:r>
              <a:rPr lang="ko-KR" altLang="en-US"/>
              <a:t>각 </a:t>
            </a:r>
            <a:r>
              <a:rPr lang="ko-KR" altLang="en-US" err="1"/>
              <a:t>case별</a:t>
            </a:r>
            <a:r>
              <a:rPr lang="ko-KR" altLang="en-US"/>
              <a:t> 성능(IOPS, bandwidth, latency)분석 </a:t>
            </a:r>
          </a:p>
          <a:p>
            <a:endParaRPr lang="ko-KR" altLang="en-US"/>
          </a:p>
          <a:p>
            <a:endParaRPr lang="en-US" altLang="ko-KR"/>
          </a:p>
          <a:p>
            <a:pPr marL="575945" lvl="1"/>
            <a:endParaRPr lang="en-US" altLang="ko-KR"/>
          </a:p>
          <a:p>
            <a:pPr marL="575945" lvl="1"/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18447AC-9531-440E-9959-E1CE5216A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255154"/>
              </p:ext>
            </p:extLst>
          </p:nvPr>
        </p:nvGraphicFramePr>
        <p:xfrm>
          <a:off x="3666066" y="3860799"/>
          <a:ext cx="8371822" cy="2399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866">
                  <a:extLst>
                    <a:ext uri="{9D8B030D-6E8A-4147-A177-3AD203B41FA5}">
                      <a16:colId xmlns:a16="http://schemas.microsoft.com/office/drawing/2014/main" val="243598182"/>
                    </a:ext>
                  </a:extLst>
                </a:gridCol>
                <a:gridCol w="1156826">
                  <a:extLst>
                    <a:ext uri="{9D8B030D-6E8A-4147-A177-3AD203B41FA5}">
                      <a16:colId xmlns:a16="http://schemas.microsoft.com/office/drawing/2014/main" val="1629613238"/>
                    </a:ext>
                  </a:extLst>
                </a:gridCol>
                <a:gridCol w="1156826">
                  <a:extLst>
                    <a:ext uri="{9D8B030D-6E8A-4147-A177-3AD203B41FA5}">
                      <a16:colId xmlns:a16="http://schemas.microsoft.com/office/drawing/2014/main" val="3445208775"/>
                    </a:ext>
                  </a:extLst>
                </a:gridCol>
                <a:gridCol w="1156826">
                  <a:extLst>
                    <a:ext uri="{9D8B030D-6E8A-4147-A177-3AD203B41FA5}">
                      <a16:colId xmlns:a16="http://schemas.microsoft.com/office/drawing/2014/main" val="3691166234"/>
                    </a:ext>
                  </a:extLst>
                </a:gridCol>
                <a:gridCol w="1156826">
                  <a:extLst>
                    <a:ext uri="{9D8B030D-6E8A-4147-A177-3AD203B41FA5}">
                      <a16:colId xmlns:a16="http://schemas.microsoft.com/office/drawing/2014/main" val="1374491469"/>
                    </a:ext>
                  </a:extLst>
                </a:gridCol>
                <a:gridCol w="1156826">
                  <a:extLst>
                    <a:ext uri="{9D8B030D-6E8A-4147-A177-3AD203B41FA5}">
                      <a16:colId xmlns:a16="http://schemas.microsoft.com/office/drawing/2014/main" val="772708059"/>
                    </a:ext>
                  </a:extLst>
                </a:gridCol>
                <a:gridCol w="1156826">
                  <a:extLst>
                    <a:ext uri="{9D8B030D-6E8A-4147-A177-3AD203B41FA5}">
                      <a16:colId xmlns:a16="http://schemas.microsoft.com/office/drawing/2014/main" val="3783630070"/>
                    </a:ext>
                  </a:extLst>
                </a:gridCol>
              </a:tblGrid>
              <a:tr h="397933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err="1"/>
                        <a:t>Jobs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sz="1800" b="1" i="0" u="none" strike="noStrike" noProof="0">
                          <a:latin typeface="lato"/>
                        </a:rPr>
                        <a:t>kyber</a:t>
                      </a:r>
                      <a:endParaRPr lang="en-US" altLang="ko-KR" sz="1800" b="1" i="0" u="none" strike="noStrike" noProof="0">
                        <a:latin typeface="lato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en-US" err="1"/>
                        <a:t>Mq-deadline</a:t>
                      </a:r>
                      <a:endParaRPr lang="ko-KR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1" i="0" u="none" strike="noStrike" noProof="0" err="1">
                          <a:latin typeface="lato"/>
                        </a:rPr>
                        <a:t>bfq</a:t>
                      </a:r>
                      <a:endParaRPr lang="ko-KR" err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607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400" b="1" i="0" u="none" strike="noStrike" noProof="0" err="1">
                          <a:latin typeface="lato"/>
                        </a:rPr>
                        <a:t>cgroup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400" b="1" i="0" u="none" strike="noStrike" noProof="0" err="1">
                          <a:latin typeface="lato"/>
                        </a:rPr>
                        <a:t>Multi</a:t>
                      </a:r>
                      <a:r>
                        <a:rPr lang="ko-KR" sz="1400" b="1" i="0" u="none" strike="noStrike" noProof="0">
                          <a:latin typeface="lato"/>
                        </a:rPr>
                        <a:t> </a:t>
                      </a:r>
                      <a:r>
                        <a:rPr lang="ko-KR" sz="1400" b="1" i="0" u="none" strike="noStrike" noProof="0" err="1">
                          <a:latin typeface="lato"/>
                        </a:rPr>
                        <a:t>Thread</a:t>
                      </a:r>
                      <a:endParaRPr lang="en-US" altLang="ko-KR" sz="1400" b="1" i="0" u="none" strike="noStrike" noProof="0">
                        <a:latin typeface="lat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400" b="1" i="0" u="none" strike="noStrike" noProof="0" err="1">
                          <a:latin typeface="lato"/>
                        </a:rPr>
                        <a:t>cgroup</a:t>
                      </a:r>
                      <a:endParaRPr lang="ko-K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400" b="1" i="0" u="none" strike="noStrike" noProof="0" err="1">
                          <a:latin typeface="lato"/>
                        </a:rPr>
                        <a:t>Multi</a:t>
                      </a:r>
                      <a:r>
                        <a:rPr lang="ko-KR" sz="1400" b="1" i="0" u="none" strike="noStrike" noProof="0">
                          <a:latin typeface="lato"/>
                        </a:rPr>
                        <a:t> </a:t>
                      </a:r>
                      <a:r>
                        <a:rPr lang="ko-KR" sz="1400" b="1" i="0" u="none" strike="noStrike" noProof="0" err="1">
                          <a:latin typeface="lato"/>
                        </a:rPr>
                        <a:t>Thread</a:t>
                      </a:r>
                      <a:endParaRPr lang="en-US" altLang="ko-KR" sz="1400" b="1" i="0" u="none" strike="noStrike" noProof="0">
                        <a:latin typeface="lat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400" b="1" i="0" u="none" strike="noStrike" noProof="0" err="1">
                          <a:latin typeface="lato"/>
                        </a:rPr>
                        <a:t>cgroup</a:t>
                      </a:r>
                      <a:endParaRPr lang="ko-K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400" b="1" i="0" u="none" strike="noStrike" noProof="0" err="1">
                          <a:latin typeface="lato"/>
                        </a:rPr>
                        <a:t>Multi</a:t>
                      </a:r>
                      <a:r>
                        <a:rPr lang="ko-KR" sz="1400" b="1" i="0" u="none" strike="noStrike" noProof="0">
                          <a:latin typeface="lato"/>
                        </a:rPr>
                        <a:t> </a:t>
                      </a:r>
                      <a:r>
                        <a:rPr lang="ko-KR" sz="1400" b="1" i="0" u="none" strike="noStrike" noProof="0" err="1">
                          <a:latin typeface="lato"/>
                        </a:rPr>
                        <a:t>Thread</a:t>
                      </a:r>
                      <a:endParaRPr lang="en-US" altLang="ko-KR" sz="1400" b="1" i="0" u="none" strike="noStrike" noProof="0">
                        <a:latin typeface="lat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50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843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637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0391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823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108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B881B23-3B23-4B83-8D15-8CC6705C1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/>
              <a:t>Multi</a:t>
            </a:r>
            <a:r>
              <a:rPr lang="ko-KR" altLang="en-US" dirty="0"/>
              <a:t> </a:t>
            </a:r>
            <a:r>
              <a:rPr lang="ko-KR" altLang="en-US" dirty="0" err="1"/>
              <a:t>Thread</a:t>
            </a:r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BFQ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1082" y="648494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738DD6FE-6F5F-4ED4-AD86-CD61CF325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601" y="2586121"/>
            <a:ext cx="4016415" cy="2621378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914D6CC5-5E47-489E-8DFF-D3CBAAE99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511" y="2586122"/>
            <a:ext cx="3987478" cy="2631022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3F682BED-8CD0-4FA8-97D4-3968D607C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792" y="2587189"/>
            <a:ext cx="3784921" cy="261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06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B881B23-3B23-4B83-8D15-8CC6705C1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/>
              <a:t>Cgroup</a:t>
            </a:r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BFQ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1082" y="648494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7" name="그림 8">
            <a:extLst>
              <a:ext uri="{FF2B5EF4-FFF2-40B4-BE49-F238E27FC236}">
                <a16:creationId xmlns:a16="http://schemas.microsoft.com/office/drawing/2014/main" id="{901FFDE1-7105-46F0-9EF1-548D63121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729" y="2470375"/>
            <a:ext cx="4026060" cy="2650313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04795EB4-7F25-4FA4-84BB-DAE5E4786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220" y="2451084"/>
            <a:ext cx="3977831" cy="2611730"/>
          </a:xfrm>
          <a:prstGeom prst="rect">
            <a:avLst/>
          </a:prstGeom>
        </p:spPr>
      </p:pic>
      <p:pic>
        <p:nvPicPr>
          <p:cNvPr id="10" name="그림 10">
            <a:extLst>
              <a:ext uri="{FF2B5EF4-FFF2-40B4-BE49-F238E27FC236}">
                <a16:creationId xmlns:a16="http://schemas.microsoft.com/office/drawing/2014/main" id="{FD59F72F-F9AC-4D97-A796-EC8BBF600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628" y="2452151"/>
            <a:ext cx="3852441" cy="267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67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B881B23-3B23-4B83-8D15-8CC6705C1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/>
              <a:t>Multi</a:t>
            </a:r>
            <a:r>
              <a:rPr lang="ko-KR" altLang="en-US" dirty="0"/>
              <a:t> </a:t>
            </a:r>
            <a:r>
              <a:rPr lang="ko-KR" altLang="en-US" dirty="0" err="1"/>
              <a:t>Thread</a:t>
            </a:r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Mq-deadline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1082" y="648494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EA4CA6DE-8E13-4042-A98B-A8A1BF4F9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311" y="2248526"/>
            <a:ext cx="3958542" cy="2621378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27CF2E25-05B8-46F8-A6D1-CA36E934E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29" y="2248526"/>
            <a:ext cx="3987478" cy="2621377"/>
          </a:xfrm>
          <a:prstGeom prst="rect">
            <a:avLst/>
          </a:prstGeom>
        </p:spPr>
      </p:pic>
      <p:pic>
        <p:nvPicPr>
          <p:cNvPr id="6" name="그림 10">
            <a:extLst>
              <a:ext uri="{FF2B5EF4-FFF2-40B4-BE49-F238E27FC236}">
                <a16:creationId xmlns:a16="http://schemas.microsoft.com/office/drawing/2014/main" id="{53A59B10-AB18-4621-82DB-1DEBD4DC4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083" y="2259240"/>
            <a:ext cx="3794566" cy="264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33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B881B23-3B23-4B83-8D15-8CC6705C1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/>
              <a:t>Cgroup</a:t>
            </a:r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Mq-deadline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1082" y="648494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7" name="그림 8">
            <a:extLst>
              <a:ext uri="{FF2B5EF4-FFF2-40B4-BE49-F238E27FC236}">
                <a16:creationId xmlns:a16="http://schemas.microsoft.com/office/drawing/2014/main" id="{5571EF56-2467-4D17-A2B4-EA2382083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527" y="2338264"/>
            <a:ext cx="4537275" cy="2451547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9B5946B3-B749-4C02-8263-EC276DE08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511" y="2337626"/>
            <a:ext cx="4460110" cy="2394949"/>
          </a:xfrm>
          <a:prstGeom prst="rect">
            <a:avLst/>
          </a:prstGeom>
        </p:spPr>
      </p:pic>
      <p:pic>
        <p:nvPicPr>
          <p:cNvPr id="10" name="그림 10">
            <a:extLst>
              <a:ext uri="{FF2B5EF4-FFF2-40B4-BE49-F238E27FC236}">
                <a16:creationId xmlns:a16="http://schemas.microsoft.com/office/drawing/2014/main" id="{4E4F4FBC-EDD0-4BFD-B98D-D04CAC9C8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248" y="2338594"/>
            <a:ext cx="4431174" cy="244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62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B881B23-3B23-4B83-8D15-8CC6705C1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/>
              <a:t>Multi</a:t>
            </a:r>
            <a:r>
              <a:rPr lang="ko-KR" altLang="en-US" dirty="0"/>
              <a:t> </a:t>
            </a:r>
            <a:r>
              <a:rPr lang="ko-KR" altLang="en-US" dirty="0" err="1"/>
              <a:t>thread</a:t>
            </a:r>
            <a:r>
              <a:rPr lang="ko-KR" altLang="en-US" dirty="0"/>
              <a:t> </a:t>
            </a:r>
            <a:r>
              <a:rPr lang="ko-KR" altLang="en-US" dirty="0" err="1"/>
              <a:t>vs</a:t>
            </a:r>
            <a:r>
              <a:rPr lang="ko-KR" altLang="en-US" dirty="0"/>
              <a:t> </a:t>
            </a:r>
            <a:r>
              <a:rPr lang="ko-KR" altLang="en-US" dirty="0" err="1"/>
              <a:t>Cgroup</a:t>
            </a:r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스케줄러별 IOPS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1082" y="648494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E233820F-EF27-4073-8659-BB23DEBEC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87" y="4005889"/>
            <a:ext cx="4267199" cy="2231816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137B98F2-8CB3-4223-BE07-20CE95437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87" y="1642724"/>
            <a:ext cx="4267200" cy="2222171"/>
          </a:xfrm>
          <a:prstGeom prst="rect">
            <a:avLst/>
          </a:prstGeom>
        </p:spPr>
      </p:pic>
      <p:pic>
        <p:nvPicPr>
          <p:cNvPr id="6" name="그림 10">
            <a:extLst>
              <a:ext uri="{FF2B5EF4-FFF2-40B4-BE49-F238E27FC236}">
                <a16:creationId xmlns:a16="http://schemas.microsoft.com/office/drawing/2014/main" id="{47D6811F-D71E-41E2-BB9F-A23A43F34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869" y="4005889"/>
            <a:ext cx="4440820" cy="2308980"/>
          </a:xfrm>
          <a:prstGeom prst="rect">
            <a:avLst/>
          </a:prstGeom>
        </p:spPr>
      </p:pic>
      <p:pic>
        <p:nvPicPr>
          <p:cNvPr id="11" name="그림 11">
            <a:extLst>
              <a:ext uri="{FF2B5EF4-FFF2-40B4-BE49-F238E27FC236}">
                <a16:creationId xmlns:a16="http://schemas.microsoft.com/office/drawing/2014/main" id="{95C0DB8C-DD37-4250-B603-C6199B20F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1868" y="1584852"/>
            <a:ext cx="4440821" cy="228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55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B881B23-3B23-4B83-8D15-8CC6705C1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/>
              <a:t>Multi</a:t>
            </a:r>
            <a:r>
              <a:rPr lang="ko-KR" altLang="en-US" dirty="0"/>
              <a:t> </a:t>
            </a:r>
            <a:r>
              <a:rPr lang="ko-KR" altLang="en-US" dirty="0" err="1"/>
              <a:t>thread</a:t>
            </a:r>
            <a:r>
              <a:rPr lang="ko-KR" altLang="en-US" dirty="0"/>
              <a:t> </a:t>
            </a:r>
            <a:r>
              <a:rPr lang="ko-KR" altLang="en-US" dirty="0" err="1"/>
              <a:t>vs</a:t>
            </a:r>
            <a:r>
              <a:rPr lang="ko-KR" altLang="en-US" dirty="0"/>
              <a:t> </a:t>
            </a:r>
            <a:r>
              <a:rPr lang="ko-KR" altLang="en-US" dirty="0" err="1"/>
              <a:t>Cgroup</a:t>
            </a:r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Bandwidth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1082" y="648494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7" name="그림 8">
            <a:extLst>
              <a:ext uri="{FF2B5EF4-FFF2-40B4-BE49-F238E27FC236}">
                <a16:creationId xmlns:a16="http://schemas.microsoft.com/office/drawing/2014/main" id="{2C44FD43-8741-488E-ACA1-EB601C763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15" y="3919498"/>
            <a:ext cx="4016414" cy="2153809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36353045-B2CD-44DC-BA14-D9EA00C99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16" y="1749246"/>
            <a:ext cx="4016415" cy="2163455"/>
          </a:xfrm>
          <a:prstGeom prst="rect">
            <a:avLst/>
          </a:prstGeom>
        </p:spPr>
      </p:pic>
      <p:pic>
        <p:nvPicPr>
          <p:cNvPr id="10" name="그림 11">
            <a:extLst>
              <a:ext uri="{FF2B5EF4-FFF2-40B4-BE49-F238E27FC236}">
                <a16:creationId xmlns:a16="http://schemas.microsoft.com/office/drawing/2014/main" id="{6FACD66E-08D8-4FDE-8BF4-FD50C376B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868" y="1672082"/>
            <a:ext cx="4054996" cy="2163455"/>
          </a:xfrm>
          <a:prstGeom prst="rect">
            <a:avLst/>
          </a:prstGeom>
        </p:spPr>
      </p:pic>
      <p:pic>
        <p:nvPicPr>
          <p:cNvPr id="12" name="그림 12">
            <a:extLst>
              <a:ext uri="{FF2B5EF4-FFF2-40B4-BE49-F238E27FC236}">
                <a16:creationId xmlns:a16="http://schemas.microsoft.com/office/drawing/2014/main" id="{4ED4B5AB-C119-471B-B025-0BC66B1FA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1869" y="3890562"/>
            <a:ext cx="4083934" cy="219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17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B881B23-3B23-4B83-8D15-8CC6705C1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/>
              <a:t>Multi</a:t>
            </a:r>
            <a:r>
              <a:rPr lang="ko-KR" altLang="en-US" dirty="0"/>
              <a:t> </a:t>
            </a:r>
            <a:r>
              <a:rPr lang="ko-KR" altLang="en-US" dirty="0" err="1"/>
              <a:t>thread</a:t>
            </a:r>
            <a:r>
              <a:rPr lang="ko-KR" altLang="en-US" dirty="0"/>
              <a:t> </a:t>
            </a:r>
            <a:r>
              <a:rPr lang="ko-KR" altLang="en-US" dirty="0" err="1"/>
              <a:t>vs</a:t>
            </a:r>
            <a:r>
              <a:rPr lang="ko-KR" altLang="en-US" dirty="0"/>
              <a:t> </a:t>
            </a:r>
            <a:r>
              <a:rPr lang="ko-KR" altLang="en-US" dirty="0" err="1"/>
              <a:t>Cgroup</a:t>
            </a:r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Latency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1082" y="648494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A0F18712-EEE3-4E5C-A8FE-984DF2BCB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15" y="4005890"/>
            <a:ext cx="3881376" cy="2029258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BF782A2E-2BA8-4B27-B2E6-1A89B9BED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16" y="1816345"/>
            <a:ext cx="3881377" cy="2029259"/>
          </a:xfrm>
          <a:prstGeom prst="rect">
            <a:avLst/>
          </a:prstGeom>
        </p:spPr>
      </p:pic>
      <p:pic>
        <p:nvPicPr>
          <p:cNvPr id="6" name="그림 10">
            <a:extLst>
              <a:ext uri="{FF2B5EF4-FFF2-40B4-BE49-F238E27FC236}">
                <a16:creationId xmlns:a16="http://schemas.microsoft.com/office/drawing/2014/main" id="{96831C27-C691-4FDB-BC07-181CB3A08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223" y="4034826"/>
            <a:ext cx="3977832" cy="2077487"/>
          </a:xfrm>
          <a:prstGeom prst="rect">
            <a:avLst/>
          </a:prstGeom>
        </p:spPr>
      </p:pic>
      <p:pic>
        <p:nvPicPr>
          <p:cNvPr id="11" name="그림 12">
            <a:extLst>
              <a:ext uri="{FF2B5EF4-FFF2-40B4-BE49-F238E27FC236}">
                <a16:creationId xmlns:a16="http://schemas.microsoft.com/office/drawing/2014/main" id="{489D0026-85D2-40C2-AE49-26E4E9D51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2222" y="1797054"/>
            <a:ext cx="3977832" cy="207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7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실험환경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CC61-741F-4768-A2B6-7F67B8DAA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하드웨어정보</a:t>
            </a:r>
          </a:p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  <a:p>
            <a:r>
              <a:rPr lang="ko-KR" altLang="en-US" err="1"/>
              <a:t>I</a:t>
            </a:r>
            <a:r>
              <a:rPr lang="ko-KR" altLang="en-US"/>
              <a:t>/</a:t>
            </a:r>
            <a:r>
              <a:rPr lang="ko-KR" altLang="en-US" err="1"/>
              <a:t>O</a:t>
            </a:r>
            <a:r>
              <a:rPr lang="ko-KR" altLang="en-US"/>
              <a:t> </a:t>
            </a:r>
            <a:r>
              <a:rPr lang="ko-KR" altLang="en-US" err="1"/>
              <a:t>stack</a:t>
            </a:r>
            <a:endParaRPr lang="ko-KR" altLang="en-US"/>
          </a:p>
          <a:p>
            <a:pPr marL="575945" lvl="1"/>
            <a:r>
              <a:rPr lang="ko-KR" altLang="en-US" err="1"/>
              <a:t>Multi-queue</a:t>
            </a:r>
            <a:r>
              <a:rPr lang="ko-KR" altLang="en-US"/>
              <a:t> </a:t>
            </a:r>
            <a:r>
              <a:rPr lang="ko-KR" altLang="en-US" err="1"/>
              <a:t>block</a:t>
            </a:r>
            <a:r>
              <a:rPr lang="ko-KR" altLang="en-US"/>
              <a:t> </a:t>
            </a:r>
            <a:r>
              <a:rPr lang="ko-KR" altLang="en-US" err="1"/>
              <a:t>layer</a:t>
            </a:r>
            <a:r>
              <a:rPr lang="ko-KR" altLang="en-US"/>
              <a:t> 사용 </a:t>
            </a:r>
          </a:p>
          <a:p>
            <a:pPr marL="575945" lvl="1"/>
            <a:r>
              <a:rPr lang="ko-KR" altLang="en-US"/>
              <a:t>BFQ, </a:t>
            </a:r>
            <a:r>
              <a:rPr lang="ko-KR" altLang="en-US" err="1"/>
              <a:t>Mq-deadline</a:t>
            </a:r>
            <a:r>
              <a:rPr lang="ko-KR" altLang="en-US"/>
              <a:t>, </a:t>
            </a:r>
            <a:r>
              <a:rPr lang="ko-KR" altLang="en-US" err="1"/>
              <a:t>kyber</a:t>
            </a:r>
            <a:r>
              <a:rPr lang="ko-KR" altLang="en-US"/>
              <a:t> 스케줄러 사용 </a:t>
            </a:r>
          </a:p>
          <a:p>
            <a:pPr marL="575945" lvl="1"/>
            <a:r>
              <a:rPr lang="ko-KR" altLang="en-US" err="1"/>
              <a:t>NVMe</a:t>
            </a:r>
            <a:r>
              <a:rPr lang="ko-KR" altLang="en-US">
                <a:ea typeface="+mn-lt"/>
                <a:cs typeface="+mn-lt"/>
              </a:rPr>
              <a:t> SSD 사용 </a:t>
            </a:r>
            <a:endParaRPr lang="ko-KR" altLang="en-US"/>
          </a:p>
          <a:p>
            <a:pPr marL="575945" lvl="1"/>
            <a:endParaRPr lang="en-US" altLang="ko-KR"/>
          </a:p>
          <a:p>
            <a:pPr marL="575945" lvl="1"/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A5BFBBE-4D0E-49E6-827F-1D1798AD6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009764"/>
              </p:ext>
            </p:extLst>
          </p:nvPr>
        </p:nvGraphicFramePr>
        <p:xfrm>
          <a:off x="549510" y="1642758"/>
          <a:ext cx="5652564" cy="150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4725">
                  <a:extLst>
                    <a:ext uri="{9D8B030D-6E8A-4147-A177-3AD203B41FA5}">
                      <a16:colId xmlns:a16="http://schemas.microsoft.com/office/drawing/2014/main" val="3745907433"/>
                    </a:ext>
                  </a:extLst>
                </a:gridCol>
                <a:gridCol w="4587839">
                  <a:extLst>
                    <a:ext uri="{9D8B030D-6E8A-4147-A177-3AD203B41FA5}">
                      <a16:colId xmlns:a16="http://schemas.microsoft.com/office/drawing/2014/main" val="400711513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base"/>
                      <a:r>
                        <a:rPr lang="af-ZA" sz="1400">
                          <a:effectLst/>
                        </a:rPr>
                        <a:t>CPU​​</a:t>
                      </a:r>
                      <a:endParaRPr lang="af-ZA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1400" u="none" strike="noStrike" noProof="0">
                          <a:effectLst/>
                        </a:rPr>
                        <a:t>Intel</a:t>
                      </a:r>
                      <a:r>
                        <a:rPr lang="ko-KR" sz="1400" u="none" strike="noStrike" noProof="0">
                          <a:effectLst/>
                        </a:rPr>
                        <a:t>(</a:t>
                      </a:r>
                      <a:r>
                        <a:rPr lang="ko-KR" sz="1400" u="none" strike="noStrike" noProof="0" err="1">
                          <a:effectLst/>
                        </a:rPr>
                        <a:t>R</a:t>
                      </a:r>
                      <a:r>
                        <a:rPr lang="ko-KR" sz="1400" u="none" strike="noStrike" noProof="0">
                          <a:effectLst/>
                        </a:rPr>
                        <a:t>) </a:t>
                      </a:r>
                      <a:r>
                        <a:rPr lang="ko-KR" sz="1400" u="none" strike="noStrike" noProof="0" err="1">
                          <a:effectLst/>
                        </a:rPr>
                        <a:t>Core</a:t>
                      </a:r>
                      <a:r>
                        <a:rPr lang="ko-KR" sz="1400" u="none" strike="noStrike" noProof="0">
                          <a:effectLst/>
                        </a:rPr>
                        <a:t>(TM) i5-9500 CPU @ 3.00GHz</a:t>
                      </a:r>
                      <a:r>
                        <a:rPr lang="ko-KR" altLang="en-US" sz="1400" u="none" strike="noStrike" noProof="0">
                          <a:effectLst/>
                        </a:rPr>
                        <a:t> </a:t>
                      </a:r>
                      <a:r>
                        <a:rPr lang="en-US" altLang="ko-KR" sz="1400" u="none" strike="noStrike" noProof="0">
                          <a:effectLst/>
                        </a:rPr>
                        <a:t>6코어</a:t>
                      </a:r>
                      <a:endParaRPr lang="ko-KR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03668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ase"/>
                      <a:r>
                        <a:rPr lang="af-ZA" sz="1400" err="1">
                          <a:effectLst/>
                        </a:rPr>
                        <a:t>memory</a:t>
                      </a:r>
                      <a:r>
                        <a:rPr lang="af-ZA" sz="1400">
                          <a:effectLst/>
                        </a:rPr>
                        <a:t>​​</a:t>
                      </a:r>
                      <a:endParaRPr lang="af-ZA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sz="1400" u="none" strike="noStrike">
                          <a:effectLst/>
                        </a:rPr>
                        <a:t>16 GB</a:t>
                      </a:r>
                      <a:endParaRPr lang="af-ZA" sz="1400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385399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 fontAlgn="base"/>
                      <a:r>
                        <a:rPr lang="af-ZA" sz="1400" err="1">
                          <a:effectLst/>
                        </a:rPr>
                        <a:t>NVMe</a:t>
                      </a:r>
                      <a:r>
                        <a:rPr lang="af-ZA" sz="1400">
                          <a:effectLst/>
                        </a:rPr>
                        <a:t> SSD​+SSD</a:t>
                      </a:r>
                      <a:endParaRPr lang="af-ZA" altLang="ko-KR" sz="1400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af-ZA" sz="1400" u="none" strike="noStrike" noProof="0">
                          <a:effectLst/>
                        </a:rPr>
                        <a:t>INTEL SSDPEKNW512GB</a:t>
                      </a:r>
                      <a:endParaRPr lang="ko-KR" altLang="en-US"/>
                    </a:p>
                    <a:p>
                      <a:pPr lvl="0" algn="l">
                        <a:buNone/>
                      </a:pPr>
                      <a:r>
                        <a:rPr lang="af-ZA" sz="1400" u="none" strike="noStrike" noProof="0" err="1">
                          <a:effectLst/>
                        </a:rPr>
                        <a:t>Samsung</a:t>
                      </a:r>
                      <a:r>
                        <a:rPr lang="af-ZA" sz="1400" u="none" strike="noStrike" noProof="0">
                          <a:effectLst/>
                        </a:rPr>
                        <a:t> SSD 860 PRO 256GB</a:t>
                      </a: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83654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ase"/>
                      <a:r>
                        <a:rPr lang="af-ZA" sz="1400">
                          <a:effectLst/>
                        </a:rPr>
                        <a:t>OS​​</a:t>
                      </a:r>
                      <a:endParaRPr lang="af-ZA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af-ZA" sz="1400" err="1">
                          <a:effectLst/>
                        </a:rPr>
                        <a:t>Ubunbtu</a:t>
                      </a:r>
                      <a:r>
                        <a:rPr lang="af-ZA" sz="1400">
                          <a:effectLst/>
                        </a:rPr>
                        <a:t> 16.04, Linux </a:t>
                      </a:r>
                      <a:r>
                        <a:rPr lang="af-ZA" sz="1400" err="1">
                          <a:effectLst/>
                        </a:rPr>
                        <a:t>Kernel</a:t>
                      </a:r>
                      <a:r>
                        <a:rPr lang="af-ZA" sz="1400">
                          <a:effectLst/>
                        </a:rPr>
                        <a:t> 4.15.0​​</a:t>
                      </a:r>
                      <a:endParaRPr lang="af-ZA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232105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161FFC23-C641-4A95-B1B5-4A1839B63993}"/>
              </a:ext>
            </a:extLst>
          </p:cNvPr>
          <p:cNvSpPr/>
          <p:nvPr/>
        </p:nvSpPr>
        <p:spPr>
          <a:xfrm>
            <a:off x="7509934" y="5736406"/>
            <a:ext cx="4013199" cy="3393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err="1">
                <a:solidFill>
                  <a:schemeClr val="tx2"/>
                </a:solidFill>
                <a:ea typeface="+mn-lt"/>
                <a:cs typeface="+mn-lt"/>
              </a:rPr>
              <a:t>NVMe</a:t>
            </a:r>
            <a:r>
              <a:rPr lang="en-US" altLang="ko-KR">
                <a:solidFill>
                  <a:schemeClr val="tx2"/>
                </a:solidFill>
                <a:ea typeface="+mn-lt"/>
                <a:cs typeface="+mn-lt"/>
              </a:rPr>
              <a:t> SSD 512GB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B5821D-9A27-4ACA-83FC-0D8397C87C07}"/>
              </a:ext>
            </a:extLst>
          </p:cNvPr>
          <p:cNvSpPr/>
          <p:nvPr/>
        </p:nvSpPr>
        <p:spPr>
          <a:xfrm>
            <a:off x="7509934" y="2345586"/>
            <a:ext cx="4013199" cy="317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5CF0F2-F5A7-47C7-AB59-36F05C2BA98C}"/>
              </a:ext>
            </a:extLst>
          </p:cNvPr>
          <p:cNvSpPr/>
          <p:nvPr/>
        </p:nvSpPr>
        <p:spPr>
          <a:xfrm>
            <a:off x="7509933" y="1210734"/>
            <a:ext cx="4013199" cy="8656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C8A77C-ED7C-4E10-8758-5ED2C587D3C2}"/>
              </a:ext>
            </a:extLst>
          </p:cNvPr>
          <p:cNvSpPr txBox="1"/>
          <p:nvPr/>
        </p:nvSpPr>
        <p:spPr>
          <a:xfrm>
            <a:off x="7510992" y="1211792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/>
              <a:t>User space(Fio)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784B1D-075D-43C9-8223-E03ADEC9B4DC}"/>
              </a:ext>
            </a:extLst>
          </p:cNvPr>
          <p:cNvSpPr txBox="1"/>
          <p:nvPr/>
        </p:nvSpPr>
        <p:spPr>
          <a:xfrm>
            <a:off x="7511791" y="2338178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>
                <a:solidFill>
                  <a:schemeClr val="tx2"/>
                </a:solidFill>
              </a:rPr>
              <a:t>Kernel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9A8AEC-18F9-4B5C-A99F-1209CF1C4C8D}"/>
              </a:ext>
            </a:extLst>
          </p:cNvPr>
          <p:cNvSpPr/>
          <p:nvPr/>
        </p:nvSpPr>
        <p:spPr>
          <a:xfrm>
            <a:off x="8661400" y="1439334"/>
            <a:ext cx="533400" cy="41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2"/>
                </a:solidFill>
              </a:rPr>
              <a:t>CG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ACCCE3-8B57-4AB3-8D05-508E2AEAD51D}"/>
              </a:ext>
            </a:extLst>
          </p:cNvPr>
          <p:cNvSpPr/>
          <p:nvPr/>
        </p:nvSpPr>
        <p:spPr>
          <a:xfrm>
            <a:off x="9516533" y="1439333"/>
            <a:ext cx="533400" cy="41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2"/>
                </a:solidFill>
              </a:rPr>
              <a:t>CG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ECEFEB5-5375-4CB0-9623-9C708F3453C4}"/>
              </a:ext>
            </a:extLst>
          </p:cNvPr>
          <p:cNvSpPr/>
          <p:nvPr/>
        </p:nvSpPr>
        <p:spPr>
          <a:xfrm>
            <a:off x="10447866" y="1439333"/>
            <a:ext cx="533400" cy="41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2"/>
                </a:solidFill>
              </a:rPr>
              <a:t>CG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775FE0-2689-45A4-8958-29A9BF5BE34A}"/>
              </a:ext>
            </a:extLst>
          </p:cNvPr>
          <p:cNvSpPr txBox="1"/>
          <p:nvPr/>
        </p:nvSpPr>
        <p:spPr>
          <a:xfrm>
            <a:off x="10048875" y="1404408"/>
            <a:ext cx="4148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...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095854C-8F21-4D01-A2CF-B549EA21A0AB}"/>
              </a:ext>
            </a:extLst>
          </p:cNvPr>
          <p:cNvSpPr/>
          <p:nvPr/>
        </p:nvSpPr>
        <p:spPr>
          <a:xfrm>
            <a:off x="7657022" y="2653861"/>
            <a:ext cx="3680602" cy="2326256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B46B95-C269-4A66-9E37-9498E256D382}"/>
              </a:ext>
            </a:extLst>
          </p:cNvPr>
          <p:cNvSpPr/>
          <p:nvPr/>
        </p:nvSpPr>
        <p:spPr>
          <a:xfrm>
            <a:off x="9105042" y="2236338"/>
            <a:ext cx="1357701" cy="2087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libaio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ECC1CE-0B17-4853-AC2C-A354919E6CC5}"/>
              </a:ext>
            </a:extLst>
          </p:cNvPr>
          <p:cNvSpPr/>
          <p:nvPr/>
        </p:nvSpPr>
        <p:spPr>
          <a:xfrm>
            <a:off x="9105041" y="2583471"/>
            <a:ext cx="1357701" cy="2087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/>
              <a:t>Summit IO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6DD20FF-76FE-4408-9AB2-9722DF9E2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615155"/>
              </p:ext>
            </p:extLst>
          </p:nvPr>
        </p:nvGraphicFramePr>
        <p:xfrm>
          <a:off x="10989732" y="2937931"/>
          <a:ext cx="208280" cy="744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72146723"/>
                    </a:ext>
                  </a:extLst>
                </a:gridCol>
              </a:tblGrid>
              <a:tr h="18614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095990"/>
                  </a:ext>
                </a:extLst>
              </a:tr>
              <a:tr h="18614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890520"/>
                  </a:ext>
                </a:extLst>
              </a:tr>
              <a:tr h="18614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736104"/>
                  </a:ext>
                </a:extLst>
              </a:tr>
              <a:tr h="18614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2815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5687B23-7AEB-4716-B70B-CF1A701C9A58}"/>
              </a:ext>
            </a:extLst>
          </p:cNvPr>
          <p:cNvSpPr txBox="1"/>
          <p:nvPr/>
        </p:nvSpPr>
        <p:spPr>
          <a:xfrm>
            <a:off x="7658099" y="2688166"/>
            <a:ext cx="148166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/>
              <a:t>Block-layer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BD6DCFE-3777-481A-8F9E-AA6B83FFDDEC}"/>
              </a:ext>
            </a:extLst>
          </p:cNvPr>
          <p:cNvSpPr/>
          <p:nvPr/>
        </p:nvSpPr>
        <p:spPr>
          <a:xfrm>
            <a:off x="7657022" y="5126127"/>
            <a:ext cx="3680602" cy="311191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2"/>
                </a:solidFill>
              </a:rPr>
              <a:t>Device driver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3DB564-6A37-493E-A69D-F2B655518787}"/>
              </a:ext>
            </a:extLst>
          </p:cNvPr>
          <p:cNvSpPr txBox="1"/>
          <p:nvPr/>
        </p:nvSpPr>
        <p:spPr>
          <a:xfrm>
            <a:off x="7861299" y="3111500"/>
            <a:ext cx="1481668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err="1">
                <a:solidFill>
                  <a:schemeClr val="tx2"/>
                </a:solidFill>
              </a:rPr>
              <a:t>S</a:t>
            </a:r>
            <a:r>
              <a:rPr lang="ko-KR" altLang="en-US" sz="1000">
                <a:solidFill>
                  <a:schemeClr val="tx2"/>
                </a:solidFill>
              </a:rPr>
              <a:t>/</a:t>
            </a:r>
            <a:r>
              <a:rPr lang="ko-KR" altLang="en-US" sz="1000" err="1">
                <a:solidFill>
                  <a:schemeClr val="tx2"/>
                </a:solidFill>
              </a:rPr>
              <a:t>W</a:t>
            </a:r>
            <a:r>
              <a:rPr lang="ko-KR" altLang="en-US" sz="1000">
                <a:solidFill>
                  <a:schemeClr val="tx2"/>
                </a:solidFill>
              </a:rPr>
              <a:t> </a:t>
            </a:r>
            <a:r>
              <a:rPr lang="ko-KR" altLang="en-US" sz="1000" err="1">
                <a:solidFill>
                  <a:schemeClr val="tx2"/>
                </a:solidFill>
              </a:rPr>
              <a:t>staging</a:t>
            </a:r>
            <a:r>
              <a:rPr lang="ko-KR" altLang="en-US" sz="1000">
                <a:solidFill>
                  <a:schemeClr val="tx2"/>
                </a:solidFill>
              </a:rPr>
              <a:t> </a:t>
            </a:r>
            <a:r>
              <a:rPr lang="ko-KR" altLang="en-US" sz="1000" err="1">
                <a:solidFill>
                  <a:schemeClr val="tx2"/>
                </a:solidFill>
              </a:rPr>
              <a:t>queue</a:t>
            </a:r>
            <a:endParaRPr lang="ko-KR" altLang="en-US" sz="1000">
              <a:solidFill>
                <a:schemeClr val="tx2"/>
              </a:solidFill>
            </a:endParaRPr>
          </a:p>
          <a:p>
            <a:r>
              <a:rPr lang="ko-KR" altLang="en-US" sz="1000" err="1">
                <a:solidFill>
                  <a:schemeClr val="tx2"/>
                </a:solidFill>
              </a:rPr>
              <a:t>Per</a:t>
            </a:r>
            <a:r>
              <a:rPr lang="ko-KR" altLang="en-US" sz="1000">
                <a:solidFill>
                  <a:schemeClr val="tx2"/>
                </a:solidFill>
              </a:rPr>
              <a:t> </a:t>
            </a:r>
            <a:r>
              <a:rPr lang="ko-KR" altLang="en-US" sz="1000" err="1">
                <a:solidFill>
                  <a:schemeClr val="tx2"/>
                </a:solidFill>
              </a:rPr>
              <a:t>core</a:t>
            </a:r>
            <a:endParaRPr lang="ko-KR" altLang="en-US" sz="1000">
              <a:solidFill>
                <a:schemeClr val="tx2"/>
              </a:solidFill>
            </a:endParaRPr>
          </a:p>
          <a:p>
            <a:endParaRPr lang="ko-KR" altLang="en-US" sz="1000"/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70794B23-0851-4C78-A0A2-17A20A103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601766"/>
              </p:ext>
            </p:extLst>
          </p:nvPr>
        </p:nvGraphicFramePr>
        <p:xfrm>
          <a:off x="10676465" y="2937931"/>
          <a:ext cx="208280" cy="744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72146723"/>
                    </a:ext>
                  </a:extLst>
                </a:gridCol>
              </a:tblGrid>
              <a:tr h="18614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095990"/>
                  </a:ext>
                </a:extLst>
              </a:tr>
              <a:tr h="18614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890520"/>
                  </a:ext>
                </a:extLst>
              </a:tr>
              <a:tr h="18614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736104"/>
                  </a:ext>
                </a:extLst>
              </a:tr>
              <a:tr h="18614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28153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59D33DA6-F3C5-42E0-AA25-2CB257E88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398499"/>
              </p:ext>
            </p:extLst>
          </p:nvPr>
        </p:nvGraphicFramePr>
        <p:xfrm>
          <a:off x="10388598" y="2946398"/>
          <a:ext cx="208280" cy="744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72146723"/>
                    </a:ext>
                  </a:extLst>
                </a:gridCol>
              </a:tblGrid>
              <a:tr h="18614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095990"/>
                  </a:ext>
                </a:extLst>
              </a:tr>
              <a:tr h="18614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890520"/>
                  </a:ext>
                </a:extLst>
              </a:tr>
              <a:tr h="18614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736104"/>
                  </a:ext>
                </a:extLst>
              </a:tr>
              <a:tr h="18614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28153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C00967DA-BF74-4092-8D11-A954911A7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129395"/>
              </p:ext>
            </p:extLst>
          </p:nvPr>
        </p:nvGraphicFramePr>
        <p:xfrm>
          <a:off x="10066865" y="2946398"/>
          <a:ext cx="208280" cy="744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72146723"/>
                    </a:ext>
                  </a:extLst>
                </a:gridCol>
              </a:tblGrid>
              <a:tr h="18614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095990"/>
                  </a:ext>
                </a:extLst>
              </a:tr>
              <a:tr h="18614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890520"/>
                  </a:ext>
                </a:extLst>
              </a:tr>
              <a:tr h="18614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736104"/>
                  </a:ext>
                </a:extLst>
              </a:tr>
              <a:tr h="18614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28153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7A08CD80-AC98-461F-A1F5-7C746158E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030832"/>
              </p:ext>
            </p:extLst>
          </p:nvPr>
        </p:nvGraphicFramePr>
        <p:xfrm>
          <a:off x="9753598" y="2946398"/>
          <a:ext cx="208280" cy="744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72146723"/>
                    </a:ext>
                  </a:extLst>
                </a:gridCol>
              </a:tblGrid>
              <a:tr h="18614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095990"/>
                  </a:ext>
                </a:extLst>
              </a:tr>
              <a:tr h="18614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890520"/>
                  </a:ext>
                </a:extLst>
              </a:tr>
              <a:tr h="18614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736104"/>
                  </a:ext>
                </a:extLst>
              </a:tr>
              <a:tr h="18614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28153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D4287250-0ADD-4DDB-B2DC-1FABC8AA3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26913"/>
              </p:ext>
            </p:extLst>
          </p:nvPr>
        </p:nvGraphicFramePr>
        <p:xfrm>
          <a:off x="9457265" y="2946398"/>
          <a:ext cx="208280" cy="744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972146723"/>
                    </a:ext>
                  </a:extLst>
                </a:gridCol>
              </a:tblGrid>
              <a:tr h="18614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095990"/>
                  </a:ext>
                </a:extLst>
              </a:tr>
              <a:tr h="18614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890520"/>
                  </a:ext>
                </a:extLst>
              </a:tr>
              <a:tr h="18614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736104"/>
                  </a:ext>
                </a:extLst>
              </a:tr>
              <a:tr h="186148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28153"/>
                  </a:ext>
                </a:extLst>
              </a:tr>
            </a:tbl>
          </a:graphicData>
        </a:graphic>
      </p:graphicFrame>
      <p:graphicFrame>
        <p:nvGraphicFramePr>
          <p:cNvPr id="39" name="표 21">
            <a:extLst>
              <a:ext uri="{FF2B5EF4-FFF2-40B4-BE49-F238E27FC236}">
                <a16:creationId xmlns:a16="http://schemas.microsoft.com/office/drawing/2014/main" id="{866F5CF3-96FB-491E-91B0-6953E349B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010599"/>
              </p:ext>
            </p:extLst>
          </p:nvPr>
        </p:nvGraphicFramePr>
        <p:xfrm>
          <a:off x="10016067" y="4199466"/>
          <a:ext cx="24553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533">
                  <a:extLst>
                    <a:ext uri="{9D8B030D-6E8A-4147-A177-3AD203B41FA5}">
                      <a16:colId xmlns:a16="http://schemas.microsoft.com/office/drawing/2014/main" val="2972146723"/>
                    </a:ext>
                  </a:extLst>
                </a:gridCol>
              </a:tblGrid>
              <a:tr h="153929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095990"/>
                  </a:ext>
                </a:extLst>
              </a:tr>
              <a:tr h="153929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890520"/>
                  </a:ext>
                </a:extLst>
              </a:tr>
              <a:tr h="153929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736104"/>
                  </a:ext>
                </a:extLst>
              </a:tr>
              <a:tr h="153929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28153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250E5B2-9F0D-4457-8727-55A5B8FD917B}"/>
              </a:ext>
            </a:extLst>
          </p:cNvPr>
          <p:cNvCxnSpPr/>
          <p:nvPr/>
        </p:nvCxnSpPr>
        <p:spPr>
          <a:xfrm>
            <a:off x="9541934" y="3699933"/>
            <a:ext cx="668866" cy="19473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75C760F-4B8B-4E22-91B1-2889A2608F19}"/>
              </a:ext>
            </a:extLst>
          </p:cNvPr>
          <p:cNvSpPr txBox="1"/>
          <p:nvPr/>
        </p:nvSpPr>
        <p:spPr>
          <a:xfrm>
            <a:off x="7793566" y="4178299"/>
            <a:ext cx="218439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err="1">
                <a:solidFill>
                  <a:schemeClr val="tx2"/>
                </a:solidFill>
              </a:rPr>
              <a:t>H</a:t>
            </a:r>
            <a:r>
              <a:rPr lang="ko-KR" altLang="en-US" sz="1000">
                <a:solidFill>
                  <a:schemeClr val="tx2"/>
                </a:solidFill>
              </a:rPr>
              <a:t>/</a:t>
            </a:r>
            <a:r>
              <a:rPr lang="ko-KR" altLang="en-US" sz="1000" err="1">
                <a:solidFill>
                  <a:schemeClr val="tx2"/>
                </a:solidFill>
              </a:rPr>
              <a:t>W</a:t>
            </a:r>
            <a:r>
              <a:rPr lang="ko-KR" altLang="en-US" sz="1000">
                <a:solidFill>
                  <a:schemeClr val="tx2"/>
                </a:solidFill>
              </a:rPr>
              <a:t> </a:t>
            </a:r>
            <a:r>
              <a:rPr lang="ko-KR" altLang="en-US" sz="1000" err="1">
                <a:solidFill>
                  <a:schemeClr val="tx2"/>
                </a:solidFill>
              </a:rPr>
              <a:t>dispatch</a:t>
            </a:r>
            <a:r>
              <a:rPr lang="ko-KR" altLang="en-US" sz="1000">
                <a:solidFill>
                  <a:schemeClr val="tx2"/>
                </a:solidFill>
              </a:rPr>
              <a:t> </a:t>
            </a:r>
            <a:r>
              <a:rPr lang="ko-KR" altLang="en-US" sz="1000" err="1">
                <a:solidFill>
                  <a:schemeClr val="tx2"/>
                </a:solidFill>
              </a:rPr>
              <a:t>queue</a:t>
            </a:r>
            <a:r>
              <a:rPr lang="ko-KR" altLang="en-US" sz="1000">
                <a:solidFill>
                  <a:schemeClr val="tx2"/>
                </a:solidFill>
              </a:rPr>
              <a:t> </a:t>
            </a:r>
          </a:p>
          <a:p>
            <a:r>
              <a:rPr lang="ko-KR" altLang="en-US" sz="1000" err="1">
                <a:solidFill>
                  <a:schemeClr val="tx2"/>
                </a:solidFill>
              </a:rPr>
              <a:t>Depends</a:t>
            </a:r>
            <a:r>
              <a:rPr lang="ko-KR" altLang="en-US" sz="1000">
                <a:solidFill>
                  <a:schemeClr val="tx2"/>
                </a:solidFill>
              </a:rPr>
              <a:t> </a:t>
            </a:r>
            <a:r>
              <a:rPr lang="ko-KR" altLang="en-US" sz="1000" err="1">
                <a:solidFill>
                  <a:schemeClr val="tx2"/>
                </a:solidFill>
              </a:rPr>
              <a:t>on</a:t>
            </a:r>
            <a:r>
              <a:rPr lang="ko-KR" altLang="en-US" sz="1000">
                <a:solidFill>
                  <a:schemeClr val="tx2"/>
                </a:solidFill>
              </a:rPr>
              <a:t> </a:t>
            </a:r>
            <a:r>
              <a:rPr lang="ko-KR" altLang="en-US" sz="1000" err="1">
                <a:solidFill>
                  <a:schemeClr val="tx2"/>
                </a:solidFill>
              </a:rPr>
              <a:t>device</a:t>
            </a:r>
            <a:endParaRPr lang="ko-KR" altLang="en-US" sz="1000">
              <a:solidFill>
                <a:schemeClr val="tx2"/>
              </a:solidFill>
            </a:endParaRPr>
          </a:p>
          <a:p>
            <a:endParaRPr lang="ko-KR" altLang="en-US" sz="10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469E912-E291-41CB-81C6-6E62BEC1010C}"/>
              </a:ext>
            </a:extLst>
          </p:cNvPr>
          <p:cNvCxnSpPr>
            <a:cxnSpLocks/>
          </p:cNvCxnSpPr>
          <p:nvPr/>
        </p:nvCxnSpPr>
        <p:spPr>
          <a:xfrm>
            <a:off x="9846733" y="3699932"/>
            <a:ext cx="406401" cy="19473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1C36D00-43C9-49F7-A313-B5B5FA1B7889}"/>
              </a:ext>
            </a:extLst>
          </p:cNvPr>
          <p:cNvCxnSpPr>
            <a:cxnSpLocks/>
          </p:cNvCxnSpPr>
          <p:nvPr/>
        </p:nvCxnSpPr>
        <p:spPr>
          <a:xfrm flipH="1">
            <a:off x="10202333" y="3699932"/>
            <a:ext cx="330199" cy="19473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E282A47-5C71-4E93-A67F-12881997353C}"/>
              </a:ext>
            </a:extLst>
          </p:cNvPr>
          <p:cNvCxnSpPr>
            <a:cxnSpLocks/>
          </p:cNvCxnSpPr>
          <p:nvPr/>
        </p:nvCxnSpPr>
        <p:spPr>
          <a:xfrm flipH="1">
            <a:off x="10236201" y="3699933"/>
            <a:ext cx="550331" cy="19473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1A329A0-3264-4FFE-94F5-F323CB523060}"/>
              </a:ext>
            </a:extLst>
          </p:cNvPr>
          <p:cNvSpPr/>
          <p:nvPr/>
        </p:nvSpPr>
        <p:spPr>
          <a:xfrm>
            <a:off x="8927243" y="3861936"/>
            <a:ext cx="2390634" cy="20879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50" err="1"/>
              <a:t>Mq</a:t>
            </a:r>
            <a:r>
              <a:rPr lang="ko-KR" altLang="en-US" sz="1050"/>
              <a:t> </a:t>
            </a:r>
            <a:r>
              <a:rPr lang="ko-KR" altLang="en-US" sz="1050" err="1"/>
              <a:t>scheduler</a:t>
            </a:r>
            <a:r>
              <a:rPr lang="ko-KR" altLang="en-US" sz="1050"/>
              <a:t>(</a:t>
            </a:r>
            <a:r>
              <a:rPr lang="en-US" altLang="ko-KR" sz="1050" err="1">
                <a:ea typeface="+mn-lt"/>
                <a:cs typeface="+mn-lt"/>
              </a:rPr>
              <a:t>kyber</a:t>
            </a:r>
            <a:r>
              <a:rPr lang="en-US" altLang="ko-KR" sz="1050">
                <a:ea typeface="+mn-lt"/>
                <a:cs typeface="+mn-lt"/>
              </a:rPr>
              <a:t>,</a:t>
            </a:r>
            <a:r>
              <a:rPr lang="ko-KR" altLang="en-US" sz="1050" err="1"/>
              <a:t>bfq,mq</a:t>
            </a:r>
            <a:r>
              <a:rPr lang="ko-KR" altLang="en-US" sz="1050"/>
              <a:t>)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45308DB-1A87-46F9-967E-B9DAE637ADA9}"/>
              </a:ext>
            </a:extLst>
          </p:cNvPr>
          <p:cNvCxnSpPr>
            <a:cxnSpLocks/>
          </p:cNvCxnSpPr>
          <p:nvPr/>
        </p:nvCxnSpPr>
        <p:spPr>
          <a:xfrm>
            <a:off x="8940799" y="1854199"/>
            <a:ext cx="880534" cy="38946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A2E401F-DB2B-47A0-8716-DC0AE4D7AFDC}"/>
              </a:ext>
            </a:extLst>
          </p:cNvPr>
          <p:cNvCxnSpPr>
            <a:cxnSpLocks/>
          </p:cNvCxnSpPr>
          <p:nvPr/>
        </p:nvCxnSpPr>
        <p:spPr>
          <a:xfrm flipH="1">
            <a:off x="9872133" y="1896532"/>
            <a:ext cx="855132" cy="34713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6A27289-02A2-49E9-BB3F-FC11489C4ED3}"/>
              </a:ext>
            </a:extLst>
          </p:cNvPr>
          <p:cNvCxnSpPr>
            <a:cxnSpLocks/>
          </p:cNvCxnSpPr>
          <p:nvPr/>
        </p:nvCxnSpPr>
        <p:spPr>
          <a:xfrm>
            <a:off x="9812866" y="2379132"/>
            <a:ext cx="1" cy="27093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EDAE905-3A5F-48F4-BA22-5F91EEB4F991}"/>
              </a:ext>
            </a:extLst>
          </p:cNvPr>
          <p:cNvCxnSpPr>
            <a:cxnSpLocks/>
          </p:cNvCxnSpPr>
          <p:nvPr/>
        </p:nvCxnSpPr>
        <p:spPr>
          <a:xfrm flipH="1">
            <a:off x="9550401" y="2793998"/>
            <a:ext cx="253999" cy="16086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597271F-130A-4C9C-9B42-37C8F1EB6BFB}"/>
              </a:ext>
            </a:extLst>
          </p:cNvPr>
          <p:cNvCxnSpPr>
            <a:cxnSpLocks/>
          </p:cNvCxnSpPr>
          <p:nvPr/>
        </p:nvCxnSpPr>
        <p:spPr>
          <a:xfrm>
            <a:off x="9821334" y="2802464"/>
            <a:ext cx="635000" cy="14393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6CB2024-B836-4316-B250-570D089B4115}"/>
              </a:ext>
            </a:extLst>
          </p:cNvPr>
          <p:cNvCxnSpPr>
            <a:cxnSpLocks/>
          </p:cNvCxnSpPr>
          <p:nvPr/>
        </p:nvCxnSpPr>
        <p:spPr>
          <a:xfrm>
            <a:off x="9821334" y="2802464"/>
            <a:ext cx="973666" cy="14393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3E742BF-FA50-441C-AEDE-EBFF13A4CAF4}"/>
              </a:ext>
            </a:extLst>
          </p:cNvPr>
          <p:cNvCxnSpPr>
            <a:cxnSpLocks/>
          </p:cNvCxnSpPr>
          <p:nvPr/>
        </p:nvCxnSpPr>
        <p:spPr>
          <a:xfrm>
            <a:off x="10270065" y="5435598"/>
            <a:ext cx="1" cy="27093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7C15CC3-FB7A-4A0D-9F02-D79676426FF2}"/>
              </a:ext>
            </a:extLst>
          </p:cNvPr>
          <p:cNvCxnSpPr>
            <a:cxnSpLocks/>
          </p:cNvCxnSpPr>
          <p:nvPr/>
        </p:nvCxnSpPr>
        <p:spPr>
          <a:xfrm flipH="1" flipV="1">
            <a:off x="8263466" y="5401733"/>
            <a:ext cx="8465" cy="36406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21">
            <a:extLst>
              <a:ext uri="{FF2B5EF4-FFF2-40B4-BE49-F238E27FC236}">
                <a16:creationId xmlns:a16="http://schemas.microsoft.com/office/drawing/2014/main" id="{2220C8A1-17D5-46D1-AFA0-B6F73817C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194901"/>
              </p:ext>
            </p:extLst>
          </p:nvPr>
        </p:nvGraphicFramePr>
        <p:xfrm>
          <a:off x="10380133" y="4207933"/>
          <a:ext cx="24553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533">
                  <a:extLst>
                    <a:ext uri="{9D8B030D-6E8A-4147-A177-3AD203B41FA5}">
                      <a16:colId xmlns:a16="http://schemas.microsoft.com/office/drawing/2014/main" val="2972146723"/>
                    </a:ext>
                  </a:extLst>
                </a:gridCol>
              </a:tblGrid>
              <a:tr h="153929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095990"/>
                  </a:ext>
                </a:extLst>
              </a:tr>
              <a:tr h="153929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890520"/>
                  </a:ext>
                </a:extLst>
              </a:tr>
              <a:tr h="153929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736104"/>
                  </a:ext>
                </a:extLst>
              </a:tr>
              <a:tr h="153929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28153"/>
                  </a:ext>
                </a:extLst>
              </a:tr>
            </a:tbl>
          </a:graphicData>
        </a:graphic>
      </p:graphicFrame>
      <p:graphicFrame>
        <p:nvGraphicFramePr>
          <p:cNvPr id="56" name="표 21">
            <a:extLst>
              <a:ext uri="{FF2B5EF4-FFF2-40B4-BE49-F238E27FC236}">
                <a16:creationId xmlns:a16="http://schemas.microsoft.com/office/drawing/2014/main" id="{AC9BF0DA-386C-4762-9394-C8F6998AA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299325"/>
              </p:ext>
            </p:extLst>
          </p:nvPr>
        </p:nvGraphicFramePr>
        <p:xfrm>
          <a:off x="9609666" y="4190999"/>
          <a:ext cx="24553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533">
                  <a:extLst>
                    <a:ext uri="{9D8B030D-6E8A-4147-A177-3AD203B41FA5}">
                      <a16:colId xmlns:a16="http://schemas.microsoft.com/office/drawing/2014/main" val="2972146723"/>
                    </a:ext>
                  </a:extLst>
                </a:gridCol>
              </a:tblGrid>
              <a:tr h="153929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095990"/>
                  </a:ext>
                </a:extLst>
              </a:tr>
              <a:tr h="153929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890520"/>
                  </a:ext>
                </a:extLst>
              </a:tr>
              <a:tr h="153929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736104"/>
                  </a:ext>
                </a:extLst>
              </a:tr>
              <a:tr h="153929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28153"/>
                  </a:ext>
                </a:extLst>
              </a:tr>
            </a:tbl>
          </a:graphicData>
        </a:graphic>
      </p:graphicFrame>
      <p:graphicFrame>
        <p:nvGraphicFramePr>
          <p:cNvPr id="57" name="표 21">
            <a:extLst>
              <a:ext uri="{FF2B5EF4-FFF2-40B4-BE49-F238E27FC236}">
                <a16:creationId xmlns:a16="http://schemas.microsoft.com/office/drawing/2014/main" id="{69433CAF-A879-458E-8E35-9A7D66B15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091895"/>
              </p:ext>
            </p:extLst>
          </p:nvPr>
        </p:nvGraphicFramePr>
        <p:xfrm>
          <a:off x="10871199" y="4199465"/>
          <a:ext cx="24553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533">
                  <a:extLst>
                    <a:ext uri="{9D8B030D-6E8A-4147-A177-3AD203B41FA5}">
                      <a16:colId xmlns:a16="http://schemas.microsoft.com/office/drawing/2014/main" val="2972146723"/>
                    </a:ext>
                  </a:extLst>
                </a:gridCol>
              </a:tblGrid>
              <a:tr h="153929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095990"/>
                  </a:ext>
                </a:extLst>
              </a:tr>
              <a:tr h="153929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890520"/>
                  </a:ext>
                </a:extLst>
              </a:tr>
              <a:tr h="153929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736104"/>
                  </a:ext>
                </a:extLst>
              </a:tr>
              <a:tr h="153929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28153"/>
                  </a:ext>
                </a:extLst>
              </a:tr>
            </a:tbl>
          </a:graphicData>
        </a:graphic>
      </p:graphicFrame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4DBA879-7720-47AD-B006-09692C4315BB}"/>
              </a:ext>
            </a:extLst>
          </p:cNvPr>
          <p:cNvCxnSpPr>
            <a:cxnSpLocks/>
          </p:cNvCxnSpPr>
          <p:nvPr/>
        </p:nvCxnSpPr>
        <p:spPr>
          <a:xfrm>
            <a:off x="9736666" y="4047066"/>
            <a:ext cx="8469" cy="18626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D740355-415E-4912-9B4B-482CC6748BEB}"/>
              </a:ext>
            </a:extLst>
          </p:cNvPr>
          <p:cNvCxnSpPr>
            <a:cxnSpLocks/>
          </p:cNvCxnSpPr>
          <p:nvPr/>
        </p:nvCxnSpPr>
        <p:spPr>
          <a:xfrm>
            <a:off x="10126132" y="4021666"/>
            <a:ext cx="8469" cy="18626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D09BE5C-2949-442F-A8CC-39E2963ACC25}"/>
              </a:ext>
            </a:extLst>
          </p:cNvPr>
          <p:cNvCxnSpPr>
            <a:cxnSpLocks/>
          </p:cNvCxnSpPr>
          <p:nvPr/>
        </p:nvCxnSpPr>
        <p:spPr>
          <a:xfrm>
            <a:off x="10490198" y="4047066"/>
            <a:ext cx="8469" cy="18626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2554FE7-AA1E-4A97-8113-4EADED356D51}"/>
              </a:ext>
            </a:extLst>
          </p:cNvPr>
          <p:cNvCxnSpPr>
            <a:cxnSpLocks/>
          </p:cNvCxnSpPr>
          <p:nvPr/>
        </p:nvCxnSpPr>
        <p:spPr>
          <a:xfrm>
            <a:off x="10981264" y="4047066"/>
            <a:ext cx="8469" cy="18626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84A801-1956-4E35-A68A-260208AE915A}"/>
              </a:ext>
            </a:extLst>
          </p:cNvPr>
          <p:cNvSpPr txBox="1"/>
          <p:nvPr/>
        </p:nvSpPr>
        <p:spPr>
          <a:xfrm>
            <a:off x="10557933" y="4318000"/>
            <a:ext cx="53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...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CD994F2-0BBD-4EBF-BDE0-7736EEF2FDC6}"/>
              </a:ext>
            </a:extLst>
          </p:cNvPr>
          <p:cNvCxnSpPr>
            <a:cxnSpLocks/>
          </p:cNvCxnSpPr>
          <p:nvPr/>
        </p:nvCxnSpPr>
        <p:spPr>
          <a:xfrm>
            <a:off x="9728199" y="4893732"/>
            <a:ext cx="1" cy="27093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514F73D-2177-4D4D-88C7-F867F6542FE4}"/>
              </a:ext>
            </a:extLst>
          </p:cNvPr>
          <p:cNvCxnSpPr>
            <a:cxnSpLocks/>
          </p:cNvCxnSpPr>
          <p:nvPr/>
        </p:nvCxnSpPr>
        <p:spPr>
          <a:xfrm>
            <a:off x="10134599" y="4893732"/>
            <a:ext cx="1" cy="27093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47DC95-5202-4127-8AC3-6827E3D483E5}"/>
              </a:ext>
            </a:extLst>
          </p:cNvPr>
          <p:cNvCxnSpPr>
            <a:cxnSpLocks/>
          </p:cNvCxnSpPr>
          <p:nvPr/>
        </p:nvCxnSpPr>
        <p:spPr>
          <a:xfrm>
            <a:off x="10507132" y="4893732"/>
            <a:ext cx="1" cy="27093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59F4921-25DE-4473-AFD9-85C469E7CE5E}"/>
              </a:ext>
            </a:extLst>
          </p:cNvPr>
          <p:cNvCxnSpPr>
            <a:cxnSpLocks/>
          </p:cNvCxnSpPr>
          <p:nvPr/>
        </p:nvCxnSpPr>
        <p:spPr>
          <a:xfrm>
            <a:off x="10989732" y="4893732"/>
            <a:ext cx="1" cy="27093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53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NVMe</a:t>
            </a:r>
            <a:r>
              <a:rPr lang="ko-KR" altLang="en-US"/>
              <a:t> SSD 정보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CC61-741F-4768-A2B6-7F67B8DAA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하드웨어정보</a:t>
            </a:r>
          </a:p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  <a:p>
            <a:pPr marL="0" indent="0">
              <a:buNone/>
            </a:pPr>
            <a:endParaRPr lang="ko-KR" altLang="en-US"/>
          </a:p>
          <a:p>
            <a:pPr marL="575945" lvl="1"/>
            <a:endParaRPr lang="en-US" altLang="ko-KR"/>
          </a:p>
          <a:p>
            <a:pPr marL="575945" lvl="1"/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9" name="그림 20" descr="테이블이(가) 표시된 사진&#10;&#10;자동 생성된 설명">
            <a:extLst>
              <a:ext uri="{FF2B5EF4-FFF2-40B4-BE49-F238E27FC236}">
                <a16:creationId xmlns:a16="http://schemas.microsoft.com/office/drawing/2014/main" id="{6C67F66C-7C4B-4535-A91B-8B0FD5AE9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32" y="1615800"/>
            <a:ext cx="8299047" cy="3308096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F239C9-05C8-48D9-B90F-1429724C2612}"/>
              </a:ext>
            </a:extLst>
          </p:cNvPr>
          <p:cNvSpPr/>
          <p:nvPr/>
        </p:nvSpPr>
        <p:spPr>
          <a:xfrm>
            <a:off x="3401027" y="3048963"/>
            <a:ext cx="4899948" cy="4533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65DE290-29E2-40B4-87D3-D4AC1DE32B24}"/>
              </a:ext>
            </a:extLst>
          </p:cNvPr>
          <p:cNvSpPr/>
          <p:nvPr/>
        </p:nvSpPr>
        <p:spPr>
          <a:xfrm>
            <a:off x="3401026" y="2817468"/>
            <a:ext cx="4234404" cy="2314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36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실험 구성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CC61-741F-4768-A2B6-7F67B8DAA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207" y="927088"/>
            <a:ext cx="11757660" cy="5146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err="1"/>
              <a:t>Fio</a:t>
            </a:r>
            <a:r>
              <a:rPr lang="ko-KR" altLang="en-US"/>
              <a:t> </a:t>
            </a:r>
            <a:r>
              <a:rPr lang="ko-KR" altLang="en-US" err="1"/>
              <a:t>global</a:t>
            </a:r>
            <a:r>
              <a:rPr lang="ko-KR" altLang="en-US"/>
              <a:t> 설정 </a:t>
            </a:r>
          </a:p>
          <a:p>
            <a:pPr marL="575945" lvl="1">
              <a:buFont typeface="Arial" panose="05000000000000000000" pitchFamily="2" charset="2"/>
            </a:pPr>
            <a:r>
              <a:rPr lang="ko-KR" altLang="en-US"/>
              <a:t>Block </a:t>
            </a:r>
            <a:r>
              <a:rPr lang="ko-KR" altLang="en-US" err="1"/>
              <a:t>size</a:t>
            </a:r>
            <a:r>
              <a:rPr lang="ko-KR" altLang="en-US"/>
              <a:t>: 4K</a:t>
            </a:r>
          </a:p>
          <a:p>
            <a:pPr marL="575945" lvl="1">
              <a:buFont typeface="Arial" panose="05000000000000000000" pitchFamily="2" charset="2"/>
            </a:pPr>
            <a:r>
              <a:rPr lang="ko-KR" altLang="en-US" err="1"/>
              <a:t>Direct</a:t>
            </a:r>
            <a:r>
              <a:rPr lang="ko-KR" altLang="en-US"/>
              <a:t> </a:t>
            </a:r>
            <a:r>
              <a:rPr lang="ko-KR" altLang="en-US" err="1"/>
              <a:t>I</a:t>
            </a:r>
            <a:r>
              <a:rPr lang="ko-KR" altLang="en-US"/>
              <a:t>/</a:t>
            </a:r>
            <a:r>
              <a:rPr lang="ko-KR" altLang="en-US" err="1"/>
              <a:t>O</a:t>
            </a:r>
            <a:r>
              <a:rPr lang="ko-KR" altLang="en-US"/>
              <a:t> </a:t>
            </a:r>
          </a:p>
          <a:p>
            <a:pPr marL="575945" lvl="1">
              <a:buFont typeface="Arial" panose="05000000000000000000" pitchFamily="2" charset="2"/>
            </a:pPr>
            <a:r>
              <a:rPr lang="ko-KR" altLang="en-US" err="1"/>
              <a:t>File</a:t>
            </a:r>
            <a:r>
              <a:rPr lang="ko-KR" altLang="en-US"/>
              <a:t> </a:t>
            </a:r>
            <a:r>
              <a:rPr lang="ko-KR" altLang="en-US" err="1"/>
              <a:t>size</a:t>
            </a:r>
            <a:r>
              <a:rPr lang="ko-KR" altLang="en-US"/>
              <a:t>: 10GB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/>
              <a:t>테스트 장치: </a:t>
            </a:r>
            <a:r>
              <a:rPr lang="ko-KR" altLang="en-US" err="1"/>
              <a:t>dev</a:t>
            </a:r>
            <a:r>
              <a:rPr lang="ko-KR" altLang="en-US"/>
              <a:t>/nvme0n1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ko-KR" altLang="en-US" err="1"/>
              <a:t>R</a:t>
            </a:r>
            <a:r>
              <a:rPr lang="ko-KR" altLang="en-US"/>
              <a:t>/</a:t>
            </a:r>
            <a:r>
              <a:rPr lang="ko-KR" altLang="en-US" err="1"/>
              <a:t>W</a:t>
            </a:r>
            <a:r>
              <a:rPr lang="ko-KR" altLang="en-US"/>
              <a:t>: </a:t>
            </a:r>
            <a:r>
              <a:rPr lang="ko-KR" altLang="en-US" err="1"/>
              <a:t>sequential</a:t>
            </a:r>
            <a:r>
              <a:rPr lang="ko-KR" altLang="en-US"/>
              <a:t> </a:t>
            </a:r>
            <a:r>
              <a:rPr lang="ko-KR" altLang="en-US" err="1"/>
              <a:t>read</a:t>
            </a:r>
            <a:r>
              <a:rPr lang="ko-KR" altLang="en-US"/>
              <a:t>, </a:t>
            </a:r>
            <a:r>
              <a:rPr lang="ko-KR" altLang="en-US" err="1"/>
              <a:t>write</a:t>
            </a:r>
            <a:r>
              <a:rPr lang="ko-KR" altLang="en-US"/>
              <a:t>, </a:t>
            </a:r>
            <a:r>
              <a:rPr lang="ko-KR" altLang="en-US" err="1"/>
              <a:t>random</a:t>
            </a:r>
            <a:r>
              <a:rPr lang="ko-KR" altLang="en-US"/>
              <a:t> </a:t>
            </a:r>
            <a:r>
              <a:rPr lang="ko-KR" altLang="en-US" err="1"/>
              <a:t>read</a:t>
            </a:r>
            <a:r>
              <a:rPr lang="ko-KR" altLang="en-US"/>
              <a:t>, </a:t>
            </a:r>
            <a:r>
              <a:rPr lang="ko-KR" altLang="en-US" err="1"/>
              <a:t>write</a:t>
            </a:r>
          </a:p>
          <a:p>
            <a:endParaRPr lang="ko-KR" altLang="en-US"/>
          </a:p>
          <a:p>
            <a:pPr marL="0" indent="0">
              <a:buNone/>
            </a:pPr>
            <a:endParaRPr lang="ko-KR" altLang="en-US"/>
          </a:p>
          <a:p>
            <a:endParaRPr lang="ko-KR" altLang="en-US"/>
          </a:p>
          <a:p>
            <a:pPr marL="0" indent="0">
              <a:buNone/>
            </a:pPr>
            <a:endParaRPr lang="ko-KR" altLang="en-US"/>
          </a:p>
          <a:p>
            <a:endParaRPr lang="en-US" altLang="ko-KR"/>
          </a:p>
          <a:p>
            <a:pPr marL="575945" lvl="1"/>
            <a:endParaRPr lang="en-US" altLang="ko-KR"/>
          </a:p>
          <a:p>
            <a:pPr marL="575945" lvl="1"/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9E846C6-DD55-47C5-9BE6-F4D63B012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741" y="3676121"/>
            <a:ext cx="3185583" cy="266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3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Sequential</a:t>
            </a:r>
            <a:r>
              <a:rPr lang="ko-KR" altLang="en-US" dirty="0"/>
              <a:t> </a:t>
            </a:r>
            <a:r>
              <a:rPr lang="ko-KR" altLang="en-US" dirty="0" err="1"/>
              <a:t>Read</a:t>
            </a:r>
            <a:r>
              <a:rPr lang="ko-KR" altLang="en-US" dirty="0"/>
              <a:t> -</a:t>
            </a:r>
            <a:r>
              <a:rPr lang="ko-KR" altLang="en-US" dirty="0" err="1"/>
              <a:t>Kyber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CC61-741F-4768-A2B6-7F67B8DAA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err="1"/>
              <a:t>Cgroup이</a:t>
            </a:r>
            <a:r>
              <a:rPr lang="ko-KR" altLang="en-US"/>
              <a:t> 전체적으로 성능이 우수</a:t>
            </a:r>
          </a:p>
          <a:p>
            <a:r>
              <a:rPr lang="ko-KR" altLang="en-US" err="1"/>
              <a:t>Cgroup의</a:t>
            </a:r>
            <a:r>
              <a:rPr lang="ko-KR" altLang="en-US"/>
              <a:t> 경우 Group 개수가 16개까지 성능이 증가</a:t>
            </a:r>
          </a:p>
          <a:p>
            <a:r>
              <a:rPr lang="ko-KR" altLang="en-US"/>
              <a:t>32개 경우 성능이 감소, SSD 병렬처리 </a:t>
            </a:r>
            <a:r>
              <a:rPr lang="ko-KR" altLang="en-US" err="1"/>
              <a:t>threshold를</a:t>
            </a:r>
            <a:r>
              <a:rPr lang="ko-KR" altLang="en-US"/>
              <a:t> 넘은 것으로 추측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6" name="그림 7">
            <a:extLst>
              <a:ext uri="{FF2B5EF4-FFF2-40B4-BE49-F238E27FC236}">
                <a16:creationId xmlns:a16="http://schemas.microsoft.com/office/drawing/2014/main" id="{457A45CB-F89E-4CF1-A261-48A90C6EB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434" y="3415541"/>
            <a:ext cx="3814902" cy="2590288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B805AA0E-61E4-487B-BBBD-D5C8DC742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749" y="3405822"/>
            <a:ext cx="4067342" cy="2655523"/>
          </a:xfrm>
          <a:prstGeom prst="rect">
            <a:avLst/>
          </a:prstGeom>
        </p:spPr>
      </p:pic>
      <p:pic>
        <p:nvPicPr>
          <p:cNvPr id="9" name="그림 10">
            <a:extLst>
              <a:ext uri="{FF2B5EF4-FFF2-40B4-BE49-F238E27FC236}">
                <a16:creationId xmlns:a16="http://schemas.microsoft.com/office/drawing/2014/main" id="{F35B794F-6276-4C40-8FF0-07C9C3F61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096" y="3408598"/>
            <a:ext cx="3882635" cy="254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1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+mj-lt"/>
                <a:cs typeface="+mj-lt"/>
              </a:rPr>
              <a:t>BFQ</a:t>
            </a:r>
          </a:p>
        </p:txBody>
      </p:sp>
      <p:pic>
        <p:nvPicPr>
          <p:cNvPr id="6" name="그림 7">
            <a:extLst>
              <a:ext uri="{FF2B5EF4-FFF2-40B4-BE49-F238E27FC236}">
                <a16:creationId xmlns:a16="http://schemas.microsoft.com/office/drawing/2014/main" id="{AC73B709-1543-4A70-A61D-99C8C1F62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315" b="383"/>
          <a:stretch/>
        </p:blipFill>
        <p:spPr>
          <a:xfrm>
            <a:off x="3016115" y="3091518"/>
            <a:ext cx="993436" cy="2784687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A1E39781-CDFD-40B3-A47F-DE8E2D80DE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91" r="351" b="515"/>
          <a:stretch/>
        </p:blipFill>
        <p:spPr>
          <a:xfrm>
            <a:off x="6946418" y="3163582"/>
            <a:ext cx="914993" cy="2710567"/>
          </a:xfrm>
          <a:prstGeom prst="rect">
            <a:avLst/>
          </a:prstGeom>
        </p:spPr>
      </p:pic>
      <p:pic>
        <p:nvPicPr>
          <p:cNvPr id="14" name="그림 14">
            <a:extLst>
              <a:ext uri="{FF2B5EF4-FFF2-40B4-BE49-F238E27FC236}">
                <a16:creationId xmlns:a16="http://schemas.microsoft.com/office/drawing/2014/main" id="{18392DD2-BABF-4F10-BF51-FBAE3F5E54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7" t="7581" r="4199" b="-361"/>
          <a:stretch/>
        </p:blipFill>
        <p:spPr>
          <a:xfrm>
            <a:off x="175229" y="3313366"/>
            <a:ext cx="2844278" cy="257264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3AEA74B-8B12-4ED5-BDD5-1F72EAC6D5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" t="-191" r="4362" b="92780"/>
          <a:stretch/>
        </p:blipFill>
        <p:spPr>
          <a:xfrm>
            <a:off x="483886" y="3096063"/>
            <a:ext cx="3119359" cy="208213"/>
          </a:xfrm>
          <a:prstGeom prst="rect">
            <a:avLst/>
          </a:prstGeom>
        </p:spPr>
      </p:pic>
      <p:pic>
        <p:nvPicPr>
          <p:cNvPr id="16" name="그림 16">
            <a:extLst>
              <a:ext uri="{FF2B5EF4-FFF2-40B4-BE49-F238E27FC236}">
                <a16:creationId xmlns:a16="http://schemas.microsoft.com/office/drawing/2014/main" id="{DE67B4EB-4E3A-4960-8723-F646445B43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500" r="3654" b="525"/>
          <a:stretch/>
        </p:blipFill>
        <p:spPr>
          <a:xfrm>
            <a:off x="4158849" y="3366141"/>
            <a:ext cx="2791636" cy="250420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0ED0057-F7E7-4FE1-8FBE-9E666E72A5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714" r="3654" b="92143"/>
          <a:stretch/>
        </p:blipFill>
        <p:spPr>
          <a:xfrm>
            <a:off x="4554317" y="3163582"/>
            <a:ext cx="2791636" cy="230681"/>
          </a:xfrm>
          <a:prstGeom prst="rect">
            <a:avLst/>
          </a:prstGeom>
        </p:spPr>
      </p:pic>
      <p:pic>
        <p:nvPicPr>
          <p:cNvPr id="18" name="그림 18">
            <a:extLst>
              <a:ext uri="{FF2B5EF4-FFF2-40B4-BE49-F238E27FC236}">
                <a16:creationId xmlns:a16="http://schemas.microsoft.com/office/drawing/2014/main" id="{D4FCACB3-6741-4466-BFD2-B63D2218D7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668" r="3583" b="1617"/>
          <a:stretch/>
        </p:blipFill>
        <p:spPr>
          <a:xfrm>
            <a:off x="7862747" y="3366139"/>
            <a:ext cx="2849502" cy="2456716"/>
          </a:xfrm>
          <a:prstGeom prst="rect">
            <a:avLst/>
          </a:prstGeom>
        </p:spPr>
      </p:pic>
      <p:pic>
        <p:nvPicPr>
          <p:cNvPr id="19" name="그림 19">
            <a:extLst>
              <a:ext uri="{FF2B5EF4-FFF2-40B4-BE49-F238E27FC236}">
                <a16:creationId xmlns:a16="http://schemas.microsoft.com/office/drawing/2014/main" id="{E004946B-F581-4A10-92C3-2E2B45F47BE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7251" r="237" b="-357"/>
          <a:stretch/>
        </p:blipFill>
        <p:spPr>
          <a:xfrm>
            <a:off x="10717837" y="3164749"/>
            <a:ext cx="915034" cy="2708214"/>
          </a:xfrm>
          <a:prstGeom prst="rect">
            <a:avLst/>
          </a:prstGeom>
        </p:spPr>
      </p:pic>
      <p:pic>
        <p:nvPicPr>
          <p:cNvPr id="20" name="그림 18">
            <a:extLst>
              <a:ext uri="{FF2B5EF4-FFF2-40B4-BE49-F238E27FC236}">
                <a16:creationId xmlns:a16="http://schemas.microsoft.com/office/drawing/2014/main" id="{9E1B9231-F4A6-41FB-BE31-52120E034F2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357" r="3583" b="93214"/>
          <a:stretch/>
        </p:blipFill>
        <p:spPr>
          <a:xfrm>
            <a:off x="7968847" y="3130100"/>
            <a:ext cx="3437881" cy="23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9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MQ-deadline </a:t>
            </a:r>
            <a:endParaRPr lang="ko-KR">
              <a:ea typeface="+mj-lt"/>
              <a:cs typeface="+mj-lt"/>
            </a:endParaRPr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FD27BD77-0269-4859-954A-2E533A092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6802" t="23711" b="-687"/>
          <a:stretch/>
        </p:blipFill>
        <p:spPr>
          <a:xfrm>
            <a:off x="2918267" y="3743237"/>
            <a:ext cx="994478" cy="2480649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1082" y="648494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551F53-B1B1-4112-AB8E-3517336E18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802" t="-7904" b="85528"/>
          <a:stretch/>
        </p:blipFill>
        <p:spPr>
          <a:xfrm>
            <a:off x="2868108" y="3259031"/>
            <a:ext cx="1042706" cy="522470"/>
          </a:xfrm>
          <a:prstGeom prst="rect">
            <a:avLst/>
          </a:prstGeom>
        </p:spPr>
      </p:pic>
      <p:pic>
        <p:nvPicPr>
          <p:cNvPr id="11" name="그림 8">
            <a:extLst>
              <a:ext uri="{FF2B5EF4-FFF2-40B4-BE49-F238E27FC236}">
                <a16:creationId xmlns:a16="http://schemas.microsoft.com/office/drawing/2014/main" id="{4B9CE568-5B6C-464A-963C-7643E2BB2C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70" r="3773" b="91903"/>
          <a:stretch/>
        </p:blipFill>
        <p:spPr>
          <a:xfrm>
            <a:off x="199020" y="3438467"/>
            <a:ext cx="3370010" cy="192734"/>
          </a:xfrm>
          <a:prstGeom prst="rect">
            <a:avLst/>
          </a:prstGeom>
        </p:spPr>
      </p:pic>
      <p:pic>
        <p:nvPicPr>
          <p:cNvPr id="13" name="그림 8">
            <a:extLst>
              <a:ext uri="{FF2B5EF4-FFF2-40B4-BE49-F238E27FC236}">
                <a16:creationId xmlns:a16="http://schemas.microsoft.com/office/drawing/2014/main" id="{B5FB5F24-14C3-4DB9-B0D2-C9A0463C67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97" r="3580" b="1215"/>
          <a:stretch/>
        </p:blipFill>
        <p:spPr>
          <a:xfrm>
            <a:off x="92920" y="3631379"/>
            <a:ext cx="2827106" cy="2496213"/>
          </a:xfrm>
          <a:prstGeom prst="rect">
            <a:avLst/>
          </a:prstGeom>
        </p:spPr>
      </p:pic>
      <p:pic>
        <p:nvPicPr>
          <p:cNvPr id="6" name="그림 7">
            <a:extLst>
              <a:ext uri="{FF2B5EF4-FFF2-40B4-BE49-F238E27FC236}">
                <a16:creationId xmlns:a16="http://schemas.microsoft.com/office/drawing/2014/main" id="{0E5EAD3D-A757-47AD-82DC-138F3F5859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94" r="2319" b="352"/>
          <a:stretch/>
        </p:blipFill>
        <p:spPr>
          <a:xfrm>
            <a:off x="4200002" y="3598693"/>
            <a:ext cx="2769593" cy="2473869"/>
          </a:xfrm>
          <a:prstGeom prst="rect">
            <a:avLst/>
          </a:prstGeom>
        </p:spPr>
      </p:pic>
      <p:pic>
        <p:nvPicPr>
          <p:cNvPr id="14" name="그림 14">
            <a:extLst>
              <a:ext uri="{FF2B5EF4-FFF2-40B4-BE49-F238E27FC236}">
                <a16:creationId xmlns:a16="http://schemas.microsoft.com/office/drawing/2014/main" id="{81362647-CE64-4279-A85B-23188E8923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566" t="-352" r="239" b="704"/>
          <a:stretch/>
        </p:blipFill>
        <p:spPr>
          <a:xfrm>
            <a:off x="6974416" y="3390239"/>
            <a:ext cx="756736" cy="2681634"/>
          </a:xfrm>
          <a:prstGeom prst="rect">
            <a:avLst/>
          </a:prstGeom>
        </p:spPr>
      </p:pic>
      <p:pic>
        <p:nvPicPr>
          <p:cNvPr id="15" name="그림 7">
            <a:extLst>
              <a:ext uri="{FF2B5EF4-FFF2-40B4-BE49-F238E27FC236}">
                <a16:creationId xmlns:a16="http://schemas.microsoft.com/office/drawing/2014/main" id="{73803AD7-F86C-4BC1-B23C-19BECF0351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81" b="92733"/>
          <a:stretch/>
        </p:blipFill>
        <p:spPr>
          <a:xfrm>
            <a:off x="4511431" y="3409189"/>
            <a:ext cx="2767840" cy="202848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AAAEB156-AAB8-4AB8-8AE5-E34AB14F851F}"/>
              </a:ext>
            </a:extLst>
          </p:cNvPr>
          <p:cNvGrpSpPr/>
          <p:nvPr/>
        </p:nvGrpSpPr>
        <p:grpSpPr>
          <a:xfrm>
            <a:off x="7810661" y="3405243"/>
            <a:ext cx="4065885" cy="2642719"/>
            <a:chOff x="8084274" y="3232374"/>
            <a:chExt cx="4326315" cy="2690946"/>
          </a:xfrm>
        </p:grpSpPr>
        <p:pic>
          <p:nvPicPr>
            <p:cNvPr id="9" name="그림 10">
              <a:extLst>
                <a:ext uri="{FF2B5EF4-FFF2-40B4-BE49-F238E27FC236}">
                  <a16:creationId xmlns:a16="http://schemas.microsoft.com/office/drawing/2014/main" id="{D3C6F6C8-D5D8-4722-89E0-AA83EB7AA2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8273" r="282" b="-237"/>
            <a:stretch/>
          </p:blipFill>
          <p:spPr>
            <a:xfrm>
              <a:off x="8084274" y="3457516"/>
              <a:ext cx="3418374" cy="2463907"/>
            </a:xfrm>
            <a:prstGeom prst="rect">
              <a:avLst/>
            </a:prstGeom>
          </p:spPr>
        </p:pic>
        <p:pic>
          <p:nvPicPr>
            <p:cNvPr id="18" name="그림 18">
              <a:extLst>
                <a:ext uri="{FF2B5EF4-FFF2-40B4-BE49-F238E27FC236}">
                  <a16:creationId xmlns:a16="http://schemas.microsoft.com/office/drawing/2014/main" id="{BB8EA19B-D3BD-44C9-B274-769EA207D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6729" r="210" b="-421"/>
            <a:stretch/>
          </p:blipFill>
          <p:spPr>
            <a:xfrm>
              <a:off x="11379842" y="3232374"/>
              <a:ext cx="1030747" cy="2690946"/>
            </a:xfrm>
            <a:prstGeom prst="rect">
              <a:avLst/>
            </a:prstGeom>
          </p:spPr>
        </p:pic>
        <p:pic>
          <p:nvPicPr>
            <p:cNvPr id="19" name="그림 10">
              <a:extLst>
                <a:ext uri="{FF2B5EF4-FFF2-40B4-BE49-F238E27FC236}">
                  <a16:creationId xmlns:a16="http://schemas.microsoft.com/office/drawing/2014/main" id="{994F5E54-3FF1-454B-9C87-2EE86E78B1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535" b="92419"/>
            <a:stretch/>
          </p:blipFill>
          <p:spPr>
            <a:xfrm>
              <a:off x="8547260" y="3235668"/>
              <a:ext cx="3341131" cy="203121"/>
            </a:xfrm>
            <a:prstGeom prst="rect">
              <a:avLst/>
            </a:prstGeom>
          </p:spPr>
        </p:pic>
      </p:grp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65395666-CB86-486B-9893-3BF93240DC16}"/>
              </a:ext>
            </a:extLst>
          </p:cNvPr>
          <p:cNvSpPr txBox="1">
            <a:spLocks/>
          </p:cNvSpPr>
          <p:nvPr/>
        </p:nvSpPr>
        <p:spPr>
          <a:xfrm>
            <a:off x="167158" y="975316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82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11">
            <a:extLst>
              <a:ext uri="{FF2B5EF4-FFF2-40B4-BE49-F238E27FC236}">
                <a16:creationId xmlns:a16="http://schemas.microsoft.com/office/drawing/2014/main" id="{EECA0A70-C23F-495E-9C6A-76B1F3AE5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5957" y="2543101"/>
            <a:ext cx="5282637" cy="2755739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09C84D6-CE43-4010-8884-245C738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스케줄러별 IOPS</a:t>
            </a:r>
            <a:endParaRPr lang="ko-KR" altLang="en-US">
              <a:ea typeface="+mj-lt"/>
              <a:cs typeface="+mj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20558D-372B-4AE5-8866-F5A5BABA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1082" y="6484948"/>
            <a:ext cx="443242" cy="365125"/>
          </a:xfrm>
        </p:spPr>
        <p:txBody>
          <a:bodyPr/>
          <a:lstStyle/>
          <a:p>
            <a:fld id="{765CECA1-5C9B-4693-A1BD-3F65156FCD02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65395666-CB86-486B-9893-3BF93240DC16}"/>
              </a:ext>
            </a:extLst>
          </p:cNvPr>
          <p:cNvSpPr txBox="1">
            <a:spLocks/>
          </p:cNvSpPr>
          <p:nvPr/>
        </p:nvSpPr>
        <p:spPr>
          <a:xfrm>
            <a:off x="205740" y="927088"/>
            <a:ext cx="11757660" cy="51460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4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00" indent="-228600" algn="l" defTabSz="914400" rtl="0" eaLnBrk="1" latin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12" name="그림 16">
            <a:extLst>
              <a:ext uri="{FF2B5EF4-FFF2-40B4-BE49-F238E27FC236}">
                <a16:creationId xmlns:a16="http://schemas.microsoft.com/office/drawing/2014/main" id="{50DD64F2-B741-4F7F-B6E8-2D511F98C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83" y="2539215"/>
            <a:ext cx="5374256" cy="278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26</Slides>
  <Notes>1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PowerPoint 프레젠테이션</vt:lpstr>
      <vt:lpstr>개요</vt:lpstr>
      <vt:lpstr>실험환경 </vt:lpstr>
      <vt:lpstr>NVMe SSD 정보 </vt:lpstr>
      <vt:lpstr>실험 구성 </vt:lpstr>
      <vt:lpstr>Sequential Read -Kyber</vt:lpstr>
      <vt:lpstr>BFQ</vt:lpstr>
      <vt:lpstr>MQ-deadline </vt:lpstr>
      <vt:lpstr>스케줄러별 IOPS</vt:lpstr>
      <vt:lpstr>Bandwidth</vt:lpstr>
      <vt:lpstr>Latency</vt:lpstr>
      <vt:lpstr>Sequential Write -Kyber </vt:lpstr>
      <vt:lpstr>BFQ </vt:lpstr>
      <vt:lpstr>MQ-deadline </vt:lpstr>
      <vt:lpstr>스케줄러별 IOPS</vt:lpstr>
      <vt:lpstr>Bandwidth</vt:lpstr>
      <vt:lpstr>Latency</vt:lpstr>
      <vt:lpstr>Random Read&amp;Write -kyber</vt:lpstr>
      <vt:lpstr>Random Read&amp;Write -kyber</vt:lpstr>
      <vt:lpstr>BFQ</vt:lpstr>
      <vt:lpstr>BFQ</vt:lpstr>
      <vt:lpstr>Mq-deadline</vt:lpstr>
      <vt:lpstr>Mq-deadline</vt:lpstr>
      <vt:lpstr>스케줄러별 IOPS</vt:lpstr>
      <vt:lpstr>Bandwidth</vt:lpstr>
      <vt:lpstr>Latency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314</cp:revision>
  <dcterms:created xsi:type="dcterms:W3CDTF">2020-12-30T11:11:37Z</dcterms:created>
  <dcterms:modified xsi:type="dcterms:W3CDTF">2021-03-22T08:42:45Z</dcterms:modified>
</cp:coreProperties>
</file>