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0"/>
  </p:notesMasterIdLst>
  <p:sldIdLst>
    <p:sldId id="259" r:id="rId5"/>
    <p:sldId id="295" r:id="rId6"/>
    <p:sldId id="316" r:id="rId7"/>
    <p:sldId id="318" r:id="rId8"/>
    <p:sldId id="319" r:id="rId9"/>
    <p:sldId id="320" r:id="rId10"/>
    <p:sldId id="322" r:id="rId11"/>
    <p:sldId id="321" r:id="rId12"/>
    <p:sldId id="323" r:id="rId13"/>
    <p:sldId id="324" r:id="rId14"/>
    <p:sldId id="326" r:id="rId15"/>
    <p:sldId id="325" r:id="rId16"/>
    <p:sldId id="327" r:id="rId17"/>
    <p:sldId id="328" r:id="rId18"/>
    <p:sldId id="329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31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00EFA"/>
    <a:srgbClr val="C00000"/>
    <a:srgbClr val="008100"/>
    <a:srgbClr val="007F00"/>
    <a:srgbClr val="D3D3D3"/>
    <a:srgbClr val="FFFFFF"/>
    <a:srgbClr val="3D3D3D"/>
    <a:srgbClr val="EAEAEA"/>
    <a:srgbClr val="F5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0274" autoAdjust="0"/>
  </p:normalViewPr>
  <p:slideViewPr>
    <p:cSldViewPr snapToGrid="0" showGuides="1">
      <p:cViewPr varScale="1">
        <p:scale>
          <a:sx n="100" d="100"/>
          <a:sy n="100" d="100"/>
        </p:scale>
        <p:origin x="804" y="90"/>
      </p:cViewPr>
      <p:guideLst>
        <p:guide pos="3931"/>
        <p:guide orient="horz" pos="200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59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86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5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2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5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6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1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8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5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5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6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3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Evaluation of the Minstrel Rate Adaptation Algorithm in IEEE 802.11g WLANs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Dong Xia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Jonathan Hart,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Qiang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631BB-F08C-42CC-936F-1EFC007C0985}"/>
              </a:ext>
            </a:extLst>
          </p:cNvPr>
          <p:cNvSpPr txBox="1"/>
          <p:nvPr/>
        </p:nvSpPr>
        <p:spPr>
          <a:xfrm>
            <a:off x="5538989" y="72884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IEEE ICC’13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Minstrel algorithm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Throughput expectation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number of byte, raw throughput of rate </a:t>
                </a:r>
              </a:p>
              <a:p>
                <a:pPr lvl="1"/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Success probability x (/t)</a:t>
                </a: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effectLst/>
                  <a:latin typeface="Apple SD Gothic Neo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5D59F9-405E-4D7C-BE57-030FB5D34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21" y="2352675"/>
            <a:ext cx="2759409" cy="5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2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Minstrel algorithm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Calculate each rate’s throughput expectation per 100ms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In sampling transmission, random rate is also calculated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throughput expectation comparing 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As rate select policy, r0 ~ r3 rates are selected</a:t>
            </a: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  <a:latin typeface="Apple SD Gothic Neo"/>
            </a:endParaRP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latin typeface="Apple SD Gothic Neo"/>
            </a:endParaRP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latin typeface="Apple SD Gothic Neo"/>
            </a:endParaRP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33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Testbed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Send UDP traffic from the sender PC to a laptop receiver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AP used 802.11g mode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Comparing case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Fixed data rate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Minstrel </a:t>
            </a: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latin typeface="Apple SD Gothic Neo"/>
            </a:endParaRP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latin typeface="Apple SD Gothic Neo"/>
            </a:endParaRP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EEFBA1-A681-4A6B-9E3B-F11B614C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14" y="4379391"/>
            <a:ext cx="4734586" cy="208626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C8E4B32-3EF4-4950-870E-F12BD6DBE6D9}"/>
              </a:ext>
            </a:extLst>
          </p:cNvPr>
          <p:cNvCxnSpPr/>
          <p:nvPr/>
        </p:nvCxnSpPr>
        <p:spPr>
          <a:xfrm>
            <a:off x="8010194" y="4171950"/>
            <a:ext cx="317182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E96380-A4DF-4F51-AEEC-F9841CFB71E3}"/>
              </a:ext>
            </a:extLst>
          </p:cNvPr>
          <p:cNvSpPr txBox="1"/>
          <p:nvPr/>
        </p:nvSpPr>
        <p:spPr>
          <a:xfrm>
            <a:off x="8377663" y="3779433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Send UDP traffic using </a:t>
            </a:r>
            <a:r>
              <a:rPr lang="en-US" altLang="ko-KR" sz="1400" i="1" dirty="0" err="1"/>
              <a:t>iperf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329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Test case</a:t>
            </a:r>
          </a:p>
          <a:p>
            <a:pPr lvl="1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Static channel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: static channel quality</a:t>
            </a:r>
          </a:p>
          <a:p>
            <a:pPr lvl="1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Rapid channel variation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: channel quality will jump from good to poor quickly</a:t>
            </a:r>
          </a:p>
          <a:p>
            <a:pPr lvl="1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Gradual channel variation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: channel quality will change gradually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Channel quality can control by AP’s transmission power(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mW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)</a:t>
            </a:r>
          </a:p>
          <a:p>
            <a:pPr marL="347400" lvl="1" indent="0">
              <a:buNone/>
            </a:pPr>
            <a:endParaRPr lang="en-US" altLang="ko-KR" dirty="0">
              <a:solidFill>
                <a:schemeClr val="bg2">
                  <a:lumMod val="10000"/>
                </a:schemeClr>
              </a:solidFill>
              <a:latin typeface="Apple SD Gothic Neo"/>
            </a:endParaRP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latin typeface="Apple SD Gothic Neo"/>
            </a:endParaRP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26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Result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Rate selection breakdown</a:t>
            </a: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D59FC2-DB7E-45C7-BA9D-F3E75663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1" y="1868454"/>
            <a:ext cx="6741344" cy="45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Result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Rate selection breakdown</a:t>
            </a: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B23488-26D2-4238-891B-F7DBCE63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819" y="2982815"/>
            <a:ext cx="481079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5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/>
              <a:t>IEEE 802.11 standards specify multiple data rates</a:t>
            </a:r>
          </a:p>
          <a:p>
            <a:r>
              <a:rPr kumimoji="1" lang="en-US" altLang="ko-KR" dirty="0"/>
              <a:t>Data rate depending on the modulation and coding scheme used at physical layer</a:t>
            </a:r>
          </a:p>
          <a:p>
            <a:r>
              <a:rPr kumimoji="1" lang="en-US" altLang="ko-KR" dirty="0"/>
              <a:t>High data rate: </a:t>
            </a:r>
            <a:r>
              <a:rPr kumimoji="1" lang="en-US" altLang="ko-KR" dirty="0">
                <a:solidFill>
                  <a:srgbClr val="0000FF"/>
                </a:solidFill>
              </a:rPr>
              <a:t>fast data transmission</a:t>
            </a:r>
            <a:r>
              <a:rPr kumimoji="1" lang="en-US" altLang="ko-KR" dirty="0"/>
              <a:t>, </a:t>
            </a:r>
            <a:r>
              <a:rPr kumimoji="1" lang="en-US" altLang="ko-KR" dirty="0">
                <a:solidFill>
                  <a:srgbClr val="FF0000"/>
                </a:solidFill>
              </a:rPr>
              <a:t>high</a:t>
            </a: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bit error occurrence probability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Low data rate:  </a:t>
            </a:r>
            <a:r>
              <a:rPr kumimoji="1" lang="en-US" altLang="ko-KR" dirty="0">
                <a:solidFill>
                  <a:srgbClr val="FF0000"/>
                </a:solidFill>
              </a:rPr>
              <a:t>longer data transmission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kumimoji="1" lang="en-US" altLang="ko-KR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0000FF"/>
                </a:solidFill>
              </a:rPr>
              <a:t>low bit error occurrence probability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Both are also affected by channel condition</a:t>
            </a:r>
          </a:p>
          <a:p>
            <a:pPr marL="0" indent="0">
              <a:buNone/>
            </a:pPr>
            <a:endParaRPr kumimoji="1"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EB5D585-0B26-457A-AFA9-84FB9168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08" y="4014018"/>
            <a:ext cx="3308607" cy="2222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A94D4-9AA9-4BFF-BDF6-503866214A84}"/>
              </a:ext>
            </a:extLst>
          </p:cNvPr>
          <p:cNvSpPr txBox="1"/>
          <p:nvPr/>
        </p:nvSpPr>
        <p:spPr>
          <a:xfrm>
            <a:off x="6240463" y="6073140"/>
            <a:ext cx="6035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IEEE 802.11g Data Rates Specifications,</a:t>
            </a:r>
          </a:p>
          <a:p>
            <a:r>
              <a:rPr lang="en-US" altLang="ko-KR" sz="1100" b="0" i="0" dirty="0" err="1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Mikulka</a:t>
            </a:r>
            <a:r>
              <a:rPr lang="en-US" altLang="ko-KR" sz="11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, Jan and Stanislav </a:t>
            </a:r>
            <a:r>
              <a:rPr lang="en-US" altLang="ko-KR" sz="1100" b="0" i="0" dirty="0" err="1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Hanus</a:t>
            </a:r>
            <a:r>
              <a:rPr lang="en-US" altLang="ko-KR" sz="11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. “IEEE 802.11g baseband physical layer simulation.” (2007).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Wireless channel is extremely variable 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Channel condition can be affected by a number of different factor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Signal interference, multi-path fading, attenuation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Rate adaptation is crucial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to wireless network performance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Data rate optimization problem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Fast data transmission, low bit error considering </a:t>
            </a:r>
          </a:p>
          <a:p>
            <a:pPr marL="347400" lvl="1" indent="0">
              <a:buNone/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   the channel conditions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94D4-9AA9-4BFF-BDF6-503866214A84}"/>
              </a:ext>
            </a:extLst>
          </p:cNvPr>
          <p:cNvSpPr txBox="1"/>
          <p:nvPr/>
        </p:nvSpPr>
        <p:spPr>
          <a:xfrm>
            <a:off x="7928796" y="6204047"/>
            <a:ext cx="4188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https://www.everythingrf.com/community/what-is-signal-fading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515C75-4EFE-407B-AE9B-C1C698249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93" y="3124626"/>
            <a:ext cx="4742870" cy="29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2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</a:t>
            </a:r>
            <a:r>
              <a:rPr kumimoji="1" lang="en-US" altLang="ko-KR" dirty="0"/>
              <a:t>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i="0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A lot of research has been done for the effective data rate adaptation algorithm.</a:t>
            </a:r>
          </a:p>
          <a:p>
            <a:pPr lvl="1"/>
            <a:r>
              <a:rPr kumimoji="1" lang="en-US" altLang="ko-KR" b="1" i="1" dirty="0">
                <a:solidFill>
                  <a:schemeClr val="bg2">
                    <a:lumMod val="10000"/>
                  </a:schemeClr>
                </a:solidFill>
              </a:rPr>
              <a:t>RRAA, ARF, AARF, WOOF,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etc.</a:t>
            </a:r>
          </a:p>
          <a:p>
            <a:pPr lvl="1"/>
            <a:r>
              <a:rPr kumimoji="1" lang="en-US" altLang="ko-KR" b="1" i="1" dirty="0">
                <a:solidFill>
                  <a:schemeClr val="bg2">
                    <a:lumMod val="10000"/>
                  </a:schemeClr>
                </a:solidFill>
              </a:rPr>
              <a:t>Minstrel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 is a recently-developed adaptation algorithm</a:t>
            </a:r>
            <a:endParaRPr lang="en-US" altLang="ko-KR" b="0" i="0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Performance evaluations of Minstrel are scares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This paper present analysis the performance of </a:t>
            </a:r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Minstrel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effectLst/>
                <a:latin typeface="Apple SD Gothic Neo"/>
              </a:rPr>
              <a:t> in real-world IEEE 802.11g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46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Minstrel algorithm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ko-KR" b="1" i="1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Minstrel </a:t>
                </a:r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a</a:t>
                </a:r>
                <a:r>
                  <a:rPr lang="en-US" altLang="ko-KR" b="0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lgorithm consists of three parts</a:t>
                </a:r>
              </a:p>
              <a:p>
                <a:pPr lvl="1"/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Retry chain mechanism </a:t>
                </a:r>
              </a:p>
              <a:p>
                <a:pPr lvl="1"/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Rate decision process </a:t>
                </a:r>
              </a:p>
              <a:p>
                <a:pPr lvl="1"/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Statistic calculations</a:t>
                </a:r>
                <a:endParaRPr lang="en-US" altLang="ko-KR" b="0" i="0" dirty="0">
                  <a:solidFill>
                    <a:schemeClr val="bg2">
                      <a:lumMod val="10000"/>
                    </a:schemeClr>
                  </a:solidFill>
                  <a:effectLst/>
                  <a:latin typeface="Apple SD Gothic Neo"/>
                </a:endParaRPr>
              </a:p>
              <a:p>
                <a:r>
                  <a:rPr lang="en-US" altLang="ko-KR" b="0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Retry chain mechanism </a:t>
                </a:r>
              </a:p>
              <a:p>
                <a:pPr lvl="1"/>
                <a:r>
                  <a:rPr lang="en-US" altLang="ko-KR" b="0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Retry chain react to variations in channel quality</a:t>
                </a:r>
              </a:p>
              <a:p>
                <a:pPr lvl="1"/>
                <a:r>
                  <a:rPr lang="en-US" altLang="ko-KR" b="0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Four rate-count pair </a:t>
                </a:r>
                <a:r>
                  <a:rPr lang="en-US" altLang="ko-KR" b="1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ko-KR" b="1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b="0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1" i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b="0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 data rate</a:t>
                </a:r>
              </a:p>
              <a:p>
                <a:pPr lvl="1"/>
                <a:r>
                  <a:rPr lang="en-US" altLang="ko-KR" sz="2400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c</a:t>
                </a:r>
                <a:r>
                  <a:rPr lang="en-US" altLang="ko-KR" b="0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: unsuccessful transmission attempts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694B7C-7EA1-4D83-A555-CF3299A41CAF}"/>
              </a:ext>
            </a:extLst>
          </p:cNvPr>
          <p:cNvGrpSpPr/>
          <p:nvPr/>
        </p:nvGrpSpPr>
        <p:grpSpPr>
          <a:xfrm>
            <a:off x="6696704" y="3197184"/>
            <a:ext cx="933449" cy="231816"/>
            <a:chOff x="8239126" y="3657600"/>
            <a:chExt cx="990600" cy="342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5D54D35-78A2-4B82-B066-F26688E5DDE2}"/>
                    </a:ext>
                  </a:extLst>
                </p:cNvPr>
                <p:cNvSpPr/>
                <p:nvPr/>
              </p:nvSpPr>
              <p:spPr>
                <a:xfrm>
                  <a:off x="8239126" y="3657600"/>
                  <a:ext cx="495300" cy="3429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5D54D35-78A2-4B82-B066-F26688E5D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126" y="3657600"/>
                  <a:ext cx="495300" cy="342900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9C028487-A8BD-474D-8EE0-7D54E2A39060}"/>
                    </a:ext>
                  </a:extLst>
                </p:cNvPr>
                <p:cNvSpPr/>
                <p:nvPr/>
              </p:nvSpPr>
              <p:spPr>
                <a:xfrm>
                  <a:off x="8734426" y="3657600"/>
                  <a:ext cx="495300" cy="3429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9C028487-A8BD-474D-8EE0-7D54E2A390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426" y="3657600"/>
                  <a:ext cx="495300" cy="342900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D962F1-F203-49E2-9407-6D12C6E9D00D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 flipV="1">
            <a:off x="7630153" y="1231425"/>
            <a:ext cx="1223639" cy="91149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6069CD-B26C-4386-9A51-B61EBEF78B11}"/>
              </a:ext>
            </a:extLst>
          </p:cNvPr>
          <p:cNvGrpSpPr/>
          <p:nvPr/>
        </p:nvGrpSpPr>
        <p:grpSpPr>
          <a:xfrm>
            <a:off x="6715754" y="4086131"/>
            <a:ext cx="933449" cy="231816"/>
            <a:chOff x="8239126" y="3657600"/>
            <a:chExt cx="990600" cy="342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53F1AB3-05D9-4B22-BB97-83307E7BBE48}"/>
                    </a:ext>
                  </a:extLst>
                </p:cNvPr>
                <p:cNvSpPr/>
                <p:nvPr/>
              </p:nvSpPr>
              <p:spPr>
                <a:xfrm>
                  <a:off x="8239126" y="3657600"/>
                  <a:ext cx="495300" cy="3429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ko-KR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53F1AB3-05D9-4B22-BB97-83307E7BB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126" y="3657600"/>
                  <a:ext cx="495300" cy="342900"/>
                </a:xfrm>
                <a:prstGeom prst="rect">
                  <a:avLst/>
                </a:prstGeom>
                <a:blipFill>
                  <a:blip r:embed="rId6"/>
                  <a:stretch>
                    <a:fillRect t="-29545" r="-3659" b="-54545"/>
                  </a:stretch>
                </a:blip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E1E741F-0E1F-4966-8029-D7E3807FF9CC}"/>
                    </a:ext>
                  </a:extLst>
                </p:cNvPr>
                <p:cNvSpPr/>
                <p:nvPr/>
              </p:nvSpPr>
              <p:spPr>
                <a:xfrm>
                  <a:off x="8734426" y="3657600"/>
                  <a:ext cx="495300" cy="3429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en-US" altLang="ko-KR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E1E741F-0E1F-4966-8029-D7E3807FF9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426" y="3657600"/>
                  <a:ext cx="495300" cy="342900"/>
                </a:xfrm>
                <a:prstGeom prst="rect">
                  <a:avLst/>
                </a:prstGeom>
                <a:blipFill>
                  <a:blip r:embed="rId7"/>
                  <a:stretch>
                    <a:fillRect t="-29545" r="-2410" b="-54545"/>
                  </a:stretch>
                </a:blip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6EDA65-64C5-437A-BB51-95084DC8C7E1}"/>
              </a:ext>
            </a:extLst>
          </p:cNvPr>
          <p:cNvGrpSpPr/>
          <p:nvPr/>
        </p:nvGrpSpPr>
        <p:grpSpPr>
          <a:xfrm>
            <a:off x="6725279" y="5011030"/>
            <a:ext cx="933449" cy="231816"/>
            <a:chOff x="8239126" y="3657600"/>
            <a:chExt cx="990600" cy="342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B5F1B94-8880-415F-ACBA-5E5117E26898}"/>
                    </a:ext>
                  </a:extLst>
                </p:cNvPr>
                <p:cNvSpPr/>
                <p:nvPr/>
              </p:nvSpPr>
              <p:spPr>
                <a:xfrm>
                  <a:off x="8239126" y="3657600"/>
                  <a:ext cx="495300" cy="3429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ko-KR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B5F1B94-8880-415F-ACBA-5E5117E26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126" y="3657600"/>
                  <a:ext cx="495300" cy="342900"/>
                </a:xfrm>
                <a:prstGeom prst="rect">
                  <a:avLst/>
                </a:prstGeom>
                <a:blipFill>
                  <a:blip r:embed="rId8"/>
                  <a:stretch>
                    <a:fillRect t="-29545" r="-3614" b="-54545"/>
                  </a:stretch>
                </a:blip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ECF7B04-086E-4046-B2BB-8B534BBA4ECC}"/>
                    </a:ext>
                  </a:extLst>
                </p:cNvPr>
                <p:cNvSpPr/>
                <p:nvPr/>
              </p:nvSpPr>
              <p:spPr>
                <a:xfrm>
                  <a:off x="8734426" y="3657600"/>
                  <a:ext cx="495300" cy="3429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en-US" altLang="ko-KR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ECF7B04-086E-4046-B2BB-8B534BBA4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426" y="3657600"/>
                  <a:ext cx="495300" cy="342900"/>
                </a:xfrm>
                <a:prstGeom prst="rect">
                  <a:avLst/>
                </a:prstGeom>
                <a:blipFill>
                  <a:blip r:embed="rId9"/>
                  <a:stretch>
                    <a:fillRect t="-29545" r="-2439" b="-54545"/>
                  </a:stretch>
                </a:blip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F95737C-D27D-4AF1-862A-2435D15CD42A}"/>
              </a:ext>
            </a:extLst>
          </p:cNvPr>
          <p:cNvGrpSpPr/>
          <p:nvPr/>
        </p:nvGrpSpPr>
        <p:grpSpPr>
          <a:xfrm>
            <a:off x="6715754" y="5797350"/>
            <a:ext cx="933449" cy="231816"/>
            <a:chOff x="8239126" y="3657600"/>
            <a:chExt cx="990600" cy="342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007415D-BE67-4D9E-A15D-EA8DE3C43319}"/>
                    </a:ext>
                  </a:extLst>
                </p:cNvPr>
                <p:cNvSpPr/>
                <p:nvPr/>
              </p:nvSpPr>
              <p:spPr>
                <a:xfrm>
                  <a:off x="8239126" y="3657600"/>
                  <a:ext cx="495300" cy="3429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ko-KR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007415D-BE67-4D9E-A15D-EA8DE3C43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126" y="3657600"/>
                  <a:ext cx="495300" cy="342900"/>
                </a:xfrm>
                <a:prstGeom prst="rect">
                  <a:avLst/>
                </a:prstGeom>
                <a:blipFill>
                  <a:blip r:embed="rId10"/>
                  <a:stretch>
                    <a:fillRect t="-29545" r="-3659" b="-54545"/>
                  </a:stretch>
                </a:blip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0C42620-E3A5-4D1C-A2E1-17DF693D4710}"/>
                    </a:ext>
                  </a:extLst>
                </p:cNvPr>
                <p:cNvSpPr/>
                <p:nvPr/>
              </p:nvSpPr>
              <p:spPr>
                <a:xfrm>
                  <a:off x="8734426" y="3657600"/>
                  <a:ext cx="495300" cy="3429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en-US" altLang="ko-KR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0C42620-E3A5-4D1C-A2E1-17DF693D47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426" y="3657600"/>
                  <a:ext cx="495300" cy="342900"/>
                </a:xfrm>
                <a:prstGeom prst="rect">
                  <a:avLst/>
                </a:prstGeom>
                <a:blipFill>
                  <a:blip r:embed="rId11"/>
                  <a:stretch>
                    <a:fillRect t="-29545" r="-2410" b="-54545"/>
                  </a:stretch>
                </a:blip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그래픽 21" descr="셀 타워 단색으로 채워진">
            <a:extLst>
              <a:ext uri="{FF2B5EF4-FFF2-40B4-BE49-F238E27FC236}">
                <a16:creationId xmlns:a16="http://schemas.microsoft.com/office/drawing/2014/main" id="{EF2E697D-98DD-49F6-B6E8-81C48AC714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3792" y="774225"/>
            <a:ext cx="914400" cy="914400"/>
          </a:xfrm>
          <a:prstGeom prst="rect">
            <a:avLst/>
          </a:prstGeom>
        </p:spPr>
      </p:pic>
      <p:pic>
        <p:nvPicPr>
          <p:cNvPr id="24" name="그래픽 23" descr="랩톱 단색으로 채워진">
            <a:extLst>
              <a:ext uri="{FF2B5EF4-FFF2-40B4-BE49-F238E27FC236}">
                <a16:creationId xmlns:a16="http://schemas.microsoft.com/office/drawing/2014/main" id="{301F285C-103F-4B7B-BEBB-6D65F69634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71860" y="1676834"/>
            <a:ext cx="914400" cy="914400"/>
          </a:xfrm>
          <a:prstGeom prst="rect">
            <a:avLst/>
          </a:prstGeom>
        </p:spPr>
      </p:pic>
      <p:pic>
        <p:nvPicPr>
          <p:cNvPr id="26" name="그래픽 25" descr="서버 단색으로 채워진">
            <a:extLst>
              <a:ext uri="{FF2B5EF4-FFF2-40B4-BE49-F238E27FC236}">
                <a16:creationId xmlns:a16="http://schemas.microsoft.com/office/drawing/2014/main" id="{AE67E02C-5FE0-4BA0-9325-79E23ED757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15753" y="168572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DEC5EB-33B4-464D-A4C7-A875B441EBE8}"/>
              </a:ext>
            </a:extLst>
          </p:cNvPr>
          <p:cNvSpPr txBox="1"/>
          <p:nvPr/>
        </p:nvSpPr>
        <p:spPr>
          <a:xfrm>
            <a:off x="6761474" y="2483527"/>
            <a:ext cx="10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Sender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55DB8-66EF-41E7-9B63-A0C23F278589}"/>
              </a:ext>
            </a:extLst>
          </p:cNvPr>
          <p:cNvSpPr txBox="1"/>
          <p:nvPr/>
        </p:nvSpPr>
        <p:spPr>
          <a:xfrm>
            <a:off x="10994406" y="2397791"/>
            <a:ext cx="145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Receiver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089A3B-83C6-4A59-905B-D9489BC9790A}"/>
              </a:ext>
            </a:extLst>
          </p:cNvPr>
          <p:cNvSpPr txBox="1"/>
          <p:nvPr/>
        </p:nvSpPr>
        <p:spPr>
          <a:xfrm>
            <a:off x="9088107" y="1645620"/>
            <a:ext cx="10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AP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6EBE9D3-E455-404A-9A82-070AE45542BB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9768192" y="1231425"/>
            <a:ext cx="1303668" cy="9026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BB33E58-8DC3-4C53-AEAF-4DF37868296C}"/>
              </a:ext>
            </a:extLst>
          </p:cNvPr>
          <p:cNvSpPr txBox="1"/>
          <p:nvPr/>
        </p:nvSpPr>
        <p:spPr>
          <a:xfrm>
            <a:off x="8310433" y="312210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2"/>
                </a:solidFill>
              </a:rPr>
              <a:t>If transmission fail</a:t>
            </a:r>
            <a:endParaRPr lang="ko-KR" altLang="en-US" b="1" i="1" dirty="0">
              <a:solidFill>
                <a:schemeClr val="tx2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4D6A2E-D2DC-419D-91E3-BE0B887B278D}"/>
              </a:ext>
            </a:extLst>
          </p:cNvPr>
          <p:cNvSpPr/>
          <p:nvPr/>
        </p:nvSpPr>
        <p:spPr>
          <a:xfrm>
            <a:off x="6584947" y="3122108"/>
            <a:ext cx="1156964" cy="3693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43D4C7-4A78-444A-9AA7-C8717D9A9824}"/>
              </a:ext>
            </a:extLst>
          </p:cNvPr>
          <p:cNvSpPr/>
          <p:nvPr/>
        </p:nvSpPr>
        <p:spPr>
          <a:xfrm>
            <a:off x="6588304" y="4011429"/>
            <a:ext cx="1156964" cy="3693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3E076-CFCB-4312-A697-6D0ABD6A5A08}"/>
              </a:ext>
            </a:extLst>
          </p:cNvPr>
          <p:cNvSpPr txBox="1"/>
          <p:nvPr/>
        </p:nvSpPr>
        <p:spPr>
          <a:xfrm>
            <a:off x="7833792" y="403398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2"/>
                </a:solidFill>
              </a:rPr>
              <a:t>1</a:t>
            </a:r>
            <a:r>
              <a:rPr lang="en-US" altLang="ko-KR" b="1" i="1" baseline="30000" dirty="0">
                <a:solidFill>
                  <a:schemeClr val="tx2"/>
                </a:solidFill>
              </a:rPr>
              <a:t>st</a:t>
            </a:r>
            <a:r>
              <a:rPr lang="en-US" altLang="ko-KR" b="1" i="1" dirty="0">
                <a:solidFill>
                  <a:schemeClr val="tx2"/>
                </a:solidFill>
              </a:rPr>
              <a:t> retransmission attempt</a:t>
            </a:r>
            <a:endParaRPr lang="ko-KR" altLang="en-US" b="1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6BF015-2C24-461E-9CC3-C97B024895C3}"/>
              </a:ext>
            </a:extLst>
          </p:cNvPr>
          <p:cNvSpPr txBox="1"/>
          <p:nvPr/>
        </p:nvSpPr>
        <p:spPr>
          <a:xfrm>
            <a:off x="7809747" y="493250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2"/>
                </a:solidFill>
              </a:rPr>
              <a:t>2</a:t>
            </a:r>
            <a:r>
              <a:rPr lang="en-US" altLang="ko-KR" b="1" i="1" baseline="30000" dirty="0">
                <a:solidFill>
                  <a:schemeClr val="tx2"/>
                </a:solidFill>
              </a:rPr>
              <a:t>nd</a:t>
            </a:r>
            <a:r>
              <a:rPr lang="en-US" altLang="ko-KR" b="1" i="1" dirty="0">
                <a:solidFill>
                  <a:schemeClr val="tx2"/>
                </a:solidFill>
              </a:rPr>
              <a:t> retransmission attempt</a:t>
            </a:r>
            <a:endParaRPr lang="ko-KR" altLang="en-US" b="1" i="1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5DBCC-FAA9-499B-9784-0EE01D8339B2}"/>
              </a:ext>
            </a:extLst>
          </p:cNvPr>
          <p:cNvSpPr txBox="1"/>
          <p:nvPr/>
        </p:nvSpPr>
        <p:spPr>
          <a:xfrm>
            <a:off x="7833792" y="572005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2"/>
                </a:solidFill>
              </a:rPr>
              <a:t>3</a:t>
            </a:r>
            <a:r>
              <a:rPr lang="en-US" altLang="ko-KR" b="1" i="1" baseline="30000" dirty="0">
                <a:solidFill>
                  <a:schemeClr val="tx2"/>
                </a:solidFill>
              </a:rPr>
              <a:t>rd</a:t>
            </a:r>
            <a:r>
              <a:rPr lang="en-US" altLang="ko-KR" b="1" i="1" dirty="0">
                <a:solidFill>
                  <a:schemeClr val="tx2"/>
                </a:solidFill>
              </a:rPr>
              <a:t>  retransmission attempt</a:t>
            </a:r>
            <a:endParaRPr lang="ko-KR" altLang="en-US" b="1" i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3BEA43-CC03-4B40-9F6E-8513EC18670C}"/>
                  </a:ext>
                </a:extLst>
              </p:cNvPr>
              <p:cNvSpPr txBox="1"/>
              <p:nvPr/>
            </p:nvSpPr>
            <p:spPr>
              <a:xfrm>
                <a:off x="6647682" y="6083775"/>
                <a:ext cx="5294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i="1" dirty="0">
                    <a:solidFill>
                      <a:srgbClr val="FF0000"/>
                    </a:solidFill>
                  </a:rPr>
                  <a:t>How to determine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b="1" i="1" dirty="0" err="1">
                    <a:solidFill>
                      <a:srgbClr val="FF0000"/>
                    </a:solidFill>
                  </a:rPr>
                  <a:t>-value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?</a:t>
                </a:r>
                <a:endParaRPr lang="ko-KR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3BEA43-CC03-4B40-9F6E-8513EC186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2" y="6083775"/>
                <a:ext cx="5294312" cy="369332"/>
              </a:xfrm>
              <a:prstGeom prst="rect">
                <a:avLst/>
              </a:prstGeom>
              <a:blipFill>
                <a:blip r:embed="rId18"/>
                <a:stretch>
                  <a:fillRect l="-921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511FBD5-9925-41EA-930F-A87EACFBE641}"/>
              </a:ext>
            </a:extLst>
          </p:cNvPr>
          <p:cNvCxnSpPr>
            <a:cxnSpLocks/>
          </p:cNvCxnSpPr>
          <p:nvPr/>
        </p:nvCxnSpPr>
        <p:spPr>
          <a:xfrm>
            <a:off x="7163429" y="3573828"/>
            <a:ext cx="3357" cy="380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6905650-F084-441B-8070-5D105539A12F}"/>
              </a:ext>
            </a:extLst>
          </p:cNvPr>
          <p:cNvCxnSpPr>
            <a:cxnSpLocks/>
          </p:cNvCxnSpPr>
          <p:nvPr/>
        </p:nvCxnSpPr>
        <p:spPr>
          <a:xfrm>
            <a:off x="7172955" y="4457576"/>
            <a:ext cx="0" cy="471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24615A5-5D2D-496C-98DF-7BFA2B0E49B4}"/>
              </a:ext>
            </a:extLst>
          </p:cNvPr>
          <p:cNvCxnSpPr>
            <a:cxnSpLocks/>
          </p:cNvCxnSpPr>
          <p:nvPr/>
        </p:nvCxnSpPr>
        <p:spPr>
          <a:xfrm>
            <a:off x="7192004" y="5317810"/>
            <a:ext cx="0" cy="423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화살표: 원형 62">
            <a:extLst>
              <a:ext uri="{FF2B5EF4-FFF2-40B4-BE49-F238E27FC236}">
                <a16:creationId xmlns:a16="http://schemas.microsoft.com/office/drawing/2014/main" id="{43F66D9B-E49E-4B8D-83A5-C30EEB222ED7}"/>
              </a:ext>
            </a:extLst>
          </p:cNvPr>
          <p:cNvSpPr/>
          <p:nvPr/>
        </p:nvSpPr>
        <p:spPr>
          <a:xfrm rot="4925632" flipH="1">
            <a:off x="6642720" y="2539013"/>
            <a:ext cx="2071178" cy="1357555"/>
          </a:xfrm>
          <a:prstGeom prst="circularArrow">
            <a:avLst>
              <a:gd name="adj1" fmla="val 3397"/>
              <a:gd name="adj2" fmla="val 725172"/>
              <a:gd name="adj3" fmla="val 20591136"/>
              <a:gd name="adj4" fmla="val 10763538"/>
              <a:gd name="adj5" fmla="val 1083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DF62F1B-9E6E-46F7-ACB6-1F11D3B8ED66}"/>
              </a:ext>
            </a:extLst>
          </p:cNvPr>
          <p:cNvCxnSpPr>
            <a:cxnSpLocks/>
          </p:cNvCxnSpPr>
          <p:nvPr/>
        </p:nvCxnSpPr>
        <p:spPr>
          <a:xfrm>
            <a:off x="11271159" y="3573828"/>
            <a:ext cx="0" cy="2319261"/>
          </a:xfrm>
          <a:prstGeom prst="straightConnector1">
            <a:avLst/>
          </a:prstGeom>
          <a:ln w="38100">
            <a:solidFill>
              <a:srgbClr val="300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4E98F1E-8ED9-454B-BB03-B65F9D9297EF}"/>
              </a:ext>
            </a:extLst>
          </p:cNvPr>
          <p:cNvSpPr txBox="1"/>
          <p:nvPr/>
        </p:nvSpPr>
        <p:spPr>
          <a:xfrm>
            <a:off x="10341850" y="5872491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0000FF"/>
                </a:solidFill>
              </a:rPr>
              <a:t>High</a:t>
            </a:r>
          </a:p>
          <a:p>
            <a:pPr algn="ctr"/>
            <a:r>
              <a:rPr lang="en-US" altLang="ko-KR" sz="1400" b="1" i="1" dirty="0">
                <a:solidFill>
                  <a:srgbClr val="0000FF"/>
                </a:solidFill>
              </a:rPr>
              <a:t>Transmission stability</a:t>
            </a:r>
            <a:endParaRPr lang="ko-KR" altLang="en-US" sz="1400" b="1" i="1" dirty="0">
              <a:solidFill>
                <a:srgbClr val="0000FF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9F3E57-B2C5-4D1B-B1EE-1D8A52E12FD3}"/>
              </a:ext>
            </a:extLst>
          </p:cNvPr>
          <p:cNvSpPr txBox="1"/>
          <p:nvPr/>
        </p:nvSpPr>
        <p:spPr>
          <a:xfrm>
            <a:off x="10442246" y="3001062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0000FF"/>
                </a:solidFill>
              </a:rPr>
              <a:t>High</a:t>
            </a:r>
          </a:p>
          <a:p>
            <a:pPr algn="ctr"/>
            <a:r>
              <a:rPr lang="en-US" altLang="ko-KR" sz="1400" b="1" i="1" dirty="0">
                <a:solidFill>
                  <a:srgbClr val="0000FF"/>
                </a:solidFill>
              </a:rPr>
              <a:t>Transmission speed</a:t>
            </a:r>
            <a:endParaRPr lang="ko-KR" altLang="en-US" sz="1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2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Minstrel algorithm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Apple SD Gothic Neo"/>
                  </a:rPr>
                  <a:t>Rate decision process </a:t>
                </a:r>
              </a:p>
              <a:p>
                <a:pPr lvl="1"/>
                <a:r>
                  <a:rPr kumimoji="1" lang="en-US" altLang="ko-KR" b="1" i="1" dirty="0"/>
                  <a:t>Minstrel</a:t>
                </a:r>
                <a:r>
                  <a:rPr kumimoji="1" lang="en-US" altLang="ko-KR" dirty="0"/>
                  <a:t> algorithm</a:t>
                </a:r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have</a:t>
                </a:r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two categories of transmission</a:t>
                </a:r>
              </a:p>
              <a:p>
                <a:pPr lvl="1"/>
                <a:r>
                  <a:rPr lang="en-US" altLang="ko-KR" b="1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Normal transmission: </a:t>
                </a:r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90% of packet transmission at entire time</a:t>
                </a:r>
              </a:p>
              <a:p>
                <a:pPr lvl="1"/>
                <a:r>
                  <a:rPr lang="en-US" altLang="ko-KR" b="1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Sampling transmission: </a:t>
                </a:r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10% of packet transmission at entire time</a:t>
                </a:r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effectLst/>
                  <a:latin typeface="Apple SD Gothic Neo"/>
                </a:endParaRPr>
              </a:p>
              <a:p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Normal transmission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: Set to the highest expected throughput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: Second highest expected throughput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: Highest probability of success of transmission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: Lowest rate of available</a:t>
                </a:r>
              </a:p>
              <a:p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effectLst/>
                  <a:latin typeface="Apple SD Gothic Neo"/>
                </a:endParaRPr>
              </a:p>
              <a:p>
                <a:pPr marL="347400" lvl="1" indent="0">
                  <a:buNone/>
                </a:pPr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61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Minstrel algorithm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Sampling transmission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: Set to higher sample rate or highest expected throughput rate</a:t>
                </a:r>
              </a:p>
              <a:p>
                <a:pPr lvl="1"/>
                <a:r>
                  <a:rPr lang="en-US" altLang="ko-KR" b="0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Sample rate:</a:t>
                </a:r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random generated data rate</a:t>
                </a:r>
                <a:endParaRPr lang="en-US" altLang="ko-KR" b="0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: Whichever is lower rate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,</a:t>
                </a:r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: remain rate with the highest probability of success and lowest rate </a:t>
                </a:r>
              </a:p>
              <a:p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How to calculate expected throughput and successful probability?</a:t>
                </a:r>
              </a:p>
              <a:p>
                <a:pPr lvl="1"/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Statistics calculation</a:t>
                </a:r>
              </a:p>
              <a:p>
                <a:pPr lvl="1"/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EWMA(Exponentially Weighted Moving Average)</a:t>
                </a: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effectLst/>
                  <a:latin typeface="Apple SD Gothic Neo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43DF1D-F0B0-4130-ABE3-47CF8CE15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5" y="4078840"/>
            <a:ext cx="3607619" cy="23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Minstrel algorithm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Statistics calculation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Minstrel maintains the probability and expected throughput for each data rate as EWMA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Probability is used to estimate the throughput</a:t>
            </a: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pple SD Gothic Neo"/>
              </a:rPr>
              <a:t> Throughput expectation of each rate recalculated per 100ms (sampling window)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bg2">
                  <a:lumMod val="10000"/>
                </a:schemeClr>
              </a:solidFill>
              <a:latin typeface="Apple SD Gothic Neo"/>
            </a:endParaRPr>
          </a:p>
          <a:p>
            <a:pPr lvl="1"/>
            <a:endParaRPr lang="en-US" altLang="ko-KR" dirty="0">
              <a:solidFill>
                <a:schemeClr val="bg2">
                  <a:lumMod val="10000"/>
                </a:schemeClr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67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Minstrel algorithm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EWMA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: success rate at current window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: number of packets transmitted successfully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: total number of packet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 : determine how much weight is given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(default:0.25)</a:t>
                </a:r>
              </a:p>
              <a:p>
                <a:pPr lvl="1"/>
                <a:r>
                  <a:rPr lang="ko-KR" altLang="en-US" dirty="0">
                    <a:solidFill>
                      <a:schemeClr val="bg2">
                        <a:lumMod val="10000"/>
                      </a:schemeClr>
                    </a:solidFill>
                  </a:rPr>
                  <a:t>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current success rate is highly reflected to next probability </a:t>
                </a:r>
              </a:p>
              <a:p>
                <a:pPr lvl="1"/>
                <a:r>
                  <a:rPr lang="en-US" altLang="ko-KR" b="1" i="1" dirty="0">
                    <a:solidFill>
                      <a:schemeClr val="bg2">
                        <a:lumMod val="10000"/>
                      </a:schemeClr>
                    </a:solidFill>
                    <a:latin typeface="Apple SD Gothic Neo"/>
                  </a:rPr>
                  <a:t>Next probability = current success rate x (1- 0.25) + current probability x 0.25</a:t>
                </a: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latin typeface="Apple SD Gothic Neo"/>
                </a:endParaRPr>
              </a:p>
              <a:p>
                <a:pPr lvl="1"/>
                <a:endParaRPr lang="en-US" altLang="ko-KR" dirty="0">
                  <a:solidFill>
                    <a:schemeClr val="bg2">
                      <a:lumMod val="10000"/>
                    </a:schemeClr>
                  </a:solidFill>
                  <a:effectLst/>
                  <a:latin typeface="Apple SD Gothic Neo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59C42D-DEA9-40F6-91D1-D098CDFB9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51" t="8876" r="19162"/>
          <a:stretch/>
        </p:blipFill>
        <p:spPr>
          <a:xfrm>
            <a:off x="8200904" y="1757039"/>
            <a:ext cx="3741090" cy="9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290A3-2B6E-4B89-8B81-965EAF959153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a279a19e-b71b-4b9f-be5c-b95113f40ee8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2BC78C-C11A-4568-A763-4CD495F19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와이드스크린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</vt:lpstr>
      <vt:lpstr>Apple SD Gothic Neo</vt:lpstr>
      <vt:lpstr>roboto</vt:lpstr>
      <vt:lpstr>Cambria Math</vt:lpstr>
      <vt:lpstr>Wingdings</vt:lpstr>
      <vt:lpstr>roboto</vt:lpstr>
      <vt:lpstr>lato</vt:lpstr>
      <vt:lpstr>맑은 고딕</vt:lpstr>
      <vt:lpstr>Office 테마</vt:lpstr>
      <vt:lpstr>PowerPoint 프레젠테이션</vt:lpstr>
      <vt:lpstr>Introduction</vt:lpstr>
      <vt:lpstr>Introduction</vt:lpstr>
      <vt:lpstr>Introduction</vt:lpstr>
      <vt:lpstr>Minstrel algorithm</vt:lpstr>
      <vt:lpstr>Minstrel algorithm</vt:lpstr>
      <vt:lpstr>Minstrel algorithm</vt:lpstr>
      <vt:lpstr>Minstrel algorithm</vt:lpstr>
      <vt:lpstr>Minstrel algorithm</vt:lpstr>
      <vt:lpstr>Minstrel algorithm</vt:lpstr>
      <vt:lpstr>Minstrel algorithm</vt:lpstr>
      <vt:lpstr>Evaluation</vt:lpstr>
      <vt:lpstr>Evaluation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2022-04-01T00:11:19Z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