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0"/>
  </p:notesMasterIdLst>
  <p:sldIdLst>
    <p:sldId id="259" r:id="rId5"/>
    <p:sldId id="462" r:id="rId6"/>
    <p:sldId id="467" r:id="rId7"/>
    <p:sldId id="465" r:id="rId8"/>
    <p:sldId id="469" r:id="rId9"/>
    <p:sldId id="470" r:id="rId10"/>
    <p:sldId id="471" r:id="rId11"/>
    <p:sldId id="472" r:id="rId12"/>
    <p:sldId id="468" r:id="rId13"/>
    <p:sldId id="295" r:id="rId14"/>
    <p:sldId id="384" r:id="rId15"/>
    <p:sldId id="330" r:id="rId16"/>
    <p:sldId id="387" r:id="rId17"/>
    <p:sldId id="463" r:id="rId18"/>
    <p:sldId id="464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1A1D21"/>
    <a:srgbClr val="66FF33"/>
    <a:srgbClr val="95B094"/>
    <a:srgbClr val="BFBFBF"/>
    <a:srgbClr val="300EFA"/>
    <a:srgbClr val="F53636"/>
    <a:srgbClr val="C00000"/>
    <a:srgbClr val="00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0274" autoAdjust="0"/>
  </p:normalViewPr>
  <p:slideViewPr>
    <p:cSldViewPr snapToGrid="0" showGuides="1">
      <p:cViewPr varScale="1">
        <p:scale>
          <a:sx n="59" d="100"/>
          <a:sy n="59" d="100"/>
        </p:scale>
        <p:origin x="84" y="1236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commentAuthors" Target="commentAuthor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65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3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0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0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69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8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1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0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2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3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3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9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9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01763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Research Briefing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P&amp;ID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Piping &amp; instrumentation diagram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Representing the relationship between equipment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P&amp;ID components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Mechanical machinery named and list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Process piping, sizes and identification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Valves, vent identification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Etc.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38291-415F-7555-41AB-E500B2980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10" y="2177456"/>
            <a:ext cx="5998234" cy="42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Pipe Outfitting Workflow in Shipbuilding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2D sketch and 3D Modeling for pipe outfitting is generated by referencing P&amp;ID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P&amp;ID is also used as a reference for the operation or maintenance of the facility.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3057F-D686-C9B4-A7F1-41C898AFF5E6}"/>
              </a:ext>
            </a:extLst>
          </p:cNvPr>
          <p:cNvSpPr txBox="1"/>
          <p:nvPr/>
        </p:nvSpPr>
        <p:spPr>
          <a:xfrm>
            <a:off x="5685177" y="6084436"/>
            <a:ext cx="6694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5"/>
                </a:solidFill>
              </a:rPr>
              <a:t>Seoul National University Open </a:t>
            </a:r>
            <a:r>
              <a:rPr lang="en-US" altLang="ko-KR" sz="1100" dirty="0" err="1">
                <a:solidFill>
                  <a:schemeClr val="accent5"/>
                </a:solidFill>
              </a:rPr>
              <a:t>Courseweare</a:t>
            </a:r>
            <a:r>
              <a:rPr lang="en-US" altLang="ko-KR" sz="1100" dirty="0">
                <a:solidFill>
                  <a:schemeClr val="accent5"/>
                </a:solidFill>
              </a:rPr>
              <a:t>, Design Theories of Ship and Offshore Plant, Myung-Il </a:t>
            </a:r>
            <a:r>
              <a:rPr lang="en-US" altLang="ko-KR" sz="1100" dirty="0" err="1">
                <a:solidFill>
                  <a:schemeClr val="accent5"/>
                </a:solidFill>
              </a:rPr>
              <a:t>Roh</a:t>
            </a:r>
            <a:r>
              <a:rPr lang="en-US" altLang="ko-KR" sz="1100" dirty="0">
                <a:solidFill>
                  <a:schemeClr val="accent5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accent5"/>
                </a:solidFill>
              </a:rPr>
              <a:t>https://ocw.snu.ac.kr/sites/default/files/NOTE/07-DTSOP-Outfitting%20Design(171130).pdf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483CAB-3E80-311C-FD56-1A48A93E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26" y="2032920"/>
            <a:ext cx="6324289" cy="4117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16112-68FD-101C-8D84-460C20474D77}"/>
              </a:ext>
            </a:extLst>
          </p:cNvPr>
          <p:cNvSpPr txBox="1"/>
          <p:nvPr/>
        </p:nvSpPr>
        <p:spPr>
          <a:xfrm>
            <a:off x="1504566" y="4091559"/>
            <a:ext cx="3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P&amp;ID is continuously used!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A56C46-D480-6E1C-0276-54233D09C31A}"/>
              </a:ext>
            </a:extLst>
          </p:cNvPr>
          <p:cNvSpPr/>
          <p:nvPr/>
        </p:nvSpPr>
        <p:spPr>
          <a:xfrm>
            <a:off x="6337396" y="3681766"/>
            <a:ext cx="1736929" cy="993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1D38F6-5FBA-5AD6-E82A-B2ED23A15D35}"/>
              </a:ext>
            </a:extLst>
          </p:cNvPr>
          <p:cNvCxnSpPr>
            <a:stCxn id="9" idx="3"/>
          </p:cNvCxnSpPr>
          <p:nvPr/>
        </p:nvCxnSpPr>
        <p:spPr>
          <a:xfrm flipV="1">
            <a:off x="4540500" y="4175185"/>
            <a:ext cx="1144677" cy="10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0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Most engineering, procurement and construction(EPC) companies use digital P&amp;ID</a:t>
            </a:r>
          </a:p>
          <a:p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However, </a:t>
            </a:r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P&amp;ID provided by the manufacturers are in </a:t>
            </a:r>
            <a:r>
              <a:rPr kumimoji="1" lang="en-US" altLang="en-US" sz="2200" dirty="0">
                <a:solidFill>
                  <a:srgbClr val="FF0000"/>
                </a:solidFill>
              </a:rPr>
              <a:t>an image format in many cases 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And in case of aging plant that have been operation for a long time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A large a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mount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 of P&amp;IDs are stored in image format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Making digitization for these image-format P&amp;IDs necessary 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&amp; time consuming</a:t>
            </a:r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584BD3-4AA6-782D-D750-2144054786AB}"/>
              </a:ext>
            </a:extLst>
          </p:cNvPr>
          <p:cNvGrpSpPr/>
          <p:nvPr/>
        </p:nvGrpSpPr>
        <p:grpSpPr>
          <a:xfrm>
            <a:off x="855742" y="4440048"/>
            <a:ext cx="1700329" cy="1633092"/>
            <a:chOff x="2364563" y="4008583"/>
            <a:chExt cx="2035834" cy="23251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825300-A7B4-5777-90E8-DA7F7ABE76B2}"/>
                </a:ext>
              </a:extLst>
            </p:cNvPr>
            <p:cNvSpPr/>
            <p:nvPr/>
          </p:nvSpPr>
          <p:spPr>
            <a:xfrm>
              <a:off x="2492744" y="4137324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7B617F-381A-25F7-121E-6201F9C7F3AC}"/>
                </a:ext>
              </a:extLst>
            </p:cNvPr>
            <p:cNvSpPr/>
            <p:nvPr/>
          </p:nvSpPr>
          <p:spPr>
            <a:xfrm>
              <a:off x="2458238" y="4105200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B70AFE-DD18-F1E6-6CC3-9FBE7797D16E}"/>
                </a:ext>
              </a:extLst>
            </p:cNvPr>
            <p:cNvSpPr/>
            <p:nvPr/>
          </p:nvSpPr>
          <p:spPr>
            <a:xfrm>
              <a:off x="2433575" y="4074597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829B71-D127-5D19-FD9C-54996A12FDBB}"/>
                </a:ext>
              </a:extLst>
            </p:cNvPr>
            <p:cNvSpPr/>
            <p:nvPr/>
          </p:nvSpPr>
          <p:spPr>
            <a:xfrm>
              <a:off x="2399069" y="4042473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Process Tech &amp; Oper Acad - ISA P&amp;ID Symbols Evolve for DCS">
              <a:extLst>
                <a:ext uri="{FF2B5EF4-FFF2-40B4-BE49-F238E27FC236}">
                  <a16:creationId xmlns:a16="http://schemas.microsoft.com/office/drawing/2014/main" id="{E82F6CA0-89F9-7686-0F90-509F929C1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563" y="4008583"/>
              <a:ext cx="1907653" cy="219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AFD2D49-22C5-A0C5-E445-93D1214E4F62}"/>
              </a:ext>
            </a:extLst>
          </p:cNvPr>
          <p:cNvSpPr/>
          <p:nvPr/>
        </p:nvSpPr>
        <p:spPr>
          <a:xfrm>
            <a:off x="3054364" y="5093774"/>
            <a:ext cx="1138687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사용자 단색으로 채워진">
            <a:extLst>
              <a:ext uri="{FF2B5EF4-FFF2-40B4-BE49-F238E27FC236}">
                <a16:creationId xmlns:a16="http://schemas.microsoft.com/office/drawing/2014/main" id="{D9198AC9-4A0E-CFB6-4800-1A0E847CC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2232" y="4598306"/>
            <a:ext cx="1318883" cy="131888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52672F6-0751-311B-F415-CA78C8120152}"/>
              </a:ext>
            </a:extLst>
          </p:cNvPr>
          <p:cNvSpPr/>
          <p:nvPr/>
        </p:nvSpPr>
        <p:spPr>
          <a:xfrm>
            <a:off x="6545186" y="5072279"/>
            <a:ext cx="1138687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4CBC96C-3C88-14BF-D2B8-1E21AF797E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44" y="4109567"/>
            <a:ext cx="2393137" cy="20495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917719-6D77-6C99-76E7-8CCBBF6276C4}"/>
              </a:ext>
            </a:extLst>
          </p:cNvPr>
          <p:cNvSpPr txBox="1"/>
          <p:nvPr/>
        </p:nvSpPr>
        <p:spPr>
          <a:xfrm>
            <a:off x="4456927" y="5609412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Manual digitization</a:t>
            </a:r>
            <a:endParaRPr lang="ko-KR" altLang="en-US" sz="1400" b="1" i="1" dirty="0"/>
          </a:p>
        </p:txBody>
      </p:sp>
      <p:sp>
        <p:nvSpPr>
          <p:cNvPr id="22" name="폭발: 8pt 21">
            <a:extLst>
              <a:ext uri="{FF2B5EF4-FFF2-40B4-BE49-F238E27FC236}">
                <a16:creationId xmlns:a16="http://schemas.microsoft.com/office/drawing/2014/main" id="{7590DC59-FD30-8EEC-7CFA-8B80B44CB918}"/>
              </a:ext>
            </a:extLst>
          </p:cNvPr>
          <p:cNvSpPr/>
          <p:nvPr/>
        </p:nvSpPr>
        <p:spPr>
          <a:xfrm>
            <a:off x="6280887" y="4553282"/>
            <a:ext cx="1003547" cy="872719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0FF28-BD2F-113A-6027-DDDDCFDFA5D7}"/>
              </a:ext>
            </a:extLst>
          </p:cNvPr>
          <p:cNvSpPr txBox="1"/>
          <p:nvPr/>
        </p:nvSpPr>
        <p:spPr>
          <a:xfrm>
            <a:off x="5871723" y="4316295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Time consuming task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9CA6F-9B90-B9E0-36F3-4BC077CEBD0A}"/>
              </a:ext>
            </a:extLst>
          </p:cNvPr>
          <p:cNvSpPr txBox="1"/>
          <p:nvPr/>
        </p:nvSpPr>
        <p:spPr>
          <a:xfrm>
            <a:off x="765434" y="6085083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.pdf, .jpeg format P&amp;ID</a:t>
            </a:r>
            <a:endParaRPr lang="ko-KR" altLang="en-US" sz="14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B12CA-786F-3CC5-C617-7E26F1C39BCB}"/>
              </a:ext>
            </a:extLst>
          </p:cNvPr>
          <p:cNvSpPr txBox="1"/>
          <p:nvPr/>
        </p:nvSpPr>
        <p:spPr>
          <a:xfrm>
            <a:off x="8370047" y="5944927"/>
            <a:ext cx="228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i="1" dirty="0"/>
          </a:p>
          <a:p>
            <a:r>
              <a:rPr lang="en-US" altLang="ko-KR" sz="1400" b="1" i="1" dirty="0"/>
              <a:t>Programmable format P&amp;ID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09467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We propose automatic P&amp;ID digitization method based on deep learning technique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The components of P&amp;ID can be divided into three categories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Proposed method </a:t>
            </a: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Text: symbol serial number, line number</a:t>
            </a: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Symbol: valve, vent, pump, etc.</a:t>
            </a: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Line 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B0BB8EA-5AAC-3119-BC2A-A1EDF6AC5DD4}"/>
              </a:ext>
            </a:extLst>
          </p:cNvPr>
          <p:cNvSpPr/>
          <p:nvPr/>
        </p:nvSpPr>
        <p:spPr>
          <a:xfrm>
            <a:off x="7883582" y="3923492"/>
            <a:ext cx="1779765" cy="17421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Object detector</a:t>
            </a: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3AD314-D333-EE74-7CDF-7CFE4DDF3FA5}"/>
              </a:ext>
            </a:extLst>
          </p:cNvPr>
          <p:cNvSpPr/>
          <p:nvPr/>
        </p:nvSpPr>
        <p:spPr>
          <a:xfrm>
            <a:off x="5580541" y="3916419"/>
            <a:ext cx="2076497" cy="17421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Object filter</a:t>
            </a: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based P&amp;ID object detection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D77238-ADDE-A39F-138A-C3F1D93A38B1}"/>
              </a:ext>
            </a:extLst>
          </p:cNvPr>
          <p:cNvGrpSpPr/>
          <p:nvPr/>
        </p:nvGrpSpPr>
        <p:grpSpPr>
          <a:xfrm>
            <a:off x="228600" y="4888214"/>
            <a:ext cx="1322494" cy="1218880"/>
            <a:chOff x="2364563" y="4008583"/>
            <a:chExt cx="2035834" cy="234175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8DB92D-3484-F1E0-440C-92005E494EB0}"/>
                </a:ext>
              </a:extLst>
            </p:cNvPr>
            <p:cNvSpPr/>
            <p:nvPr/>
          </p:nvSpPr>
          <p:spPr>
            <a:xfrm>
              <a:off x="2492743" y="4153896"/>
              <a:ext cx="1907654" cy="21964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B76BD-837E-E96B-FB1A-866BC39949EC}"/>
                </a:ext>
              </a:extLst>
            </p:cNvPr>
            <p:cNvSpPr/>
            <p:nvPr/>
          </p:nvSpPr>
          <p:spPr>
            <a:xfrm>
              <a:off x="2458238" y="4105200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96D94E-6271-2D01-C9A0-CC124F556D02}"/>
                </a:ext>
              </a:extLst>
            </p:cNvPr>
            <p:cNvSpPr/>
            <p:nvPr/>
          </p:nvSpPr>
          <p:spPr>
            <a:xfrm>
              <a:off x="2433575" y="4074597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6C7A6C-E560-D814-E291-202DD3DE9366}"/>
                </a:ext>
              </a:extLst>
            </p:cNvPr>
            <p:cNvSpPr/>
            <p:nvPr/>
          </p:nvSpPr>
          <p:spPr>
            <a:xfrm>
              <a:off x="2399069" y="4042473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8" descr="Process Tech &amp; Oper Acad - ISA P&amp;ID Symbols Evolve for DCS">
              <a:extLst>
                <a:ext uri="{FF2B5EF4-FFF2-40B4-BE49-F238E27FC236}">
                  <a16:creationId xmlns:a16="http://schemas.microsoft.com/office/drawing/2014/main" id="{77F29350-267A-FD25-6AA7-477C07630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563" y="4008583"/>
              <a:ext cx="1907653" cy="219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AD4536-8971-070F-9687-FF40A2CB8664}"/>
              </a:ext>
            </a:extLst>
          </p:cNvPr>
          <p:cNvSpPr txBox="1"/>
          <p:nvPr/>
        </p:nvSpPr>
        <p:spPr>
          <a:xfrm>
            <a:off x="367089" y="6159429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P&amp;ID image</a:t>
            </a:r>
            <a:endParaRPr lang="ko-KR" altLang="en-US" sz="1400" b="1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F0F09-E1CD-6CA6-7130-F5120DE77F68}"/>
              </a:ext>
            </a:extLst>
          </p:cNvPr>
          <p:cNvSpPr/>
          <p:nvPr/>
        </p:nvSpPr>
        <p:spPr>
          <a:xfrm>
            <a:off x="2608165" y="4668897"/>
            <a:ext cx="2076497" cy="17421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DNN based on OCR</a:t>
            </a: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32DACA-EB45-DABD-36BB-09C2F59DF830}"/>
              </a:ext>
            </a:extLst>
          </p:cNvPr>
          <p:cNvSpPr/>
          <p:nvPr/>
        </p:nvSpPr>
        <p:spPr>
          <a:xfrm>
            <a:off x="2810387" y="5171230"/>
            <a:ext cx="1672051" cy="4344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Text location detection</a:t>
            </a:r>
            <a:endParaRPr lang="ko-KR" altLang="en-US" sz="15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78EE30-3158-09F7-9A47-9F1E594A8907}"/>
              </a:ext>
            </a:extLst>
          </p:cNvPr>
          <p:cNvSpPr/>
          <p:nvPr/>
        </p:nvSpPr>
        <p:spPr>
          <a:xfrm>
            <a:off x="2810387" y="5760763"/>
            <a:ext cx="1672051" cy="4344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Text extraction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417366-D415-A8BE-8847-9A08DA147CFB}"/>
              </a:ext>
            </a:extLst>
          </p:cNvPr>
          <p:cNvSpPr/>
          <p:nvPr/>
        </p:nvSpPr>
        <p:spPr>
          <a:xfrm>
            <a:off x="5798032" y="4361795"/>
            <a:ext cx="1672051" cy="3570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Symbol text location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A30EA2B-7B9B-5B68-25EC-72BEEC96C029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4482438" y="4923015"/>
            <a:ext cx="692934" cy="46546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701CEEAB-9810-EFB3-D772-14B70B5550E1}"/>
              </a:ext>
            </a:extLst>
          </p:cNvPr>
          <p:cNvSpPr/>
          <p:nvPr/>
        </p:nvSpPr>
        <p:spPr>
          <a:xfrm>
            <a:off x="5175372" y="4538787"/>
            <a:ext cx="613824" cy="749816"/>
          </a:xfrm>
          <a:prstGeom prst="leftBrace">
            <a:avLst>
              <a:gd name="adj1" fmla="val 14100"/>
              <a:gd name="adj2" fmla="val 51243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06D1163-904C-A931-2846-F4D1FBCE0496}"/>
              </a:ext>
            </a:extLst>
          </p:cNvPr>
          <p:cNvCxnSpPr>
            <a:cxnSpLocks/>
            <a:stCxn id="47" idx="0"/>
            <a:endCxn id="36" idx="2"/>
          </p:cNvCxnSpPr>
          <p:nvPr/>
        </p:nvCxnSpPr>
        <p:spPr>
          <a:xfrm flipV="1">
            <a:off x="4473013" y="4721189"/>
            <a:ext cx="1697043" cy="1133336"/>
          </a:xfrm>
          <a:prstGeom prst="bentConnector2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564DCB-3844-ABF3-C51C-CB4D3D8E18F0}"/>
              </a:ext>
            </a:extLst>
          </p:cNvPr>
          <p:cNvSpPr/>
          <p:nvPr/>
        </p:nvSpPr>
        <p:spPr>
          <a:xfrm>
            <a:off x="5798032" y="5090148"/>
            <a:ext cx="1672051" cy="3570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Line text location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9598F6-D6A7-7CE2-AFE4-7903FC73860B}"/>
              </a:ext>
            </a:extLst>
          </p:cNvPr>
          <p:cNvSpPr/>
          <p:nvPr/>
        </p:nvSpPr>
        <p:spPr>
          <a:xfrm>
            <a:off x="6048176" y="4364092"/>
            <a:ext cx="243760" cy="3570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BA45B-A666-7332-4A76-2A9897A4FDC7}"/>
              </a:ext>
            </a:extLst>
          </p:cNvPr>
          <p:cNvSpPr/>
          <p:nvPr/>
        </p:nvSpPr>
        <p:spPr>
          <a:xfrm>
            <a:off x="6332336" y="5088904"/>
            <a:ext cx="243760" cy="3570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6664156-1FFA-AAF4-BB88-34EB04AAB50A}"/>
              </a:ext>
            </a:extLst>
          </p:cNvPr>
          <p:cNvCxnSpPr>
            <a:cxnSpLocks/>
            <a:stCxn id="50" idx="0"/>
            <a:endCxn id="41" idx="2"/>
          </p:cNvCxnSpPr>
          <p:nvPr/>
        </p:nvCxnSpPr>
        <p:spPr>
          <a:xfrm flipV="1">
            <a:off x="4473013" y="5446001"/>
            <a:ext cx="1981203" cy="644770"/>
          </a:xfrm>
          <a:prstGeom prst="bentConnector2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1277C74-D605-32CF-1654-EE56717A9612}"/>
              </a:ext>
            </a:extLst>
          </p:cNvPr>
          <p:cNvSpPr/>
          <p:nvPr/>
        </p:nvSpPr>
        <p:spPr>
          <a:xfrm>
            <a:off x="1761424" y="5371183"/>
            <a:ext cx="697504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2E2C39-84C4-2D29-23DD-096CDC98E3ED}"/>
              </a:ext>
            </a:extLst>
          </p:cNvPr>
          <p:cNvSpPr/>
          <p:nvPr/>
        </p:nvSpPr>
        <p:spPr>
          <a:xfrm rot="5400000">
            <a:off x="4200703" y="5675976"/>
            <a:ext cx="187522" cy="3570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96B196-38DB-A699-D7CF-C3E01E78116B}"/>
              </a:ext>
            </a:extLst>
          </p:cNvPr>
          <p:cNvSpPr/>
          <p:nvPr/>
        </p:nvSpPr>
        <p:spPr>
          <a:xfrm rot="5400000">
            <a:off x="4200703" y="5912222"/>
            <a:ext cx="187522" cy="3570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ABD9F92-A1C4-38AC-65AD-668C5E500DFB}"/>
              </a:ext>
            </a:extLst>
          </p:cNvPr>
          <p:cNvSpPr/>
          <p:nvPr/>
        </p:nvSpPr>
        <p:spPr>
          <a:xfrm>
            <a:off x="9954022" y="4533061"/>
            <a:ext cx="1466237" cy="62487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Association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55B031-3553-F92D-6985-97757A24F5F0}"/>
              </a:ext>
            </a:extLst>
          </p:cNvPr>
          <p:cNvSpPr/>
          <p:nvPr/>
        </p:nvSpPr>
        <p:spPr>
          <a:xfrm>
            <a:off x="8072359" y="4361789"/>
            <a:ext cx="1410993" cy="3570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Symbol detection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B1611E-9063-7B0D-C861-8DBA80A988BF}"/>
              </a:ext>
            </a:extLst>
          </p:cNvPr>
          <p:cNvSpPr/>
          <p:nvPr/>
        </p:nvSpPr>
        <p:spPr>
          <a:xfrm>
            <a:off x="8052320" y="5093631"/>
            <a:ext cx="1410993" cy="3570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Line detection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8D8C498-A37B-1F07-1E17-491E19E38B2C}"/>
              </a:ext>
            </a:extLst>
          </p:cNvPr>
          <p:cNvCxnSpPr>
            <a:stCxn id="18" idx="3"/>
            <a:endCxn id="58" idx="1"/>
          </p:cNvCxnSpPr>
          <p:nvPr/>
        </p:nvCxnSpPr>
        <p:spPr>
          <a:xfrm flipV="1">
            <a:off x="7470083" y="4540338"/>
            <a:ext cx="602276" cy="6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71C84A2-B953-9130-C9D0-687AFDCAD6FA}"/>
              </a:ext>
            </a:extLst>
          </p:cNvPr>
          <p:cNvCxnSpPr>
            <a:cxnSpLocks/>
            <a:stCxn id="28" idx="3"/>
            <a:endCxn id="59" idx="1"/>
          </p:cNvCxnSpPr>
          <p:nvPr/>
        </p:nvCxnSpPr>
        <p:spPr>
          <a:xfrm>
            <a:off x="7470083" y="5268697"/>
            <a:ext cx="582237" cy="3483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DB76C24-2B23-E755-013B-3DDC096D7D62}"/>
              </a:ext>
            </a:extLst>
          </p:cNvPr>
          <p:cNvCxnSpPr>
            <a:cxnSpLocks/>
            <a:stCxn id="59" idx="3"/>
            <a:endCxn id="57" idx="2"/>
          </p:cNvCxnSpPr>
          <p:nvPr/>
        </p:nvCxnSpPr>
        <p:spPr>
          <a:xfrm flipV="1">
            <a:off x="9463313" y="4845500"/>
            <a:ext cx="490709" cy="426680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AD8D551-3D5C-0DE2-CDD7-A7A47CC18352}"/>
              </a:ext>
            </a:extLst>
          </p:cNvPr>
          <p:cNvCxnSpPr>
            <a:cxnSpLocks/>
            <a:stCxn id="58" idx="3"/>
            <a:endCxn id="57" idx="2"/>
          </p:cNvCxnSpPr>
          <p:nvPr/>
        </p:nvCxnSpPr>
        <p:spPr>
          <a:xfrm>
            <a:off x="9483352" y="4540338"/>
            <a:ext cx="470670" cy="305162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76CDE6-B8DA-58E0-8DAD-DE0247F70A18}"/>
              </a:ext>
            </a:extLst>
          </p:cNvPr>
          <p:cNvSpPr/>
          <p:nvPr/>
        </p:nvSpPr>
        <p:spPr>
          <a:xfrm>
            <a:off x="9981643" y="5687843"/>
            <a:ext cx="1410993" cy="5216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Generate</a:t>
            </a: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Data structure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D5082-68EE-BCD4-F956-610FD11D80BB}"/>
              </a:ext>
            </a:extLst>
          </p:cNvPr>
          <p:cNvCxnSpPr>
            <a:cxnSpLocks/>
            <a:stCxn id="57" idx="4"/>
            <a:endCxn id="73" idx="0"/>
          </p:cNvCxnSpPr>
          <p:nvPr/>
        </p:nvCxnSpPr>
        <p:spPr>
          <a:xfrm flipH="1">
            <a:off x="10687140" y="5157938"/>
            <a:ext cx="1" cy="529905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3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P&amp;ID detection result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000" dirty="0">
                <a:solidFill>
                  <a:schemeClr val="bg2">
                    <a:lumMod val="10000"/>
                  </a:schemeClr>
                </a:solidFill>
              </a:rPr>
              <a:t>Text location detect &amp; Text extraction: </a:t>
            </a:r>
            <a:r>
              <a:rPr kumimoji="1" lang="en-US" altLang="ko-KR" sz="2000" b="1" i="1" dirty="0">
                <a:solidFill>
                  <a:schemeClr val="bg2">
                    <a:lumMod val="10000"/>
                  </a:schemeClr>
                </a:solidFill>
              </a:rPr>
              <a:t>Tesseract-OCR</a:t>
            </a:r>
          </a:p>
          <a:p>
            <a:pPr lvl="1"/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Collect raw information of P&amp;ID </a:t>
            </a:r>
            <a:endParaRPr kumimoji="1"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ko-KR" sz="2000" dirty="0">
                <a:solidFill>
                  <a:schemeClr val="bg2">
                    <a:lumMod val="10000"/>
                  </a:schemeClr>
                </a:solidFill>
              </a:rPr>
              <a:t>Symbol &amp; Line detection : </a:t>
            </a:r>
            <a:r>
              <a:rPr kumimoji="1" lang="en-US" altLang="ko-KR" sz="2000" b="1" i="1" dirty="0">
                <a:solidFill>
                  <a:schemeClr val="bg2">
                    <a:lumMod val="10000"/>
                  </a:schemeClr>
                </a:solidFill>
              </a:rPr>
              <a:t>Hough transform, Pixel coordinate calculation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118031-C770-DA68-C1D5-1D6ACADD2611}"/>
              </a:ext>
            </a:extLst>
          </p:cNvPr>
          <p:cNvGrpSpPr/>
          <p:nvPr/>
        </p:nvGrpSpPr>
        <p:grpSpPr>
          <a:xfrm>
            <a:off x="296001" y="3007156"/>
            <a:ext cx="4181730" cy="3280716"/>
            <a:chOff x="296001" y="2988683"/>
            <a:chExt cx="4181730" cy="328071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F1D1867-F31D-436A-A6E1-C6FAFF004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3" t="12570" r="8959" b="7251"/>
            <a:stretch/>
          </p:blipFill>
          <p:spPr>
            <a:xfrm>
              <a:off x="296001" y="3327237"/>
              <a:ext cx="4181730" cy="294216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6CBCAA-556B-5F79-4B06-06F543AF7FF1}"/>
                </a:ext>
              </a:extLst>
            </p:cNvPr>
            <p:cNvSpPr txBox="1"/>
            <p:nvPr/>
          </p:nvSpPr>
          <p:spPr>
            <a:xfrm>
              <a:off x="1326350" y="2988683"/>
              <a:ext cx="315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i="1" dirty="0"/>
                <a:t>Object location detection</a:t>
              </a:r>
              <a:endParaRPr lang="ko-KR" altLang="en-US" sz="1600" b="1" i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4A0E67-8551-D6B4-163D-616D7FDE546A}"/>
              </a:ext>
            </a:extLst>
          </p:cNvPr>
          <p:cNvGrpSpPr/>
          <p:nvPr/>
        </p:nvGrpSpPr>
        <p:grpSpPr>
          <a:xfrm>
            <a:off x="4742660" y="3007156"/>
            <a:ext cx="4493291" cy="3211409"/>
            <a:chOff x="4742660" y="2988683"/>
            <a:chExt cx="4493291" cy="3211409"/>
          </a:xfrm>
        </p:grpSpPr>
        <p:pic>
          <p:nvPicPr>
            <p:cNvPr id="25" name="그림 24" descr="텍스트, 실내, 스크린샷이(가) 표시된 사진&#10;&#10;자동 생성된 설명">
              <a:extLst>
                <a:ext uri="{FF2B5EF4-FFF2-40B4-BE49-F238E27FC236}">
                  <a16:creationId xmlns:a16="http://schemas.microsoft.com/office/drawing/2014/main" id="{78E3751A-0648-19B3-4F30-A702876C8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7" t="9861" r="19511" b="7950"/>
            <a:stretch/>
          </p:blipFill>
          <p:spPr>
            <a:xfrm>
              <a:off x="4742660" y="3327237"/>
              <a:ext cx="4005414" cy="287285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D3FB12-7FFF-1297-7B17-92B518FC50C6}"/>
                </a:ext>
              </a:extLst>
            </p:cNvPr>
            <p:cNvSpPr txBox="1"/>
            <p:nvPr/>
          </p:nvSpPr>
          <p:spPr>
            <a:xfrm>
              <a:off x="6084570" y="2988683"/>
              <a:ext cx="315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i="1"/>
                <a:t>Line detection</a:t>
              </a:r>
              <a:endParaRPr lang="ko-KR" altLang="en-US" sz="1600" b="1" i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0EC80C7-9E45-669F-1A6E-12125EA50F75}"/>
              </a:ext>
            </a:extLst>
          </p:cNvPr>
          <p:cNvGrpSpPr/>
          <p:nvPr/>
        </p:nvGrpSpPr>
        <p:grpSpPr>
          <a:xfrm>
            <a:off x="248231" y="2803585"/>
            <a:ext cx="4350066" cy="3451498"/>
            <a:chOff x="4672586" y="2881474"/>
            <a:chExt cx="4075488" cy="3318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11000B8-B882-E7DD-B148-66076B72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586" y="3009685"/>
              <a:ext cx="4075488" cy="319040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7B61FA-3C92-6664-8D29-FA5DE7042A96}"/>
                </a:ext>
              </a:extLst>
            </p:cNvPr>
            <p:cNvSpPr txBox="1"/>
            <p:nvPr/>
          </p:nvSpPr>
          <p:spPr>
            <a:xfrm>
              <a:off x="5508080" y="2881474"/>
              <a:ext cx="315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i="1" dirty="0"/>
                <a:t>Symbol-Line association</a:t>
              </a:r>
              <a:endParaRPr lang="ko-KR" altLang="en-US" sz="1600" b="1" i="1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8E0B9C4-5ECC-38D1-7C6A-DB32667129A0}"/>
              </a:ext>
            </a:extLst>
          </p:cNvPr>
          <p:cNvGrpSpPr/>
          <p:nvPr/>
        </p:nvGrpSpPr>
        <p:grpSpPr>
          <a:xfrm>
            <a:off x="4525501" y="2473456"/>
            <a:ext cx="5181028" cy="3814416"/>
            <a:chOff x="6318245" y="811249"/>
            <a:chExt cx="5181028" cy="3814416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279C523-160B-6CA4-3ED2-8A5FFA1C4043}"/>
                </a:ext>
              </a:extLst>
            </p:cNvPr>
            <p:cNvSpPr/>
            <p:nvPr/>
          </p:nvSpPr>
          <p:spPr>
            <a:xfrm>
              <a:off x="6318245" y="811249"/>
              <a:ext cx="5181028" cy="38144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7D48FDE-5C4F-15B6-81F6-7A19A9142939}"/>
                </a:ext>
              </a:extLst>
            </p:cNvPr>
            <p:cNvSpPr txBox="1"/>
            <p:nvPr/>
          </p:nvSpPr>
          <p:spPr>
            <a:xfrm>
              <a:off x="7888505" y="1035804"/>
              <a:ext cx="3151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i="1" dirty="0"/>
                <a:t>Generate data structure</a:t>
              </a:r>
              <a:endParaRPr lang="ko-KR" altLang="en-US" sz="1600" b="1" i="1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25B20A9-722C-7C5E-C8AA-A0CF0199AF26}"/>
                </a:ext>
              </a:extLst>
            </p:cNvPr>
            <p:cNvGrpSpPr/>
            <p:nvPr/>
          </p:nvGrpSpPr>
          <p:grpSpPr>
            <a:xfrm>
              <a:off x="6751016" y="1439740"/>
              <a:ext cx="4568517" cy="3087691"/>
              <a:chOff x="7083770" y="2890595"/>
              <a:chExt cx="4568517" cy="3087691"/>
            </a:xfrm>
          </p:grpSpPr>
          <p:pic>
            <p:nvPicPr>
              <p:cNvPr id="68" name="그림 6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7A52F2E-F81E-2A46-5CB2-B89FEF12A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8417" y="2890595"/>
                <a:ext cx="3748719" cy="659420"/>
              </a:xfrm>
              <a:prstGeom prst="rect">
                <a:avLst/>
              </a:prstGeom>
            </p:spPr>
          </p:pic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D29E24E-EBD8-7FDE-994A-ECF4CF2AE442}"/>
                  </a:ext>
                </a:extLst>
              </p:cNvPr>
              <p:cNvGrpSpPr/>
              <p:nvPr/>
            </p:nvGrpSpPr>
            <p:grpSpPr>
              <a:xfrm>
                <a:off x="7083770" y="3682051"/>
                <a:ext cx="4568517" cy="2296235"/>
                <a:chOff x="7048635" y="2167090"/>
                <a:chExt cx="4568517" cy="2296235"/>
              </a:xfrm>
            </p:grpSpPr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41C619EC-9135-30A1-2575-D269F74FB698}"/>
                    </a:ext>
                  </a:extLst>
                </p:cNvPr>
                <p:cNvSpPr/>
                <p:nvPr/>
              </p:nvSpPr>
              <p:spPr>
                <a:xfrm>
                  <a:off x="7048635" y="2191149"/>
                  <a:ext cx="2045688" cy="2272176"/>
                </a:xfrm>
                <a:prstGeom prst="roundRect">
                  <a:avLst>
                    <a:gd name="adj" fmla="val 4689"/>
                  </a:avLst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C5DF5C25-AC56-800F-C872-CB9048AC0895}"/>
                    </a:ext>
                  </a:extLst>
                </p:cNvPr>
                <p:cNvGrpSpPr/>
                <p:nvPr/>
              </p:nvGrpSpPr>
              <p:grpSpPr>
                <a:xfrm>
                  <a:off x="7189742" y="2443302"/>
                  <a:ext cx="1807271" cy="775618"/>
                  <a:chOff x="866348" y="4525256"/>
                  <a:chExt cx="2551106" cy="918797"/>
                </a:xfrm>
              </p:grpSpPr>
              <p:grpSp>
                <p:nvGrpSpPr>
                  <p:cNvPr id="72" name="그룹 71">
                    <a:extLst>
                      <a:ext uri="{FF2B5EF4-FFF2-40B4-BE49-F238E27FC236}">
                        <a16:creationId xmlns:a16="http://schemas.microsoft.com/office/drawing/2014/main" id="{1BC21E93-7854-8315-8EC9-CA2544BC43DF}"/>
                      </a:ext>
                    </a:extLst>
                  </p:cNvPr>
                  <p:cNvGrpSpPr/>
                  <p:nvPr/>
                </p:nvGrpSpPr>
                <p:grpSpPr>
                  <a:xfrm>
                    <a:off x="866348" y="4525256"/>
                    <a:ext cx="1339967" cy="918797"/>
                    <a:chOff x="948908" y="3437626"/>
                    <a:chExt cx="2001326" cy="1505310"/>
                  </a:xfrm>
                </p:grpSpPr>
                <p:sp>
                  <p:nvSpPr>
                    <p:cNvPr id="77" name="사각형: 둥근 모서리 76">
                      <a:extLst>
                        <a:ext uri="{FF2B5EF4-FFF2-40B4-BE49-F238E27FC236}">
                          <a16:creationId xmlns:a16="http://schemas.microsoft.com/office/drawing/2014/main" id="{F8DAD9FA-58CE-73C7-7763-AB52D3F79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908" y="3437626"/>
                      <a:ext cx="1500996" cy="1505310"/>
                    </a:xfrm>
                    <a:prstGeom prst="roundRect">
                      <a:avLst>
                        <a:gd name="adj" fmla="val 11478"/>
                      </a:avLst>
                    </a:prstGeom>
                    <a:solidFill>
                      <a:schemeClr val="tx1">
                        <a:lumMod val="40000"/>
                        <a:lumOff val="60000"/>
                      </a:schemeClr>
                    </a:solidFill>
                    <a:ln w="38100">
                      <a:solidFill>
                        <a:srgbClr val="1A1D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800" b="1"/>
                    </a:p>
                  </p:txBody>
                </p:sp>
                <p:sp>
                  <p:nvSpPr>
                    <p:cNvPr id="78" name="직사각형 77">
                      <a:extLst>
                        <a:ext uri="{FF2B5EF4-FFF2-40B4-BE49-F238E27FC236}">
                          <a16:creationId xmlns:a16="http://schemas.microsoft.com/office/drawing/2014/main" id="{6003F0CF-F6AB-851E-A0EC-B589109BE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83" y="3821498"/>
                      <a:ext cx="1190445" cy="36230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8100">
                      <a:solidFill>
                        <a:srgbClr val="1A1D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ko-KR" sz="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Lineinfo</a:t>
                      </a:r>
                      <a:endParaRPr lang="ko-KR" altLang="en-US" sz="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9" name="직사각형 78">
                      <a:extLst>
                        <a:ext uri="{FF2B5EF4-FFF2-40B4-BE49-F238E27FC236}">
                          <a16:creationId xmlns:a16="http://schemas.microsoft.com/office/drawing/2014/main" id="{4D05D370-38E2-8CA0-CDFC-9597B249A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9870" y="4375547"/>
                      <a:ext cx="1190445" cy="36230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8100">
                      <a:solidFill>
                        <a:srgbClr val="1A1D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ko-KR" sz="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Cordinate</a:t>
                      </a:r>
                      <a:endParaRPr lang="ko-KR" altLang="en-US" sz="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27579E92-D6D2-3F4F-F2A7-506873C0DB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1277" y="3491809"/>
                      <a:ext cx="1190444" cy="2389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altLang="ko-KR" sz="800" b="1" i="1" dirty="0"/>
                        <a:t>- Key -</a:t>
                      </a:r>
                      <a:endParaRPr lang="ko-KR" altLang="en-US" sz="800" b="1" i="1" dirty="0"/>
                    </a:p>
                  </p:txBody>
                </p:sp>
                <p:cxnSp>
                  <p:nvCxnSpPr>
                    <p:cNvPr id="81" name="직선 화살표 연결선 80">
                      <a:extLst>
                        <a:ext uri="{FF2B5EF4-FFF2-40B4-BE49-F238E27FC236}">
                          <a16:creationId xmlns:a16="http://schemas.microsoft.com/office/drawing/2014/main" id="{54A96488-7E11-33F2-AA20-66B1A24F7FFA}"/>
                        </a:ext>
                      </a:extLst>
                    </p:cNvPr>
                    <p:cNvCxnSpPr>
                      <a:stCxn id="78" idx="3"/>
                    </p:cNvCxnSpPr>
                    <p:nvPr/>
                  </p:nvCxnSpPr>
                  <p:spPr>
                    <a:xfrm flipV="1">
                      <a:off x="2274628" y="4002652"/>
                      <a:ext cx="675606" cy="1"/>
                    </a:xfrm>
                    <a:prstGeom prst="straightConnector1">
                      <a:avLst/>
                    </a:prstGeom>
                    <a:ln w="38100">
                      <a:solidFill>
                        <a:srgbClr val="1A1D2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직선 화살표 연결선 81">
                      <a:extLst>
                        <a:ext uri="{FF2B5EF4-FFF2-40B4-BE49-F238E27FC236}">
                          <a16:creationId xmlns:a16="http://schemas.microsoft.com/office/drawing/2014/main" id="{A72D59F7-2BF5-9319-9F68-7B4845EBD103}"/>
                        </a:ext>
                      </a:extLst>
                    </p:cNvPr>
                    <p:cNvCxnSpPr>
                      <a:cxnSpLocks/>
                      <a:stCxn id="79" idx="3"/>
                      <a:endCxn id="76" idx="1"/>
                    </p:cNvCxnSpPr>
                    <p:nvPr/>
                  </p:nvCxnSpPr>
                  <p:spPr>
                    <a:xfrm flipV="1">
                      <a:off x="2280315" y="4551177"/>
                      <a:ext cx="669919" cy="5525"/>
                    </a:xfrm>
                    <a:prstGeom prst="straightConnector1">
                      <a:avLst/>
                    </a:prstGeom>
                    <a:ln w="38100">
                      <a:solidFill>
                        <a:srgbClr val="1A1D2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B0762DA1-BDC4-3DC5-2ED3-09AAC2D01A9B}"/>
                      </a:ext>
                    </a:extLst>
                  </p:cNvPr>
                  <p:cNvSpPr/>
                  <p:nvPr/>
                </p:nvSpPr>
                <p:spPr>
                  <a:xfrm>
                    <a:off x="2206315" y="4759562"/>
                    <a:ext cx="1004977" cy="2283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8100">
                    <a:solidFill>
                      <a:srgbClr val="1A1D2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“Line-001”</a:t>
                    </a:r>
                    <a:endParaRPr lang="ko-KR" altLang="en-US" sz="800" b="1" dirty="0">
                      <a:solidFill>
                        <a:srgbClr val="FF0000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447C2E76-0EF5-94D9-0ABE-145030D385AC}"/>
                      </a:ext>
                    </a:extLst>
                  </p:cNvPr>
                  <p:cNvSpPr/>
                  <p:nvPr/>
                </p:nvSpPr>
                <p:spPr>
                  <a:xfrm>
                    <a:off x="2206315" y="5090772"/>
                    <a:ext cx="1211139" cy="2283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8100">
                    <a:solidFill>
                      <a:srgbClr val="1A1D2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onsolas" panose="020B0609020204030204" pitchFamily="49" charset="0"/>
                      </a:rPr>
                      <a:t>[x1,y1,x2,y2],…</a:t>
                    </a:r>
                  </a:p>
                </p:txBody>
              </p: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224AD18A-D508-C8D6-F40D-BD620E0F0AFF}"/>
                    </a:ext>
                  </a:extLst>
                </p:cNvPr>
                <p:cNvGrpSpPr/>
                <p:nvPr/>
              </p:nvGrpSpPr>
              <p:grpSpPr>
                <a:xfrm>
                  <a:off x="7189742" y="3494138"/>
                  <a:ext cx="1807271" cy="775618"/>
                  <a:chOff x="866348" y="4525256"/>
                  <a:chExt cx="2551106" cy="918797"/>
                </a:xfrm>
              </p:grpSpPr>
              <p:grpSp>
                <p:nvGrpSpPr>
                  <p:cNvPr id="84" name="그룹 83">
                    <a:extLst>
                      <a:ext uri="{FF2B5EF4-FFF2-40B4-BE49-F238E27FC236}">
                        <a16:creationId xmlns:a16="http://schemas.microsoft.com/office/drawing/2014/main" id="{40B02845-8B38-28DA-0EC6-A49D5F92B0A9}"/>
                      </a:ext>
                    </a:extLst>
                  </p:cNvPr>
                  <p:cNvGrpSpPr/>
                  <p:nvPr/>
                </p:nvGrpSpPr>
                <p:grpSpPr>
                  <a:xfrm>
                    <a:off x="866348" y="4525256"/>
                    <a:ext cx="1339967" cy="918797"/>
                    <a:chOff x="948908" y="3437626"/>
                    <a:chExt cx="2001326" cy="1505310"/>
                  </a:xfrm>
                </p:grpSpPr>
                <p:sp>
                  <p:nvSpPr>
                    <p:cNvPr id="87" name="사각형: 둥근 모서리 86">
                      <a:extLst>
                        <a:ext uri="{FF2B5EF4-FFF2-40B4-BE49-F238E27FC236}">
                          <a16:creationId xmlns:a16="http://schemas.microsoft.com/office/drawing/2014/main" id="{BE4768CA-F5B7-F5EB-3FA8-AEAC0BE87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908" y="3437626"/>
                      <a:ext cx="1500996" cy="1505310"/>
                    </a:xfrm>
                    <a:prstGeom prst="roundRect">
                      <a:avLst>
                        <a:gd name="adj" fmla="val 11478"/>
                      </a:avLst>
                    </a:prstGeom>
                    <a:solidFill>
                      <a:schemeClr val="tx1">
                        <a:lumMod val="40000"/>
                        <a:lumOff val="60000"/>
                      </a:schemeClr>
                    </a:solidFill>
                    <a:ln w="38100">
                      <a:solidFill>
                        <a:srgbClr val="1A1D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800" b="1"/>
                    </a:p>
                  </p:txBody>
                </p:sp>
                <p:sp>
                  <p:nvSpPr>
                    <p:cNvPr id="88" name="직사각형 87">
                      <a:extLst>
                        <a:ext uri="{FF2B5EF4-FFF2-40B4-BE49-F238E27FC236}">
                          <a16:creationId xmlns:a16="http://schemas.microsoft.com/office/drawing/2014/main" id="{9BCBF177-4D02-8C6C-076B-041343C92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83" y="3821498"/>
                      <a:ext cx="1190445" cy="36230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8100">
                      <a:solidFill>
                        <a:srgbClr val="1A1D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ko-KR" sz="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Lineinfo</a:t>
                      </a:r>
                      <a:endParaRPr lang="ko-KR" altLang="en-US" sz="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89" name="직사각형 88">
                      <a:extLst>
                        <a:ext uri="{FF2B5EF4-FFF2-40B4-BE49-F238E27FC236}">
                          <a16:creationId xmlns:a16="http://schemas.microsoft.com/office/drawing/2014/main" id="{C36C0956-9EA4-28C4-6AC5-093136CFA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9870" y="4375547"/>
                      <a:ext cx="1190445" cy="36230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8100">
                      <a:solidFill>
                        <a:srgbClr val="1A1D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ko-KR" sz="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Cordinate</a:t>
                      </a:r>
                      <a:endParaRPr lang="ko-KR" altLang="en-US" sz="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F59C9A54-4838-5FFD-39CD-A780686D1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1277" y="3493177"/>
                      <a:ext cx="1190444" cy="2389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altLang="ko-KR" sz="800" b="1" i="1" dirty="0"/>
                        <a:t>- Key -</a:t>
                      </a:r>
                      <a:endParaRPr lang="ko-KR" altLang="en-US" sz="800" b="1" i="1" dirty="0"/>
                    </a:p>
                  </p:txBody>
                </p:sp>
                <p:cxnSp>
                  <p:nvCxnSpPr>
                    <p:cNvPr id="91" name="직선 화살표 연결선 90">
                      <a:extLst>
                        <a:ext uri="{FF2B5EF4-FFF2-40B4-BE49-F238E27FC236}">
                          <a16:creationId xmlns:a16="http://schemas.microsoft.com/office/drawing/2014/main" id="{CACD0C6C-94FD-D507-B54A-74DE7F54357E}"/>
                        </a:ext>
                      </a:extLst>
                    </p:cNvPr>
                    <p:cNvCxnSpPr>
                      <a:stCxn id="88" idx="3"/>
                    </p:cNvCxnSpPr>
                    <p:nvPr/>
                  </p:nvCxnSpPr>
                  <p:spPr>
                    <a:xfrm flipV="1">
                      <a:off x="2274628" y="4002652"/>
                      <a:ext cx="675606" cy="1"/>
                    </a:xfrm>
                    <a:prstGeom prst="straightConnector1">
                      <a:avLst/>
                    </a:prstGeom>
                    <a:ln w="38100">
                      <a:solidFill>
                        <a:srgbClr val="1A1D2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직선 화살표 연결선 91">
                      <a:extLst>
                        <a:ext uri="{FF2B5EF4-FFF2-40B4-BE49-F238E27FC236}">
                          <a16:creationId xmlns:a16="http://schemas.microsoft.com/office/drawing/2014/main" id="{4A7A9C21-8B1A-DBCB-AE9D-88CE5EB05E6D}"/>
                        </a:ext>
                      </a:extLst>
                    </p:cNvPr>
                    <p:cNvCxnSpPr>
                      <a:cxnSpLocks/>
                      <a:stCxn id="89" idx="3"/>
                      <a:endCxn id="86" idx="1"/>
                    </p:cNvCxnSpPr>
                    <p:nvPr/>
                  </p:nvCxnSpPr>
                  <p:spPr>
                    <a:xfrm flipV="1">
                      <a:off x="2280315" y="4551177"/>
                      <a:ext cx="669919" cy="5525"/>
                    </a:xfrm>
                    <a:prstGeom prst="straightConnector1">
                      <a:avLst/>
                    </a:prstGeom>
                    <a:ln w="38100">
                      <a:solidFill>
                        <a:srgbClr val="1A1D2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AB7E6302-1654-031A-9A22-4571F07F58AE}"/>
                      </a:ext>
                    </a:extLst>
                  </p:cNvPr>
                  <p:cNvSpPr/>
                  <p:nvPr/>
                </p:nvSpPr>
                <p:spPr>
                  <a:xfrm>
                    <a:off x="2206315" y="4759561"/>
                    <a:ext cx="1004976" cy="2283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8100">
                    <a:solidFill>
                      <a:srgbClr val="1A1D2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800" b="1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“Line-002”</a:t>
                    </a:r>
                    <a:endParaRPr lang="ko-KR" altLang="en-US" sz="800" b="1" dirty="0">
                      <a:solidFill>
                        <a:srgbClr val="0000FF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674099C3-786E-F673-AA6A-60F470DBBF19}"/>
                      </a:ext>
                    </a:extLst>
                  </p:cNvPr>
                  <p:cNvSpPr/>
                  <p:nvPr/>
                </p:nvSpPr>
                <p:spPr>
                  <a:xfrm>
                    <a:off x="2206315" y="5090772"/>
                    <a:ext cx="1211139" cy="2283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8100">
                    <a:solidFill>
                      <a:srgbClr val="1A1D2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onsolas" panose="020B0609020204030204" pitchFamily="49" charset="0"/>
                      </a:rPr>
                      <a:t>[x1,y1,x2,y2],…</a:t>
                    </a:r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102DBD8-3FF1-8431-EDEB-89CCF6B192F6}"/>
                    </a:ext>
                  </a:extLst>
                </p:cNvPr>
                <p:cNvSpPr txBox="1"/>
                <p:nvPr/>
              </p:nvSpPr>
              <p:spPr>
                <a:xfrm rot="5400000">
                  <a:off x="7975764" y="3279834"/>
                  <a:ext cx="36883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1400" b="1" dirty="0"/>
                    <a:t>…</a:t>
                  </a:r>
                  <a:endParaRPr lang="ko-KR" altLang="en-US" sz="1400" b="1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A845869-4748-839F-36D0-FCBF6BD65A4F}"/>
                    </a:ext>
                  </a:extLst>
                </p:cNvPr>
                <p:cNvSpPr txBox="1"/>
                <p:nvPr/>
              </p:nvSpPr>
              <p:spPr>
                <a:xfrm>
                  <a:off x="7580797" y="2181331"/>
                  <a:ext cx="134142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/>
                    <a:t>Dictionary List</a:t>
                  </a:r>
                  <a:endParaRPr lang="ko-KR" altLang="en-US" sz="1000" b="1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5EAD2FC-6B5C-FA06-C588-7C74236092BC}"/>
                    </a:ext>
                  </a:extLst>
                </p:cNvPr>
                <p:cNvSpPr txBox="1"/>
                <p:nvPr/>
              </p:nvSpPr>
              <p:spPr>
                <a:xfrm>
                  <a:off x="7111107" y="3242248"/>
                  <a:ext cx="121498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/>
                    <a:t>Line Dictionary</a:t>
                  </a:r>
                  <a:endParaRPr lang="ko-KR" altLang="en-US" sz="900" b="1" dirty="0"/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4746736B-47A3-7F0B-24E7-F27411DE30E7}"/>
                    </a:ext>
                  </a:extLst>
                </p:cNvPr>
                <p:cNvSpPr/>
                <p:nvPr/>
              </p:nvSpPr>
              <p:spPr>
                <a:xfrm>
                  <a:off x="9588312" y="2191149"/>
                  <a:ext cx="2028840" cy="2272176"/>
                </a:xfrm>
                <a:prstGeom prst="roundRect">
                  <a:avLst>
                    <a:gd name="adj" fmla="val 4689"/>
                  </a:avLst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98BAF88-A2ED-6151-1000-0DEE51C5FC04}"/>
                    </a:ext>
                  </a:extLst>
                </p:cNvPr>
                <p:cNvSpPr txBox="1"/>
                <p:nvPr/>
              </p:nvSpPr>
              <p:spPr>
                <a:xfrm>
                  <a:off x="10200306" y="2167090"/>
                  <a:ext cx="134142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/>
                    <a:t>Symbol List</a:t>
                  </a:r>
                  <a:endParaRPr lang="ko-KR" altLang="en-US" sz="1050" b="1" dirty="0"/>
                </a:p>
              </p:txBody>
            </p: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A19AD692-C88D-D00E-7B07-DAE2E57B0698}"/>
                    </a:ext>
                  </a:extLst>
                </p:cNvPr>
                <p:cNvSpPr/>
                <p:nvPr/>
              </p:nvSpPr>
              <p:spPr>
                <a:xfrm>
                  <a:off x="9725905" y="2441569"/>
                  <a:ext cx="710072" cy="831698"/>
                </a:xfrm>
                <a:prstGeom prst="roundRect">
                  <a:avLst>
                    <a:gd name="adj" fmla="val 11478"/>
                  </a:avLst>
                </a:prstGeom>
                <a:solidFill>
                  <a:schemeClr val="tx1">
                    <a:lumMod val="40000"/>
                    <a:lumOff val="60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800" b="1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329A61FF-8101-04E3-0578-B7EB8D0779E3}"/>
                    </a:ext>
                  </a:extLst>
                </p:cNvPr>
                <p:cNvSpPr/>
                <p:nvPr/>
              </p:nvSpPr>
              <p:spPr>
                <a:xfrm>
                  <a:off x="9789899" y="2593344"/>
                  <a:ext cx="563161" cy="15009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Name</a:t>
                  </a:r>
                  <a:endParaRPr lang="ko-KR" altLang="en-US" sz="800" b="1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33EC2891-CF3E-0F08-0D84-3827F67C2716}"/>
                    </a:ext>
                  </a:extLst>
                </p:cNvPr>
                <p:cNvSpPr/>
                <p:nvPr/>
              </p:nvSpPr>
              <p:spPr>
                <a:xfrm>
                  <a:off x="9792590" y="3040088"/>
                  <a:ext cx="563161" cy="15009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Cordinate</a:t>
                  </a:r>
                  <a:endParaRPr lang="ko-KR" altLang="en-US" sz="800" b="1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05B46D7-555B-065C-BEB6-DD0258239492}"/>
                    </a:ext>
                  </a:extLst>
                </p:cNvPr>
                <p:cNvSpPr txBox="1"/>
                <p:nvPr/>
              </p:nvSpPr>
              <p:spPr>
                <a:xfrm>
                  <a:off x="9949703" y="2450355"/>
                  <a:ext cx="56316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i="1" dirty="0"/>
                    <a:t>- Key -</a:t>
                  </a:r>
                  <a:endParaRPr lang="ko-KR" altLang="en-US" sz="800" b="1" i="1" dirty="0"/>
                </a:p>
              </p:txBody>
            </p: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id="{42AD4947-B95E-955A-B7B0-33059950491C}"/>
                    </a:ext>
                  </a:extLst>
                </p:cNvPr>
                <p:cNvCxnSpPr>
                  <a:stCxn id="98" idx="3"/>
                </p:cNvCxnSpPr>
                <p:nvPr/>
              </p:nvCxnSpPr>
              <p:spPr>
                <a:xfrm flipV="1">
                  <a:off x="10353060" y="2668391"/>
                  <a:ext cx="319608" cy="1"/>
                </a:xfrm>
                <a:prstGeom prst="straightConnector1">
                  <a:avLst/>
                </a:prstGeom>
                <a:ln w="38100">
                  <a:solidFill>
                    <a:srgbClr val="1A1D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화살표 연결선 101">
                  <a:extLst>
                    <a:ext uri="{FF2B5EF4-FFF2-40B4-BE49-F238E27FC236}">
                      <a16:creationId xmlns:a16="http://schemas.microsoft.com/office/drawing/2014/main" id="{6B41D7FC-B613-CA73-CADB-955C4D157453}"/>
                    </a:ext>
                  </a:extLst>
                </p:cNvPr>
                <p:cNvCxnSpPr>
                  <a:cxnSpLocks/>
                  <a:stCxn id="99" idx="3"/>
                  <a:endCxn id="104" idx="1"/>
                </p:cNvCxnSpPr>
                <p:nvPr/>
              </p:nvCxnSpPr>
              <p:spPr>
                <a:xfrm flipV="1">
                  <a:off x="10355751" y="3112847"/>
                  <a:ext cx="316917" cy="2288"/>
                </a:xfrm>
                <a:prstGeom prst="straightConnector1">
                  <a:avLst/>
                </a:prstGeom>
                <a:ln w="38100">
                  <a:solidFill>
                    <a:srgbClr val="1A1D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3031E9C-B053-9AD2-6B24-3575D2259416}"/>
                    </a:ext>
                  </a:extLst>
                </p:cNvPr>
                <p:cNvSpPr/>
                <p:nvPr/>
              </p:nvSpPr>
              <p:spPr>
                <a:xfrm>
                  <a:off x="10672668" y="2593344"/>
                  <a:ext cx="710072" cy="1549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“Valve-001”</a:t>
                  </a:r>
                  <a:endParaRPr lang="ko-KR" altLang="en-US" sz="800" b="1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6C0B36D5-E3EF-D346-E772-58EACF546BD1}"/>
                    </a:ext>
                  </a:extLst>
                </p:cNvPr>
                <p:cNvSpPr/>
                <p:nvPr/>
              </p:nvSpPr>
              <p:spPr>
                <a:xfrm>
                  <a:off x="10672668" y="3035362"/>
                  <a:ext cx="855738" cy="1549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[x1,y1,x2,y2]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5128441-EE98-8381-57DE-5E6C3588AD43}"/>
                    </a:ext>
                  </a:extLst>
                </p:cNvPr>
                <p:cNvSpPr txBox="1"/>
                <p:nvPr/>
              </p:nvSpPr>
              <p:spPr>
                <a:xfrm rot="5400000">
                  <a:off x="10705673" y="3307961"/>
                  <a:ext cx="1378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400" b="1" dirty="0"/>
                    <a:t>…</a:t>
                  </a:r>
                  <a:endParaRPr lang="ko-KR" altLang="en-US" sz="1400" b="1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8E76B242-AD1B-7EC9-CC90-4D11562CB4A9}"/>
                    </a:ext>
                  </a:extLst>
                </p:cNvPr>
                <p:cNvSpPr txBox="1"/>
                <p:nvPr/>
              </p:nvSpPr>
              <p:spPr>
                <a:xfrm>
                  <a:off x="9653614" y="3327383"/>
                  <a:ext cx="1076405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900" b="1" dirty="0"/>
                    <a:t>Symbol Dictionary</a:t>
                  </a:r>
                  <a:endParaRPr lang="ko-KR" altLang="en-US" sz="900" b="1" dirty="0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F0D7C20F-6B13-696D-B72B-303DC9D67147}"/>
                    </a:ext>
                  </a:extLst>
                </p:cNvPr>
                <p:cNvSpPr/>
                <p:nvPr/>
              </p:nvSpPr>
              <p:spPr>
                <a:xfrm>
                  <a:off x="9789899" y="2810561"/>
                  <a:ext cx="563161" cy="15009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Lineinfo</a:t>
                  </a:r>
                  <a:endParaRPr lang="ko-KR" altLang="en-US" sz="800" b="1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09" name="직선 화살표 연결선 108">
                  <a:extLst>
                    <a:ext uri="{FF2B5EF4-FFF2-40B4-BE49-F238E27FC236}">
                      <a16:creationId xmlns:a16="http://schemas.microsoft.com/office/drawing/2014/main" id="{6D0FE5E0-0852-9CDB-FB70-A0A89BB31C7A}"/>
                    </a:ext>
                  </a:extLst>
                </p:cNvPr>
                <p:cNvCxnSpPr>
                  <a:stCxn id="108" idx="3"/>
                </p:cNvCxnSpPr>
                <p:nvPr/>
              </p:nvCxnSpPr>
              <p:spPr>
                <a:xfrm flipV="1">
                  <a:off x="10353060" y="2885609"/>
                  <a:ext cx="319608" cy="1"/>
                </a:xfrm>
                <a:prstGeom prst="straightConnector1">
                  <a:avLst/>
                </a:prstGeom>
                <a:ln w="38100">
                  <a:solidFill>
                    <a:srgbClr val="1A1D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87492F46-023A-C0C2-2AF4-6061402E4808}"/>
                    </a:ext>
                  </a:extLst>
                </p:cNvPr>
                <p:cNvSpPr/>
                <p:nvPr/>
              </p:nvSpPr>
              <p:spPr>
                <a:xfrm>
                  <a:off x="10672668" y="2810561"/>
                  <a:ext cx="710072" cy="1549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“Line-001”</a:t>
                  </a:r>
                  <a:endParaRPr lang="ko-KR" altLang="en-US" sz="800" b="1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EBC5DBEC-8B29-51E1-1918-326174A9D7BA}"/>
                    </a:ext>
                  </a:extLst>
                </p:cNvPr>
                <p:cNvSpPr/>
                <p:nvPr/>
              </p:nvSpPr>
              <p:spPr>
                <a:xfrm>
                  <a:off x="9725905" y="3527208"/>
                  <a:ext cx="710072" cy="822897"/>
                </a:xfrm>
                <a:prstGeom prst="roundRect">
                  <a:avLst>
                    <a:gd name="adj" fmla="val 11478"/>
                  </a:avLst>
                </a:prstGeom>
                <a:solidFill>
                  <a:schemeClr val="tx1">
                    <a:lumMod val="40000"/>
                    <a:lumOff val="60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800" b="1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AA67A73A-1DA5-6B73-D27E-91915BA7FB6D}"/>
                    </a:ext>
                  </a:extLst>
                </p:cNvPr>
                <p:cNvSpPr/>
                <p:nvPr/>
              </p:nvSpPr>
              <p:spPr>
                <a:xfrm>
                  <a:off x="9789899" y="3678984"/>
                  <a:ext cx="563161" cy="15009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Name</a:t>
                  </a:r>
                  <a:endParaRPr lang="ko-KR" altLang="en-US" sz="800" b="1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56697830-F7BA-46F8-F70B-15B8EFB7A5CC}"/>
                    </a:ext>
                  </a:extLst>
                </p:cNvPr>
                <p:cNvSpPr/>
                <p:nvPr/>
              </p:nvSpPr>
              <p:spPr>
                <a:xfrm>
                  <a:off x="9792590" y="4125728"/>
                  <a:ext cx="563161" cy="15009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Cordinate</a:t>
                  </a:r>
                  <a:endParaRPr lang="ko-KR" altLang="en-US" sz="800" b="1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D501084-C37D-9A18-E07A-9989F17E288A}"/>
                    </a:ext>
                  </a:extLst>
                </p:cNvPr>
                <p:cNvSpPr txBox="1"/>
                <p:nvPr/>
              </p:nvSpPr>
              <p:spPr>
                <a:xfrm>
                  <a:off x="9954424" y="3529098"/>
                  <a:ext cx="56316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i="1" dirty="0"/>
                    <a:t>- Key -</a:t>
                  </a:r>
                  <a:endParaRPr lang="ko-KR" altLang="en-US" sz="800" b="1" i="1" dirty="0"/>
                </a:p>
              </p:txBody>
            </p:sp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7F5B9DD4-69CD-D851-35FF-526B2F1B0E7E}"/>
                    </a:ext>
                  </a:extLst>
                </p:cNvPr>
                <p:cNvCxnSpPr>
                  <a:stCxn id="112" idx="3"/>
                </p:cNvCxnSpPr>
                <p:nvPr/>
              </p:nvCxnSpPr>
              <p:spPr>
                <a:xfrm flipV="1">
                  <a:off x="10353060" y="3754030"/>
                  <a:ext cx="319608" cy="1"/>
                </a:xfrm>
                <a:prstGeom prst="straightConnector1">
                  <a:avLst/>
                </a:prstGeom>
                <a:ln w="38100">
                  <a:solidFill>
                    <a:srgbClr val="1A1D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BDEFA743-BE2C-67CF-A9DA-AA30C4842A8F}"/>
                    </a:ext>
                  </a:extLst>
                </p:cNvPr>
                <p:cNvCxnSpPr>
                  <a:cxnSpLocks/>
                  <a:stCxn id="113" idx="3"/>
                  <a:endCxn id="118" idx="1"/>
                </p:cNvCxnSpPr>
                <p:nvPr/>
              </p:nvCxnSpPr>
              <p:spPr>
                <a:xfrm flipV="1">
                  <a:off x="10355751" y="4198487"/>
                  <a:ext cx="316917" cy="2288"/>
                </a:xfrm>
                <a:prstGeom prst="straightConnector1">
                  <a:avLst/>
                </a:prstGeom>
                <a:ln w="38100">
                  <a:solidFill>
                    <a:srgbClr val="1A1D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85D84826-65B4-0CE2-905E-0AA1906516E0}"/>
                    </a:ext>
                  </a:extLst>
                </p:cNvPr>
                <p:cNvSpPr/>
                <p:nvPr/>
              </p:nvSpPr>
              <p:spPr>
                <a:xfrm>
                  <a:off x="10672668" y="3678984"/>
                  <a:ext cx="710072" cy="1549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“Valve-002”</a:t>
                  </a:r>
                  <a:endParaRPr lang="ko-KR" altLang="en-US" sz="800" b="1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431F1DEF-6CB1-C7AA-DBE5-85B592FBE56E}"/>
                    </a:ext>
                  </a:extLst>
                </p:cNvPr>
                <p:cNvSpPr/>
                <p:nvPr/>
              </p:nvSpPr>
              <p:spPr>
                <a:xfrm>
                  <a:off x="10672668" y="4121002"/>
                  <a:ext cx="855738" cy="1549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[x1,y1,x2,y2]</a:t>
                  </a: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53EE8D6D-4D6B-6ACD-BD19-A5D0D28DD45F}"/>
                    </a:ext>
                  </a:extLst>
                </p:cNvPr>
                <p:cNvSpPr/>
                <p:nvPr/>
              </p:nvSpPr>
              <p:spPr>
                <a:xfrm>
                  <a:off x="9789899" y="3896201"/>
                  <a:ext cx="563161" cy="15009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Lineinfo</a:t>
                  </a:r>
                  <a:endParaRPr lang="ko-KR" altLang="en-US" sz="800" b="1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34FEBAE7-EABA-EC88-44F7-DE92D1B88A36}"/>
                    </a:ext>
                  </a:extLst>
                </p:cNvPr>
                <p:cNvCxnSpPr>
                  <a:stCxn id="119" idx="3"/>
                </p:cNvCxnSpPr>
                <p:nvPr/>
              </p:nvCxnSpPr>
              <p:spPr>
                <a:xfrm flipV="1">
                  <a:off x="10353060" y="3971249"/>
                  <a:ext cx="319608" cy="1"/>
                </a:xfrm>
                <a:prstGeom prst="straightConnector1">
                  <a:avLst/>
                </a:prstGeom>
                <a:ln w="38100">
                  <a:solidFill>
                    <a:srgbClr val="1A1D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2FC25A39-9CCD-DD30-6B91-C2A21D282CDA}"/>
                    </a:ext>
                  </a:extLst>
                </p:cNvPr>
                <p:cNvSpPr/>
                <p:nvPr/>
              </p:nvSpPr>
              <p:spPr>
                <a:xfrm>
                  <a:off x="10672668" y="3896201"/>
                  <a:ext cx="710072" cy="1549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rgbClr val="1A1D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“Line-002”</a:t>
                  </a:r>
                  <a:endParaRPr lang="ko-KR" altLang="en-US" sz="800" b="1" dirty="0">
                    <a:solidFill>
                      <a:srgbClr val="0000FF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39963B6F-A991-1164-6533-1F0919042150}"/>
                    </a:ext>
                  </a:extLst>
                </p:cNvPr>
                <p:cNvCxnSpPr>
                  <a:stCxn id="110" idx="1"/>
                  <a:endCxn id="75" idx="3"/>
                </p:cNvCxnSpPr>
                <p:nvPr/>
              </p:nvCxnSpPr>
              <p:spPr>
                <a:xfrm flipH="1" flipV="1">
                  <a:off x="8850962" y="2737468"/>
                  <a:ext cx="1821706" cy="15057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2BDF9E84-4D95-3869-A8FB-5CE81A6DB100}"/>
                    </a:ext>
                  </a:extLst>
                </p:cNvPr>
                <p:cNvCxnSpPr>
                  <a:cxnSpLocks/>
                  <a:stCxn id="121" idx="1"/>
                  <a:endCxn id="85" idx="3"/>
                </p:cNvCxnSpPr>
                <p:nvPr/>
              </p:nvCxnSpPr>
              <p:spPr>
                <a:xfrm flipH="1" flipV="1">
                  <a:off x="8850962" y="3788304"/>
                  <a:ext cx="1821706" cy="185383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6478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Future works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</a:rPr>
              <a:t>Writing journal of KIISE(WIP)</a:t>
            </a:r>
          </a:p>
          <a:p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</a:rPr>
              <a:t>Performance optimization</a:t>
            </a:r>
            <a:endParaRPr kumimoji="1" lang="en-US" alt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26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23933CA5-525C-5130-6EF4-296C6B083A27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Optimization Machine</a:t>
            </a:r>
            <a:r>
              <a:rPr kumimoji="1" lang="ko-KR" altLang="en-US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learning</a:t>
            </a:r>
            <a:r>
              <a:rPr kumimoji="1" lang="ko-KR" altLang="en-US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process</a:t>
            </a:r>
            <a:r>
              <a:rPr kumimoji="1" lang="ko-KR" altLang="en-US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by parallelism</a:t>
            </a:r>
          </a:p>
          <a:p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P&amp;ID object detection </a:t>
            </a:r>
          </a:p>
          <a:p>
            <a:endParaRPr kumimoji="1" lang="en-US" altLang="ko-KR" sz="2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8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23933CA5-525C-5130-6EF4-296C6B083A27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Optimization Machine</a:t>
            </a:r>
            <a:r>
              <a:rPr kumimoji="1" lang="ko-KR" altLang="en-US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learning</a:t>
            </a:r>
            <a:r>
              <a:rPr kumimoji="1" lang="ko-KR" altLang="en-US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process</a:t>
            </a:r>
            <a:r>
              <a:rPr kumimoji="1" lang="ko-KR" altLang="en-US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en-US" altLang="ko-KR" sz="2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by parallelism</a:t>
            </a:r>
          </a:p>
          <a:p>
            <a:r>
              <a:rPr kumimoji="1" lang="en-US" altLang="ko-KR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P&amp;ID object detection </a:t>
            </a:r>
          </a:p>
          <a:p>
            <a:endParaRPr kumimoji="1" lang="en-US" altLang="ko-KR" sz="2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831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Problem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23933CA5-525C-5130-6EF4-296C6B083A27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Conventional Deep learning process shows poor system resource utilization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This is because sequential processing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7455B2A-BF0E-CC00-07A9-06D3A527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1" y="2556779"/>
            <a:ext cx="8258476" cy="13617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F0A70AE-15F9-B0A6-6CB8-243584DB0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949" y="4301221"/>
            <a:ext cx="3621906" cy="213425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2229614-4371-7367-B2E2-0B243420E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855" y="4324623"/>
            <a:ext cx="3621905" cy="21342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5B69E1-5641-7F49-FEC2-E5EE1A50858F}"/>
              </a:ext>
            </a:extLst>
          </p:cNvPr>
          <p:cNvSpPr txBox="1"/>
          <p:nvPr/>
        </p:nvSpPr>
        <p:spPr>
          <a:xfrm>
            <a:off x="6096000" y="3984417"/>
            <a:ext cx="19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CPU utilization</a:t>
            </a:r>
            <a:endParaRPr lang="ko-KR" altLang="en-US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3A8E17-4CC7-6924-4109-717ED9D70D02}"/>
              </a:ext>
            </a:extLst>
          </p:cNvPr>
          <p:cNvSpPr txBox="1"/>
          <p:nvPr/>
        </p:nvSpPr>
        <p:spPr>
          <a:xfrm>
            <a:off x="9717906" y="4024986"/>
            <a:ext cx="19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GPU utilization</a:t>
            </a:r>
            <a:endParaRPr lang="ko-KR" altLang="en-US" b="1" i="1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BAC4402-702D-5FFF-71A1-29D47BC27BC7}"/>
              </a:ext>
            </a:extLst>
          </p:cNvPr>
          <p:cNvCxnSpPr>
            <a:cxnSpLocks/>
          </p:cNvCxnSpPr>
          <p:nvPr/>
        </p:nvCxnSpPr>
        <p:spPr>
          <a:xfrm>
            <a:off x="9129858" y="4572825"/>
            <a:ext cx="588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E3C748-6B6D-1F44-7964-55249E03D46F}"/>
              </a:ext>
            </a:extLst>
          </p:cNvPr>
          <p:cNvCxnSpPr>
            <a:cxnSpLocks/>
          </p:cNvCxnSpPr>
          <p:nvPr/>
        </p:nvCxnSpPr>
        <p:spPr>
          <a:xfrm>
            <a:off x="9207374" y="5241273"/>
            <a:ext cx="4802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1A6BA8-1AE9-5E49-4E31-B20765F15FA6}"/>
              </a:ext>
            </a:extLst>
          </p:cNvPr>
          <p:cNvSpPr txBox="1"/>
          <p:nvPr/>
        </p:nvSpPr>
        <p:spPr>
          <a:xfrm>
            <a:off x="9649363" y="4385562"/>
            <a:ext cx="1922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srgbClr val="FF0000"/>
                </a:solidFill>
              </a:rPr>
              <a:t>Utilization  is unstable</a:t>
            </a:r>
            <a:endParaRPr lang="ko-KR" altLang="en-US" sz="1100" b="1" i="1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A07A14-81B1-EC18-A725-BCFB49CED8CF}"/>
              </a:ext>
            </a:extLst>
          </p:cNvPr>
          <p:cNvSpPr/>
          <p:nvPr/>
        </p:nvSpPr>
        <p:spPr>
          <a:xfrm>
            <a:off x="1400175" y="3090863"/>
            <a:ext cx="71913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95CB57-4924-0402-9EFE-3A13DCAE5EB2}"/>
              </a:ext>
            </a:extLst>
          </p:cNvPr>
          <p:cNvSpPr/>
          <p:nvPr/>
        </p:nvSpPr>
        <p:spPr>
          <a:xfrm>
            <a:off x="2630570" y="3090863"/>
            <a:ext cx="71913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4D28C75-F934-D452-6371-34EF2D6A4A26}"/>
              </a:ext>
            </a:extLst>
          </p:cNvPr>
          <p:cNvSpPr/>
          <p:nvPr/>
        </p:nvSpPr>
        <p:spPr>
          <a:xfrm>
            <a:off x="2158281" y="3379065"/>
            <a:ext cx="412903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1114DB-DED6-87E0-B60E-F28E2A08FDB4}"/>
              </a:ext>
            </a:extLst>
          </p:cNvPr>
          <p:cNvSpPr/>
          <p:nvPr/>
        </p:nvSpPr>
        <p:spPr>
          <a:xfrm>
            <a:off x="3397096" y="3386610"/>
            <a:ext cx="477787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A918B5-05E2-4205-2097-52AB6ED84CE4}"/>
              </a:ext>
            </a:extLst>
          </p:cNvPr>
          <p:cNvSpPr/>
          <p:nvPr/>
        </p:nvSpPr>
        <p:spPr>
          <a:xfrm>
            <a:off x="3897105" y="3090863"/>
            <a:ext cx="71913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BD5537-CC37-EC4A-8B2A-71046204FDAA}"/>
              </a:ext>
            </a:extLst>
          </p:cNvPr>
          <p:cNvSpPr/>
          <p:nvPr/>
        </p:nvSpPr>
        <p:spPr>
          <a:xfrm>
            <a:off x="4616244" y="3386610"/>
            <a:ext cx="45369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6FF04F1-31E8-BC77-30E7-89F1548DE941}"/>
              </a:ext>
            </a:extLst>
          </p:cNvPr>
          <p:cNvSpPr/>
          <p:nvPr/>
        </p:nvSpPr>
        <p:spPr>
          <a:xfrm>
            <a:off x="5117850" y="3090863"/>
            <a:ext cx="71913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C534DD-0867-11C2-9ABB-8C10A30B9EE0}"/>
              </a:ext>
            </a:extLst>
          </p:cNvPr>
          <p:cNvSpPr/>
          <p:nvPr/>
        </p:nvSpPr>
        <p:spPr>
          <a:xfrm>
            <a:off x="6374807" y="3090863"/>
            <a:ext cx="71913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224235-1A6B-D17D-1D3E-7723A4E06BBF}"/>
              </a:ext>
            </a:extLst>
          </p:cNvPr>
          <p:cNvSpPr/>
          <p:nvPr/>
        </p:nvSpPr>
        <p:spPr>
          <a:xfrm>
            <a:off x="7576782" y="3090863"/>
            <a:ext cx="71913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A8E851-F5B6-3D69-3666-380ED0DADE50}"/>
              </a:ext>
            </a:extLst>
          </p:cNvPr>
          <p:cNvSpPr/>
          <p:nvPr/>
        </p:nvSpPr>
        <p:spPr>
          <a:xfrm>
            <a:off x="5881402" y="3379065"/>
            <a:ext cx="45369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7122EA-47FC-2DE0-BA2C-8C44ADA6DD72}"/>
              </a:ext>
            </a:extLst>
          </p:cNvPr>
          <p:cNvSpPr/>
          <p:nvPr/>
        </p:nvSpPr>
        <p:spPr>
          <a:xfrm>
            <a:off x="7098445" y="3377166"/>
            <a:ext cx="45369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EDDADA-6312-4FF5-0B17-86BE0870F4DE}"/>
              </a:ext>
            </a:extLst>
          </p:cNvPr>
          <p:cNvSpPr/>
          <p:nvPr/>
        </p:nvSpPr>
        <p:spPr>
          <a:xfrm>
            <a:off x="906617" y="3386610"/>
            <a:ext cx="453698" cy="26003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50" grpId="0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Process overlap &amp; parallelism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23933CA5-525C-5130-6EF4-296C6B083A27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We analyzed conventional process and select overlapped section</a:t>
            </a:r>
          </a:p>
          <a:p>
            <a:pPr lvl="1"/>
            <a:r>
              <a:rPr kumimoji="1" lang="en-US" altLang="ko-KR" dirty="0">
                <a:solidFill>
                  <a:srgbClr val="0000FF"/>
                </a:solidFill>
                <a:latin typeface="+mn-ea"/>
              </a:rPr>
              <a:t>Validation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have been overlapped with training processing</a:t>
            </a:r>
          </a:p>
          <a:p>
            <a:pPr lvl="1"/>
            <a:r>
              <a:rPr kumimoji="1" lang="en-US" altLang="ko-KR" dirty="0">
                <a:solidFill>
                  <a:srgbClr val="FF0000"/>
                </a:solidFill>
                <a:latin typeface="+mn-ea"/>
              </a:rPr>
              <a:t>Validation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latin typeface="+mn-ea"/>
              </a:rPr>
              <a:t>preprocessing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also have been parallel processing</a:t>
            </a:r>
          </a:p>
          <a:p>
            <a:pPr marL="0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8E7DF8-133C-B23E-B2F8-55F5C6F71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2" y="2874239"/>
            <a:ext cx="10429083" cy="34221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F48EBB-4512-1ECB-36D7-89B794DF380B}"/>
              </a:ext>
            </a:extLst>
          </p:cNvPr>
          <p:cNvSpPr/>
          <p:nvPr/>
        </p:nvSpPr>
        <p:spPr>
          <a:xfrm>
            <a:off x="4917057" y="4442761"/>
            <a:ext cx="897147" cy="174535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81D4E3-0788-4D3A-0431-9F94AB05448B}"/>
              </a:ext>
            </a:extLst>
          </p:cNvPr>
          <p:cNvSpPr/>
          <p:nvPr/>
        </p:nvSpPr>
        <p:spPr>
          <a:xfrm>
            <a:off x="4614459" y="3387184"/>
            <a:ext cx="380235" cy="762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48B6AD-8C8C-E054-7F3F-86F9471A1920}"/>
              </a:ext>
            </a:extLst>
          </p:cNvPr>
          <p:cNvSpPr/>
          <p:nvPr/>
        </p:nvSpPr>
        <p:spPr>
          <a:xfrm>
            <a:off x="6561154" y="3387184"/>
            <a:ext cx="380235" cy="762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21790A-20A7-9F92-8BE0-9D50CC709A3C}"/>
              </a:ext>
            </a:extLst>
          </p:cNvPr>
          <p:cNvSpPr/>
          <p:nvPr/>
        </p:nvSpPr>
        <p:spPr>
          <a:xfrm>
            <a:off x="8676295" y="3387184"/>
            <a:ext cx="380235" cy="762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D82B57-D3CB-85E4-EC9F-61907BC6BDE3}"/>
              </a:ext>
            </a:extLst>
          </p:cNvPr>
          <p:cNvSpPr/>
          <p:nvPr/>
        </p:nvSpPr>
        <p:spPr>
          <a:xfrm>
            <a:off x="6883879" y="4442761"/>
            <a:ext cx="854015" cy="175963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CD5BAA-BCD5-DFCF-CC9B-D6E94D8BBFBB}"/>
              </a:ext>
            </a:extLst>
          </p:cNvPr>
          <p:cNvSpPr/>
          <p:nvPr/>
        </p:nvSpPr>
        <p:spPr>
          <a:xfrm>
            <a:off x="8936966" y="4442760"/>
            <a:ext cx="905774" cy="17682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nimBg="1"/>
      <p:bldP spid="38" grpId="0" animBg="1"/>
      <p:bldP spid="40" grpId="0" animBg="1"/>
      <p:bldP spid="43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23933CA5-525C-5130-6EF4-296C6B083A27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Evaluation DNN model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CNN based image classification model(10 class)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Dataset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MNIST, Fashion MNIST(100MB)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EMNIST(2GB)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Comparison target</a:t>
            </a:r>
          </a:p>
          <a:p>
            <a:pPr lvl="1"/>
            <a:r>
              <a:rPr kumimoji="1" lang="en-US" altLang="ko-KR" b="1" i="1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ol.data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: proposed scheme</a:t>
            </a:r>
          </a:p>
          <a:p>
            <a:pPr lvl="1"/>
            <a:r>
              <a:rPr kumimoji="1" lang="en-US" altLang="ko-KR" b="1" i="1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Numpy</a:t>
            </a:r>
            <a:endParaRPr kumimoji="1" lang="en-US" altLang="ko-KR" b="1" i="1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en-US" altLang="ko-KR" b="1" i="1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tf.data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: </a:t>
            </a:r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Tensorflow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data pipeline API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9AB768-5484-BF40-E2B1-FCADC3C0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82" y="4834717"/>
            <a:ext cx="495369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0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23933CA5-525C-5130-6EF4-296C6B083A27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Comparison of  CPU/GPU utilization</a:t>
            </a:r>
          </a:p>
          <a:p>
            <a:pPr lvl="1"/>
            <a:r>
              <a:rPr lang="en-US" altLang="ko-KR" b="1" i="1" dirty="0" err="1"/>
              <a:t>ol.data</a:t>
            </a:r>
            <a:r>
              <a:rPr lang="en-US" altLang="ko-KR" dirty="0"/>
              <a:t> increases the utilization of CPU and GPU by up to </a:t>
            </a:r>
            <a:r>
              <a:rPr lang="en-US" altLang="ko-KR" b="1" dirty="0">
                <a:solidFill>
                  <a:srgbClr val="FF0000"/>
                </a:solidFill>
              </a:rPr>
              <a:t>75.7%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rgbClr val="FF0000"/>
                </a:solidFill>
              </a:rPr>
              <a:t>38.7%</a:t>
            </a:r>
            <a:endParaRPr kumimoji="1" lang="en-US" altLang="ko-KR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B0587-3173-9112-D10F-F8299D363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5"/>
          <a:stretch/>
        </p:blipFill>
        <p:spPr>
          <a:xfrm>
            <a:off x="2083308" y="4527406"/>
            <a:ext cx="8442406" cy="1938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B28468-9086-3F34-0B2E-DEC84D4A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295" y="2330595"/>
            <a:ext cx="8349385" cy="21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23933CA5-525C-5130-6EF4-296C6B083A27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Comparison of model training time</a:t>
            </a:r>
          </a:p>
          <a:p>
            <a:pPr lvl="1"/>
            <a:r>
              <a:rPr kumimoji="1" lang="en-US" altLang="ko-KR" b="1" i="1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ol.data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reduces the inference time by up to 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</a:rPr>
              <a:t>41.8%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87369D-01B0-EB7C-5101-4B221C8D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319" y="2564455"/>
            <a:ext cx="3572501" cy="22328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B3C1EB-E08C-AB79-7FC3-0CD28DF2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320" y="2564455"/>
            <a:ext cx="5680999" cy="2547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889BF-F80C-5B24-3413-3EE1BA2C41FE}"/>
              </a:ext>
            </a:extLst>
          </p:cNvPr>
          <p:cNvSpPr txBox="1"/>
          <p:nvPr/>
        </p:nvSpPr>
        <p:spPr>
          <a:xfrm>
            <a:off x="8571820" y="4742160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명조"/>
              </a:rPr>
              <a:t>EMNIST</a:t>
            </a:r>
            <a:endParaRPr lang="ko-KR" altLang="en-US" dirty="0">
              <a:latin typeface="명조"/>
            </a:endParaRPr>
          </a:p>
        </p:txBody>
      </p:sp>
    </p:spTree>
    <p:extLst>
      <p:ext uri="{BB962C8B-B14F-4D97-AF65-F5344CB8AC3E}">
        <p14:creationId xmlns:p14="http://schemas.microsoft.com/office/powerpoint/2010/main" val="242867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23933CA5-525C-5130-6EF4-296C6B083A27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Optimization Machine</a:t>
            </a:r>
            <a:r>
              <a:rPr kumimoji="1" lang="ko-KR" altLang="en-US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ko-KR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learning</a:t>
            </a:r>
            <a:r>
              <a:rPr kumimoji="1" lang="ko-KR" altLang="en-US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ko-KR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process</a:t>
            </a:r>
            <a:r>
              <a:rPr kumimoji="1" lang="ko-KR" altLang="en-US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ko-KR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by parallelism</a:t>
            </a:r>
          </a:p>
          <a:p>
            <a:r>
              <a:rPr kumimoji="1"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P&amp;ID object detection </a:t>
            </a:r>
          </a:p>
          <a:p>
            <a:endParaRPr kumimoji="1" lang="en-US" altLang="ko-KR" sz="2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67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7E2EADF0DA1248973AAEB67F7729DF" ma:contentTypeVersion="2" ma:contentTypeDescription="새 문서를 만듭니다." ma:contentTypeScope="" ma:versionID="307d54d90d333fb67b4bc1f75bd7d16d">
  <xsd:schema xmlns:xsd="http://www.w3.org/2001/XMLSchema" xmlns:xs="http://www.w3.org/2001/XMLSchema" xmlns:p="http://schemas.microsoft.com/office/2006/metadata/properties" xmlns:ns3="66996a82-3c57-4783-9057-bbd7299d5ac2" targetNamespace="http://schemas.microsoft.com/office/2006/metadata/properties" ma:root="true" ma:fieldsID="0a1530f3cce41849c4c248a1920690ac" ns3:_="">
    <xsd:import namespace="66996a82-3c57-4783-9057-bbd7299d5a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6a82-3c57-4783-9057-bbd7299d5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290A3-2B6E-4B89-8B81-965EAF959153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66996a82-3c57-4783-9057-bbd7299d5ac2"/>
  </ds:schemaRefs>
</ds:datastoreItem>
</file>

<file path=customXml/itemProps3.xml><?xml version="1.0" encoding="utf-8"?>
<ds:datastoreItem xmlns:ds="http://schemas.openxmlformats.org/officeDocument/2006/customXml" ds:itemID="{685E2CDA-AA99-4483-8360-E29DE6F70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6a82-3c57-4783-9057-bbd7299d5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와이드스크린</PresentationFormat>
  <Paragraphs>166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Poppins</vt:lpstr>
      <vt:lpstr>roboto</vt:lpstr>
      <vt:lpstr>Arial</vt:lpstr>
      <vt:lpstr>lato</vt:lpstr>
      <vt:lpstr>명조</vt:lpstr>
      <vt:lpstr>Wingdings</vt:lpstr>
      <vt:lpstr>noto</vt:lpstr>
      <vt:lpstr>맑은 고딕</vt:lpstr>
      <vt:lpstr>Consolas</vt:lpstr>
      <vt:lpstr>Office 테마</vt:lpstr>
      <vt:lpstr>PowerPoint 프레젠테이션</vt:lpstr>
      <vt:lpstr>Contents</vt:lpstr>
      <vt:lpstr>Contents</vt:lpstr>
      <vt:lpstr>Problem </vt:lpstr>
      <vt:lpstr>Process overlap &amp; parallelism</vt:lpstr>
      <vt:lpstr>Evaluation</vt:lpstr>
      <vt:lpstr>Evaluation</vt:lpstr>
      <vt:lpstr>Evaluation</vt:lpstr>
      <vt:lpstr>Contents</vt:lpstr>
      <vt:lpstr>P&amp;ID</vt:lpstr>
      <vt:lpstr>Pipe Outfitting Workflow in Shipbuilding</vt:lpstr>
      <vt:lpstr>Problem</vt:lpstr>
      <vt:lpstr>DNN based P&amp;ID object detection </vt:lpstr>
      <vt:lpstr>P&amp;ID detection result 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2022-08-19T11:08:49Z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0x010100C37E2EADF0DA1248973AAEB67F7729DF</vt:lpwstr>
  </property>
</Properties>
</file>