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3"/>
  </p:notesMasterIdLst>
  <p:sldIdLst>
    <p:sldId id="259" r:id="rId5"/>
    <p:sldId id="260" r:id="rId6"/>
    <p:sldId id="388" r:id="rId7"/>
    <p:sldId id="401" r:id="rId8"/>
    <p:sldId id="403" r:id="rId9"/>
    <p:sldId id="402" r:id="rId10"/>
    <p:sldId id="404" r:id="rId11"/>
    <p:sldId id="405" r:id="rId12"/>
    <p:sldId id="406" r:id="rId13"/>
    <p:sldId id="407" r:id="rId14"/>
    <p:sldId id="408" r:id="rId15"/>
    <p:sldId id="409" r:id="rId16"/>
    <p:sldId id="411" r:id="rId17"/>
    <p:sldId id="410" r:id="rId18"/>
    <p:sldId id="412" r:id="rId19"/>
    <p:sldId id="413" r:id="rId20"/>
    <p:sldId id="417" r:id="rId21"/>
    <p:sldId id="415" r:id="rId22"/>
    <p:sldId id="418" r:id="rId23"/>
    <p:sldId id="419" r:id="rId24"/>
    <p:sldId id="422" r:id="rId25"/>
    <p:sldId id="420" r:id="rId26"/>
    <p:sldId id="421" r:id="rId27"/>
    <p:sldId id="423" r:id="rId28"/>
    <p:sldId id="261" r:id="rId29"/>
    <p:sldId id="424" r:id="rId30"/>
    <p:sldId id="426" r:id="rId31"/>
    <p:sldId id="425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Cambria Math" panose="02040503050406030204" pitchFamily="18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23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00A249"/>
    <a:srgbClr val="D9D9D9"/>
    <a:srgbClr val="B1B1B1"/>
    <a:srgbClr val="FFFFFF"/>
    <a:srgbClr val="BFBFBF"/>
    <a:srgbClr val="F2F2F2"/>
    <a:srgbClr val="5B9BD5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9916" autoAdjust="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pos="5223"/>
        <p:guide orient="horz" pos="1593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4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98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0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9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04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57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4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8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28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20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47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4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3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59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6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1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39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9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3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3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1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9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4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e-robotics.gatech.edu/2021/01/19/bootcamp-summer-2020-week-3-value-iteration-and-q-learnin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-robotics.gatech.edu/2021/01/19/bootcamp-summer-2020-week-3-value-iteration-and-q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Performance Comparison of Q-learning and DQN in Maze Solving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Environment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OS: Ubuntu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20.04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Language: Python3.8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Framework: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pygame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(grid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),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8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5x5 Grid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보상정책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목표 도달 시 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10,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함정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-10,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이동시 보상 차감 없음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나머지 셀 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각 셀의 상태를 좌표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sz="2400" dirty="0" err="1">
                <a:solidFill>
                  <a:schemeClr val="tx1">
                    <a:lumMod val="50000"/>
                  </a:schemeClr>
                </a:solidFill>
              </a:rPr>
              <a:t>x,y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튜플으로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ACTION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 정의된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방향 리스트의 인덱스 값을 사용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각 셀의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보상값을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 좌표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{(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x,y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: reward}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딕셔너리로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이벤트 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목표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함정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을 상수로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5900B0-5A88-957F-B352-C1848DB3C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37" y="3700039"/>
            <a:ext cx="4313577" cy="2720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D4D16-89E9-27E2-7B03-4ECDF5C93107}"/>
              </a:ext>
            </a:extLst>
          </p:cNvPr>
          <p:cNvSpPr txBox="1"/>
          <p:nvPr/>
        </p:nvSpPr>
        <p:spPr>
          <a:xfrm>
            <a:off x="7705376" y="33307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Constant.py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458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Grid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클래스 구성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 초기화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이동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행동에 따른 보상 변화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범위 초과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목표 도달여부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좌표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보상값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반환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메서드 구현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7B4A161-7F7A-EBCD-BF1E-77D7D8C79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5" y="3268488"/>
            <a:ext cx="2488577" cy="319716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A58AE1C-FDB7-AE07-4EB4-D3C629868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11" y="1897811"/>
            <a:ext cx="3860989" cy="456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F9D5B-02BB-5941-7CA5-700A45AD6507}"/>
              </a:ext>
            </a:extLst>
          </p:cNvPr>
          <p:cNvSpPr txBox="1"/>
          <p:nvPr/>
        </p:nvSpPr>
        <p:spPr>
          <a:xfrm>
            <a:off x="5814204" y="29376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Player.py</a:t>
            </a:r>
            <a:endParaRPr lang="ko-KR" altLang="en-US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7730C-D91F-09A2-6706-7E896C05E4FF}"/>
              </a:ext>
            </a:extLst>
          </p:cNvPr>
          <p:cNvSpPr txBox="1"/>
          <p:nvPr/>
        </p:nvSpPr>
        <p:spPr>
          <a:xfrm>
            <a:off x="8291513" y="14929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Board.py</a:t>
            </a:r>
            <a:endParaRPr lang="ko-KR" altLang="en-US" b="1" i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38E111-681F-7F81-D54F-BB6151425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38" y="3977550"/>
            <a:ext cx="2318254" cy="24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Q-learning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구현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Run_Qlrn.py: Q-learning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실행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Qlearner.py: 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생성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업데이트 로직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89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Run_Qlrn.py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Grid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관련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객체 로드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초기화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(0)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객체 생성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최적경로 추출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시행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A7A112-71AD-2A31-1384-3A46244F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96" y="1481319"/>
            <a:ext cx="3249235" cy="49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Qlearner.py</a:t>
            </a:r>
          </a:p>
          <a:p>
            <a:pPr lvl="1"/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생성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Learn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정해진 에피소드 횟수만큼 반복시행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EPSILON(30%)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확률로 무작위 행동결정 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계산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evalQFunction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max Q-value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계산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다음 상태의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max Q-value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계산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업데이트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marL="347400" lvl="1" indent="0">
              <a:buNone/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5E985B-8633-8FF4-DD4A-2C4E1142F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5"/>
          <a:stretch/>
        </p:blipFill>
        <p:spPr>
          <a:xfrm>
            <a:off x="5616367" y="927088"/>
            <a:ext cx="4501164" cy="69399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397FA1-2D72-9626-99CE-6743C2FD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67" y="1604513"/>
            <a:ext cx="6575633" cy="48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Case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EPISODE: 30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EPSILON: 30(%)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Terminal : 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Trap : 1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88EC12-CAF2-278D-5E59-37C2A2863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2" y="2656253"/>
            <a:ext cx="3328072" cy="36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Q-learning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구현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Run_DQN.py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DQNlearner.py: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모델 훈련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replaybuffer.py: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학습데이터 저장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batch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단위 가공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87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runDQN.py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Grid,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객체 로드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횟수만큼 학습모델 훈련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저장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로드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추론 및 시행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6BED29-BC2D-D030-3B54-B4B34639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32" y="990277"/>
            <a:ext cx="5343778" cy="5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DQNlearner.py</a:t>
            </a: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모델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입력데이터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좌표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] (2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Tensor)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출력값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Q-value (1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Tensor)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옵티마이저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Adam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학습률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0.001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Loss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Mean Squared Error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활성화 함수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tanh(range: 0~1)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Layer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구성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완전연결 신경망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01B72A8-2A42-D150-EF98-3BF5B12DA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63" y="4872966"/>
            <a:ext cx="6037052" cy="1592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BA8F5-3626-DB29-12DA-ECF2332EF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37" y="1202106"/>
            <a:ext cx="2729672" cy="33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6019"/>
            <a:ext cx="11757660" cy="700498"/>
          </a:xfrm>
        </p:spPr>
        <p:txBody>
          <a:bodyPr/>
          <a:lstStyle/>
          <a:p>
            <a:r>
              <a:rPr kumimoji="1" lang="en-US" altLang="ko-Kore-KR" dirty="0"/>
              <a:t>Abstract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특정문제에서 강화학습 알고리즘의 성능을 비교하고자 함</a:t>
            </a:r>
            <a:endParaRPr lang="en-US" altLang="ko-KR" dirty="0"/>
          </a:p>
          <a:p>
            <a:pPr lvl="1"/>
            <a:r>
              <a:rPr lang="ko-KR" altLang="en-US" dirty="0"/>
              <a:t>해결시간</a:t>
            </a:r>
            <a:r>
              <a:rPr lang="en-US" altLang="ko-KR" dirty="0"/>
              <a:t>,</a:t>
            </a:r>
            <a:r>
              <a:rPr lang="ko-KR" altLang="en-US" dirty="0"/>
              <a:t> 성능</a:t>
            </a:r>
            <a:endParaRPr lang="en-US" altLang="ko-KR" dirty="0"/>
          </a:p>
          <a:p>
            <a:r>
              <a:rPr lang="en-US" altLang="ko-KR" dirty="0"/>
              <a:t>5x5 Grid</a:t>
            </a:r>
            <a:r>
              <a:rPr lang="ko-KR" altLang="en-US" dirty="0"/>
              <a:t>에서 장애물을 피해 목표지점에 도달하는 환경을 구현 </a:t>
            </a:r>
            <a:endParaRPr lang="en-US" altLang="ko-KR" dirty="0"/>
          </a:p>
          <a:p>
            <a:pPr lvl="1"/>
            <a:r>
              <a:rPr lang="en-US" altLang="ko-KR" dirty="0"/>
              <a:t>Problem solving </a:t>
            </a:r>
            <a:r>
              <a:rPr lang="ko-KR" altLang="en-US" dirty="0"/>
              <a:t>알고리즘으로 강화학습 적용 </a:t>
            </a:r>
            <a:endParaRPr lang="en-US" altLang="ko-KR" dirty="0"/>
          </a:p>
          <a:p>
            <a:r>
              <a:rPr lang="ko-KR" altLang="en-US" dirty="0"/>
              <a:t>비교대상 강화학습 알고리즘 구현 </a:t>
            </a:r>
            <a:endParaRPr lang="en-US" altLang="ko-KR" dirty="0"/>
          </a:p>
          <a:p>
            <a:pPr lvl="1"/>
            <a:r>
              <a:rPr lang="en-US" altLang="ko-KR" dirty="0"/>
              <a:t>Q-learning</a:t>
            </a:r>
          </a:p>
          <a:p>
            <a:pPr lvl="1"/>
            <a:r>
              <a:rPr lang="en-US" altLang="ko-KR" dirty="0"/>
              <a:t>DQN(Deep Q Network)</a:t>
            </a:r>
          </a:p>
          <a:p>
            <a:r>
              <a:rPr lang="ko-KR" altLang="en-US" dirty="0"/>
              <a:t>성능 측정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94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DQNlearner.py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Choose_best_action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현재상태에서 가장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높게 예측한 행동 출력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epsilonGreedy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EPSILON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확률에 따라 행동 랜덤 선택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74E4FD3-5CE2-21B9-B7BA-9723B263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66" y="2034057"/>
            <a:ext cx="3455709" cy="244015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474AFD7-BAF5-8237-C013-A4227C325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36" y="4474211"/>
            <a:ext cx="6287039" cy="17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5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replaybuffer.py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저장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CC4D65D-A608-2B5F-2AD3-0EC2CF89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56" y="1630392"/>
            <a:ext cx="4857557" cy="47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Train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횟수만큼 훈련 반복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한번의 에피소드가 종료될 때 까지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epsilonGreedy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로 선택된 행동으로 시행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 선택 시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현재상태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보상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다음상태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데이터를 버퍼에 저장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생성목적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F15663F-602C-DA13-A9B0-F73BBD777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93" y="3178098"/>
            <a:ext cx="7397007" cy="32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Train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X[] =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Y[] =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정답데이터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버퍼크기가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512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이상일 경우  훈련시작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버퍼로부터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BATCH_SIZE(32)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만큼 로드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버퍼를 순회하며 다음상태의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예측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예측된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val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중                                에 감가율을 곱해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정답데이터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(Y)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 저장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 버퍼로부터 불러온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리스트 저장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X, Y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사용하여 모델 훈련 시작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6B887D-39CB-253D-5D19-3FEB7EB8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4" y="2891757"/>
            <a:ext cx="4825042" cy="3546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6E5551-E1B1-9D15-D2DB-24938280C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91" t="6154"/>
          <a:stretch/>
        </p:blipFill>
        <p:spPr>
          <a:xfrm>
            <a:off x="2786331" y="4037162"/>
            <a:ext cx="1923692" cy="3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Case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EPISODE: 30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EPSILON: 30(%)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Terminal : 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Trap : 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BATCH_SIZE: 32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Sleep: 0.5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8E91D-1DB2-33B6-D390-FD04D1FE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070435"/>
            <a:ext cx="3867669" cy="41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실행시간비교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Q-learning Deep Q-learning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시행시간 비교측정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이전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case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와 동일 시행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미리 작성된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Q-table,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훈련된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Model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번시행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후 평균값 비교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DQN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6.6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배 더 오래 걸림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행동 결정 시 학습모델 추론시간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 Q-table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참조시간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3ECE19-64E5-ADCE-6A99-74005962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709" y="3667350"/>
            <a:ext cx="4730906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훈련시간비교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Q-learning Deep Q-learning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훈련시간 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생성시간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학습모델 훈련시간 비교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번시행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후 평균값 비교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배 차이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9CD8FB-07C1-94B2-F618-156B209D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88" y="3471091"/>
            <a:ext cx="4730906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연구적용 방안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지금까지 강화학습은 현실문제를 해결하기 위해 정확도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성능개선 위주로만 연구되어 옴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모델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또는 시스템의 규모가 커짐에 따라 발생하는 시스템 리소스 낭비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성능저하에 대해서는 상대적으로 관심이 작음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따라서 컴퓨터 시스템 관점에서 최신 강화학습 모델들의 리소스 사용량을 분석하여 동일한 환경에서 더 높은 처리성능을 달성하기 위한 연구를 진행하고자 함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7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Impression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전공과정에서는 알 수 없는 대형선박의 건조과정에 대해 배울 수 있어 흥미로웠음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스마트야드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과제에서 진행중인 부분이 전체 제조과정에서 어느 단계에 해당하는지 알 수 있는 기회가 됨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강의가 전체적인 기틀을 잡아주어 추가적인 개선사항에 대해 고려할 요소를 생각할 수 있게 되었음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Q-learning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학습모델이 환경에 대한 정보 없이 여러 번의 시행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(Episode)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을 거쳐 점차적으로 학습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상태로부터 시작하여 모든 연속적인 단계들을 거쳐 전체 보상의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예측값을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극대화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(State)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에이전트가 취한 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(Action)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으로 얻어지는 보상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(Reward)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현재상태에서 에피소드가 종료될 때 까지 행동을 취했을 때의 보상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기댓값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Q-learning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정책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(Policy):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곧 현재상태에서의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 최댓값을 가지는 행동을 선택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A1F53-F124-A6DA-88D7-9755DCF45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8" y="4898044"/>
            <a:ext cx="6074699" cy="6617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281DA0-D93F-0A2E-EF99-0FD37F7941B6}"/>
              </a:ext>
            </a:extLst>
          </p:cNvPr>
          <p:cNvSpPr/>
          <p:nvPr/>
        </p:nvSpPr>
        <p:spPr>
          <a:xfrm>
            <a:off x="2967362" y="5130778"/>
            <a:ext cx="299103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DE78E1-0B86-9318-EFAD-D4FDF52DD0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116914" y="4696648"/>
            <a:ext cx="0" cy="43413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78B4C-4140-452E-5913-2CA527E59915}"/>
              </a:ext>
            </a:extLst>
          </p:cNvPr>
          <p:cNvSpPr txBox="1"/>
          <p:nvPr/>
        </p:nvSpPr>
        <p:spPr>
          <a:xfrm>
            <a:off x="2685351" y="4329022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Episode</a:t>
            </a:r>
            <a:endParaRPr lang="ko-KR" altLang="en-US" b="1" i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31F48B-802A-321E-0C2C-B992175D6781}"/>
              </a:ext>
            </a:extLst>
          </p:cNvPr>
          <p:cNvSpPr/>
          <p:nvPr/>
        </p:nvSpPr>
        <p:spPr>
          <a:xfrm>
            <a:off x="3362604" y="5130778"/>
            <a:ext cx="245693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38DB11-4559-A809-EC7F-FB8A5BD1F9B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85450" y="5424759"/>
            <a:ext cx="1" cy="32986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7F1081-7898-66B1-B1FE-45337C42EE33}"/>
              </a:ext>
            </a:extLst>
          </p:cNvPr>
          <p:cNvSpPr txBox="1"/>
          <p:nvPr/>
        </p:nvSpPr>
        <p:spPr>
          <a:xfrm>
            <a:off x="3074184" y="5696687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Reward</a:t>
            </a:r>
            <a:endParaRPr lang="ko-KR" altLang="en-US" b="1" i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A385A-99A2-85EE-A185-125DD6456D4F}"/>
              </a:ext>
            </a:extLst>
          </p:cNvPr>
          <p:cNvSpPr/>
          <p:nvPr/>
        </p:nvSpPr>
        <p:spPr>
          <a:xfrm>
            <a:off x="4047872" y="5143077"/>
            <a:ext cx="218452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259C3F-AFDA-47DF-6E4E-442C98C5EFC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157098" y="4696648"/>
            <a:ext cx="0" cy="44642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85D132-A939-E5DE-6853-DF6F687F0A45}"/>
              </a:ext>
            </a:extLst>
          </p:cNvPr>
          <p:cNvSpPr txBox="1"/>
          <p:nvPr/>
        </p:nvSpPr>
        <p:spPr>
          <a:xfrm>
            <a:off x="3608297" y="4340614"/>
            <a:ext cx="18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Discount factor</a:t>
            </a:r>
            <a:endParaRPr lang="ko-KR" altLang="en-US" b="1" i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AD236C-B16C-32F4-AF99-A27899268F62}"/>
              </a:ext>
            </a:extLst>
          </p:cNvPr>
          <p:cNvSpPr/>
          <p:nvPr/>
        </p:nvSpPr>
        <p:spPr>
          <a:xfrm>
            <a:off x="2269011" y="5130777"/>
            <a:ext cx="149550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41DBA5-3C09-20F4-C2F5-A11119352D22}"/>
              </a:ext>
            </a:extLst>
          </p:cNvPr>
          <p:cNvSpPr/>
          <p:nvPr/>
        </p:nvSpPr>
        <p:spPr>
          <a:xfrm>
            <a:off x="2479718" y="5130776"/>
            <a:ext cx="149550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468C86-1945-055C-173E-90C14B1CB17C}"/>
              </a:ext>
            </a:extLst>
          </p:cNvPr>
          <p:cNvCxnSpPr>
            <a:cxnSpLocks/>
          </p:cNvCxnSpPr>
          <p:nvPr/>
        </p:nvCxnSpPr>
        <p:spPr>
          <a:xfrm>
            <a:off x="2336041" y="4708239"/>
            <a:ext cx="0" cy="43413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47D93B-5A68-D427-6E0F-EBEF8E1C9930}"/>
              </a:ext>
            </a:extLst>
          </p:cNvPr>
          <p:cNvSpPr txBox="1"/>
          <p:nvPr/>
        </p:nvSpPr>
        <p:spPr>
          <a:xfrm>
            <a:off x="1904478" y="4340613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State</a:t>
            </a:r>
            <a:endParaRPr lang="ko-KR" altLang="en-US" b="1" i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7E2D56-9D6A-CA64-E1E0-B96BD4951900}"/>
              </a:ext>
            </a:extLst>
          </p:cNvPr>
          <p:cNvCxnSpPr>
            <a:cxnSpLocks/>
          </p:cNvCxnSpPr>
          <p:nvPr/>
        </p:nvCxnSpPr>
        <p:spPr>
          <a:xfrm flipV="1">
            <a:off x="2552534" y="5431880"/>
            <a:ext cx="1" cy="32986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307679-8524-96AA-25BE-8C12CD63673C}"/>
              </a:ext>
            </a:extLst>
          </p:cNvPr>
          <p:cNvSpPr txBox="1"/>
          <p:nvPr/>
        </p:nvSpPr>
        <p:spPr>
          <a:xfrm>
            <a:off x="2141268" y="5703808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Action</a:t>
            </a:r>
            <a:endParaRPr lang="ko-KR" altLang="en-US" b="1" i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79FF590-CFC1-5D94-5165-F5CDE32A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37" y="5070045"/>
            <a:ext cx="2539555" cy="51964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CD066B-C367-4AB4-FE87-C475044FB105}"/>
              </a:ext>
            </a:extLst>
          </p:cNvPr>
          <p:cNvSpPr/>
          <p:nvPr/>
        </p:nvSpPr>
        <p:spPr>
          <a:xfrm>
            <a:off x="8025075" y="5130776"/>
            <a:ext cx="218452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4D9D63-AE64-6632-123E-E8E9AEFD92E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34301" y="4684347"/>
            <a:ext cx="0" cy="44642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7D13C5-93CF-2609-630C-E1EBB85A24CC}"/>
              </a:ext>
            </a:extLst>
          </p:cNvPr>
          <p:cNvSpPr txBox="1"/>
          <p:nvPr/>
        </p:nvSpPr>
        <p:spPr>
          <a:xfrm>
            <a:off x="7785197" y="4329022"/>
            <a:ext cx="18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Policy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394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Q-learning algorithm</a:t>
                </a: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초기상태에서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를 어떻게 구할 것인가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다음상태의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가 존재한다고 가정 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́"/>
                            <m:ctrlPr>
                              <a:rPr lang="en-US" altLang="ko-KR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ko-K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Learning rate 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적용 시 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초기상태의 모든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를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0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으로 초기화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여러 번의 에피소드를 시행하면서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가 업데이트 되면서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Action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이 최적화   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5A3CF-4191-63FB-862B-2DDE8E79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9" y="927088"/>
            <a:ext cx="4488771" cy="343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BE2854-3895-D8BA-F3D0-94FCF893F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31"/>
          <a:stretch/>
        </p:blipFill>
        <p:spPr>
          <a:xfrm>
            <a:off x="873378" y="3597701"/>
            <a:ext cx="5211192" cy="297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D2C7F-7A90-73B0-BD27-28A7038C8864}"/>
              </a:ext>
            </a:extLst>
          </p:cNvPr>
          <p:cNvSpPr txBox="1"/>
          <p:nvPr/>
        </p:nvSpPr>
        <p:spPr>
          <a:xfrm>
            <a:off x="4508958" y="6073140"/>
            <a:ext cx="954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Q-learning algorithm pseudo code, Georgia tech, </a:t>
            </a:r>
            <a:r>
              <a:rPr lang="en-US" altLang="ko-KR" sz="1050" dirty="0">
                <a:hlinkClick r:id="rId6"/>
              </a:rPr>
              <a:t>Bootcamp Summer 2020 Week 3 – Value Iteration and Q-learning (gatech.edu)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035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모든 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(State)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가능한 행동들에 대한 모든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저장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에피소드 수행 시 업데이트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State, Action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의 개수가 증가할 수록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생성에 많은 컴퓨팅 리소스가 요구됨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CBFC6-E75B-8608-63C5-A4E0F8CF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143" y="3116195"/>
            <a:ext cx="4971851" cy="278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70205-014A-EDCC-C59E-951B0D1A40E3}"/>
              </a:ext>
            </a:extLst>
          </p:cNvPr>
          <p:cNvSpPr txBox="1"/>
          <p:nvPr/>
        </p:nvSpPr>
        <p:spPr>
          <a:xfrm>
            <a:off x="3805777" y="6034770"/>
            <a:ext cx="847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10000"/>
                  </a:schemeClr>
                </a:solidFill>
              </a:rPr>
              <a:t>Q-learning algorithm</a:t>
            </a:r>
            <a:r>
              <a:rPr lang="en-US" altLang="ko-KR" sz="1100" dirty="0">
                <a:solidFill>
                  <a:schemeClr val="accent5"/>
                </a:solidFill>
              </a:rPr>
              <a:t>, Huang, Chong &amp; Chen, </a:t>
            </a:r>
            <a:r>
              <a:rPr lang="en-US" altLang="ko-KR" sz="1100" dirty="0" err="1">
                <a:solidFill>
                  <a:schemeClr val="accent5"/>
                </a:solidFill>
              </a:rPr>
              <a:t>Gaojie</a:t>
            </a:r>
            <a:r>
              <a:rPr lang="en-US" altLang="ko-KR" sz="1100" dirty="0">
                <a:solidFill>
                  <a:schemeClr val="accent5"/>
                </a:solidFill>
              </a:rPr>
              <a:t> &amp; GONG, Yi. (2021). Delay-Constrained Buffer-Aided Relay Selection in the Internet of Things With Decision-Assisted Reinforcement Learning. IEEE Internet of Things Journal. PP. 10.1109/JIOT.2021.3051239. 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 learning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scalability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문제의 해결방법으로 제안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상태에서 가능한 행동들에 대한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심층신경망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(DNN)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으로 예측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 예측한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중 가장 큰 값을 행동을 다음행동으로 결정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2C7F-7A90-73B0-BD27-28A7038C8864}"/>
              </a:ext>
            </a:extLst>
          </p:cNvPr>
          <p:cNvSpPr txBox="1"/>
          <p:nvPr/>
        </p:nvSpPr>
        <p:spPr>
          <a:xfrm>
            <a:off x="4557085" y="6087084"/>
            <a:ext cx="954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Q-learning algorithm pseudo code, Georgia tech, </a:t>
            </a:r>
            <a:r>
              <a:rPr lang="en-US" altLang="ko-KR" sz="1050" dirty="0">
                <a:hlinkClick r:id="rId3"/>
              </a:rPr>
              <a:t>Bootcamp Summer 2020 Week 3 – Value Iteration and Q-learning (gatech.edu)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0AD28-FE8F-FFB2-5473-33F729514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5" y="3383062"/>
            <a:ext cx="4212668" cy="25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DNN(Deep Neural Network)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여러 개의 인공신경망이 연결된 구조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입력 →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순전파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추론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→ 오차계산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→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역전파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업데이트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훈련과정을 반복하여 데이터셋에 최적화된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예측값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출력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9F2A16-CEEB-F6A8-E873-77E44175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81" y="2144558"/>
            <a:ext cx="2603246" cy="12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AB6334-50FC-8FAB-587D-443D76A65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2"/>
          <a:stretch/>
        </p:blipFill>
        <p:spPr>
          <a:xfrm>
            <a:off x="2935929" y="3452357"/>
            <a:ext cx="3784048" cy="2561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3F76E-C810-42BF-83C0-55752B8DD567}"/>
              </a:ext>
            </a:extLst>
          </p:cNvPr>
          <p:cNvSpPr txBox="1"/>
          <p:nvPr/>
        </p:nvSpPr>
        <p:spPr>
          <a:xfrm>
            <a:off x="7479936" y="4092902"/>
            <a:ext cx="797013" cy="1992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Ship</a:t>
            </a:r>
          </a:p>
          <a:p>
            <a:endParaRPr lang="en-US" altLang="ko-KR" sz="1050" b="1" i="1" dirty="0"/>
          </a:p>
          <a:p>
            <a:r>
              <a:rPr lang="en-US" altLang="ko-KR" sz="1100" b="1" i="1" dirty="0">
                <a:solidFill>
                  <a:srgbClr val="C00000"/>
                </a:solidFill>
              </a:rPr>
              <a:t>Fighter jet</a:t>
            </a:r>
          </a:p>
          <a:p>
            <a:endParaRPr lang="en-US" altLang="ko-KR" sz="1100" b="1" i="1" dirty="0"/>
          </a:p>
          <a:p>
            <a:endParaRPr lang="en-US" altLang="ko-KR" sz="1100" b="1" i="1" dirty="0"/>
          </a:p>
          <a:p>
            <a:r>
              <a:rPr lang="en-US" altLang="ko-KR" sz="1100" b="1" i="1" dirty="0"/>
              <a:t>Plane</a:t>
            </a:r>
          </a:p>
          <a:p>
            <a:endParaRPr lang="en-US" altLang="ko-KR" sz="1100" b="1" i="1" dirty="0"/>
          </a:p>
          <a:p>
            <a:r>
              <a:rPr lang="en-US" altLang="ko-KR" sz="1100" b="1" i="1" dirty="0"/>
              <a:t>Car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E04B4-A659-40C8-CC34-8ED1A92BB495}"/>
              </a:ext>
            </a:extLst>
          </p:cNvPr>
          <p:cNvSpPr/>
          <p:nvPr/>
        </p:nvSpPr>
        <p:spPr>
          <a:xfrm>
            <a:off x="6124754" y="4060332"/>
            <a:ext cx="310551" cy="28885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958B8B-BC11-288F-91D9-E8B231B7BB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5305" y="2793309"/>
            <a:ext cx="2886276" cy="1267023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FEA1E9-4DC7-82F8-EC0C-40BB1424D3F3}"/>
              </a:ext>
            </a:extLst>
          </p:cNvPr>
          <p:cNvSpPr/>
          <p:nvPr/>
        </p:nvSpPr>
        <p:spPr>
          <a:xfrm>
            <a:off x="9321581" y="2144557"/>
            <a:ext cx="2603246" cy="1297503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11FA1F-20AC-6F85-74DE-ACEFBF10C3BF}"/>
              </a:ext>
            </a:extLst>
          </p:cNvPr>
          <p:cNvSpPr/>
          <p:nvPr/>
        </p:nvSpPr>
        <p:spPr>
          <a:xfrm>
            <a:off x="7197013" y="4045744"/>
            <a:ext cx="319344" cy="1496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2C92D-FA53-E3A5-77F3-7B9465E00B15}"/>
              </a:ext>
            </a:extLst>
          </p:cNvPr>
          <p:cNvSpPr txBox="1"/>
          <p:nvPr/>
        </p:nvSpPr>
        <p:spPr>
          <a:xfrm>
            <a:off x="6650204" y="5672919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정답 데이터</a:t>
            </a:r>
            <a:r>
              <a:rPr lang="en-US" altLang="ko-KR" sz="1100" b="1" dirty="0"/>
              <a:t>(Label)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8B940-386B-A755-A72A-C3D94F697C25}"/>
              </a:ext>
            </a:extLst>
          </p:cNvPr>
          <p:cNvSpPr txBox="1"/>
          <p:nvPr/>
        </p:nvSpPr>
        <p:spPr>
          <a:xfrm>
            <a:off x="5943576" y="5489091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추론결과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9746DF-742F-B095-835D-68DD0AED9DF9}"/>
              </a:ext>
            </a:extLst>
          </p:cNvPr>
          <p:cNvCxnSpPr>
            <a:cxnSpLocks/>
          </p:cNvCxnSpPr>
          <p:nvPr/>
        </p:nvCxnSpPr>
        <p:spPr>
          <a:xfrm>
            <a:off x="3079630" y="6261737"/>
            <a:ext cx="4277055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F32E41-0603-5BD1-B8F3-713BD518596E}"/>
              </a:ext>
            </a:extLst>
          </p:cNvPr>
          <p:cNvSpPr txBox="1"/>
          <p:nvPr/>
        </p:nvSpPr>
        <p:spPr>
          <a:xfrm>
            <a:off x="5379234" y="6003632"/>
            <a:ext cx="1056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0000FF"/>
                </a:solidFill>
              </a:rPr>
              <a:t>순전파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03CC7-CFE3-2BB6-FBF6-6A8B535449A4}"/>
              </a:ext>
            </a:extLst>
          </p:cNvPr>
          <p:cNvSpPr txBox="1"/>
          <p:nvPr/>
        </p:nvSpPr>
        <p:spPr>
          <a:xfrm>
            <a:off x="7957917" y="5688963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오차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정답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추론값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B8B563-AE03-3D77-8880-767C3476B2DD}"/>
              </a:ext>
            </a:extLst>
          </p:cNvPr>
          <p:cNvSpPr/>
          <p:nvPr/>
        </p:nvSpPr>
        <p:spPr>
          <a:xfrm>
            <a:off x="8291513" y="4045743"/>
            <a:ext cx="618518" cy="14965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-0.99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0.07</a:t>
            </a:r>
          </a:p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-0.98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-0.99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CCD1A4A-9A50-29DE-B3BC-E512D9587D43}"/>
              </a:ext>
            </a:extLst>
          </p:cNvPr>
          <p:cNvCxnSpPr>
            <a:cxnSpLocks/>
            <a:stCxn id="27" idx="3"/>
          </p:cNvCxnSpPr>
          <p:nvPr/>
        </p:nvCxnSpPr>
        <p:spPr>
          <a:xfrm flipH="1" flipV="1">
            <a:off x="3321791" y="3292611"/>
            <a:ext cx="5588240" cy="1501411"/>
          </a:xfrm>
          <a:prstGeom prst="bentConnector3">
            <a:avLst>
              <a:gd name="adj1" fmla="val -40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89894-756F-2E99-7BAA-8C9A57A323B1}"/>
              </a:ext>
            </a:extLst>
          </p:cNvPr>
          <p:cNvSpPr txBox="1"/>
          <p:nvPr/>
        </p:nvSpPr>
        <p:spPr>
          <a:xfrm>
            <a:off x="5379233" y="3014765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</a:rPr>
              <a:t>역전파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가중치 갱신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49131-A772-B73F-66D9-AE9E48FFABB1}"/>
              </a:ext>
            </a:extLst>
          </p:cNvPr>
          <p:cNvSpPr txBox="1"/>
          <p:nvPr/>
        </p:nvSpPr>
        <p:spPr>
          <a:xfrm>
            <a:off x="9249979" y="4517791"/>
            <a:ext cx="2173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오차를 최소화 하는 방향으로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모든 뉴런의 가중치를 변경</a:t>
            </a:r>
          </a:p>
        </p:txBody>
      </p:sp>
    </p:spTree>
    <p:extLst>
      <p:ext uri="{BB962C8B-B14F-4D97-AF65-F5344CB8AC3E}">
        <p14:creationId xmlns:p14="http://schemas.microsoft.com/office/powerpoint/2010/main" val="226549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 learning-Algorithm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입력데이터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: (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상태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추론 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현재 상태에서 주어진 행동에 대한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가능한 행동들에 대해 모든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추론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정답데이터로 가장 큰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값을 가진 행동을 수행한 다음 상태에서의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Max Q-value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를 가짐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오차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= (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다음상태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최댓값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) – (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현재상태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 최댓값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)^2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(Q-learning 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Q-table</a:t>
            </a:r>
            <a:r>
              <a:rPr lang="ko-KR" altLang="en-US" sz="1600" b="1" dirty="0">
                <a:solidFill>
                  <a:srgbClr val="FF0000"/>
                </a:solidFill>
              </a:rPr>
              <a:t>을 대체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</a:rPr>
              <a:t>오차값을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 통해 모델 학습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AD725D-E05A-4F06-0A43-CF5B4F6C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70" y="3667838"/>
            <a:ext cx="5147045" cy="2577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6E9F2-FED1-0E2E-CD2A-62C4749F2B15}"/>
              </a:ext>
            </a:extLst>
          </p:cNvPr>
          <p:cNvSpPr txBox="1"/>
          <p:nvPr/>
        </p:nvSpPr>
        <p:spPr>
          <a:xfrm>
            <a:off x="3459191" y="6193559"/>
            <a:ext cx="892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/>
                </a:solidFill>
              </a:rPr>
              <a:t>DQN algorithm pseudo code</a:t>
            </a:r>
            <a:r>
              <a:rPr lang="en-US" altLang="ko-KR" sz="1100" dirty="0">
                <a:solidFill>
                  <a:schemeClr val="accent5"/>
                </a:solidFill>
              </a:rPr>
              <a:t>, </a:t>
            </a:r>
            <a:r>
              <a:rPr lang="en-US" altLang="ko-KR" sz="11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Mnih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Volodymyr, et al. "Playing </a:t>
            </a:r>
            <a:r>
              <a:rPr lang="en-US" altLang="ko-KR" sz="11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atari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with deep reinforcement learning." </a:t>
            </a:r>
            <a:r>
              <a:rPr lang="en-US" altLang="ko-KR" sz="1100" b="0" i="1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preprint arXiv:1312.5602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 (2013).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6108AA-49A2-9A8C-4D23-D7160657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46" y="5747110"/>
            <a:ext cx="5506688" cy="3665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7C5B061-4C34-3A19-CE55-954F023573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31"/>
          <a:stretch/>
        </p:blipFill>
        <p:spPr>
          <a:xfrm>
            <a:off x="2320505" y="5350933"/>
            <a:ext cx="4276240" cy="24395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4CEA70-431E-8E12-2660-E1D866339CE0}"/>
              </a:ext>
            </a:extLst>
          </p:cNvPr>
          <p:cNvSpPr/>
          <p:nvPr/>
        </p:nvSpPr>
        <p:spPr>
          <a:xfrm>
            <a:off x="9403056" y="5760506"/>
            <a:ext cx="155012" cy="2230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EC2618-2E22-DB99-FF63-BE8C5AC0A9CC}"/>
              </a:ext>
            </a:extLst>
          </p:cNvPr>
          <p:cNvCxnSpPr>
            <a:cxnSpLocks/>
          </p:cNvCxnSpPr>
          <p:nvPr/>
        </p:nvCxnSpPr>
        <p:spPr>
          <a:xfrm flipH="1">
            <a:off x="7016570" y="5930395"/>
            <a:ext cx="236870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E053E3-C5CB-58CC-530B-1177AD1B0688}"/>
              </a:ext>
            </a:extLst>
          </p:cNvPr>
          <p:cNvCxnSpPr>
            <a:cxnSpLocks/>
          </p:cNvCxnSpPr>
          <p:nvPr/>
        </p:nvCxnSpPr>
        <p:spPr>
          <a:xfrm>
            <a:off x="3985824" y="3549769"/>
            <a:ext cx="0" cy="160882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9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 learning-Algorithm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계산을 위해 학습모델의 추론과정을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번 수행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(Computing Overhead)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훈련을 위해 현재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다음상태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값을 버퍼에 저장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(Storage Overhead)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예측이 수렴하기까지 비교적 시간이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오래걸림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9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454E5D-6194-4212-9349-081453728F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B1A85F-5207-48B3-9A92-B7011B5E2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E11C0-26DD-4A26-A445-B21939A775D5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6996a82-3c57-4783-9057-bbd7299d5a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와이드스크린</PresentationFormat>
  <Paragraphs>304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roboto</vt:lpstr>
      <vt:lpstr>맑은 고딕</vt:lpstr>
      <vt:lpstr>lato</vt:lpstr>
      <vt:lpstr>Cambria Math</vt:lpstr>
      <vt:lpstr>Wingdings</vt:lpstr>
      <vt:lpstr>Office 테마</vt:lpstr>
      <vt:lpstr>PowerPoint 프레젠테이션</vt:lpstr>
      <vt:lpstr>Abstract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Run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Run</vt:lpstr>
      <vt:lpstr>Evaluation</vt:lpstr>
      <vt:lpstr>Evaluation</vt:lpstr>
      <vt:lpstr>향후 연구적용 방안 </vt:lpstr>
      <vt:lpstr>Impression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2022-06-13T08:30:20Z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