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18D9-5701-605C-FC5B-FF3C31D896AB}" v="1080" dt="2021-01-07T01:49:19.040"/>
    <p1510:client id="{B82533F8-02A0-4701-B4F3-85B21A083E75}" v="1" dt="2021-01-06T16:38:09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7" d="100"/>
          <a:sy n="67" d="100"/>
        </p:scale>
        <p:origin x="78" y="196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Improving I/O Resource Sharing of Linux</a:t>
            </a:r>
          </a:p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Cgroup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for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NVMe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SSDs on Multi-core System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Sungyong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Ahn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400" dirty="0" err="1"/>
              <a:t>Kwanghyun</a:t>
            </a:r>
            <a:r>
              <a:rPr lang="en-US" altLang="ko-KR" sz="2400" dirty="0"/>
              <a:t> La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3C0-5893-4216-B808-4440A7F2CB8D}"/>
              </a:ext>
            </a:extLst>
          </p:cNvPr>
          <p:cNvSpPr txBox="1"/>
          <p:nvPr/>
        </p:nvSpPr>
        <p:spPr>
          <a:xfrm>
            <a:off x="5186599" y="557884"/>
            <a:ext cx="236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</a:rPr>
              <a:t>HotStorage</a:t>
            </a:r>
            <a:r>
              <a:rPr lang="en-US" altLang="ko-KR" dirty="0">
                <a:latin typeface="Arial" panose="020B0604020202020204" pitchFamily="34" charset="0"/>
              </a:rPr>
              <a:t> ‘16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/>
              <a:t>Propose WDT scheme for proportional  I/O  resource sharing at </a:t>
            </a:r>
            <a:r>
              <a:rPr kumimoji="1" lang="en-US" altLang="en-US" dirty="0" err="1"/>
              <a:t>NVMe</a:t>
            </a:r>
            <a:r>
              <a:rPr kumimoji="1" lang="en-US" altLang="en-US" dirty="0"/>
              <a:t> SSDs</a:t>
            </a:r>
          </a:p>
          <a:p>
            <a:pPr marL="575945" lvl="1"/>
            <a:r>
              <a:rPr kumimoji="1" lang="en-US" altLang="en-US" dirty="0"/>
              <a:t>I/O weight based Dynamic throttling per throttling window interval</a:t>
            </a:r>
            <a:endParaRPr lang="en-US" altLang="en-US" dirty="0">
              <a:cs typeface="lato"/>
            </a:endParaRPr>
          </a:p>
          <a:p>
            <a:pPr marL="575945" lvl="1"/>
            <a:r>
              <a:rPr kumimoji="1" lang="en-US" altLang="en-US" dirty="0"/>
              <a:t>Decide credit budget for each container that indicate numbers of available I/O request </a:t>
            </a:r>
            <a:endParaRPr lang="en-US" altLang="en-US" dirty="0">
              <a:cs typeface="lato"/>
            </a:endParaRPr>
          </a:p>
          <a:p>
            <a:r>
              <a:rPr kumimoji="1" lang="en-US" altLang="en-US" dirty="0"/>
              <a:t>Predict future I/O demand by calculating </a:t>
            </a:r>
            <a:r>
              <a:rPr kumimoji="1" lang="en-US" altLang="en-US" dirty="0" err="1"/>
              <a:t>TotalCredit</a:t>
            </a:r>
            <a:r>
              <a:rPr kumimoji="1" lang="en-US" altLang="en-US" dirty="0"/>
              <a:t> every N</a:t>
            </a:r>
            <a:r>
              <a:rPr lang="en-US" altLang="ko-KR" b="0" i="0" dirty="0">
                <a:effectLst/>
                <a:latin typeface="Arial"/>
                <a:cs typeface="Arial"/>
              </a:rPr>
              <a:t> throttling window</a:t>
            </a:r>
            <a:endParaRPr kumimoji="1" lang="en-US" altLang="en-US" dirty="0">
              <a:latin typeface="Arial"/>
              <a:cs typeface="Arial"/>
            </a:endParaRPr>
          </a:p>
          <a:p>
            <a:pPr marL="575945" lvl="1"/>
            <a:r>
              <a:rPr lang="en-US" altLang="en-US" dirty="0">
                <a:cs typeface="lato"/>
              </a:rPr>
              <a:t>Buget distributor divide </a:t>
            </a:r>
            <a:r>
              <a:rPr lang="en-US" altLang="en-US" dirty="0" err="1">
                <a:cs typeface="lato"/>
              </a:rPr>
              <a:t>TotalCredit</a:t>
            </a:r>
            <a:r>
              <a:rPr lang="en-US" altLang="en-US" dirty="0">
                <a:cs typeface="lato"/>
              </a:rPr>
              <a:t> based on I/O weights of containers</a:t>
            </a:r>
          </a:p>
          <a:p>
            <a:pPr marL="575945" lvl="1"/>
            <a:r>
              <a:rPr lang="en-US" dirty="0">
                <a:cs typeface="lato"/>
              </a:rPr>
              <a:t>Future </a:t>
            </a:r>
            <a:r>
              <a:rPr lang="en-US" dirty="0" err="1">
                <a:cs typeface="lato"/>
              </a:rPr>
              <a:t>Totalcredit</a:t>
            </a:r>
            <a:r>
              <a:rPr lang="en-US" dirty="0">
                <a:cs typeface="lato"/>
              </a:rPr>
              <a:t> can be estimated using current </a:t>
            </a:r>
            <a:r>
              <a:rPr lang="en-US" dirty="0" err="1">
                <a:cs typeface="lato"/>
              </a:rPr>
              <a:t>TotalCredit</a:t>
            </a:r>
            <a:r>
              <a:rPr lang="en-US" dirty="0">
                <a:cs typeface="lato"/>
              </a:rPr>
              <a:t> and max weight container's buget</a:t>
            </a:r>
          </a:p>
          <a:p>
            <a:r>
              <a:rPr kumimoji="1" lang="en-US" altLang="en-US" dirty="0"/>
              <a:t>Adopting  per-container lock at current I/O throttling layer of </a:t>
            </a:r>
            <a:r>
              <a:rPr kumimoji="1" lang="en-US" altLang="en-US" dirty="0" err="1"/>
              <a:t>Cgroup</a:t>
            </a:r>
            <a:endParaRPr kumimoji="1" lang="en-US" altLang="en-US" dirty="0"/>
          </a:p>
          <a:p>
            <a:pPr marL="575945" lvl="1"/>
            <a:r>
              <a:rPr kumimoji="1" lang="en-US" altLang="en-US" dirty="0"/>
              <a:t>Throttling layer operate each container independently</a:t>
            </a:r>
            <a:endParaRPr lang="en-US" altLang="en-US" dirty="0">
              <a:cs typeface="lato"/>
            </a:endParaRPr>
          </a:p>
          <a:p>
            <a:pPr marL="575945" lvl="1"/>
            <a:r>
              <a:rPr kumimoji="1" lang="en-US" altLang="en-US"/>
              <a:t>Overcome scalability problem at NUMA nodes</a:t>
            </a:r>
            <a:endParaRPr lang="en-US" altLang="en-US" dirty="0">
              <a:cs typeface="lato"/>
            </a:endParaRPr>
          </a:p>
          <a:p>
            <a:pPr marL="0" indent="0">
              <a:buNone/>
            </a:pP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>
                <a:solidFill>
                  <a:srgbClr val="424242"/>
                </a:solidFill>
                <a:latin typeface="Verdana"/>
                <a:cs typeface="Verdana"/>
              </a:rPr>
              <a:t>Providing various visualized schema </a:t>
            </a:r>
            <a:endParaRPr lang="en-US" altLang="ko-KR" dirty="0">
              <a:solidFill>
                <a:srgbClr val="424242"/>
              </a:solidFill>
              <a:latin typeface="Verdana" panose="020B0604030504040204" pitchFamily="34" charset="0"/>
              <a:cs typeface="Verdana"/>
            </a:endParaRPr>
          </a:p>
          <a:p>
            <a:pPr marL="575945" lvl="1"/>
            <a:r>
              <a:rPr lang="en-US" altLang="ko-KR">
                <a:solidFill>
                  <a:srgbClr val="424242"/>
                </a:solidFill>
                <a:latin typeface="Verdana"/>
                <a:cs typeface="Verdana"/>
              </a:rPr>
              <a:t>The detailed I/O request prediction method 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>
                <a:ea typeface="+mn-lt"/>
                <a:cs typeface="+mn-lt"/>
              </a:rPr>
              <a:t>Outstanding improvment of propotional I/O bandwidth sharing </a:t>
            </a:r>
            <a:endParaRPr lang="en-US" dirty="0">
              <a:ea typeface="+mn-lt"/>
              <a:cs typeface="+mn-lt"/>
            </a:endParaRPr>
          </a:p>
          <a:p>
            <a:r>
              <a:rPr lang="en-US" altLang="ko-KR" dirty="0"/>
              <a:t>Weakness</a:t>
            </a:r>
          </a:p>
          <a:p>
            <a:pPr marL="575945" lvl="1"/>
            <a:r>
              <a:rPr lang="en-US">
                <a:ea typeface="+mn-lt"/>
                <a:cs typeface="+mn-lt"/>
              </a:rPr>
              <a:t>There are difficulties in understanding how containers are deployed in NUMA nodes.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115</cp:revision>
  <dcterms:created xsi:type="dcterms:W3CDTF">2020-03-06T02:35:36Z</dcterms:created>
  <dcterms:modified xsi:type="dcterms:W3CDTF">2021-01-07T01:50:52Z</dcterms:modified>
</cp:coreProperties>
</file>