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85" r:id="rId18"/>
    <p:sldId id="28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</p:sldIdLst>
  <p:sldSz cx="12192000" cy="6858000"/>
  <p:notesSz cx="6858000" cy="9144000"/>
  <p:embeddedFontLst>
    <p:embeddedFont>
      <p:font typeface="Cambria Math" panose="02040503050406030204" pitchFamily="18" charset="0"/>
      <p:regular r:id="rId29"/>
    </p:embeddedFont>
    <p:embeddedFont>
      <p:font typeface="lato" panose="020B0600000101010101" charset="0"/>
      <p:regular r:id="rId30"/>
      <p:bold r:id="rId31"/>
      <p:italic r:id="rId32"/>
      <p:boldItalic r:id="rId33"/>
    </p:embeddedFont>
    <p:embeddedFont>
      <p:font typeface="roboto" panose="020B0600000101010101" charset="0"/>
      <p:regular r:id="rId34"/>
      <p:bold r:id="rId35"/>
      <p:italic r:id="rId36"/>
      <p:boldItalic r:id="rId37"/>
    </p:embeddedFont>
    <p:embeddedFont>
      <p:font typeface="맑은 고딕" panose="020B0503020000020004" pitchFamily="50" charset="-127"/>
      <p:regular r:id="rId38"/>
      <p:bold r:id="rId39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080" userDrawn="1">
          <p15:clr>
            <a:srgbClr val="A4A3A4"/>
          </p15:clr>
        </p15:guide>
        <p15:guide id="3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C00000"/>
    <a:srgbClr val="5B9BD5"/>
    <a:srgbClr val="FF9B9B"/>
    <a:srgbClr val="00A249"/>
    <a:srgbClr val="007635"/>
    <a:srgbClr val="0F0F70"/>
    <a:srgbClr val="66FF99"/>
    <a:srgbClr val="A5A5A5"/>
    <a:srgbClr val="2C2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530" autoAdjust="0"/>
    <p:restoredTop sz="93946" autoAdjust="0"/>
  </p:normalViewPr>
  <p:slideViewPr>
    <p:cSldViewPr snapToGrid="0" showGuides="1">
      <p:cViewPr varScale="1">
        <p:scale>
          <a:sx n="80" d="100"/>
          <a:sy n="80" d="100"/>
        </p:scale>
        <p:origin x="115" y="62"/>
      </p:cViewPr>
      <p:guideLst>
        <p:guide pos="4080"/>
        <p:guide orient="horz" pos="1656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966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 err="1">
                <a:solidFill>
                  <a:schemeClr val="bg1"/>
                </a:solidFill>
                <a:latin typeface="+mn-lt"/>
              </a:rPr>
              <a:t>Minseon</a:t>
            </a:r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 Cho</a:t>
            </a:r>
            <a:endParaRPr lang="ko-KR" altLang="en-US" sz="13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Perceptron Learning for Reuse Prediction</a:t>
            </a:r>
            <a:endParaRPr lang="ko-KR" altLang="en-US" sz="3600" b="1" dirty="0">
              <a:solidFill>
                <a:schemeClr val="accent5"/>
              </a:solidFill>
              <a:latin typeface="roboto" panose="020000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Elvira Teran</a:t>
            </a:r>
            <a:r>
              <a:rPr lang="en-US" altLang="ko-KR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 </a:t>
            </a:r>
            <a:r>
              <a:rPr lang="en-US" altLang="ko-KR" sz="2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Zhe</a:t>
            </a:r>
            <a:r>
              <a:rPr lang="en-US" altLang="ko-KR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Wang, Daniel A. Jimenez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21329" y="5227659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5463464" y="517375"/>
            <a:ext cx="1265091" cy="35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0153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latinLnBrk="0"/>
            <a:r>
              <a:rPr lang="en-US" altLang="ko-K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MICRO’16</a:t>
            </a:r>
          </a:p>
        </p:txBody>
      </p:sp>
    </p:spTree>
    <p:extLst>
      <p:ext uri="{BB962C8B-B14F-4D97-AF65-F5344CB8AC3E}">
        <p14:creationId xmlns:p14="http://schemas.microsoft.com/office/powerpoint/2010/main" val="335803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443D1-556F-4EA7-B1D7-6B81AC084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278678-2ADE-4E80-BD4B-E9967A445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Load A - predicted well by a PC-based predictor</a:t>
            </a:r>
          </a:p>
          <a:p>
            <a:r>
              <a:rPr lang="en-US" altLang="ko-KR" dirty="0"/>
              <a:t>Load B – predicted well by a page-based predictor</a:t>
            </a:r>
          </a:p>
          <a:p>
            <a:r>
              <a:rPr lang="en-US" altLang="ko-KR" dirty="0"/>
              <a:t>Perceptron learning separates the </a:t>
            </a:r>
            <a:r>
              <a:rPr lang="en-US" altLang="ko-KR" b="1" dirty="0"/>
              <a:t>two features into two different tables.</a:t>
            </a:r>
          </a:p>
          <a:p>
            <a:pPr marL="347400" lvl="1" indent="0">
              <a:buNone/>
            </a:pPr>
            <a:endParaRPr lang="ko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446A38-51D4-4053-857C-939BFCD6D4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DFD7468-75AF-4B4B-8526-59EA237D7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407" y="2954699"/>
            <a:ext cx="869632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772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E44FF4-3630-4292-A5BC-1A0127AD6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 with a Sampler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A4299DD-BBDC-4B70-A83A-C7A19FDE14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A separate array for a small number of sampled sets</a:t>
                </a:r>
              </a:p>
              <a:p>
                <a:r>
                  <a:rPr lang="en-US" altLang="ko-KR" dirty="0"/>
                  <a:t>A partial tag</a:t>
                </a:r>
              </a:p>
              <a:p>
                <a:pPr lvl="1"/>
                <a:r>
                  <a:rPr lang="en-US" altLang="ko-KR" dirty="0"/>
                  <a:t>To identify the block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representing the most recent prediction computation</a:t>
                </a:r>
              </a:p>
              <a:p>
                <a:pPr lvl="1"/>
                <a:r>
                  <a:rPr lang="en-US" altLang="ko-KR" dirty="0"/>
                  <a:t>Used for threshold rule of the perceptron learning algorithm</a:t>
                </a:r>
              </a:p>
              <a:p>
                <a:r>
                  <a:rPr lang="en-US" altLang="ko-KR" dirty="0"/>
                  <a:t>A sequence of hashes of the input features</a:t>
                </a:r>
              </a:p>
              <a:p>
                <a:pPr lvl="1"/>
                <a:r>
                  <a:rPr lang="en-US" altLang="ko-KR" dirty="0"/>
                  <a:t>Used to index the prediction tables</a:t>
                </a:r>
              </a:p>
              <a:p>
                <a:r>
                  <a:rPr lang="en-US" altLang="ko-KR" dirty="0"/>
                  <a:t>LRU bits for replacement within the sampler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A4299DD-BBDC-4B70-A83A-C7A19FDE14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DBA853-9CB6-486D-9147-2A27FB003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8403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69F2ED-008D-4065-9108-480FEF175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Predictor Organization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7401D2-7E1D-4FDF-8576-637B19E1F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set of tables, one per input feature</a:t>
            </a:r>
          </a:p>
          <a:p>
            <a:r>
              <a:rPr lang="en-US" altLang="ko-KR" dirty="0"/>
              <a:t>Each table with 256 entries of 6-bit signed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  weights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7AA0A0-2679-454C-8D1E-D10A20A93D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C035A46-7E96-4A1F-9CA8-0CCC409C7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0" y="1214114"/>
            <a:ext cx="46672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286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66992-06A0-4F1E-8258-4A058410C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Making a Prediction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04216F-4C51-4002-A24E-FF4F23488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When there is </a:t>
            </a:r>
            <a:r>
              <a:rPr lang="en-US" altLang="ko-KR" b="1" dirty="0"/>
              <a:t>an access to the LLC</a:t>
            </a:r>
          </a:p>
          <a:p>
            <a:r>
              <a:rPr lang="en-US" altLang="ko-KR" dirty="0"/>
              <a:t>When an incoming block is </a:t>
            </a:r>
            <a:r>
              <a:rPr lang="en-US" altLang="ko-KR" b="1" dirty="0"/>
              <a:t>considered for placement in the LLC</a:t>
            </a:r>
          </a:p>
          <a:p>
            <a:r>
              <a:rPr lang="en-US" altLang="ko-KR" dirty="0"/>
              <a:t>Each cache block with its most recent reuse prediction used to drive the replacement policy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2560F7-7254-41A5-892F-CF5FD2A83C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7684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A6CE89-11B0-4C84-8F70-8C470E2E2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 the predictor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5A0000-C2EF-47B7-A70C-D78A6CE08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When there is a replacement in the sampler,</a:t>
            </a:r>
          </a:p>
          <a:p>
            <a:pPr lvl="1"/>
            <a:r>
              <a:rPr lang="en-US" altLang="ko-KR" dirty="0"/>
              <a:t>The eviction of the LRU entry shows it is unlikely to be reused.</a:t>
            </a:r>
          </a:p>
          <a:p>
            <a:r>
              <a:rPr lang="en-US" altLang="ko-KR" dirty="0"/>
              <a:t>When a sampled entry is accessed,</a:t>
            </a:r>
          </a:p>
          <a:p>
            <a:pPr lvl="1"/>
            <a:r>
              <a:rPr lang="en-US" altLang="ko-KR" dirty="0"/>
              <a:t>The current set of features is correlated with reuse.</a:t>
            </a:r>
          </a:p>
          <a:p>
            <a:r>
              <a:rPr lang="en-US" altLang="ko-KR" dirty="0"/>
              <a:t>The predictor learns from these evidences.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E22BD1-CC1B-4361-8711-366AFCCFE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4152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72ECB9-F7A9-4FDB-B647-ED10927DD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Replacement and Bypass Optimization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36A395-951B-4150-BD7D-5A79FDEE9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Tree-based </a:t>
            </a:r>
            <a:r>
              <a:rPr lang="en-US" altLang="ko-KR" dirty="0" err="1"/>
              <a:t>PseudoLRU</a:t>
            </a:r>
            <a:r>
              <a:rPr lang="en-US" altLang="ko-KR" dirty="0"/>
              <a:t> as the default replacement policy</a:t>
            </a:r>
          </a:p>
          <a:p>
            <a:r>
              <a:rPr lang="en-US" altLang="ko-KR" dirty="0"/>
              <a:t>When a block is </a:t>
            </a:r>
            <a:r>
              <a:rPr lang="en-US" altLang="ko-KR" b="1" dirty="0"/>
              <a:t>hit</a:t>
            </a:r>
            <a:r>
              <a:rPr lang="en-US" altLang="ko-KR" dirty="0"/>
              <a:t> in the LLC,</a:t>
            </a:r>
          </a:p>
          <a:p>
            <a:pPr lvl="1"/>
            <a:r>
              <a:rPr lang="en-US" altLang="ko-KR" dirty="0"/>
              <a:t>The predictor is consulted using the current vector of features.</a:t>
            </a:r>
          </a:p>
          <a:p>
            <a:r>
              <a:rPr lang="en-US" altLang="ko-KR" dirty="0"/>
              <a:t>When there is a </a:t>
            </a:r>
            <a:r>
              <a:rPr lang="en-US" altLang="ko-KR" b="1" dirty="0"/>
              <a:t>miss</a:t>
            </a:r>
            <a:r>
              <a:rPr lang="en-US" altLang="ko-KR" dirty="0"/>
              <a:t> in the LLC,</a:t>
            </a:r>
          </a:p>
          <a:p>
            <a:pPr lvl="1"/>
            <a:r>
              <a:rPr lang="en-US" altLang="ko-KR" dirty="0"/>
              <a:t>The predictor is consulted to predict whether the </a:t>
            </a:r>
            <a:r>
              <a:rPr lang="en-US" altLang="ko-KR" b="1" dirty="0"/>
              <a:t>incoming block </a:t>
            </a:r>
            <a:r>
              <a:rPr lang="en-US" altLang="ko-KR" dirty="0"/>
              <a:t>will have reuse.</a:t>
            </a:r>
          </a:p>
          <a:p>
            <a:pPr lvl="1"/>
            <a:r>
              <a:rPr lang="en-US" altLang="ko-KR" dirty="0"/>
              <a:t>If it is predicted to have reuse, a </a:t>
            </a:r>
            <a:r>
              <a:rPr lang="en-US" altLang="ko-KR" b="1" dirty="0"/>
              <a:t>replacement candidate </a:t>
            </a:r>
            <a:r>
              <a:rPr lang="en-US" altLang="ko-KR" dirty="0"/>
              <a:t>is chosen.</a:t>
            </a:r>
          </a:p>
          <a:p>
            <a:pPr lvl="1"/>
            <a:r>
              <a:rPr lang="en-US" altLang="ko-KR" dirty="0"/>
              <a:t>The set searched for </a:t>
            </a:r>
            <a:r>
              <a:rPr lang="en-US" altLang="ko-KR" b="1" dirty="0"/>
              <a:t>a block predicted not to have reuse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Otherwise, the block chosen by the </a:t>
            </a:r>
            <a:r>
              <a:rPr lang="en-US" altLang="ko-KR" b="1" dirty="0" err="1"/>
              <a:t>PseudoLRU</a:t>
            </a:r>
            <a:r>
              <a:rPr lang="en-US" altLang="ko-KR" b="1" dirty="0"/>
              <a:t> </a:t>
            </a:r>
            <a:r>
              <a:rPr lang="en-US" altLang="ko-KR" dirty="0"/>
              <a:t>policy evicted.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F9512C-69B7-462B-8F70-56EF4D37A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6573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B7220-00E6-4A8A-826F-974A1AD65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Prefetches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A92610-9A7A-46CE-A748-A8E46277C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When the hardware prefetcher attempts to bring a block,</a:t>
            </a:r>
          </a:p>
          <a:p>
            <a:pPr lvl="1"/>
            <a:r>
              <a:rPr lang="en-US" altLang="ko-KR" dirty="0"/>
              <a:t>The predictor makes a </a:t>
            </a:r>
            <a:r>
              <a:rPr lang="en-US" altLang="ko-KR" b="1" dirty="0"/>
              <a:t>reuse prediction </a:t>
            </a:r>
            <a:r>
              <a:rPr lang="en-US" altLang="ko-KR" dirty="0"/>
              <a:t>for that block.</a:t>
            </a:r>
          </a:p>
          <a:p>
            <a:pPr lvl="1"/>
            <a:r>
              <a:rPr lang="en-US" altLang="ko-KR" dirty="0"/>
              <a:t>A </a:t>
            </a:r>
            <a:r>
              <a:rPr lang="en-US" altLang="ko-KR" b="1" dirty="0"/>
              <a:t>single fake address</a:t>
            </a:r>
            <a:r>
              <a:rPr lang="en-US" altLang="ko-KR" dirty="0"/>
              <a:t> is used for all prefetches for hashing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D91E90-E5A2-434D-9641-2D8D23F6E9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0826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48643-9EB6-421E-A246-5FEB8C949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Methodology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A7B49-292C-4B50-BDC6-3810FFDE8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Performance models</a:t>
            </a:r>
          </a:p>
          <a:p>
            <a:pPr lvl="1"/>
            <a:r>
              <a:rPr lang="en-US" altLang="ko-KR" dirty="0"/>
              <a:t>An in-house simulator</a:t>
            </a:r>
          </a:p>
          <a:p>
            <a:pPr lvl="2"/>
            <a:r>
              <a:rPr lang="en-US" altLang="ko-KR" sz="2000" dirty="0"/>
              <a:t>32KB 8-way L1 cache</a:t>
            </a:r>
          </a:p>
          <a:p>
            <a:pPr lvl="2"/>
            <a:r>
              <a:rPr lang="en-US" altLang="ko-KR" sz="2000" dirty="0"/>
              <a:t>256KB 8-way L2 cache</a:t>
            </a:r>
          </a:p>
          <a:p>
            <a:pPr lvl="2"/>
            <a:r>
              <a:rPr lang="en-US" altLang="ko-KR" sz="2000" dirty="0"/>
              <a:t>200 cycles DRAM latency</a:t>
            </a:r>
          </a:p>
          <a:p>
            <a:pPr lvl="1"/>
            <a:r>
              <a:rPr lang="en-US" altLang="ko-KR" dirty="0"/>
              <a:t>An out-of-order 4-wide 8-stage pipeline with a 128-entry instruction window.</a:t>
            </a:r>
          </a:p>
          <a:p>
            <a:pPr lvl="1"/>
            <a:r>
              <a:rPr lang="en-US" altLang="ko-KR" dirty="0"/>
              <a:t>4MB L3 cache for single-thread simulations</a:t>
            </a:r>
          </a:p>
          <a:p>
            <a:pPr lvl="1"/>
            <a:r>
              <a:rPr lang="en-US" altLang="ko-KR" dirty="0"/>
              <a:t>16MB L3 cache for multi-core simulations</a:t>
            </a:r>
          </a:p>
          <a:p>
            <a:pPr lvl="1"/>
            <a:r>
              <a:rPr lang="en-US" altLang="ko-KR" dirty="0"/>
              <a:t>A stream prefetcher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740007-6A2D-4EFC-91F0-0B9F1A2ED0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3215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1926A9-33E1-48CF-B8AE-33DEF7910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Methodology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A48F5B-994B-4185-8B4C-D13AD09C4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Workloads</a:t>
            </a:r>
          </a:p>
          <a:p>
            <a:pPr lvl="1"/>
            <a:r>
              <a:rPr lang="en-US" altLang="ko-KR" dirty="0"/>
              <a:t>The 29 SPEC CPU 2006 benchmarks</a:t>
            </a:r>
          </a:p>
          <a:p>
            <a:pPr lvl="1"/>
            <a:r>
              <a:rPr lang="en-US" altLang="ko-KR" dirty="0" err="1"/>
              <a:t>SimPoint</a:t>
            </a:r>
            <a:r>
              <a:rPr lang="en-US" altLang="ko-KR" dirty="0"/>
              <a:t> to identify up to 6 segments of </a:t>
            </a:r>
            <a:r>
              <a:rPr lang="en-US" altLang="ko-KR"/>
              <a:t>one billion instructions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1A6A69-EE97-46C3-B9AC-1257F575E2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1378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7BF3B-4B7A-49CC-95DD-2762D8D5B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D37897-584A-4FAC-A039-9592D68DB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Multi-Core Results</a:t>
            </a:r>
          </a:p>
          <a:p>
            <a:pPr lvl="1"/>
            <a:r>
              <a:rPr lang="en-US" altLang="ko-KR" dirty="0"/>
              <a:t>Performance</a:t>
            </a:r>
          </a:p>
          <a:p>
            <a:pPr lvl="2"/>
            <a:r>
              <a:rPr lang="en-US" altLang="ko-KR" dirty="0"/>
              <a:t>The weighted</a:t>
            </a:r>
            <a:r>
              <a:rPr lang="ko-KR" altLang="en-US" dirty="0"/>
              <a:t> </a:t>
            </a:r>
            <a:r>
              <a:rPr lang="en-US" altLang="ko-KR" dirty="0"/>
              <a:t>speedup</a:t>
            </a:r>
          </a:p>
          <a:p>
            <a:pPr lvl="2"/>
            <a:r>
              <a:rPr lang="en-US" altLang="ko-KR" dirty="0"/>
              <a:t>Mean</a:t>
            </a:r>
          </a:p>
          <a:p>
            <a:pPr lvl="3"/>
            <a:r>
              <a:rPr lang="en-US" altLang="ko-KR" sz="2000" b="1" dirty="0"/>
              <a:t>Perceptron : 7.4%</a:t>
            </a:r>
          </a:p>
          <a:p>
            <a:pPr lvl="3"/>
            <a:r>
              <a:rPr lang="en-US" altLang="ko-KR" sz="2000" dirty="0"/>
              <a:t>SDBP : 4.3%</a:t>
            </a:r>
          </a:p>
          <a:p>
            <a:pPr lvl="3"/>
            <a:r>
              <a:rPr lang="en-US" altLang="ko-KR" sz="2000" dirty="0" err="1"/>
              <a:t>SHiP</a:t>
            </a:r>
            <a:r>
              <a:rPr lang="en-US" altLang="ko-KR" sz="2000" dirty="0"/>
              <a:t> : 4.4%</a:t>
            </a:r>
          </a:p>
          <a:p>
            <a:pPr lvl="3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A8778B-3A07-47B3-9B10-BD4B3C855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0FF58B-FC92-4C83-AD8E-FA793AE1F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9019" y="1113192"/>
            <a:ext cx="475297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22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81FC9-5682-4008-BCBB-D6C86DFDC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Perceptron 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A88C3-CC74-42F4-9B58-69D4F0542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Perceptrons</a:t>
            </a:r>
            <a:endParaRPr lang="en-US" altLang="ko-KR" dirty="0"/>
          </a:p>
          <a:p>
            <a:pPr lvl="1"/>
            <a:r>
              <a:rPr lang="en-US" altLang="ko-KR" dirty="0"/>
              <a:t>A simple model of neurons in neural networks</a:t>
            </a:r>
          </a:p>
          <a:p>
            <a:pPr lvl="1"/>
            <a:r>
              <a:rPr lang="en-US" altLang="ko-KR" dirty="0"/>
              <a:t>Online training</a:t>
            </a:r>
          </a:p>
          <a:p>
            <a:pPr lvl="1"/>
            <a:r>
              <a:rPr lang="en-US" altLang="ko-KR" dirty="0"/>
              <a:t>Output – the dot product of the weights and a vector of inputs</a:t>
            </a:r>
          </a:p>
          <a:p>
            <a:r>
              <a:rPr lang="en-US" altLang="ko-KR" dirty="0"/>
              <a:t>In the paper, they do not actually use perceptron.</a:t>
            </a:r>
          </a:p>
          <a:p>
            <a:pPr lvl="1"/>
            <a:r>
              <a:rPr lang="en-US" altLang="ko-KR" dirty="0"/>
              <a:t>Use the perceptron learning algorithm</a:t>
            </a:r>
          </a:p>
          <a:p>
            <a:r>
              <a:rPr lang="en-US" altLang="ko-KR" dirty="0"/>
              <a:t>Use </a:t>
            </a:r>
            <a:r>
              <a:rPr lang="en-US" altLang="ko-KR" dirty="0" err="1"/>
              <a:t>perceptrons</a:t>
            </a:r>
            <a:r>
              <a:rPr lang="en-US" altLang="ko-KR" dirty="0"/>
              <a:t> to make prediction for </a:t>
            </a:r>
            <a:r>
              <a:rPr lang="en-US" altLang="ko-KR" b="1" dirty="0"/>
              <a:t>LLC cache replacement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7AADD9-FE1B-43EF-AB5B-E056565981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2247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7BF3B-4B7A-49CC-95DD-2762D8D5B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D37897-584A-4FAC-A039-9592D68DB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Multi-Core Results</a:t>
            </a:r>
          </a:p>
          <a:p>
            <a:pPr lvl="1"/>
            <a:r>
              <a:rPr lang="en-US" altLang="ko-KR" dirty="0"/>
              <a:t>Miss</a:t>
            </a:r>
          </a:p>
          <a:p>
            <a:pPr lvl="2"/>
            <a:r>
              <a:rPr lang="en-US" altLang="ko-KR" dirty="0"/>
              <a:t>y-axis : log scale</a:t>
            </a:r>
          </a:p>
          <a:p>
            <a:pPr lvl="2"/>
            <a:r>
              <a:rPr lang="en-US" altLang="ko-KR" dirty="0"/>
              <a:t>Mean (percentage over LRU)</a:t>
            </a:r>
          </a:p>
          <a:p>
            <a:pPr lvl="3"/>
            <a:r>
              <a:rPr lang="en-US" altLang="ko-KR" sz="2000" b="1" dirty="0"/>
              <a:t>Perceptron : 7.2MPKI</a:t>
            </a:r>
          </a:p>
          <a:p>
            <a:pPr lvl="3"/>
            <a:r>
              <a:rPr lang="en-US" altLang="ko-KR" sz="2000" dirty="0"/>
              <a:t>LRU : 9.4MPKI</a:t>
            </a:r>
          </a:p>
          <a:p>
            <a:pPr lvl="3"/>
            <a:r>
              <a:rPr lang="en-US" altLang="ko-KR" sz="2000" dirty="0"/>
              <a:t>SDBP : 7.8MPKI</a:t>
            </a:r>
          </a:p>
          <a:p>
            <a:pPr lvl="3"/>
            <a:r>
              <a:rPr lang="en-US" altLang="ko-KR" sz="2000" dirty="0" err="1"/>
              <a:t>SHiP</a:t>
            </a:r>
            <a:r>
              <a:rPr lang="en-US" altLang="ko-KR" sz="2000" dirty="0"/>
              <a:t> : 7.6MPKI</a:t>
            </a:r>
          </a:p>
          <a:p>
            <a:pPr lvl="2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A8778B-3A07-47B3-9B10-BD4B3C855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9167EDE-7025-4E11-B2D4-C1B76F1DC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969" y="1285876"/>
            <a:ext cx="477202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121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9E596-1063-4395-BC89-D4CCBD4F9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99CB94-2C9F-4E25-AE91-F1B31885D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Without Prefetching</a:t>
            </a:r>
          </a:p>
          <a:p>
            <a:pPr lvl="1"/>
            <a:r>
              <a:rPr lang="en-US" altLang="ko-KR" dirty="0"/>
              <a:t>Accuracy</a:t>
            </a:r>
          </a:p>
          <a:p>
            <a:pPr lvl="2"/>
            <a:r>
              <a:rPr lang="en-US" altLang="ko-KR" dirty="0"/>
              <a:t>Coverage (Lighter)</a:t>
            </a:r>
          </a:p>
          <a:p>
            <a:pPr lvl="3"/>
            <a:r>
              <a:rPr lang="en-US" altLang="ko-KR" sz="2000" dirty="0"/>
              <a:t>The percentage of all predictions</a:t>
            </a:r>
          </a:p>
          <a:p>
            <a:pPr marL="1371600" lvl="3" indent="0">
              <a:buNone/>
            </a:pPr>
            <a:r>
              <a:rPr lang="en-US" altLang="ko-KR" sz="2000" dirty="0"/>
              <a:t>    for which a block is not to be reused</a:t>
            </a:r>
          </a:p>
          <a:p>
            <a:pPr lvl="2"/>
            <a:r>
              <a:rPr lang="en-US" altLang="ko-KR" dirty="0"/>
              <a:t>False positive (Darker)</a:t>
            </a:r>
          </a:p>
          <a:p>
            <a:pPr lvl="3"/>
            <a:r>
              <a:rPr lang="en-US" altLang="ko-KR" sz="2000" dirty="0"/>
              <a:t>The potential cache misses</a:t>
            </a:r>
          </a:p>
          <a:p>
            <a:pPr lvl="3"/>
            <a:endParaRPr lang="en-US" altLang="ko-KR" sz="2000" dirty="0"/>
          </a:p>
          <a:p>
            <a:pPr lvl="2"/>
            <a:r>
              <a:rPr lang="en-US" altLang="ko-KR" dirty="0"/>
              <a:t>The coverage of perceptron is higher.</a:t>
            </a:r>
          </a:p>
          <a:p>
            <a:pPr lvl="2"/>
            <a:r>
              <a:rPr lang="en-US" altLang="ko-KR" dirty="0"/>
              <a:t>The false positive of perceptron is lower.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3628BE-3479-4ACA-8955-58C05DBBD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5CC3AF-884C-4933-B56E-C7D2BC535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0912" y="1418901"/>
            <a:ext cx="429577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159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EED717-B29D-4FE1-B708-FBC94C4BC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0A8262-E84B-46C9-9278-A0618988E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Single-Core Results</a:t>
            </a:r>
          </a:p>
          <a:p>
            <a:pPr lvl="1"/>
            <a:r>
              <a:rPr lang="en-US" altLang="ko-KR" dirty="0"/>
              <a:t>Performance</a:t>
            </a:r>
          </a:p>
          <a:p>
            <a:pPr lvl="2"/>
            <a:r>
              <a:rPr lang="en-US" altLang="ko-KR" dirty="0"/>
              <a:t>Single-thread speedup</a:t>
            </a:r>
          </a:p>
          <a:p>
            <a:pPr lvl="2"/>
            <a:r>
              <a:rPr lang="en-US" altLang="ko-KR" dirty="0"/>
              <a:t>Mean (percentage over LRU)</a:t>
            </a:r>
          </a:p>
          <a:p>
            <a:pPr lvl="3"/>
            <a:r>
              <a:rPr lang="en-US" altLang="ko-KR" sz="2000" b="1" dirty="0"/>
              <a:t>Perceptron : 6.1%</a:t>
            </a:r>
          </a:p>
          <a:p>
            <a:pPr lvl="3"/>
            <a:r>
              <a:rPr lang="en-US" altLang="ko-KR" sz="2000" dirty="0"/>
              <a:t>SDBP : 3.5%</a:t>
            </a:r>
          </a:p>
          <a:p>
            <a:pPr lvl="3"/>
            <a:r>
              <a:rPr lang="en-US" altLang="ko-KR" sz="2000" dirty="0" err="1"/>
              <a:t>SHiP</a:t>
            </a:r>
            <a:r>
              <a:rPr lang="en-US" altLang="ko-KR" sz="2000" dirty="0"/>
              <a:t> : 3.8%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D1E705-4A85-488C-B501-5E8E4A053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0A91899-D210-4527-82F3-E1BCBEEF7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350" y="1414462"/>
            <a:ext cx="48577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094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EED717-B29D-4FE1-B708-FBC94C4BC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0A8262-E84B-46C9-9278-A0618988E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Single-Core Results</a:t>
            </a:r>
          </a:p>
          <a:p>
            <a:pPr lvl="1"/>
            <a:r>
              <a:rPr lang="en-US" altLang="ko-KR" dirty="0"/>
              <a:t>Miss</a:t>
            </a:r>
          </a:p>
          <a:p>
            <a:pPr lvl="2"/>
            <a:r>
              <a:rPr lang="en-US" altLang="ko-KR" dirty="0"/>
              <a:t>4MB LLC</a:t>
            </a:r>
          </a:p>
          <a:p>
            <a:pPr lvl="2"/>
            <a:r>
              <a:rPr lang="en-US" altLang="ko-KR" dirty="0"/>
              <a:t>y-axis : log scale</a:t>
            </a:r>
          </a:p>
          <a:p>
            <a:pPr lvl="2"/>
            <a:r>
              <a:rPr lang="en-US" altLang="ko-KR" dirty="0"/>
              <a:t>The average MPKI figures are low</a:t>
            </a:r>
          </a:p>
          <a:p>
            <a:pPr lvl="3"/>
            <a:r>
              <a:rPr lang="en-US" altLang="ko-KR" sz="2000" dirty="0"/>
              <a:t>Most of the benchmarks fit working sets</a:t>
            </a:r>
          </a:p>
          <a:p>
            <a:pPr marL="1371600" lvl="3" indent="0">
              <a:buNone/>
            </a:pPr>
            <a:r>
              <a:rPr lang="en-US" altLang="ko-KR" sz="2000" dirty="0"/>
              <a:t>    into a </a:t>
            </a:r>
            <a:r>
              <a:rPr lang="en-US" altLang="ko-KR" sz="2000" b="1" dirty="0"/>
              <a:t>4MB cache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D1E705-4A85-488C-B501-5E8E4A053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2C3384-BBD8-42B6-A0C4-C672713B9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900" y="1258644"/>
            <a:ext cx="49911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531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8C6AD-D323-4C39-ABFA-CF1E5526B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BB21D3-B822-44E3-AE19-55D4635FD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Cache Efficiency</a:t>
            </a:r>
          </a:p>
          <a:p>
            <a:pPr lvl="1"/>
            <a:r>
              <a:rPr lang="en-US" altLang="ko-KR" dirty="0"/>
              <a:t>The fraction of time that a given cache block is live</a:t>
            </a:r>
          </a:p>
          <a:p>
            <a:pPr lvl="1"/>
            <a:r>
              <a:rPr lang="en-US" altLang="ko-KR" b="1" dirty="0"/>
              <a:t>Lighter</a:t>
            </a:r>
            <a:r>
              <a:rPr lang="en-US" altLang="ko-KR" dirty="0"/>
              <a:t> means </a:t>
            </a:r>
            <a:r>
              <a:rPr lang="en-US" altLang="ko-KR" b="1" dirty="0"/>
              <a:t>better</a:t>
            </a:r>
            <a:r>
              <a:rPr lang="en-US" altLang="ko-KR" dirty="0"/>
              <a:t> efficiency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325EDF-9090-4ADA-A1A6-DE213D585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6F79EC-A95C-4FA4-82C6-AD63B3A24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9494" y="1074507"/>
            <a:ext cx="4762500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75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4A8EE-D0D2-4F4A-9D73-57830463C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D8D9CD-3E6B-4A3A-A59C-B3871ED85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Analysis</a:t>
            </a:r>
          </a:p>
          <a:p>
            <a:pPr lvl="1"/>
            <a:r>
              <a:rPr lang="en-US" altLang="ko-KR" dirty="0"/>
              <a:t>Perceptron learning </a:t>
            </a:r>
            <a:r>
              <a:rPr lang="en-US" altLang="ko-KR" b="1" dirty="0"/>
              <a:t>improves accuracy </a:t>
            </a:r>
            <a:r>
              <a:rPr lang="en-US" altLang="ko-KR" dirty="0"/>
              <a:t>over previous techniques.</a:t>
            </a:r>
          </a:p>
          <a:p>
            <a:pPr lvl="1"/>
            <a:r>
              <a:rPr lang="en-US" altLang="ko-KR" b="1" dirty="0"/>
              <a:t>Wider weights and more features </a:t>
            </a:r>
            <a:r>
              <a:rPr lang="en-US" altLang="ko-KR" dirty="0"/>
              <a:t>allow more correlations to be find.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F7E39C-847F-4F33-9DF9-F72FDF863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D080D0-D9CA-412B-B645-757DD484A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350" y="2443983"/>
            <a:ext cx="4595812" cy="382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02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C65C05-CB4A-4E55-AC15-1697AA964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F1790D-551B-4CD7-A982-5A1950D80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Finding independent correlations between </a:t>
            </a:r>
            <a:r>
              <a:rPr lang="en-US" altLang="ko-KR" b="1" dirty="0"/>
              <a:t>multiple features</a:t>
            </a:r>
          </a:p>
          <a:p>
            <a:r>
              <a:rPr lang="en-US" altLang="ko-KR" b="1" dirty="0"/>
              <a:t>Better</a:t>
            </a:r>
            <a:r>
              <a:rPr lang="en-US" altLang="ko-KR" dirty="0"/>
              <a:t> than previous work</a:t>
            </a:r>
          </a:p>
          <a:p>
            <a:r>
              <a:rPr lang="en-US" altLang="ko-KR" dirty="0"/>
              <a:t>The </a:t>
            </a:r>
            <a:r>
              <a:rPr lang="en-US" altLang="ko-KR" b="1" dirty="0"/>
              <a:t>complexity</a:t>
            </a:r>
            <a:r>
              <a:rPr lang="en-US" altLang="ko-KR" dirty="0"/>
              <a:t> is not worse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D8D6B3-5BE5-4381-895B-021865B7C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9264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81FC9-5682-4008-BCBB-D6C86DFDC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Perceptron Learning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2A88C3-CC74-42F4-9B58-69D4F0542D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The perceptron learning algorithm</a:t>
                </a:r>
              </a:p>
              <a:p>
                <a:pPr lvl="1"/>
                <a:r>
                  <a:rPr lang="en-US" altLang="ko-KR" dirty="0"/>
                  <a:t>Some criteria for choosing a vector of signed weight</a:t>
                </a:r>
              </a:p>
              <a:p>
                <a:pPr lvl="1"/>
                <a:r>
                  <a:rPr lang="en-US" altLang="ko-KR" dirty="0"/>
                  <a:t>If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exceeds some threshold, the prediction is true.</a:t>
                </a:r>
              </a:p>
              <a:p>
                <a:pPr lvl="1"/>
                <a:r>
                  <a:rPr lang="en-US" altLang="ko-KR" dirty="0"/>
                  <a:t>If the prediction is wrong, the inputs are used to update the weights.</a:t>
                </a:r>
              </a:p>
              <a:p>
                <a:r>
                  <a:rPr lang="en-US" altLang="ko-KR" dirty="0"/>
                  <a:t>Indexing independent tables</a:t>
                </a:r>
              </a:p>
              <a:p>
                <a:pPr lvl="1"/>
                <a:r>
                  <a:rPr lang="en-US" altLang="ko-KR" dirty="0"/>
                  <a:t>Choosing the weights</a:t>
                </a:r>
              </a:p>
              <a:p>
                <a:r>
                  <a:rPr lang="en-US" altLang="ko-KR" dirty="0"/>
                  <a:t>Hashed perceptron predictors</a:t>
                </a:r>
              </a:p>
              <a:p>
                <a:pPr lvl="1"/>
                <a:r>
                  <a:rPr lang="en-US" altLang="ko-KR" dirty="0"/>
                  <a:t>Compute a sum, instead of a dot product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2A88C3-CC74-42F4-9B58-69D4F0542D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7AADD9-FE1B-43EF-AB5B-E056565981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F44C82-205B-4740-B97D-2EE84300A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564" y="3100425"/>
            <a:ext cx="3210708" cy="30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528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9B276C-EA97-474B-B2B3-0CF144039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Contributions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E1E1C3-55B1-4342-B0AB-E711CD9CC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Perceptron learning can improve </a:t>
            </a:r>
            <a:r>
              <a:rPr lang="en-US" altLang="ko-KR" b="1" dirty="0"/>
              <a:t>accuracy</a:t>
            </a:r>
            <a:r>
              <a:rPr lang="en-US" altLang="ko-KR" dirty="0"/>
              <a:t> of reuse prediction</a:t>
            </a:r>
          </a:p>
          <a:p>
            <a:pPr lvl="1"/>
            <a:r>
              <a:rPr lang="en-US" altLang="ko-KR" dirty="0"/>
              <a:t>With combine </a:t>
            </a:r>
            <a:r>
              <a:rPr lang="en-US" altLang="ko-KR" b="1" dirty="0"/>
              <a:t>multiple</a:t>
            </a:r>
            <a:r>
              <a:rPr lang="en-US" altLang="ko-KR" dirty="0"/>
              <a:t> inputs</a:t>
            </a:r>
          </a:p>
          <a:p>
            <a:r>
              <a:rPr lang="en-US" altLang="ko-KR" b="1" dirty="0"/>
              <a:t>Outperforming</a:t>
            </a:r>
            <a:r>
              <a:rPr lang="en-US" altLang="ko-KR" dirty="0"/>
              <a:t> the SOTA policies for both single and </a:t>
            </a:r>
            <a:r>
              <a:rPr lang="en-US" altLang="ko-KR" dirty="0" err="1"/>
              <a:t>multiprogrammed</a:t>
            </a:r>
            <a:r>
              <a:rPr lang="en-US" altLang="ko-KR" dirty="0"/>
              <a:t> workloads</a:t>
            </a:r>
          </a:p>
          <a:p>
            <a:r>
              <a:rPr lang="en-US" altLang="ko-KR" dirty="0"/>
              <a:t>More than doubles </a:t>
            </a:r>
            <a:r>
              <a:rPr lang="en-US" altLang="ko-KR" b="1" dirty="0"/>
              <a:t>cache efficiency </a:t>
            </a:r>
            <a:r>
              <a:rPr lang="en-US" altLang="ko-KR" dirty="0"/>
              <a:t>over the LRU</a:t>
            </a:r>
          </a:p>
          <a:p>
            <a:r>
              <a:rPr lang="en-US" altLang="ko-KR" dirty="0"/>
              <a:t>Evaluates with </a:t>
            </a:r>
            <a:r>
              <a:rPr lang="en-US" altLang="ko-KR" b="1" dirty="0"/>
              <a:t>considering prefetching </a:t>
            </a:r>
            <a:endParaRPr lang="ko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E38558-0175-4EEE-AF81-D7BA94F626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7812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BE17A-6193-466E-8889-D3B012253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C10956-6CC2-486C-BD14-B97EDF482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trace of memory access instructions</a:t>
            </a:r>
          </a:p>
          <a:p>
            <a:pPr lvl="1"/>
            <a:r>
              <a:rPr lang="en-US" altLang="ko-KR" dirty="0"/>
              <a:t>Keep tracks of recent PCs accessing the LLC</a:t>
            </a:r>
          </a:p>
          <a:p>
            <a:r>
              <a:rPr lang="en-US" altLang="ko-KR" dirty="0"/>
              <a:t>The PC of the memory instruction</a:t>
            </a:r>
          </a:p>
          <a:p>
            <a:pPr lvl="1"/>
            <a:r>
              <a:rPr lang="en-US" altLang="ko-KR" dirty="0"/>
              <a:t>The succinct proxy of the block</a:t>
            </a:r>
          </a:p>
          <a:p>
            <a:r>
              <a:rPr lang="en-US" altLang="ko-KR" dirty="0"/>
              <a:t>Bits from the memory address</a:t>
            </a:r>
          </a:p>
          <a:p>
            <a:pPr lvl="1"/>
            <a:r>
              <a:rPr lang="en-US" altLang="ko-KR" dirty="0"/>
              <a:t>The page number or tag</a:t>
            </a:r>
          </a:p>
          <a:p>
            <a:r>
              <a:rPr lang="en-US" altLang="ko-KR" dirty="0"/>
              <a:t>A compressed representation</a:t>
            </a:r>
          </a:p>
          <a:p>
            <a:r>
              <a:rPr lang="en-US" altLang="ko-KR" dirty="0"/>
              <a:t>Time/reference count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4F68FD-7ACF-4B61-A1A1-9B98B0D245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1037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81EB7-EE1A-4690-AC01-0CCA5EAF8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Main Idea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35078F-3420-44D7-A84D-DA05B1CB1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Each feature is indexed a distinct table.</a:t>
            </a:r>
          </a:p>
          <a:p>
            <a:r>
              <a:rPr lang="en-US" altLang="ko-KR" dirty="0"/>
              <a:t>If the sum </a:t>
            </a:r>
            <a:r>
              <a:rPr lang="en-US" altLang="ko-KR" b="1" dirty="0"/>
              <a:t>exceeds</a:t>
            </a:r>
            <a:r>
              <a:rPr lang="en-US" altLang="ko-KR" dirty="0"/>
              <a:t> some threshold, the prediction is </a:t>
            </a:r>
            <a:r>
              <a:rPr lang="en-US" altLang="ko-KR" b="1" dirty="0"/>
              <a:t>“not to be reused”</a:t>
            </a:r>
          </a:p>
          <a:p>
            <a:r>
              <a:rPr lang="en-US" altLang="ko-KR" dirty="0"/>
              <a:t>Sampler for updating the predictor</a:t>
            </a:r>
          </a:p>
          <a:p>
            <a:r>
              <a:rPr lang="en-US" altLang="ko-KR" dirty="0"/>
              <a:t>The prediction is </a:t>
            </a:r>
            <a:r>
              <a:rPr lang="en-US" altLang="ko-KR" b="1" dirty="0"/>
              <a:t>incorrect</a:t>
            </a:r>
            <a:r>
              <a:rPr lang="en-US" altLang="ko-KR" dirty="0"/>
              <a:t>, then the weights are </a:t>
            </a:r>
            <a:r>
              <a:rPr lang="en-US" altLang="ko-KR" b="1" dirty="0"/>
              <a:t>decremented </a:t>
            </a:r>
            <a:r>
              <a:rPr lang="en-US" altLang="ko-KR" dirty="0"/>
              <a:t>on an access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523671-C58C-4D4E-823E-4B4196CBA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4839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D68C4C-C60C-4692-A058-32AE96F02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Main Idea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1E5486-26F2-4C87-B30F-572FB8606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Combining features by summing weights</a:t>
            </a:r>
          </a:p>
          <a:p>
            <a:pPr lvl="1"/>
            <a:r>
              <a:rPr lang="en-US" altLang="ko-KR" dirty="0"/>
              <a:t>Avoid destructive interference and exponential blowup</a:t>
            </a:r>
          </a:p>
          <a:p>
            <a:r>
              <a:rPr lang="en-US" altLang="ko-KR" dirty="0"/>
              <a:t>Using the perceptron update rule</a:t>
            </a:r>
          </a:p>
          <a:p>
            <a:pPr lvl="1"/>
            <a:r>
              <a:rPr lang="en-US" altLang="ko-KR" dirty="0"/>
              <a:t>The predictor adapt to changes in program behavior.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A29A19-615D-4F7A-BBCE-820A8A38C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5937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A3BF6-4065-4453-96F4-501F2AAF4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Main Idea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A75E77-9C24-4893-B579-9F098891A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recent reuse predictors (SDBP, </a:t>
            </a:r>
            <a:r>
              <a:rPr lang="en-US" altLang="ko-KR" dirty="0" err="1"/>
              <a:t>SHiP</a:t>
            </a:r>
            <a:r>
              <a:rPr lang="en-US" altLang="ko-KR" dirty="0"/>
              <a:t>) </a:t>
            </a:r>
          </a:p>
          <a:p>
            <a:pPr lvl="1"/>
            <a:r>
              <a:rPr lang="en-US" altLang="ko-KR" dirty="0"/>
              <a:t>A single feature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6CCBB2-353B-4EBA-AD98-325EB4A05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4BBB44F-353F-4B25-9D05-B038FD435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362" y="2800351"/>
            <a:ext cx="79152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045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57F18A6-46F6-4861-AD17-995EC7592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362" y="2800351"/>
            <a:ext cx="7915275" cy="33337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253AB7F-517E-4325-B62F-A1B14F7A7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Main Idea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3FC54E-D8D0-4866-8A4F-ECBEEC3E7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perceptron-based reuse predictor</a:t>
            </a:r>
          </a:p>
          <a:p>
            <a:pPr lvl="1"/>
            <a:r>
              <a:rPr lang="en-US" altLang="ko-KR" dirty="0"/>
              <a:t>Each feature is hashed</a:t>
            </a:r>
          </a:p>
          <a:p>
            <a:pPr lvl="1"/>
            <a:r>
              <a:rPr lang="en-US" altLang="ko-KR" dirty="0"/>
              <a:t>XORed with the PC to index a separate table</a:t>
            </a:r>
          </a:p>
          <a:p>
            <a:pPr lvl="1"/>
            <a:r>
              <a:rPr lang="en-US" altLang="ko-KR" dirty="0"/>
              <a:t>Discovers correlation and ignores the lack of correlation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209158-86C2-4C19-A81E-0EA8B2D2A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6171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937</Words>
  <Application>Microsoft Office PowerPoint</Application>
  <PresentationFormat>와이드스크린</PresentationFormat>
  <Paragraphs>191</Paragraphs>
  <Slides>26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Arial</vt:lpstr>
      <vt:lpstr>roboto</vt:lpstr>
      <vt:lpstr>맑은 고딕</vt:lpstr>
      <vt:lpstr>lato</vt:lpstr>
      <vt:lpstr>Cambria Math</vt:lpstr>
      <vt:lpstr>Wingdings</vt:lpstr>
      <vt:lpstr>Office 테마</vt:lpstr>
      <vt:lpstr>PowerPoint 프레젠테이션</vt:lpstr>
      <vt:lpstr>Perceptron Learning</vt:lpstr>
      <vt:lpstr>Perceptron Learning</vt:lpstr>
      <vt:lpstr>Contributions</vt:lpstr>
      <vt:lpstr>Features</vt:lpstr>
      <vt:lpstr>The Main Idea</vt:lpstr>
      <vt:lpstr>The Main Idea</vt:lpstr>
      <vt:lpstr>The Main Idea</vt:lpstr>
      <vt:lpstr>The Main Idea</vt:lpstr>
      <vt:lpstr>Example</vt:lpstr>
      <vt:lpstr>Training with a Sampler</vt:lpstr>
      <vt:lpstr>Predictor Organization</vt:lpstr>
      <vt:lpstr>Making a Prediction</vt:lpstr>
      <vt:lpstr>Training the predictor</vt:lpstr>
      <vt:lpstr>A Replacement and Bypass Optimization</vt:lpstr>
      <vt:lpstr>Prefetches</vt:lpstr>
      <vt:lpstr>Methodology</vt:lpstr>
      <vt:lpstr>Methodology</vt:lpstr>
      <vt:lpstr>Results</vt:lpstr>
      <vt:lpstr>Results</vt:lpstr>
      <vt:lpstr>Results</vt:lpstr>
      <vt:lpstr>Results</vt:lpstr>
      <vt:lpstr>Results</vt:lpstr>
      <vt:lpstr>Results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2020-03-06T02:35:36Z</dcterms:created>
  <dcterms:modified xsi:type="dcterms:W3CDTF">2021-01-15T07:20:43Z</dcterms:modified>
</cp:coreProperties>
</file>