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</p:sldIdLst>
  <p:sldSz cx="12192000" cy="6858000"/>
  <p:notesSz cx="6858000" cy="9144000"/>
  <p:embeddedFontLst>
    <p:embeddedFont>
      <p:font typeface="Cambria Math" panose="02040503050406030204" pitchFamily="18" charset="0"/>
      <p:regular r:id="rId22"/>
    </p:embeddedFont>
    <p:embeddedFont>
      <p:font typeface="lato" panose="020B0600000101010101" charset="0"/>
      <p:regular r:id="rId23"/>
      <p:bold r:id="rId24"/>
      <p:italic r:id="rId25"/>
      <p:boldItalic r:id="rId26"/>
    </p:embeddedFont>
    <p:embeddedFont>
      <p:font typeface="roboto" panose="020B0600000101010101" charset="0"/>
      <p:regular r:id="rId27"/>
      <p:bold r:id="rId28"/>
      <p:italic r:id="rId29"/>
      <p:boldItalic r:id="rId30"/>
    </p:embeddedFont>
    <p:embeddedFont>
      <p:font typeface="맑은 고딕" panose="020B0503020000020004" pitchFamily="50" charset="-127"/>
      <p:regular r:id="rId31"/>
      <p:bold r:id="rId32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00000"/>
    <a:srgbClr val="5B9BD5"/>
    <a:srgbClr val="FF9B9B"/>
    <a:srgbClr val="00A249"/>
    <a:srgbClr val="007635"/>
    <a:srgbClr val="0F0F70"/>
    <a:srgbClr val="66FF99"/>
    <a:srgbClr val="A5A5A5"/>
    <a:srgbClr val="2C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30" autoAdjust="0"/>
    <p:restoredTop sz="93946" autoAdjust="0"/>
  </p:normalViewPr>
  <p:slideViewPr>
    <p:cSldViewPr snapToGrid="0" showGuides="1">
      <p:cViewPr varScale="1">
        <p:scale>
          <a:sx n="80" d="100"/>
          <a:sy n="80" d="100"/>
        </p:scale>
        <p:origin x="115" y="62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020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Minseon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 err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MLCache</a:t>
            </a:r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A space-Efficient Cache Scheme based on Reuse Distance and Machine Learning for </a:t>
            </a:r>
            <a:r>
              <a:rPr lang="en-US" altLang="ko-KR" sz="3600" b="1" dirty="0" err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NVMe</a:t>
            </a:r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SSDs</a:t>
            </a:r>
            <a:endParaRPr lang="ko-KR" altLang="en-US" sz="3600" b="1" dirty="0">
              <a:solidFill>
                <a:schemeClr val="accent5"/>
              </a:solidFill>
              <a:latin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err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Weiguang</a:t>
            </a:r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Liu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Jinhua Cui, </a:t>
            </a:r>
            <a:r>
              <a:rPr lang="en-US" altLang="ko-KR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Junwei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Liu, and Laurence T. Yang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02329" y="5227659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492318" y="517375"/>
            <a:ext cx="1207383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r>
              <a:rPr lang="en-US" altLang="ko-K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ICCAD’20</a:t>
            </a: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BDFEA7C-BCC2-457F-80B7-A5B2009C7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2971005"/>
            <a:ext cx="4267200" cy="349465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96EDAC2-A7F2-4B04-95E6-D7B2080A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MLCache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3540DF-0E78-47C0-9498-0232F663EC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Artificial neural network</a:t>
                </a:r>
              </a:p>
              <a:p>
                <a:pPr lvl="1"/>
                <a:r>
                  <a:rPr lang="en-US" altLang="ko-KR" dirty="0"/>
                  <a:t>Offline mode</a:t>
                </a:r>
              </a:p>
              <a:p>
                <a:pPr lvl="1"/>
                <a:r>
                  <a:rPr lang="en-US" altLang="ko-KR" dirty="0"/>
                  <a:t>To reduce the access latency, deep neural network doesn’t contain lots of neurons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[] as input in the previous section, real optimal distribution solution as a label for training</a:t>
                </a:r>
              </a:p>
              <a:p>
                <a:pPr lvl="1"/>
                <a:r>
                  <a:rPr lang="en-US" altLang="ko-KR" dirty="0"/>
                  <a:t>The loss is set as the squared difference</a:t>
                </a:r>
              </a:p>
              <a:p>
                <a:pPr lvl="1"/>
                <a:r>
                  <a:rPr lang="en-US" altLang="ko-KR" dirty="0"/>
                  <a:t>Penalty factor for exceeding the constraints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3540DF-0E78-47C0-9498-0232F663EC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5AC984-1F78-46F5-85AC-D8DF20B3C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372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7B62B-50E6-4F0F-B542-CAAD6C90A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MLCache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B37FA-AD66-4EEB-85CD-CB6EB94A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algorithm of the neural network module</a:t>
            </a:r>
          </a:p>
          <a:p>
            <a:pPr marL="3474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73C16C-78FF-4559-9820-48945AED8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CD2C11-FEB8-40CD-989D-C0728CA85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1785614"/>
            <a:ext cx="44862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33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D7F46-35CD-490F-B925-2EC35FA1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MLCache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5BBC2A-50DF-4829-A977-17ACF431C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cache module changes the space size according to the optimal allocation scheme.</a:t>
            </a:r>
          </a:p>
          <a:p>
            <a:r>
              <a:rPr lang="en-US" altLang="ko-KR" dirty="0"/>
              <a:t>For the expanded cache size,</a:t>
            </a:r>
          </a:p>
          <a:p>
            <a:pPr lvl="1"/>
            <a:r>
              <a:rPr lang="en-US" altLang="ko-KR" dirty="0"/>
              <a:t>The capacity of the stream directly set to the allocated size</a:t>
            </a:r>
          </a:p>
          <a:p>
            <a:r>
              <a:rPr lang="en-US" altLang="ko-KR" dirty="0"/>
              <a:t>For the reducing cache size,</a:t>
            </a:r>
          </a:p>
          <a:p>
            <a:pPr lvl="1"/>
            <a:r>
              <a:rPr lang="en-US" altLang="ko-KR" dirty="0"/>
              <a:t>Using LRU method to evict</a:t>
            </a:r>
          </a:p>
          <a:p>
            <a:pPr lvl="1"/>
            <a:r>
              <a:rPr lang="en-US" altLang="ko-KR" dirty="0"/>
              <a:t>Evict one cache page at a time until the cache size of the stream reaches the size</a:t>
            </a:r>
          </a:p>
          <a:p>
            <a:r>
              <a:rPr lang="en-US" altLang="ko-KR" dirty="0"/>
              <a:t>Allocate according to the equal space distribution for abnormal allocations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F0ACF8-D4D3-4B6B-A012-7F9B5F7BB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572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9D661-AC37-42D6-B87C-37BB6735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MLCache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9A85D-B730-4211-9617-8A4C2F476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Overhead analysis</a:t>
            </a:r>
          </a:p>
          <a:p>
            <a:pPr lvl="1"/>
            <a:r>
              <a:rPr lang="en-US" altLang="ko-KR" dirty="0"/>
              <a:t>Space overhead</a:t>
            </a:r>
          </a:p>
          <a:p>
            <a:pPr lvl="2"/>
            <a:r>
              <a:rPr lang="en-US" altLang="ko-KR" sz="2000" dirty="0"/>
              <a:t>The maximum space complexity of PARDA is O(M)</a:t>
            </a:r>
          </a:p>
          <a:p>
            <a:pPr lvl="2"/>
            <a:r>
              <a:rPr lang="en-US" altLang="ko-KR" sz="2000" dirty="0"/>
              <a:t>The Recent Queue only use 1 byte to for stream id and 2 bytes for reuse distance</a:t>
            </a:r>
          </a:p>
          <a:p>
            <a:pPr lvl="2"/>
            <a:r>
              <a:rPr lang="en-US" altLang="ko-KR" sz="2000" dirty="0"/>
              <a:t>The space occupied by the reused distance distribution can’t exceed 2KB</a:t>
            </a:r>
          </a:p>
          <a:p>
            <a:pPr lvl="1"/>
            <a:r>
              <a:rPr lang="en-US" altLang="ko-KR" dirty="0"/>
              <a:t>Computation overhead</a:t>
            </a:r>
          </a:p>
          <a:p>
            <a:pPr lvl="2"/>
            <a:r>
              <a:rPr lang="en-US" altLang="ko-KR" sz="2000" dirty="0"/>
              <a:t>The time complexity of the reuse distance is O(log M)</a:t>
            </a:r>
          </a:p>
          <a:p>
            <a:pPr lvl="2"/>
            <a:r>
              <a:rPr lang="en-US" altLang="ko-KR" sz="2000" dirty="0"/>
              <a:t>The neural network is trained offline, and the neural network is used for calculation at the end of a period, so the delay caused by the overhead is small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9EEAD0-3DC9-4705-888A-8FC878B9F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823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A1D84-B8C3-4B6A-A6DB-A2E36CEB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71063F-8EAE-4BB2-A59C-4A555974D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Trace-driven SSD simulator, </a:t>
            </a:r>
            <a:r>
              <a:rPr lang="en-US" altLang="ko-KR" dirty="0" err="1"/>
              <a:t>MQSim</a:t>
            </a:r>
            <a:endParaRPr lang="en-US" altLang="ko-KR" dirty="0"/>
          </a:p>
          <a:p>
            <a:r>
              <a:rPr lang="en-US" altLang="ko-KR" dirty="0"/>
              <a:t>256GB capacity </a:t>
            </a:r>
            <a:r>
              <a:rPr lang="en-US" altLang="ko-KR" dirty="0" err="1"/>
              <a:t>NVMe</a:t>
            </a:r>
            <a:r>
              <a:rPr lang="en-US" altLang="ko-KR" dirty="0"/>
              <a:t> flash-based SSD</a:t>
            </a:r>
          </a:p>
          <a:p>
            <a:r>
              <a:rPr lang="en-US" altLang="ko-KR" dirty="0"/>
              <a:t>Supports up to 8 streams for simultaneous reading and writing</a:t>
            </a:r>
          </a:p>
          <a:p>
            <a:r>
              <a:rPr lang="en-US" altLang="ko-KR" dirty="0"/>
              <a:t>Use different cache capacities to simulate scenarios</a:t>
            </a:r>
          </a:p>
          <a:p>
            <a:pPr lvl="1"/>
            <a:r>
              <a:rPr lang="en-US" altLang="ko-KR" dirty="0"/>
              <a:t>260 pages in the 4-streams</a:t>
            </a:r>
          </a:p>
          <a:p>
            <a:pPr lvl="1"/>
            <a:r>
              <a:rPr lang="en-US" altLang="ko-KR" dirty="0"/>
              <a:t>680 pages in the 8-streams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781522-44A5-4588-B396-96CC371D3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855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9FC8D-10A9-454B-965D-00774FEA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31594-0656-4BE8-A0F6-8A5304ED9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Using 16 real enterprise server traces</a:t>
            </a:r>
          </a:p>
          <a:p>
            <a:r>
              <a:rPr lang="en-US" altLang="ko-KR" dirty="0"/>
              <a:t>Using 2 streams, 4 streams, 8 streams for testing</a:t>
            </a:r>
          </a:p>
          <a:p>
            <a:pPr lvl="1"/>
            <a:r>
              <a:rPr lang="en-US" altLang="ko-KR" dirty="0"/>
              <a:t>¼ of real traces, and added synthetic traces</a:t>
            </a:r>
          </a:p>
          <a:p>
            <a:r>
              <a:rPr lang="en-US" altLang="ko-KR" dirty="0"/>
              <a:t>Calculate the optimal solution through the simulator</a:t>
            </a:r>
          </a:p>
          <a:p>
            <a:r>
              <a:rPr lang="en-US" altLang="ko-KR" dirty="0"/>
              <a:t>In the experiments, following schemes are implemented</a:t>
            </a:r>
          </a:p>
          <a:p>
            <a:pPr lvl="1"/>
            <a:r>
              <a:rPr lang="en-US" altLang="ko-KR" dirty="0"/>
              <a:t>Evenly partition (baseline)</a:t>
            </a:r>
          </a:p>
          <a:p>
            <a:pPr lvl="1"/>
            <a:r>
              <a:rPr lang="en-US" altLang="ko-KR" dirty="0" err="1"/>
              <a:t>MLCache</a:t>
            </a:r>
            <a:endParaRPr lang="en-US" altLang="ko-KR" dirty="0"/>
          </a:p>
          <a:p>
            <a:pPr lvl="1"/>
            <a:r>
              <a:rPr lang="en-US" altLang="ko-KR" dirty="0"/>
              <a:t>Discrete optimal partition (ideal)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6FA562-6C68-40E4-95A2-8EE133F90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424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7207D-CBC6-45BE-AADE-3DA54EEB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AAD229-99C7-4B5E-8163-D70092683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Hit ratio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C71DEB-950B-4B6F-A8F4-3C9FA7442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1659534-7B8D-42E4-A411-D97C4FFD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" y="1992335"/>
            <a:ext cx="8071211" cy="38807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03B6340-6B2D-4094-A2BA-EF1FF30CC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951" y="4143736"/>
            <a:ext cx="3468670" cy="159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48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7207D-CBC6-45BE-AADE-3DA54EEB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AAD229-99C7-4B5E-8163-D70092683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Hit ratio</a:t>
            </a:r>
          </a:p>
          <a:p>
            <a:pPr lvl="1"/>
            <a:r>
              <a:rPr lang="en-US" altLang="ko-KR" dirty="0" err="1"/>
              <a:t>MLCache</a:t>
            </a:r>
            <a:r>
              <a:rPr lang="en-US" altLang="ko-KR" dirty="0"/>
              <a:t> is suitable for different capacities.</a:t>
            </a:r>
          </a:p>
          <a:p>
            <a:pPr lvl="1"/>
            <a:r>
              <a:rPr lang="en-US" altLang="ko-KR" dirty="0"/>
              <a:t>The effect of improving the hit rate is more obvious when the cache capacity is scarce.</a:t>
            </a:r>
          </a:p>
          <a:p>
            <a:pPr lvl="1"/>
            <a:r>
              <a:rPr lang="en-US" altLang="ko-KR" dirty="0"/>
              <a:t>The improvement of the cache hit comes from:</a:t>
            </a:r>
          </a:p>
          <a:p>
            <a:pPr lvl="2"/>
            <a:r>
              <a:rPr lang="en-US" altLang="ko-KR" sz="2000" dirty="0"/>
              <a:t>Request local changes</a:t>
            </a:r>
          </a:p>
          <a:p>
            <a:pPr lvl="2"/>
            <a:r>
              <a:rPr lang="en-US" altLang="ko-KR" sz="2000" dirty="0"/>
              <a:t>Changes in the size of the cache space</a:t>
            </a:r>
          </a:p>
          <a:p>
            <a:pPr lvl="1"/>
            <a:r>
              <a:rPr lang="en-US" altLang="ko-KR" dirty="0"/>
              <a:t>All traces have a larger improvement in hit rate compared to baseline.</a:t>
            </a:r>
          </a:p>
          <a:p>
            <a:pPr lvl="1"/>
            <a:r>
              <a:rPr lang="en-US" altLang="ko-KR" dirty="0"/>
              <a:t>All are close to discrete optimal partition.</a:t>
            </a:r>
          </a:p>
          <a:p>
            <a:pPr lvl="1"/>
            <a:r>
              <a:rPr lang="en-US" altLang="ko-KR" dirty="0"/>
              <a:t>The smaller the number of streams, the more the </a:t>
            </a:r>
            <a:r>
              <a:rPr lang="en-US" altLang="ko-KR" dirty="0" err="1"/>
              <a:t>MLCache</a:t>
            </a:r>
            <a:r>
              <a:rPr lang="en-US" altLang="ko-KR" dirty="0"/>
              <a:t> approaches the optimal solution.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C71DEB-950B-4B6F-A8F4-3C9FA7442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774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1BCD1-A81F-48CE-AB25-4B4021679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F73551-316C-4B96-BCC9-3A87CBAAA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Response time</a:t>
            </a:r>
          </a:p>
          <a:p>
            <a:pPr lvl="1"/>
            <a:r>
              <a:rPr lang="en-US" altLang="ko-KR" b="0" i="0" u="none" strike="noStrike" baseline="0" dirty="0" err="1"/>
              <a:t>MLCache</a:t>
            </a:r>
            <a:r>
              <a:rPr lang="en-US" altLang="ko-KR" b="0" i="0" u="none" strike="noStrike" baseline="0" dirty="0"/>
              <a:t> can effectively dynamically allocate the optimal cache space for each stream.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246EA-C87D-4302-BD5F-92CF5D508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0AC7A3-BD27-4575-A791-D60DA753C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4083062"/>
            <a:ext cx="4257675" cy="18478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84C7A8-7E67-4F09-ADF2-D52ABDB7C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887" y="3025787"/>
            <a:ext cx="48291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72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9A716-D67E-461E-B379-A09E792C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56E59-2373-448A-B99D-E3D59F0AA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MLCache</a:t>
            </a:r>
            <a:r>
              <a:rPr lang="en-US" altLang="ko-KR" dirty="0"/>
              <a:t> allocates efficient cache space for each I/O queue independently according to the reuse distance distribution and relative request frequency.</a:t>
            </a:r>
          </a:p>
          <a:p>
            <a:r>
              <a:rPr lang="en-US" altLang="ko-KR" dirty="0" err="1"/>
              <a:t>MLCache</a:t>
            </a:r>
            <a:r>
              <a:rPr lang="en-US" altLang="ko-KR" dirty="0"/>
              <a:t> is 96% similar to the ideal model.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1345D5-2D77-42EA-B407-A18681DC9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896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NVMe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promising solution to replace the conventional SATA in modern SSDs</a:t>
            </a:r>
          </a:p>
          <a:p>
            <a:r>
              <a:rPr lang="en-US" altLang="ko-KR" dirty="0"/>
              <a:t>Modern </a:t>
            </a:r>
            <a:r>
              <a:rPr lang="en-US" altLang="ko-KR" dirty="0" err="1"/>
              <a:t>NVMe</a:t>
            </a:r>
            <a:r>
              <a:rPr lang="en-US" altLang="ko-KR" dirty="0"/>
              <a:t> SSDs provide the diverse multiple streams on the cache.</a:t>
            </a:r>
          </a:p>
          <a:p>
            <a:endParaRPr lang="en-US" altLang="ko-KR" dirty="0"/>
          </a:p>
          <a:p>
            <a:r>
              <a:rPr lang="en-US" altLang="ko-KR" dirty="0" err="1"/>
              <a:t>MLCache</a:t>
            </a:r>
            <a:r>
              <a:rPr lang="en-US" altLang="ko-KR" dirty="0"/>
              <a:t> is a space-efficient shared cache management scheme for </a:t>
            </a:r>
            <a:r>
              <a:rPr lang="en-US" altLang="ko-KR" dirty="0" err="1"/>
              <a:t>NVMe</a:t>
            </a:r>
            <a:r>
              <a:rPr lang="en-US" altLang="ko-KR"/>
              <a:t> SSDs.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15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F3E6E-D1D0-4899-836D-AC931904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scheme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9F396-3E45-4316-A02A-FF37A0C39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previous study,</a:t>
            </a:r>
          </a:p>
          <a:p>
            <a:pPr lvl="1"/>
            <a:r>
              <a:rPr lang="en-US" altLang="ko-KR" dirty="0"/>
              <a:t>A global shared cache</a:t>
            </a:r>
          </a:p>
          <a:p>
            <a:pPr marL="347400" lvl="1" indent="0">
              <a:buNone/>
            </a:pPr>
            <a:r>
              <a:rPr lang="en-US" altLang="ko-KR" dirty="0"/>
              <a:t>    Simple and convenient, but it fails to deal with the phenomenon of performance interference.</a:t>
            </a:r>
          </a:p>
          <a:p>
            <a:pPr lvl="1"/>
            <a:r>
              <a:rPr lang="en-US" altLang="ko-KR" dirty="0"/>
              <a:t>A statically partitioned cache</a:t>
            </a:r>
          </a:p>
          <a:p>
            <a:pPr marL="347400" lvl="1" indent="0">
              <a:buNone/>
            </a:pPr>
            <a:r>
              <a:rPr lang="en-US" altLang="ko-KR" dirty="0"/>
              <a:t>    Avoiding performance interference, but the valuable cache resource may be underutilized.</a:t>
            </a:r>
          </a:p>
          <a:p>
            <a:pPr marL="347400" lvl="1" indent="0">
              <a:buNone/>
            </a:pPr>
            <a:r>
              <a:rPr lang="en-US" altLang="ko-KR" dirty="0"/>
              <a:t>    Partitioned cache space is inflexible.</a:t>
            </a:r>
          </a:p>
          <a:p>
            <a:r>
              <a:rPr lang="en-US" altLang="ko-KR" dirty="0" err="1"/>
              <a:t>MLCache</a:t>
            </a:r>
            <a:endParaRPr lang="en-US" altLang="ko-KR" dirty="0"/>
          </a:p>
          <a:p>
            <a:pPr lvl="1"/>
            <a:r>
              <a:rPr lang="en-US" altLang="ko-KR" dirty="0"/>
              <a:t>Use artificial neural network to learn and predict the optimal cache space allocation scheme</a:t>
            </a:r>
          </a:p>
          <a:p>
            <a:pPr lvl="1"/>
            <a:r>
              <a:rPr lang="en-US" altLang="ko-KR" dirty="0"/>
              <a:t>A solution to dynamically divide the cache space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025B57-0FC6-4179-BF46-E455A724C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42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858D6-85D1-4739-911D-1A33BA91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Reuse distance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1EB6E-3CBA-4D9E-8985-D37E2A762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cache hits mainly depend on the relationship between the requested reuse distance and the cache size</a:t>
            </a:r>
          </a:p>
          <a:p>
            <a:r>
              <a:rPr lang="en-US" altLang="ko-KR" dirty="0"/>
              <a:t>Sub-problems</a:t>
            </a:r>
          </a:p>
          <a:p>
            <a:pPr lvl="1"/>
            <a:r>
              <a:rPr lang="en-US" altLang="ko-KR" dirty="0"/>
              <a:t>How to obtain the reuse distance and relative frequency of each stream request</a:t>
            </a:r>
          </a:p>
          <a:p>
            <a:pPr lvl="1"/>
            <a:r>
              <a:rPr lang="en-US" altLang="ko-KR" dirty="0"/>
              <a:t>How to build a model based on quantified locality and frequency to obtain the optimal solution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2D571B-5452-4E36-8015-8036F6EEE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DAC165-44B3-4377-A78C-4EE974E2D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3758565"/>
            <a:ext cx="44862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93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BF99D-66E0-4F36-B93F-62992375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Artificial neural networks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714912-0E1D-44AB-AA22-27D8E1C2B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ANN can automatically learn to approximate the target model</a:t>
            </a:r>
          </a:p>
          <a:p>
            <a:r>
              <a:rPr lang="en-US" altLang="ko-KR" dirty="0" err="1"/>
              <a:t>MLCache</a:t>
            </a:r>
            <a:r>
              <a:rPr lang="en-US" altLang="ko-KR" dirty="0"/>
              <a:t> use artificial neural networks to model cache allocation based on reuse distance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9E0CED-4A49-4FB2-A29F-73C72504E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54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41578D9-B5CC-4C84-9DFE-36AB1EF1B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298" y="2076451"/>
            <a:ext cx="4410075" cy="40576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70872B4-ACBE-4B96-B788-D0482B32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MLCache</a:t>
            </a:r>
            <a:r>
              <a:rPr lang="en-US" altLang="ko-KR" dirty="0"/>
              <a:t> 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8E7A45-587E-42BF-A217-7A20BC5A4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Reuse distance monitoring module</a:t>
            </a:r>
          </a:p>
          <a:p>
            <a:pPr lvl="1"/>
            <a:r>
              <a:rPr lang="en-US" altLang="ko-KR" dirty="0"/>
              <a:t>Continuously monitor each stream’s request address</a:t>
            </a:r>
          </a:p>
          <a:p>
            <a:pPr lvl="1"/>
            <a:r>
              <a:rPr lang="en-US" altLang="ko-KR" dirty="0"/>
              <a:t>Analyze the reuse distance and relative frequency</a:t>
            </a:r>
          </a:p>
          <a:p>
            <a:r>
              <a:rPr lang="en-US" altLang="ko-KR" dirty="0"/>
              <a:t>Neural network module</a:t>
            </a:r>
          </a:p>
          <a:p>
            <a:pPr lvl="1"/>
            <a:r>
              <a:rPr lang="en-US" altLang="ko-KR" dirty="0"/>
              <a:t>Input: the reuse distance and relative frequency</a:t>
            </a:r>
          </a:p>
          <a:p>
            <a:pPr lvl="1"/>
            <a:r>
              <a:rPr lang="en-US" altLang="ko-KR" dirty="0"/>
              <a:t>Output: the allocated space of each stream</a:t>
            </a:r>
          </a:p>
          <a:p>
            <a:pPr lvl="1"/>
            <a:r>
              <a:rPr lang="en-US" altLang="ko-KR" dirty="0"/>
              <a:t>Can get a space-efficient cache scheme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197856-9AC8-4AF9-9AF3-51DC32754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54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1EC89-33D7-4EB0-9C3E-EE964389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MLCache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4EB4AC-5880-4398-A336-AC36A85E8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MLCache</a:t>
            </a:r>
            <a:r>
              <a:rPr lang="en-US" altLang="ko-KR" dirty="0"/>
              <a:t> solves two problems:</a:t>
            </a:r>
          </a:p>
          <a:p>
            <a:pPr lvl="1"/>
            <a:r>
              <a:rPr lang="en-US" altLang="ko-KR" dirty="0"/>
              <a:t>How to describe the reused distance distribution of the stream to form input data</a:t>
            </a:r>
          </a:p>
          <a:p>
            <a:pPr lvl="1"/>
            <a:r>
              <a:rPr lang="en-US" altLang="ko-KR" dirty="0"/>
              <a:t>How to predict the optimal allocation scheme based on the data obtained in the first problem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CF93F7-3C6A-40B2-B3A8-C5E85446B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245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1EC89-33D7-4EB0-9C3E-EE964389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MLCache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84EB4AC-5880-4398-A336-AC36A85E84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Monitor</a:t>
                </a:r>
              </a:p>
              <a:p>
                <a:pPr lvl="1"/>
                <a:r>
                  <a:rPr lang="en-US" altLang="ko-KR" dirty="0"/>
                  <a:t>Use PARDA to calculate the reuse distance</a:t>
                </a:r>
              </a:p>
              <a:p>
                <a:pPr lvl="1"/>
                <a:r>
                  <a:rPr lang="en-US" altLang="ko-KR" dirty="0"/>
                  <a:t>Use the nearest reuse distance as a reference</a:t>
                </a:r>
              </a:p>
              <a:p>
                <a:pPr lvl="1"/>
                <a:r>
                  <a:rPr lang="en-US" altLang="ko-KR" dirty="0"/>
                  <a:t>Recent Queue</a:t>
                </a:r>
              </a:p>
              <a:p>
                <a:pPr lvl="2"/>
                <a:r>
                  <a:rPr lang="en-US" altLang="ko-KR" dirty="0"/>
                  <a:t> </a:t>
                </a:r>
                <a:r>
                  <a:rPr lang="en-US" altLang="ko-KR" sz="2000" dirty="0"/>
                  <a:t>An additional queue to store the reused distance of the last N requests</a:t>
                </a:r>
              </a:p>
              <a:p>
                <a:pPr lvl="2"/>
                <a:r>
                  <a:rPr lang="en-US" altLang="ko-KR" sz="2000" dirty="0"/>
                  <a:t>The stream identification and reuse distance are collected in Recent Queue.</a:t>
                </a:r>
              </a:p>
              <a:p>
                <a:pPr lvl="2"/>
                <a:r>
                  <a:rPr lang="en-US" altLang="ko-KR" sz="2000" dirty="0"/>
                  <a:t>N should be selected based on the longest fluctuation period of the flow.</a:t>
                </a:r>
              </a:p>
              <a:p>
                <a:pPr lvl="2"/>
                <a:r>
                  <a:rPr lang="en-US" altLang="ko-KR" sz="2000" dirty="0"/>
                  <a:t>Counts Recent Queue to obtain the frequency of k streams in all used distance intervals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[] records the frequency of each stream in each reused distance interval segment.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84EB4AC-5880-4398-A336-AC36A85E8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CF93F7-3C6A-40B2-B3A8-C5E85446B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904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7B62B-50E6-4F0F-B542-CAAD6C90A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MLCache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B37FA-AD66-4EEB-85CD-CB6EB94A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algorithm flow of the reuse distance module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73C16C-78FF-4559-9820-48945AED8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741797-648C-4B26-AE55-77978E95E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719262"/>
            <a:ext cx="4524375" cy="40290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D9D555-BEB8-40E9-91AD-0FDB14214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156" y="1719262"/>
            <a:ext cx="45815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1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869</Words>
  <Application>Microsoft Office PowerPoint</Application>
  <PresentationFormat>와이드스크린</PresentationFormat>
  <Paragraphs>131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맑은 고딕</vt:lpstr>
      <vt:lpstr>Wingdings</vt:lpstr>
      <vt:lpstr>Cambria Math</vt:lpstr>
      <vt:lpstr>Arial</vt:lpstr>
      <vt:lpstr>roboto</vt:lpstr>
      <vt:lpstr>lato</vt:lpstr>
      <vt:lpstr>Office 테마</vt:lpstr>
      <vt:lpstr>PowerPoint 프레젠테이션</vt:lpstr>
      <vt:lpstr>NVMe</vt:lpstr>
      <vt:lpstr>Cache scheme</vt:lpstr>
      <vt:lpstr>Reuse distance</vt:lpstr>
      <vt:lpstr>Artificial neural networks</vt:lpstr>
      <vt:lpstr>MLCache architecture</vt:lpstr>
      <vt:lpstr>MLCache</vt:lpstr>
      <vt:lpstr>MLCache</vt:lpstr>
      <vt:lpstr>MLCache</vt:lpstr>
      <vt:lpstr>MLCache</vt:lpstr>
      <vt:lpstr>MLCache</vt:lpstr>
      <vt:lpstr>MLCache</vt:lpstr>
      <vt:lpstr>MLCache</vt:lpstr>
      <vt:lpstr>Experiment</vt:lpstr>
      <vt:lpstr>Experiment</vt:lpstr>
      <vt:lpstr>Experimental Results</vt:lpstr>
      <vt:lpstr>Experimental Results</vt:lpstr>
      <vt:lpstr>Experimental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2020-03-06T02:35:36Z</dcterms:created>
  <dcterms:modified xsi:type="dcterms:W3CDTF">2020-12-09T07:43:08Z</dcterms:modified>
</cp:coreProperties>
</file>