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1" r:id="rId27"/>
    <p:sldId id="279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" panose="020B0600000101010101" charset="0"/>
      <p:regular r:id="rId31"/>
      <p:bold r:id="rId32"/>
      <p:italic r:id="rId33"/>
      <p:boldItalic r:id="rId34"/>
    </p:embeddedFont>
    <p:embeddedFont>
      <p:font typeface="roboto" panose="020B0600000101010101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80" d="100"/>
          <a:sy n="80" d="100"/>
        </p:scale>
        <p:origin x="115" y="6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Applying Deep Learning to the Cache Replacement Problem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Zhan Shi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Xiangru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Huang, Akanksha Jain, Calvin Lin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45831" y="517375"/>
            <a:ext cx="1300356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MICRO-52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91E2-CFBE-44BA-BDFA-1E58AFB6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from the LSTM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E61B7-0002-4101-BC21-A536E2C4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model benefits from a long history of past PCs</a:t>
            </a:r>
          </a:p>
          <a:p>
            <a:r>
              <a:rPr lang="en-US" altLang="ko-KR" dirty="0"/>
              <a:t>A moderate increase in the scaling factor forces sparsity in the attention weight vectors but has minimal influence on accuracy.</a:t>
            </a:r>
          </a:p>
          <a:p>
            <a:r>
              <a:rPr lang="en-US" altLang="ko-KR" dirty="0"/>
              <a:t>The model can achieve good accuracy by attending to just a few sources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B471F-452A-4DB1-9AE9-FC445C14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1D50E-3197-4743-ACCC-05C5C623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09" y="3500114"/>
            <a:ext cx="3422265" cy="2637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CA5F0-54B5-4BF6-9BDC-2498A8D0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3911109"/>
            <a:ext cx="2605088" cy="2358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750821-A1BE-49F4-9EFD-0920462D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6" y="4135442"/>
            <a:ext cx="3422265" cy="19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77412-2C69-400F-A6FB-C39C15D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Insights from the LSTM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509DC-AA5F-4B27-9386-7162AA5D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optimal caching decisions depend not on the order of the sequence but on the presence of important PCs.</a:t>
            </a:r>
          </a:p>
          <a:p>
            <a:r>
              <a:rPr lang="en-US" altLang="ko-KR" dirty="0"/>
              <a:t>Prediction accuracy is largely insensitive to the order of the sequences.</a:t>
            </a:r>
          </a:p>
          <a:p>
            <a:r>
              <a:rPr lang="en-US" altLang="ko-KR" dirty="0"/>
              <a:t>Caching can be simplified from a sequence labeling problem to a binary classification problem.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04380-EA3C-462D-8AED-663A3496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0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3477-2627-451A-8235-AFE23912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SVM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8C623-4B73-439B-89CC-DFE3E602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possible to substitute the LSTM with a simpler model.</a:t>
            </a:r>
          </a:p>
          <a:p>
            <a:r>
              <a:rPr lang="en-US" altLang="ko-KR" dirty="0"/>
              <a:t>Simplify input feature representation to remove duplicate PCs and to forego ordering information</a:t>
            </a:r>
          </a:p>
          <a:p>
            <a:r>
              <a:rPr lang="en-US" altLang="ko-KR" dirty="0"/>
              <a:t>Feature can capture an effective history length of 30 PCs with </a:t>
            </a:r>
            <a:r>
              <a:rPr lang="en-US" altLang="ko-KR" dirty="0" err="1"/>
              <a:t>fewe</a:t>
            </a:r>
            <a:r>
              <a:rPr lang="en-US" altLang="ko-KR" dirty="0"/>
              <a:t> history elements.</a:t>
            </a:r>
          </a:p>
          <a:p>
            <a:r>
              <a:rPr lang="en-US" altLang="ko-KR" dirty="0"/>
              <a:t>Design k-sparse binary feature to represent PCs of a memory access sequence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B96B8-0138-4EF0-BA1C-7FBDCEA6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98168-B800-469F-ABB5-A30197E4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4272915"/>
            <a:ext cx="9572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E13FC-4681-439E-8827-ACB1A082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34B4B-9CD6-4FA0-935F-B9FB27C8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 History Register</a:t>
            </a:r>
          </a:p>
          <a:p>
            <a:pPr lvl="1"/>
            <a:r>
              <a:rPr lang="en-US" altLang="ko-KR" dirty="0"/>
              <a:t>Maintains an unordered list of the last 5 PCs seen by each core</a:t>
            </a:r>
          </a:p>
          <a:p>
            <a:pPr lvl="1"/>
            <a:r>
              <a:rPr lang="en-US" altLang="ko-KR" dirty="0"/>
              <a:t>A small LRU cache that tracks the 5 most recent PCs</a:t>
            </a:r>
          </a:p>
          <a:p>
            <a:r>
              <a:rPr lang="en-US" altLang="ko-KR" dirty="0"/>
              <a:t>ISVM table</a:t>
            </a:r>
          </a:p>
          <a:p>
            <a:pPr lvl="1"/>
            <a:r>
              <a:rPr lang="en-US" altLang="ko-KR" dirty="0"/>
              <a:t>Tracks the weights of each PC’s ISVM</a:t>
            </a:r>
          </a:p>
          <a:p>
            <a:pPr lvl="1"/>
            <a:r>
              <a:rPr lang="en-US" altLang="ko-KR" dirty="0"/>
              <a:t>Each PC’s ISVM consists of 16 weights for different</a:t>
            </a:r>
          </a:p>
          <a:p>
            <a:pPr marL="347400" lvl="1" indent="0">
              <a:buNone/>
            </a:pPr>
            <a:r>
              <a:rPr lang="en-US" altLang="ko-KR" dirty="0"/>
              <a:t>    possible PCs in the history register.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516DA-2A3E-4B63-BA6A-F14523E72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05606-67B5-4D84-B30B-0EBA2467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99" y="2456105"/>
            <a:ext cx="4408661" cy="3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8FF66-D375-4CAE-B6E9-ABA8CD17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ACE5-D2A4-4B55-AB8B-CEC56035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Glider is trained based on the behavior of a few sampled sets.</a:t>
            </a:r>
          </a:p>
          <a:p>
            <a:r>
              <a:rPr lang="en-US" altLang="ko-KR" dirty="0"/>
              <a:t>Retrieves the weights corresponding to the current PC and the PCHR</a:t>
            </a:r>
          </a:p>
          <a:p>
            <a:r>
              <a:rPr lang="en-US" altLang="ko-KR" dirty="0"/>
              <a:t>The weights are incremented by 1 if </a:t>
            </a:r>
            <a:r>
              <a:rPr lang="en-US" altLang="ko-KR" dirty="0" err="1"/>
              <a:t>OPTgen</a:t>
            </a:r>
            <a:r>
              <a:rPr lang="en-US" altLang="ko-KR" dirty="0"/>
              <a:t> determines</a:t>
            </a:r>
          </a:p>
          <a:p>
            <a:r>
              <a:rPr lang="en-US" altLang="ko-KR" dirty="0"/>
              <a:t>Dynamically selects among a fixed set of thresholds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D7644-2FF8-45C1-B798-C889464D0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8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3766-8097-41DC-8C4A-5541EEF8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E5988-C0B1-4C1D-AFF0-C3DB0387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summation of the weights is greater or equal to a threshold,</a:t>
            </a:r>
          </a:p>
          <a:p>
            <a:pPr lvl="1"/>
            <a:r>
              <a:rPr lang="en-US" altLang="ko-KR" dirty="0"/>
              <a:t>Cache-friendly</a:t>
            </a:r>
          </a:p>
          <a:p>
            <a:pPr lvl="1"/>
            <a:r>
              <a:rPr lang="en-US" altLang="ko-KR" dirty="0"/>
              <a:t>Insert it with high priority</a:t>
            </a:r>
          </a:p>
          <a:p>
            <a:r>
              <a:rPr lang="en-US" altLang="ko-KR" dirty="0"/>
              <a:t>If the summation of the weights is less than 0,</a:t>
            </a:r>
          </a:p>
          <a:p>
            <a:pPr lvl="1"/>
            <a:r>
              <a:rPr lang="en-US" altLang="ko-KR" dirty="0"/>
              <a:t>Cache-averse</a:t>
            </a:r>
          </a:p>
          <a:p>
            <a:pPr lvl="1"/>
            <a:r>
              <a:rPr lang="en-US" altLang="ko-KR" dirty="0"/>
              <a:t>Insert it with low priority</a:t>
            </a:r>
          </a:p>
          <a:p>
            <a:r>
              <a:rPr lang="en-US" altLang="ko-KR" dirty="0"/>
              <a:t>Else (between 0 and 60),</a:t>
            </a:r>
          </a:p>
          <a:p>
            <a:pPr lvl="1"/>
            <a:r>
              <a:rPr lang="en-US" altLang="ko-KR" dirty="0"/>
              <a:t>Cache-friendly</a:t>
            </a:r>
          </a:p>
          <a:p>
            <a:pPr lvl="1"/>
            <a:r>
              <a:rPr lang="en-US" altLang="ko-KR" dirty="0"/>
              <a:t>Insert it with medium priority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E1529-077B-4180-AAD3-74E0C1CC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86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1282E-ABD2-4531-9864-BB5B15A8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62B4A-1E75-4635-BEDC-2334EE08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 ISVM against LSTM (offline setting)</a:t>
            </a:r>
          </a:p>
          <a:p>
            <a:r>
              <a:rPr lang="en-US" altLang="ko-KR" dirty="0"/>
              <a:t>Compare Glider against Hawkeye, </a:t>
            </a:r>
            <a:r>
              <a:rPr lang="en-US" altLang="ko-KR" dirty="0" err="1"/>
              <a:t>SHiP</a:t>
            </a:r>
            <a:r>
              <a:rPr lang="en-US" altLang="ko-KR" dirty="0"/>
              <a:t>++, and MPPPB (online setting)</a:t>
            </a:r>
          </a:p>
          <a:p>
            <a:r>
              <a:rPr lang="en-US" altLang="ko-KR" dirty="0"/>
              <a:t>Simulator – the simulation framework released by CRC2</a:t>
            </a:r>
          </a:p>
          <a:p>
            <a:pPr lvl="1"/>
            <a:r>
              <a:rPr lang="en-US" altLang="ko-KR" dirty="0"/>
              <a:t>Based on </a:t>
            </a:r>
            <a:r>
              <a:rPr lang="en-US" altLang="ko-KR" dirty="0" err="1"/>
              <a:t>ChampSim</a:t>
            </a:r>
            <a:endParaRPr lang="en-US" altLang="ko-KR" dirty="0"/>
          </a:p>
          <a:p>
            <a:pPr lvl="1"/>
            <a:r>
              <a:rPr lang="en-US" altLang="ko-KR" dirty="0"/>
              <a:t>4-wide out-of-order processor with 8-stage </a:t>
            </a:r>
            <a:r>
              <a:rPr lang="en-US" altLang="ko-KR" dirty="0" err="1"/>
              <a:t>pipline</a:t>
            </a:r>
            <a:r>
              <a:rPr lang="en-US" altLang="ko-KR" dirty="0"/>
              <a:t>, a 128-entry reorder buffer, a three-level cache hierarchy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CD06E-DEC4-49CE-A756-6D67EA1A1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61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D4CA-FF2E-46D7-980E-D00A47FC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offline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C2CF8-D20F-49C6-AB08-FC1FE293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Attention-based LSTM improves accuracy by 10.4% over the Hawkeye.</a:t>
            </a:r>
          </a:p>
          <a:p>
            <a:r>
              <a:rPr lang="en-US" altLang="ko-KR" dirty="0"/>
              <a:t>Offline ISVM improves accuracy by 9.1% over the Hawkeye.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B031D-225D-43A9-B071-06AA8CA2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B57B76-DEC4-4891-B929-946ACD77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583223"/>
            <a:ext cx="5562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3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579B0-4C11-4376-8711-84BF6C0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online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1A4DD-ADE6-4583-94DC-EE119BEA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Glider is more accurate than state-of-the-art online models. (88.8% vs. 84.9%)</a:t>
            </a:r>
          </a:p>
          <a:p>
            <a:r>
              <a:rPr lang="en-US" altLang="ko-KR" dirty="0"/>
              <a:t>On the subset of benchmarks, the accuracy improves from 73.5% to 82.4% - similar to the offline improvements from 72.2% to 81.2%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FCD52-5254-4153-A911-D8BD25701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23BEF9-6379-467C-BF4A-7AAD4AF5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07" y="2604359"/>
            <a:ext cx="4544185" cy="36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3552-D5A8-40E0-91DF-B6DB686A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online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CAB48-D611-48A9-A9C0-9210B130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Single-core performance</a:t>
            </a:r>
          </a:p>
          <a:p>
            <a:pPr lvl="1"/>
            <a:r>
              <a:rPr lang="en-US" altLang="ko-KR" dirty="0"/>
              <a:t>Glider significantly reduces the LLC miss rate in comparison with the three replacement policies.</a:t>
            </a:r>
          </a:p>
          <a:p>
            <a:pPr lvl="1"/>
            <a:r>
              <a:rPr lang="en-US" altLang="ko-KR" dirty="0"/>
              <a:t>Average miss reduction of 8.9% on the 33 memory-intensive benchmarks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AEDF0-270F-4ED2-B480-087830F6A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C18D1B-E19B-491B-9033-A1D37E52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18" y="2703448"/>
            <a:ext cx="7624763" cy="35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are deep learning models ill suited for use in hardware predictors?</a:t>
            </a:r>
          </a:p>
          <a:p>
            <a:pPr lvl="1"/>
            <a:r>
              <a:rPr lang="en-US" altLang="ko-KR" dirty="0"/>
              <a:t>Require enormous resources to train</a:t>
            </a:r>
          </a:p>
          <a:p>
            <a:pPr lvl="1"/>
            <a:r>
              <a:rPr lang="en-US" altLang="ko-KR" dirty="0"/>
              <a:t>So, the training is performed offline but,</a:t>
            </a:r>
          </a:p>
          <a:p>
            <a:pPr lvl="2"/>
            <a:r>
              <a:rPr lang="en-US" altLang="ko-KR" sz="2000" dirty="0"/>
              <a:t>Computer programs exhibit time-varying phase behavior</a:t>
            </a:r>
          </a:p>
          <a:p>
            <a:pPr lvl="2"/>
            <a:r>
              <a:rPr lang="en-US" altLang="ko-KR" sz="2000" dirty="0"/>
              <a:t>The behavior of one program can differ wildly from that of another.</a:t>
            </a:r>
          </a:p>
          <a:p>
            <a:pPr lvl="1"/>
            <a:r>
              <a:rPr lang="en-US" altLang="ko-KR" dirty="0"/>
              <a:t>Too large to be implemented on a chip to make predictions</a:t>
            </a:r>
          </a:p>
          <a:p>
            <a:pPr lvl="1"/>
            <a:r>
              <a:rPr lang="en-US" altLang="ko-KR" dirty="0"/>
              <a:t>Slow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A05EB-44DE-4574-91CB-531F1FE2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online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7F991-54CC-4659-A217-93C080DA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Multi-core performance</a:t>
            </a:r>
          </a:p>
          <a:p>
            <a:pPr lvl="1"/>
            <a:r>
              <a:rPr lang="en-US" altLang="ko-KR" dirty="0"/>
              <a:t>Glider performs well on a 3-core system as it improves performance by 14.7%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43DEF-9EA5-446A-82D6-BE86336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700B11-5DA2-45E1-A4ED-16CECCC4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07" y="2297473"/>
            <a:ext cx="549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7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A3663-66BB-4EBB-B0EE-CE8B212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online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BCDB9-E763-4434-AB8D-FD8030D4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Effective sequence length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52F72-6148-4BF6-B3EB-A3A55020E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DEBE25-F02B-4406-8030-80D43B98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74" y="1723489"/>
            <a:ext cx="6386652" cy="42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8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EB6BB-7757-4B6F-9F05-736D7231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Practicality of Glider vs.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5460-8F1C-4180-9C47-1E8C7707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budget</a:t>
            </a:r>
          </a:p>
          <a:p>
            <a:pPr lvl="1"/>
            <a:r>
              <a:rPr lang="en-US" altLang="ko-KR" dirty="0"/>
              <a:t>Glider’s total hardware budget is 61.6KB</a:t>
            </a:r>
          </a:p>
          <a:p>
            <a:pPr lvl="1"/>
            <a:r>
              <a:rPr lang="en-US" altLang="ko-KR" dirty="0"/>
              <a:t>The attention-based LSTM model is at least 3 orders of magnitude mor expensive</a:t>
            </a:r>
          </a:p>
          <a:p>
            <a:r>
              <a:rPr lang="en-US" altLang="ko-KR" dirty="0"/>
              <a:t>Convergence rate</a:t>
            </a:r>
          </a:p>
          <a:p>
            <a:pPr lvl="1"/>
            <a:r>
              <a:rPr lang="en-US" altLang="ko-KR" dirty="0"/>
              <a:t>LSTM takes 10-15 iterations to converge</a:t>
            </a:r>
          </a:p>
          <a:p>
            <a:pPr lvl="1"/>
            <a:r>
              <a:rPr lang="en-US" altLang="ko-KR" dirty="0"/>
              <a:t>Perceptron and Hawkeye, converge fast but have the limited accuracy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7EC60-63D6-4681-ACEE-9E63C5593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54B77-0CD7-446E-B1B1-40D78C7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799" y="4078361"/>
            <a:ext cx="4064402" cy="22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0A73-AD45-4084-9532-07F988D7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Practicality of Glider vs.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CC301-F6F8-4AA6-B5A0-ADD619AA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 the practicality of deep learning for caching, </a:t>
            </a:r>
          </a:p>
          <a:p>
            <a:pPr lvl="1"/>
            <a:r>
              <a:rPr lang="en-US" altLang="ko-KR" dirty="0"/>
              <a:t>The model size of the attention-based LSTM is at least 1MB</a:t>
            </a:r>
          </a:p>
          <a:p>
            <a:pPr lvl="1"/>
            <a:r>
              <a:rPr lang="en-US" altLang="ko-KR" dirty="0"/>
              <a:t>LSTM typically requires floating-point operations.</a:t>
            </a:r>
          </a:p>
          <a:p>
            <a:pPr lvl="1"/>
            <a:r>
              <a:rPr lang="en-US" altLang="ko-KR" dirty="0"/>
              <a:t>The LSTM needs to be pre-trained offline.</a:t>
            </a:r>
          </a:p>
          <a:p>
            <a:pPr lvl="1"/>
            <a:r>
              <a:rPr lang="en-US" altLang="ko-KR" dirty="0"/>
              <a:t>Deep learning models are still not ready for direct use in hardware predictors.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486DF-7EEE-4B83-8A3A-95FDDCAA9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9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7F85F-F0A8-4FAE-BA34-D188E864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High-level program semantics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0FE31-B216-4FDE-8F99-1032A34C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Attention-based LSTM can learn high-level program semantics.</a:t>
            </a:r>
          </a:p>
          <a:p>
            <a:r>
              <a:rPr lang="en-US" altLang="ko-KR" dirty="0"/>
              <a:t>The model discovers that certain types of network messages tend to cache-friendly or not by distinguishing the different control-flow paths for different types of messages.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282E0-7355-4673-81A0-BD290B76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06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7F85F-F0A8-4FAE-BA34-D188E864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High-level program semantics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0FE31-B216-4FDE-8F99-1032A34C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scheduleAt</a:t>
            </a:r>
            <a:r>
              <a:rPr lang="en-US" altLang="ko-KR" dirty="0"/>
              <a:t>() method</a:t>
            </a:r>
          </a:p>
          <a:p>
            <a:pPr lvl="1"/>
            <a:r>
              <a:rPr lang="en-US" altLang="ko-KR" dirty="0"/>
              <a:t>To schedule incoming messages at a given time t</a:t>
            </a:r>
          </a:p>
          <a:p>
            <a:r>
              <a:rPr lang="en-US" altLang="ko-KR" dirty="0"/>
              <a:t>The model discovered that the </a:t>
            </a:r>
            <a:r>
              <a:rPr lang="en-US" altLang="ko-KR" dirty="0" err="1"/>
              <a:t>endIFGMsg</a:t>
            </a:r>
            <a:r>
              <a:rPr lang="en-US" altLang="ko-KR" dirty="0"/>
              <a:t> object has better cache locality than </a:t>
            </a:r>
            <a:r>
              <a:rPr lang="en-US" altLang="ko-KR" dirty="0" err="1"/>
              <a:t>endJamSignal</a:t>
            </a:r>
            <a:r>
              <a:rPr lang="en-US" altLang="ko-KR" dirty="0"/>
              <a:t> and </a:t>
            </a:r>
            <a:r>
              <a:rPr lang="en-US" altLang="ko-KR" dirty="0" err="1"/>
              <a:t>endTxMsg</a:t>
            </a:r>
            <a:r>
              <a:rPr lang="en-US" altLang="ko-KR" dirty="0"/>
              <a:t> objects.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282E0-7355-4673-81A0-BD290B76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B7F49-F849-4856-900B-CE8A0298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62" y="3800475"/>
            <a:ext cx="4507893" cy="2409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33834-3440-4322-8F9D-AA2C0B76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41" y="3667126"/>
            <a:ext cx="4115499" cy="25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03D20-3338-4790-B733-9AFC611A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093A-3F9B-493B-B25B-62FB1D2CE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step size n of offline ISVM is considered from 0.0001 to 1(0.0001, 0.0005, …)</a:t>
                </a:r>
              </a:p>
              <a:p>
                <a:r>
                  <a:rPr lang="en-US" altLang="ko-KR" dirty="0"/>
                  <a:t>For Glider, the update threshold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fixed step size 1. no decay.</a:t>
                </a:r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093A-3F9B-493B-B25B-62FB1D2CE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F7A85-4983-4412-BEB4-1997AEC61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849AC-8870-40C1-8022-531AD73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61" y="2800025"/>
            <a:ext cx="5199478" cy="36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F97D-1C33-496D-8BBF-3841192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B4D51-177C-45D6-A024-ADB665A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paper has presented a new cache replacement policy using SVM to outperform the SOTA.</a:t>
            </a:r>
          </a:p>
          <a:p>
            <a:r>
              <a:rPr lang="en-US" altLang="ko-KR" dirty="0"/>
              <a:t>The approach in designing Glider suggests the effectiveness of simple models.</a:t>
            </a:r>
          </a:p>
          <a:p>
            <a:r>
              <a:rPr lang="en-US" altLang="ko-KR" dirty="0"/>
              <a:t>The insights and techniques presented in this paper can inspire the design of similar solutions for other tasks.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D70BD-4A14-4115-A21B-21318F3AC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9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A9D7A-207D-44F2-9893-610DF497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7CA84-EC9C-4560-B0D2-D54F84BB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paper,</a:t>
            </a:r>
          </a:p>
          <a:p>
            <a:pPr lvl="1"/>
            <a:r>
              <a:rPr lang="en-US" altLang="ko-KR" dirty="0"/>
              <a:t>Design A RNN model that is trained offline for individual programs.</a:t>
            </a:r>
          </a:p>
          <a:p>
            <a:pPr lvl="1"/>
            <a:r>
              <a:rPr lang="en-US" altLang="ko-KR" dirty="0"/>
              <a:t>Interpret this offline model to reveal an important insight that is useful for cache designer.</a:t>
            </a:r>
          </a:p>
          <a:p>
            <a:pPr lvl="1"/>
            <a:r>
              <a:rPr lang="en-US" altLang="ko-KR" dirty="0"/>
              <a:t>Use this insight to design a simple online model that matches the offline model’s accuracy with orders of magnitude lower cost.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45A1D-6881-4458-A172-CE5D55CF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9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7A652-494D-4F24-B72A-BBC5C498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95684-17E9-49B7-AC0D-F15153FF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Formulate cache replacement as a sequence labeling problem</a:t>
            </a:r>
          </a:p>
          <a:p>
            <a:pPr lvl="1"/>
            <a:r>
              <a:rPr lang="en-US" altLang="ko-KR" dirty="0"/>
              <a:t>A binary label that indicates whether the accessed data should be cached or not</a:t>
            </a:r>
          </a:p>
          <a:p>
            <a:r>
              <a:rPr lang="en-US" altLang="ko-KR" dirty="0" err="1"/>
              <a:t>Belady’s</a:t>
            </a:r>
            <a:r>
              <a:rPr lang="en-US" altLang="ko-KR" dirty="0"/>
              <a:t> MIN algorithm to provide oracle labels for the training data</a:t>
            </a:r>
          </a:p>
          <a:p>
            <a:r>
              <a:rPr lang="en-US" altLang="ko-KR" dirty="0"/>
              <a:t>LSTM and attention mechanism</a:t>
            </a:r>
          </a:p>
          <a:p>
            <a:r>
              <a:rPr lang="en-US" altLang="ko-KR" dirty="0"/>
              <a:t>Support vector machine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ADF2F-D9F9-4597-B8A4-95F0BF042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7ED3C-348E-4A79-9C12-2E5A831C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Hawkeye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72538-CF51-4335-A2EC-6943786D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replacement as a supervised learning problem</a:t>
            </a:r>
          </a:p>
          <a:p>
            <a:pPr lvl="1"/>
            <a:r>
              <a:rPr lang="en-US" altLang="ko-KR" dirty="0"/>
              <a:t>A predictor is trained from the optimal caching solution for past cache accesses</a:t>
            </a:r>
          </a:p>
          <a:p>
            <a:r>
              <a:rPr lang="en-US" altLang="ko-KR" dirty="0" err="1"/>
              <a:t>OPTgen</a:t>
            </a:r>
            <a:endParaRPr lang="en-US" altLang="ko-KR" dirty="0"/>
          </a:p>
          <a:p>
            <a:pPr lvl="1"/>
            <a:r>
              <a:rPr lang="en-US" altLang="ko-KR" dirty="0"/>
              <a:t>Simulates the optimal solution’s behavior to produce training labels</a:t>
            </a:r>
          </a:p>
          <a:p>
            <a:r>
              <a:rPr lang="en-US" altLang="ko-KR" dirty="0"/>
              <a:t>Hawkeye Predictor</a:t>
            </a:r>
          </a:p>
          <a:p>
            <a:pPr lvl="1"/>
            <a:r>
              <a:rPr lang="en-US" altLang="ko-KR" dirty="0"/>
              <a:t>A binary classifier to predict whether data loaded by a memory access is likely to be cashed or not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A45B3-A169-4BA6-A231-411AD7445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F2EDF-7CAD-46A2-A316-765034E8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06" y="4254305"/>
            <a:ext cx="4700588" cy="19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E66D-5733-4ECB-AAA5-EBCAA67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F9D88-24D5-4B7E-8DF1-628F24E8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prediction problems (NLP and speech recognition)</a:t>
            </a:r>
          </a:p>
          <a:p>
            <a:r>
              <a:rPr lang="en-US" altLang="ko-KR" dirty="0"/>
              <a:t>Use their internal hidden states to process a sequence, that the hidden states depends on the previous hidden state and the current input</a:t>
            </a:r>
          </a:p>
          <a:p>
            <a:r>
              <a:rPr lang="en-US" altLang="ko-KR" dirty="0"/>
              <a:t>LSTM</a:t>
            </a:r>
          </a:p>
          <a:p>
            <a:pPr lvl="1"/>
            <a:r>
              <a:rPr lang="en-US" altLang="ko-KR" dirty="0"/>
              <a:t>Designed to learn long, complex patterns within a sequence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184DB-A650-4B6A-B763-B654143D0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1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A9F3-737E-4E11-8134-D0821BB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mechanisms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B58A0-9D99-4644-BFFF-17314423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Enable a sequence model to focus its attention on certain inputs</a:t>
            </a:r>
          </a:p>
          <a:p>
            <a:r>
              <a:rPr lang="en-US" altLang="ko-KR" dirty="0"/>
              <a:t>used to learn the correlation between a source and a target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095C2-F5C0-48E8-B6B7-A0A9E0D7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9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C6393-5160-41D1-B976-C2A5B70A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with scaled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70E37-B21F-4489-B3C0-127E803F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 whether the corresponding load should be cached or not</a:t>
            </a:r>
          </a:p>
          <a:p>
            <a:r>
              <a:rPr lang="en-US" altLang="ko-KR" dirty="0"/>
              <a:t>Three layers – an embedding layer, a 1-layer LSTM, a scaled dot-product attention layer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CFCE1-A55B-46A0-9C36-3B1150298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4AE738-293D-496D-ADD1-0F0E7038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2171376"/>
            <a:ext cx="5953125" cy="4095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EEBECB-B671-4EA4-882B-CCCB6B2D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65" y="3500114"/>
            <a:ext cx="5972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769E-F556-4630-9B2C-834CB48E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with scaled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89737-0775-4F57-A8AF-88033955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 the trace by slicing it into fixed-length sequences of length 2N</a:t>
            </a:r>
          </a:p>
          <a:p>
            <a:r>
              <a:rPr lang="en-US" altLang="ko-KR" dirty="0"/>
              <a:t>Overlap consecutive sequences by half of the sequence length N</a:t>
            </a:r>
          </a:p>
          <a:p>
            <a:r>
              <a:rPr lang="en-US" altLang="ko-KR" dirty="0"/>
              <a:t>The first half of each sequence is thus a warmup sequence that provides context for the predictions of the second half of the sequence.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0AADE-CB5E-489E-A5CF-4BABEBF65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8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와이드스크린</PresentationFormat>
  <Paragraphs>156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Wingdings</vt:lpstr>
      <vt:lpstr>Cambria Math</vt:lpstr>
      <vt:lpstr>Arial</vt:lpstr>
      <vt:lpstr>roboto</vt:lpstr>
      <vt:lpstr>lato</vt:lpstr>
      <vt:lpstr>맑은 고딕</vt:lpstr>
      <vt:lpstr>Office 테마</vt:lpstr>
      <vt:lpstr>PowerPoint 프레젠테이션</vt:lpstr>
      <vt:lpstr>Introduction</vt:lpstr>
      <vt:lpstr>Introduction</vt:lpstr>
      <vt:lpstr>Introduction</vt:lpstr>
      <vt:lpstr>Hawkeye</vt:lpstr>
      <vt:lpstr>Recurrent Neural Networks</vt:lpstr>
      <vt:lpstr>Attention mechanisms</vt:lpstr>
      <vt:lpstr>LSTM with scaled attention</vt:lpstr>
      <vt:lpstr>LSTM with scaled attention</vt:lpstr>
      <vt:lpstr>Insights from the LSTM model</vt:lpstr>
      <vt:lpstr>Insights from the LSTM model</vt:lpstr>
      <vt:lpstr>Integer SVM</vt:lpstr>
      <vt:lpstr>Hardware design</vt:lpstr>
      <vt:lpstr>Training</vt:lpstr>
      <vt:lpstr>Prediction</vt:lpstr>
      <vt:lpstr>Evaluation</vt:lpstr>
      <vt:lpstr>Comparison of offline models</vt:lpstr>
      <vt:lpstr>Comparison of online models</vt:lpstr>
      <vt:lpstr>Comparison of online models</vt:lpstr>
      <vt:lpstr>Comparison of online models</vt:lpstr>
      <vt:lpstr>Comparison of online models</vt:lpstr>
      <vt:lpstr>Practicality of Glider vs. LSTM</vt:lpstr>
      <vt:lpstr>Practicality of Glider vs. LSTM</vt:lpstr>
      <vt:lpstr>Learning High-level program semantics</vt:lpstr>
      <vt:lpstr>Learning High-level program semantics</vt:lpstr>
      <vt:lpstr>Model specification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2020-12-30T11:29:23Z</dcterms:modified>
</cp:coreProperties>
</file>