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lato" panose="020B0600000101010101" charset="0"/>
      <p:regular r:id="rId20"/>
      <p:bold r:id="rId21"/>
      <p:italic r:id="rId22"/>
      <p:boldItalic r:id="rId23"/>
    </p:embeddedFont>
    <p:embeddedFont>
      <p:font typeface="roboto" panose="020B0600000101010101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Frequent Access Pattern-based Prefetching Inside of Solid-State Drives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Xiaofei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Xu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Zhigang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Cai,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Jianwei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Liao, Yutaka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Ishiaka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1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543614" y="517375"/>
            <a:ext cx="110479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DATE’20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E752-BB08-4491-843A-C1185619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EA3B7-4C1D-4DB6-B391-E3EF2B51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SSDsim</a:t>
            </a:r>
            <a:endParaRPr lang="en-US" altLang="ko-KR" dirty="0"/>
          </a:p>
          <a:p>
            <a:r>
              <a:rPr lang="en-US" altLang="ko-KR" dirty="0"/>
              <a:t>4 disk traces from Microsoft Research Cambridge traces</a:t>
            </a:r>
          </a:p>
          <a:p>
            <a:r>
              <a:rPr lang="en-US" altLang="ko-KR" dirty="0"/>
              <a:t>Schemes</a:t>
            </a:r>
          </a:p>
          <a:p>
            <a:pPr lvl="1"/>
            <a:r>
              <a:rPr lang="en-US" altLang="ko-KR" dirty="0"/>
              <a:t>Baseline(no prefetching)</a:t>
            </a:r>
          </a:p>
          <a:p>
            <a:pPr lvl="1"/>
            <a:r>
              <a:rPr lang="en-US" altLang="ko-KR" dirty="0"/>
              <a:t>Lynx</a:t>
            </a:r>
          </a:p>
          <a:p>
            <a:pPr lvl="1"/>
            <a:r>
              <a:rPr lang="en-US" altLang="ko-KR" dirty="0"/>
              <a:t>Resource-Optimized Prefetching(ROP)</a:t>
            </a:r>
          </a:p>
          <a:p>
            <a:pPr lvl="1"/>
            <a:r>
              <a:rPr lang="en-US" altLang="ko-KR" dirty="0"/>
              <a:t>Pattern (proposed scheme)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BD267-4EEF-4871-B5F2-952531F9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12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2A729-B202-495D-BEF2-FD68E458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response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D6CCD-F72E-42E3-B1AB-74BEED83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Pattern can reduce the read latency</a:t>
            </a:r>
          </a:p>
          <a:p>
            <a:r>
              <a:rPr lang="en-US" altLang="ko-KR" dirty="0"/>
              <a:t>Hm_0</a:t>
            </a:r>
          </a:p>
          <a:p>
            <a:pPr lvl="1"/>
            <a:r>
              <a:rPr lang="en-US" altLang="ko-KR" dirty="0"/>
              <a:t>All prefetching scheme is </a:t>
            </a:r>
            <a:r>
              <a:rPr lang="en-US" altLang="ko-KR" b="1" dirty="0"/>
              <a:t>worse</a:t>
            </a:r>
            <a:r>
              <a:rPr lang="en-US" altLang="ko-KR" dirty="0"/>
              <a:t> than baseline</a:t>
            </a:r>
          </a:p>
          <a:p>
            <a:pPr lvl="1"/>
            <a:r>
              <a:rPr lang="en-US" altLang="ko-KR" dirty="0"/>
              <a:t>60.1% hot read addresses = hot write addresses</a:t>
            </a:r>
          </a:p>
          <a:p>
            <a:pPr lvl="1"/>
            <a:r>
              <a:rPr lang="en-US" altLang="ko-KR" dirty="0"/>
              <a:t>Many small read requests</a:t>
            </a:r>
            <a:br>
              <a:rPr lang="en-US" altLang="ko-KR" dirty="0"/>
            </a:br>
            <a:r>
              <a:rPr lang="en-US" altLang="ko-KR" dirty="0"/>
              <a:t>less than the prefetching unit</a:t>
            </a:r>
          </a:p>
          <a:p>
            <a:pPr lvl="1"/>
            <a:r>
              <a:rPr lang="en-US" altLang="ko-KR" dirty="0"/>
              <a:t>Pattern is similar to baseline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4CA44-1EF1-450C-895C-8C7C0D99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182B44-0090-4904-9819-952DA957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05" y="2786888"/>
            <a:ext cx="5494868" cy="328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9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B5F4C-2C50-49B8-84B7-1A9DD96A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I/O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23658-43C8-4A26-9B8B-1BD8CFE7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Prefetching must place </a:t>
            </a:r>
            <a:r>
              <a:rPr lang="en-US" altLang="ko-KR" b="1" dirty="0"/>
              <a:t>negative</a:t>
            </a:r>
            <a:r>
              <a:rPr lang="en-US" altLang="ko-KR" dirty="0"/>
              <a:t> effect to the performance of write data</a:t>
            </a:r>
          </a:p>
          <a:p>
            <a:r>
              <a:rPr lang="en-US" altLang="ko-KR" dirty="0"/>
              <a:t>The overall I/O time shows </a:t>
            </a:r>
            <a:r>
              <a:rPr lang="en-US" altLang="ko-KR" b="1" dirty="0"/>
              <a:t>effectiveness</a:t>
            </a:r>
            <a:r>
              <a:rPr lang="en-US" altLang="ko-KR" dirty="0"/>
              <a:t> of prefetching</a:t>
            </a:r>
          </a:p>
          <a:p>
            <a:r>
              <a:rPr lang="en-US" altLang="ko-KR" dirty="0"/>
              <a:t>Pattern outperforms others excluding hm_0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75D3EC-7D1C-479A-ADBF-F0BB9CF7A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A8679A-6E78-4963-BD7C-D80F920B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39" y="2888055"/>
            <a:ext cx="5735521" cy="35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3B55A-9D32-46EC-BEE2-DF62FBD0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 hit per prefetch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BB1E-12AE-4793-86C8-CABF20E4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866127"/>
            <a:ext cx="11757660" cy="5146052"/>
          </a:xfrm>
        </p:spPr>
        <p:txBody>
          <a:bodyPr/>
          <a:lstStyle/>
          <a:p>
            <a:r>
              <a:rPr lang="en-US" altLang="ko-KR" dirty="0"/>
              <a:t>Patterns yields the best outcomes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0E603A-8367-4731-8DFD-04513BDB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72EE60-3F2E-4B82-9962-4FE367D8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16" y="2115447"/>
            <a:ext cx="6121567" cy="37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0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2EDB2-7899-4283-BA52-E6686DA2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use efficiency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ECC3-5750-418F-8BD8-C1ACA7D3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(the total read hits) * (the read time – the read hit time) + (the total write hits) * (the write time – the write hit time)</a:t>
            </a:r>
          </a:p>
          <a:p>
            <a:r>
              <a:rPr lang="en-US" altLang="ko-KR" dirty="0"/>
              <a:t>The proposed scheme improve cache use efficiency by up to 21.1%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7D367-01B1-4600-93C1-4C976643D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765FD5-DFC4-4D91-AC07-19CF7270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27" y="2706130"/>
            <a:ext cx="5860746" cy="3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0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54994-33E8-4BEF-B487-61FB693F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on adaptive cache partition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52DF-FB2C-44E5-BC23-E601E3B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Lynx, ROP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b="1" dirty="0"/>
              <a:t>fixed</a:t>
            </a:r>
            <a:r>
              <a:rPr lang="en-US" altLang="ko-KR" dirty="0"/>
              <a:t> 8% cache for buffering the prefetched data</a:t>
            </a:r>
          </a:p>
          <a:p>
            <a:r>
              <a:rPr lang="en-US" altLang="ko-KR" dirty="0"/>
              <a:t>Proposed scheme takes advantage of </a:t>
            </a:r>
            <a:r>
              <a:rPr lang="en-US" altLang="ko-KR" b="1" dirty="0"/>
              <a:t>different ratios for different traces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11ACD-FC0A-48A8-A620-4822EC419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FB9990-A064-47DF-82A0-CB89849E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41" y="3429000"/>
            <a:ext cx="6396518" cy="22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7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F9CC-C083-4800-A5FC-AB288675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BBE40-024F-4829-8BB4-ACE11D91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proposed scheme can cause a </a:t>
            </a:r>
            <a:r>
              <a:rPr lang="en-US" altLang="ko-KR" b="1" dirty="0"/>
              <a:t>higher accuracy </a:t>
            </a:r>
            <a:r>
              <a:rPr lang="en-US" altLang="ko-KR" dirty="0"/>
              <a:t>in forecasting</a:t>
            </a:r>
          </a:p>
          <a:p>
            <a:pPr lvl="1"/>
            <a:r>
              <a:rPr lang="en-US" altLang="ko-KR" dirty="0"/>
              <a:t>by avoiding unnecessary prefetching operations</a:t>
            </a:r>
          </a:p>
          <a:p>
            <a:r>
              <a:rPr lang="en-US" altLang="ko-KR" dirty="0"/>
              <a:t>Adaptive cache management scheme </a:t>
            </a:r>
            <a:r>
              <a:rPr lang="en-US" altLang="ko-KR" b="1" dirty="0"/>
              <a:t>dynamically</a:t>
            </a:r>
            <a:r>
              <a:rPr lang="en-US" altLang="ko-KR" dirty="0"/>
              <a:t> adjust the cache partition </a:t>
            </a:r>
          </a:p>
          <a:p>
            <a:pPr lvl="1"/>
            <a:r>
              <a:rPr lang="en-US" altLang="ko-KR" dirty="0"/>
              <a:t>to boost the efficiency of cache use</a:t>
            </a:r>
          </a:p>
          <a:p>
            <a:r>
              <a:rPr lang="en-US" altLang="ko-KR" dirty="0"/>
              <a:t>The proposed scheme </a:t>
            </a:r>
            <a:r>
              <a:rPr lang="en-US" altLang="ko-KR" b="1" dirty="0"/>
              <a:t>reduce the time </a:t>
            </a:r>
            <a:r>
              <a:rPr lang="en-US" altLang="ko-KR" dirty="0"/>
              <a:t>required by prefetching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787C9-8661-4257-B74E-DA61B39A1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2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EF0A-0B4B-4D51-95CC-6940A72A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A8E9B-524A-4CD4-996D-7CA46320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OS-independent data prefetching mechanisms for SSDs</a:t>
            </a:r>
          </a:p>
          <a:p>
            <a:r>
              <a:rPr lang="en-US" altLang="ko-KR" dirty="0"/>
              <a:t>The proposed scheme can </a:t>
            </a:r>
            <a:r>
              <a:rPr lang="en-US" altLang="ko-KR" b="1" dirty="0"/>
              <a:t>reduce I/O response time </a:t>
            </a:r>
            <a:r>
              <a:rPr lang="en-US" altLang="ko-KR" dirty="0"/>
              <a:t>by up to 9.1% on average</a:t>
            </a:r>
          </a:p>
          <a:p>
            <a:r>
              <a:rPr lang="en-US" altLang="ko-KR" dirty="0"/>
              <a:t>The adaptive </a:t>
            </a:r>
            <a:r>
              <a:rPr lang="en-US" altLang="ko-KR"/>
              <a:t>cache partition </a:t>
            </a:r>
            <a:r>
              <a:rPr lang="en-US" altLang="ko-KR" dirty="0"/>
              <a:t>policy can enhance </a:t>
            </a:r>
            <a:r>
              <a:rPr lang="en-US" altLang="ko-KR" b="1" dirty="0"/>
              <a:t>the cache use efficiency </a:t>
            </a:r>
            <a:r>
              <a:rPr lang="en-US" altLang="ko-KR" dirty="0"/>
              <a:t>by up to 21.1%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DB11C-6A6F-4E94-A407-4A632B6A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2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Data prefetching</a:t>
            </a:r>
            <a:r>
              <a:rPr lang="en-US" altLang="ko-KR" dirty="0"/>
              <a:t> is for reducing the overhead of </a:t>
            </a:r>
            <a:r>
              <a:rPr lang="en-US" altLang="ko-KR" b="1" dirty="0"/>
              <a:t>read</a:t>
            </a:r>
            <a:r>
              <a:rPr lang="en-US" altLang="ko-KR" dirty="0"/>
              <a:t> operations</a:t>
            </a:r>
          </a:p>
          <a:p>
            <a:r>
              <a:rPr lang="en-US" altLang="ko-KR" dirty="0"/>
              <a:t>Previous prefetch scheme involved with the OS layer</a:t>
            </a:r>
          </a:p>
          <a:p>
            <a:pPr lvl="1"/>
            <a:r>
              <a:rPr lang="en-US" altLang="ko-KR" dirty="0"/>
              <a:t>Damage </a:t>
            </a:r>
            <a:r>
              <a:rPr lang="en-US" altLang="ko-KR" b="1" dirty="0"/>
              <a:t>compatibility</a:t>
            </a:r>
            <a:r>
              <a:rPr lang="en-US" altLang="ko-KR" dirty="0"/>
              <a:t> and </a:t>
            </a:r>
            <a:r>
              <a:rPr lang="en-US" altLang="ko-KR" b="1" dirty="0"/>
              <a:t>transparency</a:t>
            </a:r>
          </a:p>
          <a:p>
            <a:r>
              <a:rPr lang="en-US" altLang="ko-KR" dirty="0"/>
              <a:t>Previous prefetch scheme inside SSDs</a:t>
            </a:r>
          </a:p>
          <a:p>
            <a:pPr lvl="1"/>
            <a:r>
              <a:rPr lang="en-US" altLang="ko-KR" dirty="0"/>
              <a:t>Confined limited resources</a:t>
            </a:r>
          </a:p>
          <a:p>
            <a:pPr lvl="1"/>
            <a:r>
              <a:rPr lang="en-US" altLang="ko-KR" dirty="0"/>
              <a:t>For only a few application scenarios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61E32-D018-4D01-B143-BF529F4C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prefetching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E190F-B377-4EDB-8194-D259A4FF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Prefetching inside SSDs</a:t>
            </a:r>
          </a:p>
          <a:p>
            <a:pPr lvl="1"/>
            <a:r>
              <a:rPr lang="en-US" altLang="ko-KR" dirty="0"/>
              <a:t>OS-independence</a:t>
            </a:r>
          </a:p>
          <a:p>
            <a:pPr lvl="1"/>
            <a:r>
              <a:rPr lang="en-US" altLang="ko-KR" dirty="0"/>
              <a:t>Transparency</a:t>
            </a:r>
          </a:p>
          <a:p>
            <a:r>
              <a:rPr lang="en-US" altLang="ko-KR" dirty="0"/>
              <a:t>The division of write/read cache should depend on real-time workloads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664D7-3818-4A99-896B-67C0D628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73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340A6-D09F-4D97-8E4D-A2E3365D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paper,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BEC60-012A-48A0-A374-40650EA7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frequent access pattern-based prefetching scheme</a:t>
            </a:r>
          </a:p>
          <a:p>
            <a:r>
              <a:rPr lang="en-US" altLang="ko-KR" dirty="0"/>
              <a:t>An adaptive cache management policy</a:t>
            </a:r>
          </a:p>
          <a:p>
            <a:pPr lvl="1"/>
            <a:r>
              <a:rPr lang="en-US" altLang="ko-KR" dirty="0"/>
              <a:t>Separately buffering the write data and the prefetched data in SSDs</a:t>
            </a:r>
          </a:p>
          <a:p>
            <a:pPr lvl="1"/>
            <a:r>
              <a:rPr lang="en-US" altLang="ko-KR" dirty="0"/>
              <a:t>Based on I/O workloads characteristics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D5AEBF-C97C-4D41-884D-E842FC3F1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8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C5EE0-4327-49E5-8043-1C5D17F7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550B7-503B-42E2-A5E0-D2E54A41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Cacher</a:t>
            </a:r>
            <a:r>
              <a:rPr lang="en-US" altLang="ko-KR" dirty="0"/>
              <a:t> at FTL</a:t>
            </a:r>
          </a:p>
          <a:p>
            <a:pPr lvl="1"/>
            <a:r>
              <a:rPr lang="en-US" altLang="ko-KR" dirty="0"/>
              <a:t>RAM division</a:t>
            </a:r>
          </a:p>
          <a:p>
            <a:pPr lvl="1"/>
            <a:r>
              <a:rPr lang="en-US" altLang="ko-KR" dirty="0"/>
              <a:t>Pattern mining</a:t>
            </a:r>
          </a:p>
          <a:p>
            <a:pPr lvl="1"/>
            <a:r>
              <a:rPr lang="en-US" altLang="ko-KR" dirty="0"/>
              <a:t>Read prediction</a:t>
            </a:r>
          </a:p>
          <a:p>
            <a:r>
              <a:rPr lang="en-US" altLang="ko-KR" dirty="0"/>
              <a:t>Default garage collection policy &amp; wear-leveling policy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D1591-6706-4CBE-9DB9-018BE3D35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ACB8E9-D6B0-4387-B824-71666AE54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683" y="3608329"/>
            <a:ext cx="5830809" cy="28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0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7CAB0-F850-413B-9CDE-2B187548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Pattern-based prefetching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90007-601A-4860-A509-0A3F380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Identifying and modeling frequent access patterns</a:t>
            </a:r>
          </a:p>
          <a:p>
            <a:pPr lvl="1"/>
            <a:r>
              <a:rPr lang="en-US" altLang="ko-KR" dirty="0"/>
              <a:t>FP-Growth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258A4F-DE9B-4F02-AFE2-ED8C448C6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133B2-2288-4F7F-891B-14CB294A8BA3}"/>
              </a:ext>
            </a:extLst>
          </p:cNvPr>
          <p:cNvSpPr txBox="1"/>
          <p:nvPr/>
        </p:nvSpPr>
        <p:spPr>
          <a:xfrm>
            <a:off x="852754" y="2608317"/>
            <a:ext cx="3955551" cy="38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set of logical addresses of requests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89824-9754-4BA2-84F4-40FBCD2A70A6}"/>
              </a:ext>
            </a:extLst>
          </p:cNvPr>
          <p:cNvSpPr txBox="1"/>
          <p:nvPr/>
        </p:nvSpPr>
        <p:spPr>
          <a:xfrm>
            <a:off x="954546" y="3050202"/>
            <a:ext cx="1271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 B, C, D</a:t>
            </a:r>
          </a:p>
          <a:p>
            <a:r>
              <a:rPr lang="en-US" altLang="ko-KR" sz="2000" dirty="0"/>
              <a:t>B, C, D, E</a:t>
            </a:r>
          </a:p>
          <a:p>
            <a:r>
              <a:rPr lang="en-US" altLang="ko-KR" sz="2000" dirty="0"/>
              <a:t>B, C, E</a:t>
            </a:r>
          </a:p>
          <a:p>
            <a:r>
              <a:rPr lang="en-US" altLang="ko-KR" sz="2000" dirty="0"/>
              <a:t>A,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221D2-4702-4A13-AA4F-2BC60A7467FE}"/>
              </a:ext>
            </a:extLst>
          </p:cNvPr>
          <p:cNvSpPr txBox="1"/>
          <p:nvPr/>
        </p:nvSpPr>
        <p:spPr>
          <a:xfrm>
            <a:off x="6302506" y="2989241"/>
            <a:ext cx="13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{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, D}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41A13-E5A8-475C-9693-154F74BACDD1}"/>
              </a:ext>
            </a:extLst>
          </p:cNvPr>
          <p:cNvSpPr txBox="1"/>
          <p:nvPr/>
        </p:nvSpPr>
        <p:spPr>
          <a:xfrm>
            <a:off x="6302506" y="4015032"/>
            <a:ext cx="13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{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C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E}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E1A81B0-0A95-4440-95F7-3E28C2034A9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27872" y="3173907"/>
            <a:ext cx="863550" cy="3023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FA6F37-146F-4326-9232-29124FDE833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627872" y="3829201"/>
            <a:ext cx="863550" cy="3704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77F103-BC3F-46E3-9439-E7B41D088EF7}"/>
              </a:ext>
            </a:extLst>
          </p:cNvPr>
          <p:cNvSpPr txBox="1"/>
          <p:nvPr/>
        </p:nvSpPr>
        <p:spPr>
          <a:xfrm>
            <a:off x="8491422" y="3459869"/>
            <a:ext cx="8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Union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D1EC08-C896-43CB-861F-DC5DDFC97E25}"/>
              </a:ext>
            </a:extLst>
          </p:cNvPr>
          <p:cNvSpPr txBox="1"/>
          <p:nvPr/>
        </p:nvSpPr>
        <p:spPr>
          <a:xfrm>
            <a:off x="9965932" y="3440592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{B</a:t>
            </a:r>
            <a:r>
              <a:rPr lang="en-US" altLang="ko-KR" dirty="0"/>
              <a:t>, C, D</a:t>
            </a:r>
            <a:r>
              <a:rPr lang="en-US" altLang="ko-KR"/>
              <a:t>, E}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2A0ADF-CB83-4FAB-AC9F-AC6E2DD0ECC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9354972" y="3625258"/>
            <a:ext cx="610960" cy="192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76139B-009D-498F-BCBA-8B21209CEE68}"/>
              </a:ext>
            </a:extLst>
          </p:cNvPr>
          <p:cNvSpPr txBox="1"/>
          <p:nvPr/>
        </p:nvSpPr>
        <p:spPr>
          <a:xfrm>
            <a:off x="954546" y="4761725"/>
            <a:ext cx="127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B, C, D : 2</a:t>
            </a:r>
          </a:p>
          <a:p>
            <a:pPr algn="ctr"/>
            <a:r>
              <a:rPr lang="en-US" altLang="ko-KR" dirty="0"/>
              <a:t>B, C, E : 2</a:t>
            </a:r>
          </a:p>
          <a:p>
            <a:pPr algn="ctr"/>
            <a:r>
              <a:rPr lang="en-US" altLang="ko-KR" dirty="0"/>
              <a:t>A, C : 2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4B4DC0-B406-48A7-B20C-C67E632A025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590307" y="4373641"/>
            <a:ext cx="0" cy="3880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4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BDCC6-8A54-4BE3-8BDD-90453485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Pattern-based prefetching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36A48-B987-46C5-93EB-48AA7A3F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Pattern matching for data prefetching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b="1" dirty="0"/>
              <a:t>matrix</a:t>
            </a:r>
            <a:r>
              <a:rPr lang="en-US" altLang="ko-KR" dirty="0"/>
              <a:t> to reflect the relationship between the logical sector numbers and the patterns</a:t>
            </a:r>
          </a:p>
          <a:p>
            <a:pPr lvl="1"/>
            <a:r>
              <a:rPr lang="en-US" altLang="ko-KR" dirty="0"/>
              <a:t>The prefetching trigger condition is about more than a </a:t>
            </a:r>
            <a:r>
              <a:rPr lang="en-US" altLang="ko-KR" b="1" dirty="0"/>
              <a:t>half of LSNs </a:t>
            </a:r>
            <a:r>
              <a:rPr lang="en-US" altLang="ko-KR" dirty="0"/>
              <a:t>accessed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sz="2000" dirty="0"/>
              <a:t>0, k, k+1 were requested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5EB117-5577-44B7-844A-0DB3126A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A83D3-ADC8-449A-9D20-943D7446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50" y="3429000"/>
            <a:ext cx="6155853" cy="23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4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8CCDC-D140-4497-A1AC-69F6B643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cache management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C35AC-860F-4C43-876C-F8251913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Adaptively separate the cache for written/prefetched data</a:t>
            </a:r>
          </a:p>
          <a:p>
            <a:r>
              <a:rPr lang="en-US" altLang="ko-KR" dirty="0"/>
              <a:t>Dynamically adjust cache use</a:t>
            </a:r>
            <a:r>
              <a:rPr lang="ko-KR" altLang="en-US" dirty="0"/>
              <a:t> </a:t>
            </a:r>
            <a:r>
              <a:rPr lang="en-US" altLang="ko-KR" dirty="0"/>
              <a:t>on the several factors</a:t>
            </a:r>
          </a:p>
          <a:p>
            <a:pPr lvl="1"/>
            <a:r>
              <a:rPr lang="en-US" altLang="ko-KR" dirty="0"/>
              <a:t>The numbers of read and write requests</a:t>
            </a:r>
          </a:p>
          <a:p>
            <a:pPr lvl="1"/>
            <a:r>
              <a:rPr lang="en-US" altLang="ko-KR" dirty="0"/>
              <a:t>The size of read and write space</a:t>
            </a:r>
          </a:p>
          <a:p>
            <a:pPr lvl="1"/>
            <a:r>
              <a:rPr lang="en-US" altLang="ko-KR" dirty="0"/>
              <a:t>The numbers of read and write hits in cache</a:t>
            </a:r>
          </a:p>
          <a:p>
            <a:pPr marL="347400" lvl="1" indent="0">
              <a:buNone/>
            </a:pPr>
            <a:r>
              <a:rPr lang="en-US" altLang="ko-KR" i="1" dirty="0"/>
              <a:t> in the previous time window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332FA-2F88-40AF-AE4E-4C09A788C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9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A7F7-0976-4D7F-9645-DDE62330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cache management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9BF12-3ADB-4C6F-9A2C-71323E18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Determine the prefetch enabled or nots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 τ &gt;= predefined value, the prefetch disabled</a:t>
            </a:r>
          </a:p>
          <a:p>
            <a:r>
              <a:rPr lang="en-US" altLang="ko-KR" dirty="0"/>
              <a:t>Calculate the ratio of SSD cache for holding the prefetched data</a:t>
            </a:r>
          </a:p>
          <a:p>
            <a:endParaRPr lang="en-US" altLang="ko-KR" dirty="0"/>
          </a:p>
          <a:p>
            <a:r>
              <a:rPr lang="en-US" altLang="ko-KR" dirty="0"/>
              <a:t>LRU for ejecting a corresponding page of data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F25EA-75C6-43CE-9279-2A61B812B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894147-21CF-45BE-BA03-49866166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38" y="1692876"/>
            <a:ext cx="2803547" cy="8315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C4C9F6-E621-49A9-B3E7-1AA7EEC6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38" y="3814580"/>
            <a:ext cx="3687315" cy="8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4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와이드스크린</PresentationFormat>
  <Paragraphs>118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Wingdings</vt:lpstr>
      <vt:lpstr>lato</vt:lpstr>
      <vt:lpstr>맑은 고딕</vt:lpstr>
      <vt:lpstr>roboto</vt:lpstr>
      <vt:lpstr>Office 테마</vt:lpstr>
      <vt:lpstr>PowerPoint 프레젠테이션</vt:lpstr>
      <vt:lpstr>Data prefetching</vt:lpstr>
      <vt:lpstr>Data prefetching</vt:lpstr>
      <vt:lpstr>This paper,</vt:lpstr>
      <vt:lpstr>System architecture</vt:lpstr>
      <vt:lpstr>Pattern-based prefetching</vt:lpstr>
      <vt:lpstr>Pattern-based prefetching</vt:lpstr>
      <vt:lpstr>Adaptive cache management</vt:lpstr>
      <vt:lpstr>Adaptive cache management</vt:lpstr>
      <vt:lpstr>Experiment setup</vt:lpstr>
      <vt:lpstr>Read response time</vt:lpstr>
      <vt:lpstr>Overall I/O time</vt:lpstr>
      <vt:lpstr>Prefetching hit per prefetch</vt:lpstr>
      <vt:lpstr>Cache use efficiency</vt:lpstr>
      <vt:lpstr>Analysis on adaptive cache partition</vt:lpstr>
      <vt:lpstr>Summary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2021-03-11T02:24:01Z</dcterms:modified>
</cp:coreProperties>
</file>