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67" r:id="rId14"/>
    <p:sldId id="283" r:id="rId15"/>
    <p:sldId id="284" r:id="rId16"/>
    <p:sldId id="285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45878-98ED-1401-3859-D5322A0FFB8A}" v="333" dt="2021-04-06T05:20:20.979"/>
    <p1510:client id="{D6F452D6-3222-608B-8C20-5C4BDEFBAC21}" v="87" dt="2021-04-07T00:37:29.9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2001" y="200660"/>
            <a:ext cx="7599997" cy="1487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93A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93A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852774" y="6365380"/>
            <a:ext cx="1199259" cy="422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800088" y="6422135"/>
            <a:ext cx="896111" cy="359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5968" y="1847088"/>
            <a:ext cx="8342376" cy="3358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93A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852774" y="6365380"/>
            <a:ext cx="1199259" cy="4222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800088" y="6422135"/>
            <a:ext cx="896111" cy="3596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7750" y="170180"/>
            <a:ext cx="704850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93A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664" y="2206243"/>
            <a:ext cx="8408670" cy="2112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49130" y="6520253"/>
            <a:ext cx="412496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20253"/>
            <a:ext cx="72390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25670" y="6520253"/>
            <a:ext cx="231775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318" y="200660"/>
            <a:ext cx="7599680" cy="1487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0"/>
              </a:spcBef>
            </a:pPr>
            <a:r>
              <a:rPr sz="3200" b="1" spc="-5" dirty="0">
                <a:latin typeface="Arial"/>
                <a:cs typeface="Arial"/>
              </a:rPr>
              <a:t>Towards </a:t>
            </a:r>
            <a:r>
              <a:rPr sz="3200" b="1" spc="-10" dirty="0">
                <a:latin typeface="Arial"/>
                <a:cs typeface="Arial"/>
              </a:rPr>
              <a:t>Better Understanding </a:t>
            </a:r>
            <a:r>
              <a:rPr sz="3200" b="1" spc="-5" dirty="0">
                <a:latin typeface="Arial"/>
                <a:cs typeface="Arial"/>
              </a:rPr>
              <a:t>of  </a:t>
            </a:r>
            <a:r>
              <a:rPr sz="3200" b="1" spc="-10" dirty="0">
                <a:latin typeface="Arial"/>
                <a:cs typeface="Arial"/>
              </a:rPr>
              <a:t>Black-box </a:t>
            </a:r>
            <a:r>
              <a:rPr sz="3200" b="1" spc="-5" dirty="0">
                <a:latin typeface="Arial"/>
                <a:cs typeface="Arial"/>
              </a:rPr>
              <a:t>Auto-Tuning: </a:t>
            </a:r>
            <a:r>
              <a:rPr sz="3200" b="1" spc="-10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Comparative  Analysis </a:t>
            </a:r>
            <a:r>
              <a:rPr sz="3200" b="1" spc="-10" dirty="0">
                <a:latin typeface="Arial"/>
                <a:cs typeface="Arial"/>
              </a:rPr>
              <a:t>for </a:t>
            </a:r>
            <a:r>
              <a:rPr sz="3200" b="1" spc="-5" dirty="0">
                <a:latin typeface="Arial"/>
                <a:cs typeface="Arial"/>
              </a:rPr>
              <a:t>Storage </a:t>
            </a:r>
            <a:r>
              <a:rPr sz="3200" b="1" spc="-10" dirty="0">
                <a:latin typeface="Arial"/>
                <a:cs typeface="Arial"/>
              </a:rPr>
              <a:t>Systems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9768" y="3585971"/>
            <a:ext cx="1454150" cy="0"/>
          </a:xfrm>
          <a:custGeom>
            <a:avLst/>
            <a:gdLst/>
            <a:ahLst/>
            <a:cxnLst/>
            <a:rect l="l" t="t" r="r" b="b"/>
            <a:pathLst>
              <a:path w="1454150">
                <a:moveTo>
                  <a:pt x="0" y="0"/>
                </a:moveTo>
                <a:lnTo>
                  <a:pt x="1453895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105"/>
              </a:spcBef>
            </a:pPr>
            <a:r>
              <a:rPr dirty="0"/>
              <a:t>2018 </a:t>
            </a:r>
            <a:r>
              <a:rPr spc="-5" dirty="0"/>
              <a:t>USENIX </a:t>
            </a:r>
            <a:r>
              <a:rPr dirty="0"/>
              <a:t>Annual </a:t>
            </a:r>
            <a:r>
              <a:rPr spc="-25" dirty="0"/>
              <a:t>Technical</a:t>
            </a:r>
            <a:r>
              <a:rPr spc="-145" dirty="0"/>
              <a:t> </a:t>
            </a:r>
            <a:r>
              <a:rPr dirty="0"/>
              <a:t>Conference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/>
          </a:p>
          <a:p>
            <a:pPr algn="ctr">
              <a:lnSpc>
                <a:spcPct val="100000"/>
              </a:lnSpc>
            </a:pPr>
            <a:r>
              <a:rPr sz="2400" b="0" spc="-5" dirty="0">
                <a:latin typeface="Arial"/>
                <a:cs typeface="Arial"/>
              </a:rPr>
              <a:t>Zhen Cao</a:t>
            </a:r>
            <a:r>
              <a:rPr sz="2400" b="0" spc="-7" baseline="24305" dirty="0">
                <a:latin typeface="Arial"/>
                <a:cs typeface="Arial"/>
              </a:rPr>
              <a:t>1</a:t>
            </a:r>
            <a:r>
              <a:rPr sz="2400" b="0" spc="-5" dirty="0">
                <a:latin typeface="Arial"/>
                <a:cs typeface="Arial"/>
              </a:rPr>
              <a:t>, Vasily Tarasov</a:t>
            </a:r>
            <a:r>
              <a:rPr sz="2400" b="0" spc="-7" baseline="24305" dirty="0">
                <a:latin typeface="Arial"/>
                <a:cs typeface="Arial"/>
              </a:rPr>
              <a:t>2</a:t>
            </a:r>
            <a:r>
              <a:rPr sz="2400" b="0" spc="-5" dirty="0">
                <a:latin typeface="Arial"/>
                <a:cs typeface="Arial"/>
              </a:rPr>
              <a:t>, Sachin Tiwari</a:t>
            </a:r>
            <a:r>
              <a:rPr sz="2400" b="0" spc="-7" baseline="24305" dirty="0">
                <a:latin typeface="Arial"/>
                <a:cs typeface="Arial"/>
              </a:rPr>
              <a:t>1</a:t>
            </a:r>
            <a:r>
              <a:rPr sz="2400" b="0" spc="-5" dirty="0">
                <a:latin typeface="Arial"/>
                <a:cs typeface="Arial"/>
              </a:rPr>
              <a:t>, </a:t>
            </a:r>
            <a:r>
              <a:rPr sz="2400" b="0" dirty="0">
                <a:latin typeface="Arial"/>
                <a:cs typeface="Arial"/>
              </a:rPr>
              <a:t>and </a:t>
            </a:r>
            <a:r>
              <a:rPr sz="2400" b="0" spc="-5" dirty="0">
                <a:latin typeface="Arial"/>
                <a:cs typeface="Arial"/>
              </a:rPr>
              <a:t>Erez</a:t>
            </a:r>
            <a:r>
              <a:rPr sz="2400" b="0" spc="5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Zadok</a:t>
            </a:r>
            <a:r>
              <a:rPr sz="2400" b="0" spc="-7" baseline="24305" dirty="0">
                <a:latin typeface="Arial"/>
                <a:cs typeface="Arial"/>
              </a:rPr>
              <a:t>1</a:t>
            </a:r>
            <a:endParaRPr sz="2400" baseline="24305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2025" b="0" i="1" spc="-15" baseline="24691" dirty="0">
                <a:latin typeface="Arial"/>
                <a:cs typeface="Arial"/>
              </a:rPr>
              <a:t>1</a:t>
            </a:r>
            <a:r>
              <a:rPr sz="2000" b="0" i="1" spc="-10" dirty="0">
                <a:latin typeface="Arial"/>
                <a:cs typeface="Arial"/>
              </a:rPr>
              <a:t>Stony </a:t>
            </a:r>
            <a:r>
              <a:rPr sz="2000" b="0" i="1" spc="-5" dirty="0">
                <a:latin typeface="Arial"/>
                <a:cs typeface="Arial"/>
              </a:rPr>
              <a:t>Brook University; </a:t>
            </a:r>
            <a:r>
              <a:rPr sz="2025" b="0" i="1" spc="-15" baseline="24691" dirty="0">
                <a:latin typeface="Arial"/>
                <a:cs typeface="Arial"/>
              </a:rPr>
              <a:t>2</a:t>
            </a:r>
            <a:r>
              <a:rPr sz="2000" b="0" i="1" spc="-10" dirty="0">
                <a:latin typeface="Arial"/>
                <a:cs typeface="Arial"/>
              </a:rPr>
              <a:t>IBM </a:t>
            </a:r>
            <a:r>
              <a:rPr sz="2000" b="0" i="1" spc="-5" dirty="0">
                <a:latin typeface="Arial"/>
                <a:cs typeface="Arial"/>
              </a:rPr>
              <a:t>Research – Almaden;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7207" y="5266944"/>
            <a:ext cx="810768" cy="810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0" y="5410200"/>
            <a:ext cx="1219200" cy="573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843" y="170180"/>
            <a:ext cx="30079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Key</a:t>
            </a:r>
            <a:r>
              <a:rPr spc="-60" dirty="0"/>
              <a:t> </a:t>
            </a:r>
            <a:r>
              <a:rPr spc="-5" dirty="0"/>
              <a:t>Factors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919278"/>
            <a:ext cx="7402830" cy="50628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b="1" spc="-10" dirty="0">
                <a:latin typeface="Arial"/>
                <a:cs typeface="Arial"/>
              </a:rPr>
              <a:t>Fitness</a:t>
            </a:r>
            <a:r>
              <a:rPr sz="3200" spc="-10" dirty="0">
                <a:latin typeface="Arial"/>
                <a:cs typeface="Arial"/>
              </a:rPr>
              <a:t>: optimization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objective(s)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30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Throughput, latency, energy,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Complex </a:t>
            </a:r>
            <a:r>
              <a:rPr sz="2800" spc="-5" dirty="0">
                <a:latin typeface="Arial"/>
                <a:cs typeface="Arial"/>
              </a:rPr>
              <a:t>cost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5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Exploration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25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Search the unvisited area (e.g.,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randomly)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5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Exploitation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30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Utilize </a:t>
            </a:r>
            <a:r>
              <a:rPr sz="2800" dirty="0">
                <a:latin typeface="Arial"/>
                <a:cs typeface="Arial"/>
              </a:rPr>
              <a:t>neighborhood or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history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5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  <a:p>
            <a:pPr marL="755650" marR="187325" lvl="1" indent="-285750">
              <a:lnSpc>
                <a:spcPts val="3020"/>
              </a:lnSpc>
              <a:spcBef>
                <a:spcPts val="710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How much past data is kept and used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  exploration/exploitation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0" y="170180"/>
            <a:ext cx="41903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Applied</a:t>
            </a:r>
            <a:r>
              <a:rPr spc="-50" dirty="0"/>
              <a:t> </a:t>
            </a:r>
            <a:r>
              <a:rPr spc="-5" dirty="0"/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860857"/>
            <a:ext cx="6907530" cy="381381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C2131E"/>
              </a:buClr>
              <a:buSzPct val="80303"/>
              <a:buFont typeface="Wingdings"/>
              <a:buChar char=""/>
              <a:tabLst>
                <a:tab pos="355600" algn="l"/>
              </a:tabLst>
            </a:pPr>
            <a:r>
              <a:rPr sz="3300" dirty="0">
                <a:latin typeface="Arial"/>
                <a:cs typeface="Arial"/>
              </a:rPr>
              <a:t>Simulated Annealing</a:t>
            </a:r>
            <a:r>
              <a:rPr sz="3300" spc="-30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(SA)</a:t>
            </a:r>
            <a:endParaRPr sz="3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C2131E"/>
              </a:buClr>
              <a:buSzPct val="80303"/>
              <a:buFont typeface="Wingdings"/>
              <a:buChar char=""/>
              <a:tabLst>
                <a:tab pos="355600" algn="l"/>
              </a:tabLst>
            </a:pPr>
            <a:r>
              <a:rPr sz="3300" dirty="0">
                <a:latin typeface="Arial"/>
                <a:cs typeface="Arial"/>
              </a:rPr>
              <a:t>Genetic Algorithms</a:t>
            </a:r>
            <a:r>
              <a:rPr sz="3300" spc="-30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(GA)</a:t>
            </a:r>
            <a:endParaRPr sz="3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C2131E"/>
              </a:buClr>
              <a:buSzPct val="80303"/>
              <a:buFont typeface="Wingdings"/>
              <a:buChar char=""/>
              <a:tabLst>
                <a:tab pos="355600" algn="l"/>
              </a:tabLst>
            </a:pPr>
            <a:r>
              <a:rPr sz="3300" dirty="0">
                <a:latin typeface="Arial"/>
                <a:cs typeface="Arial"/>
              </a:rPr>
              <a:t>Deep Q-Network</a:t>
            </a:r>
            <a:r>
              <a:rPr sz="3300" spc="-35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(DQN)</a:t>
            </a:r>
            <a:endParaRPr sz="3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C2131E"/>
              </a:buClr>
              <a:buSzPct val="80303"/>
              <a:buFont typeface="Wingdings"/>
              <a:buChar char=""/>
              <a:tabLst>
                <a:tab pos="355600" algn="l"/>
              </a:tabLst>
            </a:pPr>
            <a:r>
              <a:rPr sz="3300" dirty="0">
                <a:latin typeface="Arial"/>
                <a:cs typeface="Arial"/>
              </a:rPr>
              <a:t>Bayesian </a:t>
            </a:r>
            <a:r>
              <a:rPr sz="3300" spc="-5" dirty="0">
                <a:latin typeface="Arial"/>
                <a:cs typeface="Arial"/>
              </a:rPr>
              <a:t>Optimization</a:t>
            </a:r>
            <a:r>
              <a:rPr sz="3300" spc="-25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(BO)</a:t>
            </a:r>
            <a:endParaRPr sz="3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C2131E"/>
              </a:buClr>
              <a:buSzPct val="80303"/>
              <a:buFont typeface="Wingdings"/>
              <a:buChar char=""/>
              <a:tabLst>
                <a:tab pos="355600" algn="l"/>
              </a:tabLst>
            </a:pPr>
            <a:r>
              <a:rPr sz="3300" dirty="0">
                <a:latin typeface="Arial"/>
                <a:cs typeface="Arial"/>
              </a:rPr>
              <a:t>Random </a:t>
            </a:r>
            <a:r>
              <a:rPr sz="3300" spc="-5" dirty="0">
                <a:latin typeface="Arial"/>
                <a:cs typeface="Arial"/>
              </a:rPr>
              <a:t>Search</a:t>
            </a:r>
            <a:r>
              <a:rPr sz="3300" spc="-30" dirty="0">
                <a:latin typeface="Arial"/>
                <a:cs typeface="Arial"/>
              </a:rPr>
              <a:t> </a:t>
            </a:r>
            <a:r>
              <a:rPr sz="3300" spc="-5" dirty="0">
                <a:latin typeface="Arial"/>
                <a:cs typeface="Arial"/>
              </a:rPr>
              <a:t>(RS)</a:t>
            </a:r>
            <a:endParaRPr sz="33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Random selection without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replacement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2436" y="212671"/>
            <a:ext cx="5147307" cy="688650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spcBef>
                <a:spcPts val="90"/>
              </a:spcBef>
            </a:pPr>
            <a:r>
              <a:rPr lang="af-ZA" spc="-5" dirty="0" err="1"/>
              <a:t>Simulated</a:t>
            </a:r>
            <a:r>
              <a:rPr lang="af-ZA" spc="-5" dirty="0"/>
              <a:t> </a:t>
            </a:r>
            <a:r>
              <a:rPr lang="af-ZA" spc="-5" dirty="0" err="1"/>
              <a:t>Annealing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E53EDE19-E56B-4615-938F-BE6417A70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67" y="2483777"/>
            <a:ext cx="5841763" cy="18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893" y="170180"/>
            <a:ext cx="47478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Genetic</a:t>
            </a:r>
            <a:r>
              <a:rPr spc="-4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862076"/>
            <a:ext cx="5489575" cy="245999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0"/>
              </a:spcBef>
              <a:buClr>
                <a:srgbClr val="C2131E"/>
              </a:buClr>
              <a:buSzPct val="8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Inspired by </a:t>
            </a:r>
            <a:r>
              <a:rPr sz="3000" spc="-10" dirty="0">
                <a:latin typeface="Arial"/>
                <a:cs typeface="Arial"/>
              </a:rPr>
              <a:t>natural evolution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C2131E"/>
              </a:buClr>
              <a:buSzPct val="80000"/>
              <a:buFont typeface="Wingdings"/>
              <a:buChar char=""/>
              <a:tabLst>
                <a:tab pos="355600" algn="l"/>
              </a:tabLst>
            </a:pPr>
            <a:r>
              <a:rPr sz="3000" spc="-10" dirty="0">
                <a:latin typeface="Arial"/>
                <a:cs typeface="Arial"/>
              </a:rPr>
              <a:t>Concepts</a:t>
            </a:r>
            <a:endParaRPr sz="3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lr>
                <a:srgbClr val="016445"/>
              </a:buClr>
              <a:buSzPct val="78846"/>
              <a:buFont typeface="Wingdings"/>
              <a:buChar char=""/>
              <a:tabLst>
                <a:tab pos="755650" algn="l"/>
              </a:tabLst>
            </a:pPr>
            <a:r>
              <a:rPr sz="2600" b="1" spc="-5" dirty="0">
                <a:latin typeface="Arial"/>
                <a:cs typeface="Arial"/>
              </a:rPr>
              <a:t>Gene</a:t>
            </a:r>
            <a:r>
              <a:rPr sz="2600" spc="-5" dirty="0">
                <a:latin typeface="Arial"/>
                <a:cs typeface="Arial"/>
              </a:rPr>
              <a:t>: </a:t>
            </a:r>
            <a:r>
              <a:rPr sz="2600" spc="-10" dirty="0">
                <a:latin typeface="Arial"/>
                <a:cs typeface="Arial"/>
              </a:rPr>
              <a:t>file </a:t>
            </a:r>
            <a:r>
              <a:rPr sz="2600" spc="-5" dirty="0">
                <a:latin typeface="Arial"/>
                <a:cs typeface="Arial"/>
              </a:rPr>
              <a:t>system, block size,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Clr>
                <a:srgbClr val="016445"/>
              </a:buClr>
              <a:buSzPct val="78846"/>
              <a:buFont typeface="Wingdings"/>
              <a:buChar char=""/>
              <a:tabLst>
                <a:tab pos="755650" algn="l"/>
              </a:tabLst>
            </a:pPr>
            <a:r>
              <a:rPr sz="2600" b="1" spc="-5" dirty="0">
                <a:latin typeface="Arial"/>
                <a:cs typeface="Arial"/>
              </a:rPr>
              <a:t>Allele</a:t>
            </a:r>
            <a:r>
              <a:rPr sz="2600" spc="-5" dirty="0">
                <a:latin typeface="Arial"/>
                <a:cs typeface="Arial"/>
              </a:rPr>
              <a:t>: Ext4, XFS, Btrfs,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lr>
                <a:srgbClr val="016445"/>
              </a:buClr>
              <a:buSzPct val="78846"/>
              <a:buFont typeface="Wingdings"/>
              <a:buChar char=""/>
              <a:tabLst>
                <a:tab pos="755650" algn="l"/>
              </a:tabLst>
            </a:pPr>
            <a:r>
              <a:rPr sz="2600" b="1" spc="-5" dirty="0">
                <a:latin typeface="Arial"/>
                <a:cs typeface="Arial"/>
              </a:rPr>
              <a:t>Chromosome</a:t>
            </a:r>
            <a:r>
              <a:rPr sz="2600" spc="-5" dirty="0">
                <a:latin typeface="Arial"/>
                <a:cs typeface="Arial"/>
              </a:rPr>
              <a:t>: configuration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243827"/>
            <a:ext cx="5621020" cy="10788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825"/>
              </a:spcBef>
              <a:buClr>
                <a:srgbClr val="016445"/>
              </a:buClr>
              <a:buSzPct val="78846"/>
              <a:buFont typeface="Wingdings"/>
              <a:buChar char=""/>
              <a:tabLst>
                <a:tab pos="755650" algn="l"/>
              </a:tabLst>
            </a:pPr>
            <a:r>
              <a:rPr sz="2600" b="1" spc="-5" dirty="0">
                <a:latin typeface="Arial"/>
                <a:cs typeface="Arial"/>
              </a:rPr>
              <a:t>Population</a:t>
            </a:r>
            <a:r>
              <a:rPr sz="2600" spc="-5" dirty="0">
                <a:latin typeface="Arial"/>
                <a:cs typeface="Arial"/>
              </a:rPr>
              <a:t>: set of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configurations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50"/>
              </a:spcBef>
              <a:buClr>
                <a:srgbClr val="C2131E"/>
              </a:buClr>
              <a:buSzPct val="8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Selection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357990"/>
            <a:ext cx="3392804" cy="13995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lr>
                <a:srgbClr val="C2131E"/>
              </a:buClr>
              <a:buSzPct val="8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Genetic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operators</a:t>
            </a:r>
            <a:endParaRPr sz="3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lr>
                <a:srgbClr val="016445"/>
              </a:buClr>
              <a:buSzPct val="78846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latin typeface="Arial"/>
                <a:cs typeface="Arial"/>
              </a:rPr>
              <a:t>Crossover</a:t>
            </a:r>
            <a:endParaRPr sz="2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Clr>
                <a:srgbClr val="016445"/>
              </a:buClr>
              <a:buSzPct val="78846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latin typeface="Arial"/>
                <a:cs typeface="Arial"/>
              </a:rPr>
              <a:t>Mutation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3200" y="34290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381000" y="171450"/>
                </a:lnTo>
                <a:lnTo>
                  <a:pt x="38100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3200" y="34290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381000" y="57150"/>
                </a:lnTo>
                <a:lnTo>
                  <a:pt x="381000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4200" y="3352800"/>
            <a:ext cx="1068070" cy="400685"/>
          </a:xfrm>
          <a:prstGeom prst="rect">
            <a:avLst/>
          </a:prstGeom>
          <a:solidFill>
            <a:srgbClr val="00FFFF"/>
          </a:solidFill>
          <a:ln w="2857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History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6800" y="4629090"/>
            <a:ext cx="3559175" cy="400685"/>
          </a:xfrm>
          <a:prstGeom prst="rect">
            <a:avLst/>
          </a:prstGeom>
          <a:solidFill>
            <a:srgbClr val="00FFFF"/>
          </a:solidFill>
          <a:ln w="2857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Exploitation vs.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Exploration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7200" y="3962400"/>
            <a:ext cx="457200" cy="1752600"/>
          </a:xfrm>
          <a:custGeom>
            <a:avLst/>
            <a:gdLst/>
            <a:ahLst/>
            <a:cxnLst/>
            <a:rect l="l" t="t" r="r" b="b"/>
            <a:pathLst>
              <a:path w="457200" h="1752600">
                <a:moveTo>
                  <a:pt x="0" y="0"/>
                </a:moveTo>
                <a:lnTo>
                  <a:pt x="72255" y="1942"/>
                </a:lnTo>
                <a:lnTo>
                  <a:pt x="135008" y="7350"/>
                </a:lnTo>
                <a:lnTo>
                  <a:pt x="184494" y="15597"/>
                </a:lnTo>
                <a:lnTo>
                  <a:pt x="228601" y="38097"/>
                </a:lnTo>
                <a:lnTo>
                  <a:pt x="228601" y="838202"/>
                </a:lnTo>
                <a:lnTo>
                  <a:pt x="240255" y="850244"/>
                </a:lnTo>
                <a:lnTo>
                  <a:pt x="272707" y="860702"/>
                </a:lnTo>
                <a:lnTo>
                  <a:pt x="322193" y="868949"/>
                </a:lnTo>
                <a:lnTo>
                  <a:pt x="384946" y="874357"/>
                </a:lnTo>
                <a:lnTo>
                  <a:pt x="457201" y="876300"/>
                </a:lnTo>
                <a:lnTo>
                  <a:pt x="384946" y="878242"/>
                </a:lnTo>
                <a:lnTo>
                  <a:pt x="322193" y="883650"/>
                </a:lnTo>
                <a:lnTo>
                  <a:pt x="272707" y="891897"/>
                </a:lnTo>
                <a:lnTo>
                  <a:pt x="240255" y="902355"/>
                </a:lnTo>
                <a:lnTo>
                  <a:pt x="228601" y="914397"/>
                </a:lnTo>
                <a:lnTo>
                  <a:pt x="228601" y="1714502"/>
                </a:lnTo>
                <a:lnTo>
                  <a:pt x="216946" y="1726543"/>
                </a:lnTo>
                <a:lnTo>
                  <a:pt x="184494" y="1737002"/>
                </a:lnTo>
                <a:lnTo>
                  <a:pt x="135008" y="1745249"/>
                </a:lnTo>
                <a:lnTo>
                  <a:pt x="72255" y="1750657"/>
                </a:lnTo>
                <a:lnTo>
                  <a:pt x="0" y="1752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016" y="170180"/>
            <a:ext cx="5878147" cy="688650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spcBef>
                <a:spcPts val="90"/>
              </a:spcBef>
            </a:pPr>
            <a:r>
              <a:rPr lang="af-ZA" spc="-5" dirty="0" err="1"/>
              <a:t>Reinforcement</a:t>
            </a:r>
            <a:r>
              <a:rPr lang="af-ZA" spc="-5" dirty="0"/>
              <a:t> </a:t>
            </a:r>
            <a:r>
              <a:rPr lang="af-ZA" spc="-5" dirty="0" err="1"/>
              <a:t>learning</a:t>
            </a:r>
            <a:endParaRPr lang="af-ZA" altLang="ko-KR" spc="-5" dirty="0" err="1"/>
          </a:p>
        </p:txBody>
      </p:sp>
      <p:sp>
        <p:nvSpPr>
          <p:cNvPr id="3" name="object 3"/>
          <p:cNvSpPr txBox="1"/>
          <p:nvPr/>
        </p:nvSpPr>
        <p:spPr>
          <a:xfrm>
            <a:off x="764540" y="862076"/>
            <a:ext cx="7716086" cy="2462213"/>
          </a:xfrm>
          <a:prstGeom prst="rect">
            <a:avLst/>
          </a:prstGeom>
        </p:spPr>
        <p:txBody>
          <a:bodyPr vert="horz" wrap="square" lIns="0" tIns="119380" rIns="0" bIns="0" rtlCol="0" anchor="t">
            <a:spAutoFit/>
          </a:bodyPr>
          <a:lstStyle/>
          <a:p>
            <a:pPr marL="355600" indent="-342900">
              <a:spcBef>
                <a:spcPts val="940"/>
              </a:spcBef>
              <a:buClr>
                <a:srgbClr val="C2131E"/>
              </a:buClr>
              <a:buSzPct val="80000"/>
              <a:buFont typeface="Wingdings"/>
              <a:buChar char=""/>
              <a:tabLst>
                <a:tab pos="355600" algn="l"/>
              </a:tabLst>
            </a:pPr>
            <a:r>
              <a:rPr lang="en-US" sz="3000" spc="-5" dirty="0">
                <a:latin typeface="Arial"/>
                <a:cs typeface="Arial"/>
              </a:rPr>
              <a:t>Inspired by </a:t>
            </a:r>
            <a:r>
              <a:rPr lang="en-US" sz="3000" spc="-5" dirty="0">
                <a:latin typeface="Arial"/>
                <a:ea typeface="+mn-lt"/>
                <a:cs typeface="+mn-lt"/>
              </a:rPr>
              <a:t>behaviorist psychology</a:t>
            </a:r>
            <a:endParaRPr lang="ko-KR" sz="3000" spc="-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C2131E"/>
              </a:buClr>
              <a:buSzPct val="80000"/>
              <a:buFont typeface="Wingdings"/>
              <a:buChar char=""/>
              <a:tabLst>
                <a:tab pos="355600" algn="l"/>
              </a:tabLst>
            </a:pPr>
            <a:r>
              <a:rPr sz="3000" spc="-10" dirty="0">
                <a:latin typeface="Arial"/>
                <a:cs typeface="Arial"/>
              </a:rPr>
              <a:t>Concepts</a:t>
            </a:r>
            <a:endParaRPr sz="3000">
              <a:latin typeface="Arial"/>
              <a:cs typeface="Arial"/>
            </a:endParaRPr>
          </a:p>
          <a:p>
            <a:pPr marL="755650" lvl="1" indent="-285750">
              <a:spcBef>
                <a:spcPts val="300"/>
              </a:spcBef>
              <a:buClr>
                <a:srgbClr val="016445"/>
              </a:buClr>
              <a:buSzPct val="78846"/>
              <a:buFont typeface="Wingdings"/>
              <a:buChar char=""/>
              <a:tabLst>
                <a:tab pos="755650" algn="l"/>
              </a:tabLst>
            </a:pPr>
            <a:r>
              <a:rPr lang="af-ZA" sz="2600" b="1" spc="-5" dirty="0">
                <a:latin typeface="Arial"/>
                <a:cs typeface="Arial"/>
              </a:rPr>
              <a:t>State</a:t>
            </a:r>
            <a:r>
              <a:rPr lang="af-ZA" sz="2600" spc="-5" dirty="0">
                <a:latin typeface="Arial"/>
                <a:cs typeface="Arial"/>
              </a:rPr>
              <a:t>: </a:t>
            </a:r>
            <a:r>
              <a:rPr lang="af-ZA" sz="2600" spc="-5" dirty="0" err="1">
                <a:latin typeface="Arial"/>
                <a:cs typeface="Arial"/>
              </a:rPr>
              <a:t>configurations</a:t>
            </a:r>
            <a:endParaRPr lang="af-ZA" sz="2600" spc="-5">
              <a:latin typeface="Arial"/>
              <a:cs typeface="Arial"/>
            </a:endParaRPr>
          </a:p>
          <a:p>
            <a:pPr marL="755650" lvl="1" indent="-285750">
              <a:spcBef>
                <a:spcPts val="315"/>
              </a:spcBef>
              <a:buClr>
                <a:srgbClr val="016445"/>
              </a:buClr>
              <a:buSzPct val="78846"/>
              <a:buFont typeface="Wingdings"/>
              <a:buChar char=""/>
              <a:tabLst>
                <a:tab pos="755650" algn="l"/>
              </a:tabLst>
            </a:pPr>
            <a:r>
              <a:rPr lang="af-ZA" sz="2600" b="1" spc="-5" dirty="0" err="1">
                <a:latin typeface="Arial"/>
                <a:cs typeface="Arial"/>
              </a:rPr>
              <a:t>Actions</a:t>
            </a:r>
            <a:r>
              <a:rPr lang="af-ZA" sz="2600" spc="-5" dirty="0">
                <a:latin typeface="Arial"/>
                <a:cs typeface="Arial"/>
              </a:rPr>
              <a:t>: </a:t>
            </a:r>
            <a:r>
              <a:rPr lang="af-ZA" sz="2600" spc="-5" dirty="0" err="1">
                <a:latin typeface="Arial"/>
                <a:cs typeface="Arial"/>
              </a:rPr>
              <a:t>change</a:t>
            </a:r>
            <a:r>
              <a:rPr lang="af-ZA" sz="2600" spc="-5" dirty="0">
                <a:latin typeface="Arial"/>
                <a:cs typeface="Arial"/>
              </a:rPr>
              <a:t> </a:t>
            </a:r>
            <a:r>
              <a:rPr lang="af-ZA" sz="2600" spc="-5" dirty="0" err="1">
                <a:latin typeface="Arial"/>
                <a:cs typeface="Arial"/>
              </a:rPr>
              <a:t>to</a:t>
            </a:r>
            <a:r>
              <a:rPr lang="af-ZA" sz="2600" spc="-5" dirty="0">
                <a:latin typeface="Arial"/>
                <a:cs typeface="Arial"/>
              </a:rPr>
              <a:t> a different </a:t>
            </a:r>
            <a:r>
              <a:rPr lang="af-ZA" sz="2600" spc="-5" dirty="0" err="1">
                <a:latin typeface="Arial"/>
                <a:cs typeface="Arial"/>
              </a:rPr>
              <a:t>configuration</a:t>
            </a:r>
            <a:endParaRPr sz="2600" spc="-10" dirty="0" err="1">
              <a:latin typeface="Arial"/>
              <a:cs typeface="Arial"/>
            </a:endParaRPr>
          </a:p>
          <a:p>
            <a:pPr marL="755650" lvl="1" indent="-285750">
              <a:spcBef>
                <a:spcPts val="310"/>
              </a:spcBef>
              <a:buClr>
                <a:srgbClr val="016445"/>
              </a:buClr>
              <a:buSzPct val="78846"/>
              <a:buFont typeface="Wingdings"/>
              <a:buChar char=""/>
              <a:tabLst>
                <a:tab pos="755650" algn="l"/>
              </a:tabLst>
            </a:pPr>
            <a:r>
              <a:rPr lang="af-ZA" sz="2600" b="1" spc="-5" dirty="0" err="1">
                <a:latin typeface="Arial"/>
                <a:cs typeface="Arial"/>
              </a:rPr>
              <a:t>Rewards</a:t>
            </a:r>
            <a:r>
              <a:rPr sz="2600" spc="-5" dirty="0">
                <a:latin typeface="Arial"/>
                <a:cs typeface="Arial"/>
              </a:rPr>
              <a:t>: </a:t>
            </a:r>
            <a:r>
              <a:rPr lang="af-ZA" sz="2600" spc="-5" dirty="0" err="1">
                <a:latin typeface="Arial"/>
                <a:cs typeface="Arial"/>
              </a:rPr>
              <a:t>differences</a:t>
            </a:r>
            <a:r>
              <a:rPr lang="af-ZA" sz="2600" spc="-5" dirty="0">
                <a:latin typeface="Arial"/>
                <a:cs typeface="Arial"/>
              </a:rPr>
              <a:t> in </a:t>
            </a:r>
            <a:r>
              <a:rPr lang="af-ZA" sz="2600" spc="-5" dirty="0" err="1">
                <a:latin typeface="Arial"/>
                <a:cs typeface="Arial"/>
              </a:rPr>
              <a:t>evaluation</a:t>
            </a:r>
            <a:r>
              <a:rPr lang="af-ZA" sz="2600" spc="-5" dirty="0">
                <a:latin typeface="Arial"/>
                <a:cs typeface="Arial"/>
              </a:rPr>
              <a:t> </a:t>
            </a:r>
            <a:r>
              <a:rPr lang="af-ZA" sz="2600" spc="-5" dirty="0" err="1">
                <a:latin typeface="Arial"/>
                <a:cs typeface="Arial"/>
              </a:rPr>
              <a:t>results</a:t>
            </a:r>
            <a:endParaRPr sz="2600" dirty="0" err="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329715"/>
            <a:ext cx="7429421" cy="1399540"/>
          </a:xfrm>
          <a:prstGeom prst="rect">
            <a:avLst/>
          </a:prstGeom>
        </p:spPr>
        <p:txBody>
          <a:bodyPr vert="horz" wrap="square" lIns="0" tIns="58419" rIns="0" bIns="0" rtlCol="0" anchor="t">
            <a:spAutoFit/>
          </a:bodyPr>
          <a:lstStyle/>
          <a:p>
            <a:pPr marL="355600" indent="-342900">
              <a:spcBef>
                <a:spcPts val="459"/>
              </a:spcBef>
              <a:buClr>
                <a:srgbClr val="C2131E"/>
              </a:buClr>
              <a:buSzPct val="80000"/>
              <a:buFont typeface="Wingdings"/>
              <a:buChar char=""/>
              <a:tabLst>
                <a:tab pos="355600" algn="l"/>
              </a:tabLst>
            </a:pPr>
            <a:r>
              <a:rPr lang="af-ZA" sz="3000" spc="-5" dirty="0" err="1">
                <a:latin typeface="Arial"/>
                <a:cs typeface="Arial"/>
              </a:rPr>
              <a:t>Value</a:t>
            </a:r>
            <a:r>
              <a:rPr lang="af-ZA" sz="3000" spc="-5" dirty="0">
                <a:latin typeface="Arial"/>
                <a:cs typeface="Arial"/>
              </a:rPr>
              <a:t> </a:t>
            </a:r>
            <a:r>
              <a:rPr lang="af-ZA" sz="3000" spc="-5" dirty="0" err="1">
                <a:latin typeface="Arial"/>
                <a:cs typeface="Arial"/>
              </a:rPr>
              <a:t>function</a:t>
            </a:r>
            <a:endParaRPr lang="af-ZA" sz="3000" spc="-10" dirty="0" err="1">
              <a:latin typeface="Arial"/>
              <a:cs typeface="Arial"/>
            </a:endParaRPr>
          </a:p>
          <a:p>
            <a:pPr marL="755650" lvl="1" indent="-285750">
              <a:spcBef>
                <a:spcPts val="305"/>
              </a:spcBef>
              <a:buClr>
                <a:srgbClr val="016445"/>
              </a:buClr>
              <a:buSzPct val="78846"/>
              <a:buFont typeface="Wingdings"/>
              <a:buChar char=""/>
              <a:tabLst>
                <a:tab pos="755650" algn="l"/>
              </a:tabLst>
            </a:pPr>
            <a:r>
              <a:rPr lang="af-ZA" sz="2600" spc="-5" dirty="0" err="1">
                <a:latin typeface="Arial"/>
                <a:cs typeface="Arial"/>
              </a:rPr>
              <a:t>Tabular</a:t>
            </a:r>
            <a:r>
              <a:rPr lang="af-ZA" sz="2600" spc="-5" dirty="0">
                <a:latin typeface="Arial"/>
                <a:cs typeface="Arial"/>
              </a:rPr>
              <a:t> </a:t>
            </a:r>
            <a:r>
              <a:rPr lang="af-ZA" sz="2600" spc="-5" dirty="0" err="1">
                <a:latin typeface="Arial"/>
                <a:cs typeface="Arial"/>
              </a:rPr>
              <a:t>form</a:t>
            </a:r>
            <a:endParaRPr sz="2600" spc="-5" dirty="0" err="1">
              <a:latin typeface="Arial"/>
              <a:cs typeface="Arial"/>
            </a:endParaRPr>
          </a:p>
          <a:p>
            <a:pPr marL="755650" lvl="1" indent="-285750">
              <a:spcBef>
                <a:spcPts val="310"/>
              </a:spcBef>
              <a:buClr>
                <a:srgbClr val="016445"/>
              </a:buClr>
              <a:buSzPct val="78846"/>
              <a:buFont typeface="Wingdings"/>
              <a:buChar char=""/>
              <a:tabLst>
                <a:tab pos="755650" algn="l"/>
              </a:tabLst>
            </a:pPr>
            <a:r>
              <a:rPr lang="af-ZA" sz="2600" spc="-5" dirty="0" err="1">
                <a:latin typeface="Arial"/>
                <a:cs typeface="Arial"/>
              </a:rPr>
              <a:t>Deep</a:t>
            </a:r>
            <a:r>
              <a:rPr lang="af-ZA" sz="2600" spc="-5" dirty="0">
                <a:latin typeface="Arial"/>
                <a:cs typeface="Arial"/>
              </a:rPr>
              <a:t> </a:t>
            </a:r>
            <a:r>
              <a:rPr lang="af-ZA" sz="2600" spc="-5" dirty="0" err="1">
                <a:latin typeface="Arial"/>
                <a:cs typeface="Arial"/>
              </a:rPr>
              <a:t>learning</a:t>
            </a:r>
            <a:r>
              <a:rPr lang="af-ZA" sz="2600" spc="-5" dirty="0">
                <a:latin typeface="Arial"/>
                <a:cs typeface="Arial"/>
              </a:rPr>
              <a:t> – </a:t>
            </a:r>
            <a:r>
              <a:rPr lang="af-ZA" sz="2600" spc="-5" dirty="0" err="1">
                <a:latin typeface="Arial"/>
                <a:cs typeface="Arial"/>
              </a:rPr>
              <a:t>Deep</a:t>
            </a:r>
            <a:r>
              <a:rPr lang="af-ZA" sz="2600" spc="-5" dirty="0">
                <a:latin typeface="Arial"/>
                <a:cs typeface="Arial"/>
              </a:rPr>
              <a:t> Q-</a:t>
            </a:r>
            <a:r>
              <a:rPr lang="af-ZA" sz="2600" spc="-5" dirty="0" err="1">
                <a:latin typeface="Arial"/>
                <a:cs typeface="Arial"/>
              </a:rPr>
              <a:t>Networks</a:t>
            </a:r>
            <a:endParaRPr sz="2600" dirty="0" err="1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82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3864" y="170180"/>
            <a:ext cx="4475954" cy="688650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spcBef>
                <a:spcPts val="90"/>
              </a:spcBef>
            </a:pPr>
            <a:r>
              <a:rPr lang="af-ZA" spc="-5" dirty="0" err="1"/>
              <a:t>Deep</a:t>
            </a:r>
            <a:r>
              <a:rPr lang="af-ZA" spc="-5" dirty="0"/>
              <a:t> Q-</a:t>
            </a:r>
            <a:r>
              <a:rPr lang="af-ZA" spc="-5" dirty="0" err="1"/>
              <a:t>Networks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9CAF2F88-6614-4D10-A3DF-C5FCF92A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10" y="1470124"/>
            <a:ext cx="5596380" cy="38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2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2988" y="178678"/>
            <a:ext cx="5597708" cy="688650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spcBef>
                <a:spcPts val="90"/>
              </a:spcBef>
            </a:pPr>
            <a:r>
              <a:rPr lang="af-ZA" spc="-5" dirty="0" err="1"/>
              <a:t>Bayesian</a:t>
            </a:r>
            <a:r>
              <a:rPr lang="af-ZA" spc="-5" dirty="0"/>
              <a:t> </a:t>
            </a:r>
            <a:r>
              <a:rPr lang="af-ZA" spc="-5" dirty="0" err="1"/>
              <a:t>Optimization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87E89579-0275-474F-87A3-05015836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88" y="1670204"/>
            <a:ext cx="5377622" cy="352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5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pc="-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232103"/>
            <a:ext cx="4702175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BFBFBF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BFBFBF"/>
                </a:solidFill>
                <a:latin typeface="Arial"/>
                <a:cs typeface="Arial"/>
              </a:rPr>
              <a:t>Background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Experiment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Settings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Evaluations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Related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Conclusions </a:t>
            </a:r>
            <a:r>
              <a:rPr sz="2800" spc="5" dirty="0">
                <a:latin typeface="Arial"/>
                <a:cs typeface="Arial"/>
              </a:rPr>
              <a:t>&amp; </a:t>
            </a:r>
            <a:r>
              <a:rPr sz="2800" dirty="0">
                <a:latin typeface="Arial"/>
                <a:cs typeface="Arial"/>
              </a:rPr>
              <a:t>Future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9312" y="170180"/>
            <a:ext cx="49047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Experimental</a:t>
            </a:r>
            <a:r>
              <a:rPr spc="-35" dirty="0"/>
              <a:t> </a:t>
            </a:r>
            <a:r>
              <a:rPr spc="-5" dirty="0"/>
              <a:t>Setup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923700"/>
            <a:ext cx="7884159" cy="43408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Hardware</a:t>
            </a:r>
            <a:endParaRPr sz="2800">
              <a:latin typeface="Arial"/>
              <a:cs typeface="Arial"/>
            </a:endParaRPr>
          </a:p>
          <a:p>
            <a:pPr marL="755650" marR="55880" lvl="1" indent="-285750">
              <a:lnSpc>
                <a:spcPct val="100000"/>
              </a:lnSpc>
              <a:spcBef>
                <a:spcPts val="59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M1</a:t>
            </a:r>
            <a:r>
              <a:rPr sz="2400" dirty="0">
                <a:latin typeface="Arial"/>
                <a:cs typeface="Arial"/>
              </a:rPr>
              <a:t>: 2 </a:t>
            </a:r>
            <a:r>
              <a:rPr sz="2400" spc="-5" dirty="0">
                <a:latin typeface="Arial"/>
                <a:cs typeface="Arial"/>
              </a:rPr>
              <a:t>Intel Xeon </a:t>
            </a:r>
            <a:r>
              <a:rPr sz="2400" dirty="0">
                <a:latin typeface="Arial"/>
                <a:cs typeface="Arial"/>
              </a:rPr>
              <a:t>single-core </a:t>
            </a:r>
            <a:r>
              <a:rPr sz="2400" spc="-5" dirty="0">
                <a:latin typeface="Arial"/>
                <a:cs typeface="Arial"/>
              </a:rPr>
              <a:t>2.8GHz CPU, </a:t>
            </a:r>
            <a:r>
              <a:rPr sz="2400" dirty="0">
                <a:latin typeface="Arial"/>
                <a:cs typeface="Arial"/>
              </a:rPr>
              <a:t>2G </a:t>
            </a:r>
            <a:r>
              <a:rPr sz="2400" spc="-5" dirty="0">
                <a:latin typeface="Arial"/>
                <a:cs typeface="Arial"/>
              </a:rPr>
              <a:t>RAM,  73GB Seagate SCSI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drive</a:t>
            </a:r>
            <a:endParaRPr sz="24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M2</a:t>
            </a:r>
            <a:r>
              <a:rPr sz="2400" dirty="0">
                <a:latin typeface="Arial"/>
                <a:cs typeface="Arial"/>
              </a:rPr>
              <a:t>: 1 </a:t>
            </a:r>
            <a:r>
              <a:rPr sz="2400" spc="-5" dirty="0">
                <a:latin typeface="Arial"/>
                <a:cs typeface="Arial"/>
              </a:rPr>
              <a:t>Intel Xeon </a:t>
            </a:r>
            <a:r>
              <a:rPr sz="2400" dirty="0">
                <a:latin typeface="Arial"/>
                <a:cs typeface="Arial"/>
              </a:rPr>
              <a:t>quad-core </a:t>
            </a:r>
            <a:r>
              <a:rPr sz="2400" spc="-5" dirty="0">
                <a:latin typeface="Arial"/>
                <a:cs typeface="Arial"/>
              </a:rPr>
              <a:t>2.4GHz CPU, </a:t>
            </a:r>
            <a:r>
              <a:rPr sz="2400" dirty="0">
                <a:latin typeface="Arial"/>
                <a:cs typeface="Arial"/>
              </a:rPr>
              <a:t>24G </a:t>
            </a:r>
            <a:r>
              <a:rPr sz="2400" spc="-5" dirty="0">
                <a:latin typeface="Arial"/>
                <a:cs typeface="Arial"/>
              </a:rPr>
              <a:t>RAM,  </a:t>
            </a:r>
            <a:r>
              <a:rPr sz="2400" dirty="0">
                <a:latin typeface="Arial"/>
                <a:cs typeface="Arial"/>
              </a:rPr>
              <a:t>4 drives </a:t>
            </a:r>
            <a:r>
              <a:rPr sz="2400" spc="-5" dirty="0">
                <a:latin typeface="Arial"/>
                <a:cs typeface="Arial"/>
              </a:rPr>
              <a:t>(SAS-HDD 500GB, SAS-HDD 146GB, </a:t>
            </a:r>
            <a:r>
              <a:rPr sz="2400" dirty="0">
                <a:latin typeface="Arial"/>
                <a:cs typeface="Arial"/>
              </a:rPr>
              <a:t>1  </a:t>
            </a:r>
            <a:r>
              <a:rPr sz="2400" spc="-5" dirty="0">
                <a:latin typeface="Arial"/>
                <a:cs typeface="Arial"/>
              </a:rPr>
              <a:t>SATA-HDD,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SSD)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Filebench</a:t>
            </a:r>
            <a:endParaRPr sz="2800">
              <a:latin typeface="Arial"/>
              <a:cs typeface="Arial"/>
            </a:endParaRPr>
          </a:p>
          <a:p>
            <a:pPr marL="755650" marR="152400" lvl="1" indent="-285750">
              <a:lnSpc>
                <a:spcPct val="100000"/>
              </a:lnSpc>
              <a:spcBef>
                <a:spcPts val="590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Macro-workloads: </a:t>
            </a:r>
            <a:r>
              <a:rPr sz="2400" spc="-5" dirty="0">
                <a:latin typeface="Arial"/>
                <a:cs typeface="Arial"/>
              </a:rPr>
              <a:t>fileserver, mailserver, </a:t>
            </a:r>
            <a:r>
              <a:rPr sz="2400" dirty="0">
                <a:latin typeface="Arial"/>
                <a:cs typeface="Arial"/>
              </a:rPr>
              <a:t>webserver,  dbserver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Default </a:t>
            </a:r>
            <a:r>
              <a:rPr sz="2400" i="1" dirty="0">
                <a:latin typeface="Arial"/>
                <a:cs typeface="Arial"/>
              </a:rPr>
              <a:t>working set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70180"/>
            <a:ext cx="62103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Experiment Setup</a:t>
            </a:r>
            <a:r>
              <a:rPr spc="-10" dirty="0"/>
              <a:t> </a:t>
            </a:r>
            <a:r>
              <a:rPr spc="-5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922894"/>
            <a:ext cx="7058659" cy="53492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lr>
                <a:srgbClr val="C2131E"/>
              </a:buClr>
              <a:buSzPct val="8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Search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spaces</a:t>
            </a:r>
            <a:endParaRPr sz="3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lr>
                <a:srgbClr val="016445"/>
              </a:buClr>
              <a:buSzPct val="78846"/>
              <a:buFont typeface="Wingdings"/>
              <a:buChar char=""/>
              <a:tabLst>
                <a:tab pos="755650" algn="l"/>
              </a:tabLst>
            </a:pPr>
            <a:r>
              <a:rPr sz="2600" i="1" spc="-5" dirty="0">
                <a:latin typeface="Arial"/>
                <a:cs typeface="Arial"/>
              </a:rPr>
              <a:t>Storage</a:t>
            </a:r>
            <a:r>
              <a:rPr sz="2600" i="1" dirty="0">
                <a:latin typeface="Arial"/>
                <a:cs typeface="Arial"/>
              </a:rPr>
              <a:t> V1</a:t>
            </a:r>
            <a:endParaRPr sz="2600">
              <a:latin typeface="Arial"/>
              <a:cs typeface="Arial"/>
            </a:endParaRPr>
          </a:p>
          <a:p>
            <a:pPr marL="1155065" marR="5080" lvl="2" indent="-228600">
              <a:lnSpc>
                <a:spcPts val="2380"/>
              </a:lnSpc>
              <a:spcBef>
                <a:spcPts val="575"/>
              </a:spcBef>
              <a:buClr>
                <a:srgbClr val="093A81"/>
              </a:buClr>
              <a:buSzPct val="120454"/>
              <a:buFont typeface="Wingdings"/>
              <a:buChar char=""/>
              <a:tabLst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File </a:t>
            </a:r>
            <a:r>
              <a:rPr sz="2200" spc="-5" dirty="0">
                <a:latin typeface="Arial"/>
                <a:cs typeface="Arial"/>
              </a:rPr>
              <a:t>system, inode size, block size, block </a:t>
            </a:r>
            <a:r>
              <a:rPr sz="2200" dirty="0">
                <a:latin typeface="Arial"/>
                <a:cs typeface="Arial"/>
              </a:rPr>
              <a:t>group,  </a:t>
            </a:r>
            <a:r>
              <a:rPr sz="2200" spc="-5" dirty="0">
                <a:latin typeface="Arial"/>
                <a:cs typeface="Arial"/>
              </a:rPr>
              <a:t>journal options, </a:t>
            </a:r>
            <a:r>
              <a:rPr sz="2200" dirty="0">
                <a:latin typeface="Arial"/>
                <a:cs typeface="Arial"/>
              </a:rPr>
              <a:t>mount </a:t>
            </a:r>
            <a:r>
              <a:rPr sz="2200" spc="-5" dirty="0">
                <a:latin typeface="Arial"/>
                <a:cs typeface="Arial"/>
              </a:rPr>
              <a:t>options, special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options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4"/>
              </a:spcBef>
              <a:buClr>
                <a:srgbClr val="016445"/>
              </a:buClr>
              <a:buSzPct val="78846"/>
              <a:buFont typeface="Wingdings"/>
              <a:buChar char=""/>
              <a:tabLst>
                <a:tab pos="755650" algn="l"/>
              </a:tabLst>
            </a:pPr>
            <a:r>
              <a:rPr sz="2600" i="1" spc="-5" dirty="0">
                <a:latin typeface="Arial"/>
                <a:cs typeface="Arial"/>
              </a:rPr>
              <a:t>Storage</a:t>
            </a:r>
            <a:r>
              <a:rPr sz="2600" i="1" dirty="0">
                <a:latin typeface="Arial"/>
                <a:cs typeface="Arial"/>
              </a:rPr>
              <a:t> V2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Clr>
                <a:srgbClr val="093A81"/>
              </a:buClr>
              <a:buSzPct val="120454"/>
              <a:buFont typeface="Wingdings"/>
              <a:buChar char=""/>
              <a:tabLst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V1 </a:t>
            </a:r>
            <a:r>
              <a:rPr sz="2200" dirty="0">
                <a:latin typeface="Arial"/>
                <a:cs typeface="Arial"/>
              </a:rPr>
              <a:t>+ I/O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scheduler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Clr>
                <a:srgbClr val="093A81"/>
              </a:buClr>
              <a:buSzPct val="120454"/>
              <a:buFont typeface="Wingdings"/>
              <a:buChar char=""/>
              <a:tabLst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6,222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configurations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C2131E"/>
              </a:buClr>
              <a:buSzPct val="80000"/>
              <a:buFont typeface="Wingdings"/>
              <a:buChar char=""/>
              <a:tabLst>
                <a:tab pos="355600" algn="l"/>
              </a:tabLst>
            </a:pPr>
            <a:r>
              <a:rPr sz="3000" spc="-10" dirty="0">
                <a:latin typeface="Arial"/>
                <a:cs typeface="Arial"/>
              </a:rPr>
              <a:t>Methodology</a:t>
            </a:r>
            <a:endParaRPr sz="3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lr>
                <a:srgbClr val="016445"/>
              </a:buClr>
              <a:buSzPct val="78846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latin typeface="Arial"/>
                <a:cs typeface="Arial"/>
              </a:rPr>
              <a:t>Exhaustive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Search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Clr>
                <a:srgbClr val="093A81"/>
              </a:buClr>
              <a:buSzPct val="120454"/>
              <a:buFont typeface="Wingdings"/>
              <a:buChar char=""/>
              <a:tabLst>
                <a:tab pos="1155700" algn="l"/>
              </a:tabLst>
            </a:pPr>
            <a:r>
              <a:rPr sz="2200" spc="-5" dirty="0">
                <a:latin typeface="Arial"/>
                <a:cs typeface="Arial"/>
              </a:rPr>
              <a:t>Storage V2: </a:t>
            </a:r>
            <a:r>
              <a:rPr sz="2200" dirty="0">
                <a:latin typeface="Arial"/>
                <a:cs typeface="Arial"/>
              </a:rPr>
              <a:t>4 </a:t>
            </a:r>
            <a:r>
              <a:rPr sz="2200" spc="-5" dirty="0">
                <a:latin typeface="Arial"/>
                <a:cs typeface="Arial"/>
              </a:rPr>
              <a:t>workloads </a:t>
            </a:r>
            <a:r>
              <a:rPr sz="2200" spc="5" dirty="0">
                <a:latin typeface="Cambria Math"/>
                <a:cs typeface="Cambria Math"/>
              </a:rPr>
              <a:t>× </a:t>
            </a:r>
            <a:r>
              <a:rPr sz="2200" dirty="0">
                <a:latin typeface="Arial"/>
                <a:cs typeface="Arial"/>
              </a:rPr>
              <a:t>4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devices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Clr>
                <a:srgbClr val="093A81"/>
              </a:buClr>
              <a:buSzPct val="120454"/>
              <a:buFont typeface="Wingdings"/>
              <a:buChar char=""/>
              <a:tabLst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3+ runs </a:t>
            </a:r>
            <a:r>
              <a:rPr sz="2200" spc="-5" dirty="0">
                <a:latin typeface="Arial"/>
                <a:cs typeface="Arial"/>
              </a:rPr>
              <a:t>for each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configuration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Clr>
                <a:srgbClr val="093A81"/>
              </a:buClr>
              <a:buSzPct val="120454"/>
              <a:buFont typeface="Wingdings"/>
              <a:buChar char=""/>
              <a:tabLst>
                <a:tab pos="1155700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Collected over 2+</a:t>
            </a:r>
            <a:r>
              <a:rPr sz="22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years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016445"/>
              </a:buClr>
              <a:buSzPct val="78846"/>
              <a:buFont typeface="Wingdings"/>
              <a:buChar char=""/>
              <a:tabLst>
                <a:tab pos="755650" algn="l"/>
              </a:tabLst>
            </a:pPr>
            <a:r>
              <a:rPr sz="2600" spc="-5" dirty="0">
                <a:latin typeface="Arial"/>
                <a:cs typeface="Arial"/>
              </a:rPr>
              <a:t>Simulate auto-tuning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algorithms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pc="-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232103"/>
            <a:ext cx="4702175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Background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Experiment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Settings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Evaluations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Related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Conclusions </a:t>
            </a:r>
            <a:r>
              <a:rPr sz="2800" spc="5" dirty="0">
                <a:latin typeface="Arial"/>
                <a:cs typeface="Arial"/>
              </a:rPr>
              <a:t>&amp; </a:t>
            </a:r>
            <a:r>
              <a:rPr sz="2800" dirty="0">
                <a:latin typeface="Arial"/>
                <a:cs typeface="Arial"/>
              </a:rPr>
              <a:t>Future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pc="-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232103"/>
            <a:ext cx="4702175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BFBFBF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BFBFBF"/>
                </a:solidFill>
                <a:latin typeface="Arial"/>
                <a:cs typeface="Arial"/>
              </a:rPr>
              <a:t>Background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BFBFBF"/>
                </a:solidFill>
                <a:latin typeface="Arial"/>
                <a:cs typeface="Arial"/>
              </a:rPr>
              <a:t>Experiment</a:t>
            </a:r>
            <a:r>
              <a:rPr sz="2800" spc="-20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FBFBF"/>
                </a:solidFill>
                <a:latin typeface="Arial"/>
                <a:cs typeface="Arial"/>
              </a:rPr>
              <a:t>Settings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Evaluations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Related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Conclusions </a:t>
            </a:r>
            <a:r>
              <a:rPr sz="2800" spc="5" dirty="0">
                <a:latin typeface="Arial"/>
                <a:cs typeface="Arial"/>
              </a:rPr>
              <a:t>&amp; </a:t>
            </a:r>
            <a:r>
              <a:rPr sz="2800" dirty="0">
                <a:latin typeface="Arial"/>
                <a:cs typeface="Arial"/>
              </a:rPr>
              <a:t>Future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522" y="4516887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345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18375" y="4516887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94345" y="0"/>
                </a:moveTo>
                <a:lnTo>
                  <a:pt x="0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8522" y="3965792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345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18375" y="3965792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94345" y="0"/>
                </a:moveTo>
                <a:lnTo>
                  <a:pt x="0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8522" y="3276923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345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18375" y="3276923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94345" y="0"/>
                </a:moveTo>
                <a:lnTo>
                  <a:pt x="0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5594" y="3034656"/>
            <a:ext cx="37020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5" dirty="0">
                <a:latin typeface="Times New Roman"/>
                <a:cs typeface="Times New Roman"/>
              </a:rPr>
              <a:t>17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8522" y="2589551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345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18375" y="2589551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94345" y="0"/>
                </a:moveTo>
                <a:lnTo>
                  <a:pt x="0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8522" y="2080387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345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18375" y="2080387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94345" y="0"/>
                </a:moveTo>
                <a:lnTo>
                  <a:pt x="0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8522" y="456031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345"/>
                </a:moveTo>
                <a:lnTo>
                  <a:pt x="0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8522" y="1900682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345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72768" y="4622050"/>
            <a:ext cx="19812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5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4763" y="456031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345"/>
                </a:moveTo>
                <a:lnTo>
                  <a:pt x="0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4763" y="1900682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345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49009" y="4622050"/>
            <a:ext cx="19812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5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82501" y="456031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345"/>
                </a:moveTo>
                <a:lnTo>
                  <a:pt x="0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2501" y="1900682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345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58742" y="456031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345"/>
                </a:moveTo>
                <a:lnTo>
                  <a:pt x="0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8742" y="1900682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345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36479" y="456031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345"/>
                </a:moveTo>
                <a:lnTo>
                  <a:pt x="0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36479" y="1900682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345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80740" y="4622050"/>
            <a:ext cx="19812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5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12720" y="456031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345"/>
                </a:moveTo>
                <a:lnTo>
                  <a:pt x="0" y="0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2720" y="1900682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345"/>
                </a:lnTo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556981" y="4622050"/>
            <a:ext cx="19812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28522" y="1900682"/>
            <a:ext cx="6884670" cy="2753995"/>
          </a:xfrm>
          <a:custGeom>
            <a:avLst/>
            <a:gdLst/>
            <a:ahLst/>
            <a:cxnLst/>
            <a:rect l="l" t="t" r="r" b="b"/>
            <a:pathLst>
              <a:path w="6884670" h="2753995">
                <a:moveTo>
                  <a:pt x="0" y="2753978"/>
                </a:moveTo>
                <a:lnTo>
                  <a:pt x="6884198" y="2753978"/>
                </a:lnTo>
                <a:lnTo>
                  <a:pt x="6884198" y="0"/>
                </a:lnTo>
                <a:lnTo>
                  <a:pt x="0" y="0"/>
                </a:lnTo>
                <a:lnTo>
                  <a:pt x="0" y="2753978"/>
                </a:lnTo>
                <a:close/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7658" y="1793196"/>
            <a:ext cx="744220" cy="2970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545"/>
              </a:lnSpc>
            </a:pPr>
            <a:r>
              <a:rPr sz="2800" spc="10" dirty="0">
                <a:latin typeface="Times New Roman"/>
                <a:cs typeface="Times New Roman"/>
              </a:rPr>
              <a:t>Best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3095"/>
              </a:lnSpc>
            </a:pPr>
            <a:r>
              <a:rPr sz="2800" spc="10" dirty="0">
                <a:latin typeface="Times New Roman"/>
                <a:cs typeface="Times New Roman"/>
              </a:rPr>
              <a:t>Throughput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(kops/s)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93636" y="4622050"/>
            <a:ext cx="1607185" cy="761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720">
              <a:lnSpc>
                <a:spcPts val="2830"/>
              </a:lnSpc>
              <a:spcBef>
                <a:spcPts val="110"/>
              </a:spcBef>
              <a:tabLst>
                <a:tab pos="1421765" algn="l"/>
              </a:tabLst>
            </a:pPr>
            <a:r>
              <a:rPr sz="2700" spc="5" dirty="0">
                <a:latin typeface="Times New Roman"/>
                <a:cs typeface="Times New Roman"/>
              </a:rPr>
              <a:t>2	3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2950"/>
              </a:lnSpc>
            </a:pPr>
            <a:r>
              <a:rPr sz="2800" spc="15" dirty="0">
                <a:latin typeface="Times New Roman"/>
                <a:cs typeface="Times New Roman"/>
              </a:rPr>
              <a:t>Time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(hrs)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6953" y="3585751"/>
            <a:ext cx="628650" cy="112776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R="44450" algn="r">
              <a:lnSpc>
                <a:spcPct val="100000"/>
              </a:lnSpc>
              <a:spcBef>
                <a:spcPts val="1195"/>
              </a:spcBef>
            </a:pPr>
            <a:r>
              <a:rPr sz="2700" spc="5" dirty="0">
                <a:latin typeface="Times New Roman"/>
                <a:cs typeface="Times New Roman"/>
              </a:rPr>
              <a:t>16</a:t>
            </a:r>
            <a:endParaRPr sz="2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100"/>
              </a:spcBef>
            </a:pPr>
            <a:r>
              <a:rPr sz="2700" spc="5" dirty="0">
                <a:solidFill>
                  <a:srgbClr val="0000FF"/>
                </a:solidFill>
                <a:latin typeface="Times New Roman"/>
                <a:cs typeface="Times New Roman"/>
              </a:rPr>
              <a:t>15.2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26953" y="1742265"/>
            <a:ext cx="628650" cy="10439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65"/>
              </a:spcBef>
            </a:pPr>
            <a:r>
              <a:rPr sz="2700" spc="5" dirty="0">
                <a:solidFill>
                  <a:srgbClr val="FF0000"/>
                </a:solidFill>
                <a:latin typeface="Times New Roman"/>
                <a:cs typeface="Times New Roman"/>
              </a:rPr>
              <a:t>18.7</a:t>
            </a:r>
            <a:endParaRPr sz="2700">
              <a:latin typeface="Times New Roman"/>
              <a:cs typeface="Times New Roman"/>
            </a:endParaRPr>
          </a:p>
          <a:p>
            <a:pPr marR="44450" algn="r">
              <a:lnSpc>
                <a:spcPct val="100000"/>
              </a:lnSpc>
              <a:spcBef>
                <a:spcPts val="770"/>
              </a:spcBef>
            </a:pPr>
            <a:r>
              <a:rPr sz="2700" spc="5" dirty="0">
                <a:latin typeface="Times New Roman"/>
                <a:cs typeface="Times New Roman"/>
              </a:rPr>
              <a:t>18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03395" y="4114826"/>
            <a:ext cx="28727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0" dirty="0">
                <a:latin typeface="Times New Roman"/>
                <a:cs typeface="Times New Roman"/>
              </a:rPr>
              <a:t>M2-Mailserver-HDD3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763614" y="3501554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>
                <a:moveTo>
                  <a:pt x="0" y="0"/>
                </a:moveTo>
                <a:lnTo>
                  <a:pt x="597519" y="0"/>
                </a:lnTo>
              </a:path>
            </a:pathLst>
          </a:custGeom>
          <a:ln w="3743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76444" y="2101352"/>
            <a:ext cx="4808855" cy="2396490"/>
          </a:xfrm>
          <a:custGeom>
            <a:avLst/>
            <a:gdLst/>
            <a:ahLst/>
            <a:cxnLst/>
            <a:rect l="l" t="t" r="r" b="b"/>
            <a:pathLst>
              <a:path w="4808855" h="2396490">
                <a:moveTo>
                  <a:pt x="0" y="2396066"/>
                </a:moveTo>
                <a:lnTo>
                  <a:pt x="52413" y="164729"/>
                </a:lnTo>
                <a:lnTo>
                  <a:pt x="262069" y="164729"/>
                </a:lnTo>
                <a:lnTo>
                  <a:pt x="306996" y="19468"/>
                </a:lnTo>
                <a:lnTo>
                  <a:pt x="2343652" y="19468"/>
                </a:lnTo>
                <a:lnTo>
                  <a:pt x="2388578" y="0"/>
                </a:lnTo>
                <a:lnTo>
                  <a:pt x="4808605" y="0"/>
                </a:lnTo>
              </a:path>
            </a:pathLst>
          </a:custGeom>
          <a:ln w="3743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85049" y="2077392"/>
            <a:ext cx="2028189" cy="24130"/>
          </a:xfrm>
          <a:custGeom>
            <a:avLst/>
            <a:gdLst/>
            <a:ahLst/>
            <a:cxnLst/>
            <a:rect l="l" t="t" r="r" b="b"/>
            <a:pathLst>
              <a:path w="2028190" h="24130">
                <a:moveTo>
                  <a:pt x="0" y="23960"/>
                </a:moveTo>
                <a:lnTo>
                  <a:pt x="89852" y="23960"/>
                </a:lnTo>
                <a:lnTo>
                  <a:pt x="139271" y="0"/>
                </a:lnTo>
                <a:lnTo>
                  <a:pt x="2027671" y="0"/>
                </a:lnTo>
              </a:path>
            </a:pathLst>
          </a:custGeom>
          <a:ln w="3743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3614" y="3736668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>
                <a:moveTo>
                  <a:pt x="0" y="0"/>
                </a:moveTo>
                <a:lnTo>
                  <a:pt x="597519" y="0"/>
                </a:lnTo>
              </a:path>
            </a:pathLst>
          </a:custGeom>
          <a:ln w="29950">
            <a:solidFill>
              <a:srgbClr val="FFA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76444" y="2830655"/>
            <a:ext cx="6836409" cy="1666875"/>
          </a:xfrm>
          <a:custGeom>
            <a:avLst/>
            <a:gdLst/>
            <a:ahLst/>
            <a:cxnLst/>
            <a:rect l="l" t="t" r="r" b="b"/>
            <a:pathLst>
              <a:path w="6836409" h="1666875">
                <a:moveTo>
                  <a:pt x="0" y="1666763"/>
                </a:moveTo>
                <a:lnTo>
                  <a:pt x="47921" y="1666763"/>
                </a:lnTo>
                <a:lnTo>
                  <a:pt x="101832" y="1656280"/>
                </a:lnTo>
                <a:lnTo>
                  <a:pt x="338444" y="1656280"/>
                </a:lnTo>
                <a:lnTo>
                  <a:pt x="386365" y="1585896"/>
                </a:lnTo>
                <a:lnTo>
                  <a:pt x="938958" y="1585896"/>
                </a:lnTo>
                <a:lnTo>
                  <a:pt x="1003352" y="76374"/>
                </a:lnTo>
                <a:lnTo>
                  <a:pt x="1105185" y="76374"/>
                </a:lnTo>
                <a:lnTo>
                  <a:pt x="1169579" y="73379"/>
                </a:lnTo>
                <a:lnTo>
                  <a:pt x="1382230" y="73379"/>
                </a:lnTo>
                <a:lnTo>
                  <a:pt x="1446625" y="52413"/>
                </a:lnTo>
                <a:lnTo>
                  <a:pt x="1617344" y="52413"/>
                </a:lnTo>
                <a:lnTo>
                  <a:pt x="1674251" y="31448"/>
                </a:lnTo>
                <a:lnTo>
                  <a:pt x="2169937" y="31448"/>
                </a:lnTo>
                <a:lnTo>
                  <a:pt x="2226844" y="29950"/>
                </a:lnTo>
                <a:lnTo>
                  <a:pt x="2283750" y="22463"/>
                </a:lnTo>
                <a:lnTo>
                  <a:pt x="5624765" y="22463"/>
                </a:lnTo>
                <a:lnTo>
                  <a:pt x="5681672" y="0"/>
                </a:lnTo>
                <a:lnTo>
                  <a:pt x="6836276" y="0"/>
                </a:lnTo>
              </a:path>
            </a:pathLst>
          </a:custGeom>
          <a:ln w="29950">
            <a:solidFill>
              <a:srgbClr val="FFA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63614" y="3971782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>
                <a:moveTo>
                  <a:pt x="0" y="0"/>
                </a:moveTo>
                <a:lnTo>
                  <a:pt x="597519" y="0"/>
                </a:lnTo>
              </a:path>
            </a:pathLst>
          </a:custGeom>
          <a:ln w="3743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76444" y="2101352"/>
            <a:ext cx="6836409" cy="2396490"/>
          </a:xfrm>
          <a:custGeom>
            <a:avLst/>
            <a:gdLst/>
            <a:ahLst/>
            <a:cxnLst/>
            <a:rect l="l" t="t" r="r" b="b"/>
            <a:pathLst>
              <a:path w="6836409" h="2396490">
                <a:moveTo>
                  <a:pt x="0" y="2396066"/>
                </a:moveTo>
                <a:lnTo>
                  <a:pt x="52413" y="164729"/>
                </a:lnTo>
                <a:lnTo>
                  <a:pt x="262069" y="164729"/>
                </a:lnTo>
                <a:lnTo>
                  <a:pt x="407331" y="100335"/>
                </a:lnTo>
                <a:lnTo>
                  <a:pt x="452257" y="47921"/>
                </a:lnTo>
                <a:lnTo>
                  <a:pt x="1852458" y="47921"/>
                </a:lnTo>
                <a:lnTo>
                  <a:pt x="1907867" y="44926"/>
                </a:lnTo>
                <a:lnTo>
                  <a:pt x="2397563" y="44926"/>
                </a:lnTo>
                <a:lnTo>
                  <a:pt x="2452972" y="29950"/>
                </a:lnTo>
                <a:lnTo>
                  <a:pt x="4016406" y="29950"/>
                </a:lnTo>
                <a:lnTo>
                  <a:pt x="4071815" y="28453"/>
                </a:lnTo>
                <a:lnTo>
                  <a:pt x="4525570" y="28453"/>
                </a:lnTo>
                <a:lnTo>
                  <a:pt x="4574989" y="20965"/>
                </a:lnTo>
                <a:lnTo>
                  <a:pt x="4669334" y="20965"/>
                </a:lnTo>
                <a:lnTo>
                  <a:pt x="4714260" y="0"/>
                </a:lnTo>
                <a:lnTo>
                  <a:pt x="6836276" y="0"/>
                </a:lnTo>
              </a:path>
            </a:pathLst>
          </a:custGeom>
          <a:ln w="3743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63614" y="4206896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>
                <a:moveTo>
                  <a:pt x="0" y="0"/>
                </a:moveTo>
                <a:lnTo>
                  <a:pt x="597519" y="0"/>
                </a:lnTo>
              </a:path>
            </a:pathLst>
          </a:custGeom>
          <a:ln w="3743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76444" y="2266082"/>
            <a:ext cx="4704080" cy="2231390"/>
          </a:xfrm>
          <a:custGeom>
            <a:avLst/>
            <a:gdLst/>
            <a:ahLst/>
            <a:cxnLst/>
            <a:rect l="l" t="t" r="r" b="b"/>
            <a:pathLst>
              <a:path w="4704080" h="2231390">
                <a:moveTo>
                  <a:pt x="0" y="2231336"/>
                </a:moveTo>
                <a:lnTo>
                  <a:pt x="32945" y="1109678"/>
                </a:lnTo>
                <a:lnTo>
                  <a:pt x="73379" y="1109678"/>
                </a:lnTo>
                <a:lnTo>
                  <a:pt x="113813" y="338444"/>
                </a:lnTo>
                <a:lnTo>
                  <a:pt x="217143" y="338444"/>
                </a:lnTo>
                <a:lnTo>
                  <a:pt x="257577" y="305498"/>
                </a:lnTo>
                <a:lnTo>
                  <a:pt x="506169" y="305498"/>
                </a:lnTo>
                <a:lnTo>
                  <a:pt x="555587" y="0"/>
                </a:lnTo>
                <a:lnTo>
                  <a:pt x="4703777" y="0"/>
                </a:lnTo>
              </a:path>
            </a:pathLst>
          </a:custGeom>
          <a:ln w="3743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0221" y="2186712"/>
            <a:ext cx="2132965" cy="79375"/>
          </a:xfrm>
          <a:custGeom>
            <a:avLst/>
            <a:gdLst/>
            <a:ahLst/>
            <a:cxnLst/>
            <a:rect l="l" t="t" r="r" b="b"/>
            <a:pathLst>
              <a:path w="2132965" h="79375">
                <a:moveTo>
                  <a:pt x="0" y="79369"/>
                </a:moveTo>
                <a:lnTo>
                  <a:pt x="1867434" y="79369"/>
                </a:lnTo>
                <a:lnTo>
                  <a:pt x="1916853" y="0"/>
                </a:lnTo>
                <a:lnTo>
                  <a:pt x="2132499" y="0"/>
                </a:lnTo>
              </a:path>
            </a:pathLst>
          </a:custGeom>
          <a:ln w="3743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976386" y="3289237"/>
            <a:ext cx="674370" cy="132588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 indent="215900" algn="r">
              <a:lnSpc>
                <a:spcPct val="65600"/>
              </a:lnSpc>
              <a:spcBef>
                <a:spcPts val="1075"/>
              </a:spcBef>
            </a:pPr>
            <a:r>
              <a:rPr sz="2350" dirty="0">
                <a:latin typeface="Times New Roman"/>
                <a:cs typeface="Times New Roman"/>
              </a:rPr>
              <a:t>GA  SA  BO  </a:t>
            </a:r>
            <a:r>
              <a:rPr sz="2350" spc="5" dirty="0">
                <a:latin typeface="Times New Roman"/>
                <a:cs typeface="Times New Roman"/>
              </a:rPr>
              <a:t>DQN</a:t>
            </a:r>
            <a:endParaRPr sz="2350">
              <a:latin typeface="Times New Roman"/>
              <a:cs typeface="Times New Roman"/>
            </a:endParaRPr>
          </a:p>
          <a:p>
            <a:pPr marR="5080" algn="r">
              <a:lnSpc>
                <a:spcPts val="1850"/>
              </a:lnSpc>
            </a:pPr>
            <a:r>
              <a:rPr sz="2350" dirty="0">
                <a:latin typeface="Times New Roman"/>
                <a:cs typeface="Times New Roman"/>
              </a:rPr>
              <a:t>RS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763614" y="4442010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4">
                <a:moveTo>
                  <a:pt x="0" y="0"/>
                </a:moveTo>
                <a:lnTo>
                  <a:pt x="597519" y="0"/>
                </a:lnTo>
              </a:path>
            </a:pathLst>
          </a:custGeom>
          <a:ln w="37438">
            <a:solidFill>
              <a:srgbClr val="00F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76444" y="2096860"/>
            <a:ext cx="6836409" cy="2400935"/>
          </a:xfrm>
          <a:custGeom>
            <a:avLst/>
            <a:gdLst/>
            <a:ahLst/>
            <a:cxnLst/>
            <a:rect l="l" t="t" r="r" b="b"/>
            <a:pathLst>
              <a:path w="6836409" h="2400935">
                <a:moveTo>
                  <a:pt x="0" y="2400558"/>
                </a:moveTo>
                <a:lnTo>
                  <a:pt x="40433" y="2015690"/>
                </a:lnTo>
                <a:lnTo>
                  <a:pt x="80867" y="2015690"/>
                </a:lnTo>
                <a:lnTo>
                  <a:pt x="121300" y="735292"/>
                </a:lnTo>
                <a:lnTo>
                  <a:pt x="446267" y="735292"/>
                </a:lnTo>
                <a:lnTo>
                  <a:pt x="486700" y="663410"/>
                </a:lnTo>
                <a:lnTo>
                  <a:pt x="527134" y="663410"/>
                </a:lnTo>
                <a:lnTo>
                  <a:pt x="567568" y="503173"/>
                </a:lnTo>
                <a:lnTo>
                  <a:pt x="1397206" y="503173"/>
                </a:lnTo>
                <a:lnTo>
                  <a:pt x="1437639" y="456750"/>
                </a:lnTo>
                <a:lnTo>
                  <a:pt x="2470943" y="456750"/>
                </a:lnTo>
                <a:lnTo>
                  <a:pt x="2509879" y="447764"/>
                </a:lnTo>
                <a:lnTo>
                  <a:pt x="2566786" y="447764"/>
                </a:lnTo>
                <a:lnTo>
                  <a:pt x="2652145" y="46423"/>
                </a:lnTo>
                <a:lnTo>
                  <a:pt x="3597094" y="46423"/>
                </a:lnTo>
                <a:lnTo>
                  <a:pt x="3651006" y="31448"/>
                </a:lnTo>
                <a:lnTo>
                  <a:pt x="6294166" y="31448"/>
                </a:lnTo>
                <a:lnTo>
                  <a:pt x="6342088" y="0"/>
                </a:lnTo>
                <a:lnTo>
                  <a:pt x="6836276" y="0"/>
                </a:lnTo>
              </a:path>
            </a:pathLst>
          </a:custGeom>
          <a:ln w="37438">
            <a:solidFill>
              <a:srgbClr val="00F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28522" y="1900682"/>
            <a:ext cx="6884670" cy="2753995"/>
          </a:xfrm>
          <a:custGeom>
            <a:avLst/>
            <a:gdLst/>
            <a:ahLst/>
            <a:cxnLst/>
            <a:rect l="l" t="t" r="r" b="b"/>
            <a:pathLst>
              <a:path w="6884670" h="2753995">
                <a:moveTo>
                  <a:pt x="0" y="2753978"/>
                </a:moveTo>
                <a:lnTo>
                  <a:pt x="6884198" y="2753978"/>
                </a:lnTo>
                <a:lnTo>
                  <a:pt x="6884198" y="0"/>
                </a:lnTo>
                <a:lnTo>
                  <a:pt x="0" y="0"/>
                </a:lnTo>
                <a:lnTo>
                  <a:pt x="0" y="2753978"/>
                </a:lnTo>
                <a:close/>
              </a:path>
            </a:pathLst>
          </a:custGeom>
          <a:ln w="14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794000" y="173228"/>
            <a:ext cx="340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Best</a:t>
            </a:r>
            <a:r>
              <a:rPr sz="3600" spc="-75" dirty="0"/>
              <a:t> </a:t>
            </a:r>
            <a:r>
              <a:rPr sz="3600" spc="-5" dirty="0"/>
              <a:t>Throughput</a:t>
            </a:r>
            <a:endParaRPr sz="3600"/>
          </a:p>
        </p:txBody>
      </p:sp>
      <p:sp>
        <p:nvSpPr>
          <p:cNvPr id="50" name="object 50"/>
          <p:cNvSpPr/>
          <p:nvPr/>
        </p:nvSpPr>
        <p:spPr>
          <a:xfrm>
            <a:off x="917447" y="1295400"/>
            <a:ext cx="377952" cy="377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7447" y="4800600"/>
            <a:ext cx="377952" cy="377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18" y="4650052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601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79522" y="4650052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92601" y="0"/>
                </a:moveTo>
                <a:lnTo>
                  <a:pt x="0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7618" y="4201742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601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79522" y="4201742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92601" y="0"/>
                </a:moveTo>
                <a:lnTo>
                  <a:pt x="0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7618" y="3753432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601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79522" y="3753432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92601" y="0"/>
                </a:moveTo>
                <a:lnTo>
                  <a:pt x="0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905" y="3457047"/>
            <a:ext cx="591820" cy="13703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400" spc="15" dirty="0">
                <a:latin typeface="Times New Roman"/>
                <a:cs typeface="Times New Roman"/>
              </a:rPr>
              <a:t>60%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00" spc="15" dirty="0">
                <a:latin typeface="Times New Roman"/>
                <a:cs typeface="Times New Roman"/>
              </a:rPr>
              <a:t>40%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400" spc="15" dirty="0">
                <a:latin typeface="Times New Roman"/>
                <a:cs typeface="Times New Roman"/>
              </a:rPr>
              <a:t>20%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47618" y="3306591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601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79522" y="3306591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92601" y="0"/>
                </a:moveTo>
                <a:lnTo>
                  <a:pt x="0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7618" y="2858281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601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79522" y="2858281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92601" y="0"/>
                </a:moveTo>
                <a:lnTo>
                  <a:pt x="0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76569" y="2639800"/>
            <a:ext cx="74612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5" dirty="0">
                <a:latin typeface="Times New Roman"/>
                <a:cs typeface="Times New Roman"/>
              </a:rPr>
              <a:t>100%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47618" y="5005761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92601"/>
                </a:moveTo>
                <a:lnTo>
                  <a:pt x="0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96334" y="5085662"/>
            <a:ext cx="18034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52814" y="5005761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92601"/>
                </a:moveTo>
                <a:lnTo>
                  <a:pt x="0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01530" y="5085662"/>
            <a:ext cx="18034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58009" y="5005761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92601"/>
                </a:moveTo>
                <a:lnTo>
                  <a:pt x="0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61734" y="5005761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92601"/>
                </a:moveTo>
                <a:lnTo>
                  <a:pt x="0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6930" y="5005761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92601"/>
                </a:moveTo>
                <a:lnTo>
                  <a:pt x="0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15660" y="5085662"/>
            <a:ext cx="18034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72125" y="5005761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92601"/>
                </a:moveTo>
                <a:lnTo>
                  <a:pt x="0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720855" y="5085662"/>
            <a:ext cx="18034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5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47618" y="2409971"/>
            <a:ext cx="7025005" cy="2688590"/>
          </a:xfrm>
          <a:custGeom>
            <a:avLst/>
            <a:gdLst/>
            <a:ahLst/>
            <a:cxnLst/>
            <a:rect l="l" t="t" r="r" b="b"/>
            <a:pathLst>
              <a:path w="7025005" h="2688590">
                <a:moveTo>
                  <a:pt x="0" y="2688391"/>
                </a:moveTo>
                <a:lnTo>
                  <a:pt x="7024506" y="2688391"/>
                </a:lnTo>
                <a:lnTo>
                  <a:pt x="7024506" y="0"/>
                </a:lnTo>
                <a:lnTo>
                  <a:pt x="0" y="0"/>
                </a:lnTo>
                <a:lnTo>
                  <a:pt x="0" y="2688391"/>
                </a:lnTo>
                <a:close/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9182" y="2370599"/>
            <a:ext cx="378460" cy="2768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60"/>
              </a:lnSpc>
            </a:pPr>
            <a:r>
              <a:rPr sz="2750" spc="10" dirty="0">
                <a:latin typeface="Times New Roman"/>
                <a:cs typeface="Times New Roman"/>
              </a:rPr>
              <a:t>Percentage of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Runs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7009" y="5085662"/>
            <a:ext cx="1593215" cy="728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">
              <a:lnSpc>
                <a:spcPts val="2540"/>
              </a:lnSpc>
              <a:spcBef>
                <a:spcPts val="130"/>
              </a:spcBef>
              <a:tabLst>
                <a:tab pos="1425575" algn="l"/>
              </a:tabLst>
            </a:pPr>
            <a:r>
              <a:rPr sz="2400" spc="15" dirty="0">
                <a:latin typeface="Times New Roman"/>
                <a:cs typeface="Times New Roman"/>
              </a:rPr>
              <a:t>2	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960"/>
              </a:lnSpc>
            </a:pPr>
            <a:r>
              <a:rPr sz="2750" spc="15" dirty="0">
                <a:latin typeface="Times New Roman"/>
                <a:cs typeface="Times New Roman"/>
              </a:rPr>
              <a:t>Time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(hrs)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00656" y="2397271"/>
            <a:ext cx="271716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0" dirty="0">
                <a:latin typeface="Times New Roman"/>
                <a:cs typeface="Times New Roman"/>
              </a:rPr>
              <a:t>M2-Fileserver-HDD3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11902" y="261722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477" y="0"/>
                </a:lnTo>
              </a:path>
            </a:pathLst>
          </a:custGeom>
          <a:ln w="3674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47618" y="3662300"/>
            <a:ext cx="7025005" cy="1436370"/>
          </a:xfrm>
          <a:custGeom>
            <a:avLst/>
            <a:gdLst/>
            <a:ahLst/>
            <a:cxnLst/>
            <a:rect l="l" t="t" r="r" b="b"/>
            <a:pathLst>
              <a:path w="7025005" h="1436370">
                <a:moveTo>
                  <a:pt x="0" y="1436062"/>
                </a:moveTo>
                <a:lnTo>
                  <a:pt x="155806" y="1436062"/>
                </a:lnTo>
                <a:lnTo>
                  <a:pt x="233709" y="1418424"/>
                </a:lnTo>
                <a:lnTo>
                  <a:pt x="311612" y="1174425"/>
                </a:lnTo>
                <a:lnTo>
                  <a:pt x="390985" y="956885"/>
                </a:lnTo>
                <a:lnTo>
                  <a:pt x="468888" y="821657"/>
                </a:lnTo>
                <a:lnTo>
                  <a:pt x="546791" y="721705"/>
                </a:lnTo>
                <a:lnTo>
                  <a:pt x="624694" y="665850"/>
                </a:lnTo>
                <a:lnTo>
                  <a:pt x="702597" y="618815"/>
                </a:lnTo>
                <a:lnTo>
                  <a:pt x="780500" y="577658"/>
                </a:lnTo>
                <a:lnTo>
                  <a:pt x="858403" y="539442"/>
                </a:lnTo>
                <a:lnTo>
                  <a:pt x="936306" y="508574"/>
                </a:lnTo>
                <a:lnTo>
                  <a:pt x="1014209" y="490936"/>
                </a:lnTo>
                <a:lnTo>
                  <a:pt x="1092112" y="458599"/>
                </a:lnTo>
                <a:lnTo>
                  <a:pt x="1171485" y="430671"/>
                </a:lnTo>
                <a:lnTo>
                  <a:pt x="1249389" y="401274"/>
                </a:lnTo>
                <a:lnTo>
                  <a:pt x="1327292" y="376286"/>
                </a:lnTo>
                <a:lnTo>
                  <a:pt x="1405195" y="354238"/>
                </a:lnTo>
                <a:lnTo>
                  <a:pt x="1483098" y="338069"/>
                </a:lnTo>
                <a:lnTo>
                  <a:pt x="1561001" y="329250"/>
                </a:lnTo>
                <a:lnTo>
                  <a:pt x="1638904" y="311612"/>
                </a:lnTo>
                <a:lnTo>
                  <a:pt x="1716807" y="304262"/>
                </a:lnTo>
                <a:lnTo>
                  <a:pt x="1794710" y="298383"/>
                </a:lnTo>
                <a:lnTo>
                  <a:pt x="1872613" y="289564"/>
                </a:lnTo>
                <a:lnTo>
                  <a:pt x="1951986" y="277805"/>
                </a:lnTo>
                <a:lnTo>
                  <a:pt x="2029889" y="274865"/>
                </a:lnTo>
                <a:lnTo>
                  <a:pt x="2107792" y="273395"/>
                </a:lnTo>
                <a:lnTo>
                  <a:pt x="2185695" y="261636"/>
                </a:lnTo>
                <a:lnTo>
                  <a:pt x="2263598" y="251347"/>
                </a:lnTo>
                <a:lnTo>
                  <a:pt x="2341502" y="242528"/>
                </a:lnTo>
                <a:lnTo>
                  <a:pt x="2419405" y="235179"/>
                </a:lnTo>
                <a:lnTo>
                  <a:pt x="2575211" y="235179"/>
                </a:lnTo>
                <a:lnTo>
                  <a:pt x="2653114" y="221950"/>
                </a:lnTo>
                <a:lnTo>
                  <a:pt x="2732487" y="214600"/>
                </a:lnTo>
                <a:lnTo>
                  <a:pt x="2810390" y="210191"/>
                </a:lnTo>
                <a:lnTo>
                  <a:pt x="2888293" y="205781"/>
                </a:lnTo>
                <a:lnTo>
                  <a:pt x="2966196" y="204311"/>
                </a:lnTo>
                <a:lnTo>
                  <a:pt x="3044099" y="199902"/>
                </a:lnTo>
                <a:lnTo>
                  <a:pt x="3122002" y="196962"/>
                </a:lnTo>
                <a:lnTo>
                  <a:pt x="3199905" y="192552"/>
                </a:lnTo>
                <a:lnTo>
                  <a:pt x="3277808" y="188143"/>
                </a:lnTo>
                <a:lnTo>
                  <a:pt x="3355711" y="171974"/>
                </a:lnTo>
                <a:lnTo>
                  <a:pt x="3433615" y="170504"/>
                </a:lnTo>
                <a:lnTo>
                  <a:pt x="3512987" y="166095"/>
                </a:lnTo>
                <a:lnTo>
                  <a:pt x="3590891" y="166095"/>
                </a:lnTo>
                <a:lnTo>
                  <a:pt x="3668794" y="163155"/>
                </a:lnTo>
                <a:lnTo>
                  <a:pt x="3746697" y="157276"/>
                </a:lnTo>
                <a:lnTo>
                  <a:pt x="3824600" y="157276"/>
                </a:lnTo>
                <a:lnTo>
                  <a:pt x="3902503" y="149926"/>
                </a:lnTo>
                <a:lnTo>
                  <a:pt x="3980406" y="144047"/>
                </a:lnTo>
                <a:lnTo>
                  <a:pt x="4058309" y="133758"/>
                </a:lnTo>
                <a:lnTo>
                  <a:pt x="4136212" y="132288"/>
                </a:lnTo>
                <a:lnTo>
                  <a:pt x="4214115" y="129348"/>
                </a:lnTo>
                <a:lnTo>
                  <a:pt x="4292018" y="120529"/>
                </a:lnTo>
                <a:lnTo>
                  <a:pt x="4371391" y="119059"/>
                </a:lnTo>
                <a:lnTo>
                  <a:pt x="4605100" y="119059"/>
                </a:lnTo>
                <a:lnTo>
                  <a:pt x="4683004" y="111710"/>
                </a:lnTo>
                <a:lnTo>
                  <a:pt x="4760907" y="107300"/>
                </a:lnTo>
                <a:lnTo>
                  <a:pt x="4838810" y="107300"/>
                </a:lnTo>
                <a:lnTo>
                  <a:pt x="4916713" y="102890"/>
                </a:lnTo>
                <a:lnTo>
                  <a:pt x="4994616" y="98481"/>
                </a:lnTo>
                <a:lnTo>
                  <a:pt x="5073989" y="97011"/>
                </a:lnTo>
                <a:lnTo>
                  <a:pt x="5151892" y="91131"/>
                </a:lnTo>
                <a:lnTo>
                  <a:pt x="5229795" y="85252"/>
                </a:lnTo>
                <a:lnTo>
                  <a:pt x="5307698" y="85252"/>
                </a:lnTo>
                <a:lnTo>
                  <a:pt x="5385601" y="80842"/>
                </a:lnTo>
                <a:lnTo>
                  <a:pt x="5463504" y="80842"/>
                </a:lnTo>
                <a:lnTo>
                  <a:pt x="5541407" y="73493"/>
                </a:lnTo>
                <a:lnTo>
                  <a:pt x="5619310" y="67613"/>
                </a:lnTo>
                <a:lnTo>
                  <a:pt x="5697213" y="54385"/>
                </a:lnTo>
                <a:lnTo>
                  <a:pt x="5854489" y="54385"/>
                </a:lnTo>
                <a:lnTo>
                  <a:pt x="5932393" y="44096"/>
                </a:lnTo>
                <a:lnTo>
                  <a:pt x="6010296" y="39686"/>
                </a:lnTo>
                <a:lnTo>
                  <a:pt x="6088199" y="38216"/>
                </a:lnTo>
                <a:lnTo>
                  <a:pt x="6166102" y="33806"/>
                </a:lnTo>
                <a:lnTo>
                  <a:pt x="6244005" y="26457"/>
                </a:lnTo>
                <a:lnTo>
                  <a:pt x="6321908" y="24987"/>
                </a:lnTo>
                <a:lnTo>
                  <a:pt x="6399811" y="22048"/>
                </a:lnTo>
                <a:lnTo>
                  <a:pt x="6477714" y="20578"/>
                </a:lnTo>
                <a:lnTo>
                  <a:pt x="6555617" y="16168"/>
                </a:lnTo>
                <a:lnTo>
                  <a:pt x="6634990" y="11758"/>
                </a:lnTo>
                <a:lnTo>
                  <a:pt x="6712893" y="11758"/>
                </a:lnTo>
                <a:lnTo>
                  <a:pt x="6790796" y="8819"/>
                </a:lnTo>
                <a:lnTo>
                  <a:pt x="6868699" y="7349"/>
                </a:lnTo>
                <a:lnTo>
                  <a:pt x="6946602" y="4409"/>
                </a:lnTo>
                <a:lnTo>
                  <a:pt x="7024506" y="0"/>
                </a:lnTo>
              </a:path>
            </a:pathLst>
          </a:custGeom>
          <a:ln w="3674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51240" y="2408595"/>
            <a:ext cx="450215" cy="60896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60960" marR="5080" indent="-48895">
              <a:lnSpc>
                <a:spcPct val="65800"/>
              </a:lnSpc>
              <a:spcBef>
                <a:spcPts val="1055"/>
              </a:spcBef>
            </a:pPr>
            <a:r>
              <a:rPr sz="2300" spc="5" dirty="0">
                <a:latin typeface="Times New Roman"/>
                <a:cs typeface="Times New Roman"/>
              </a:rPr>
              <a:t>GA  SA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11902" y="2847992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477" y="0"/>
                </a:lnTo>
              </a:path>
            </a:pathLst>
          </a:custGeom>
          <a:ln w="29397">
            <a:solidFill>
              <a:srgbClr val="FFA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47618" y="4323741"/>
            <a:ext cx="7025005" cy="767715"/>
          </a:xfrm>
          <a:custGeom>
            <a:avLst/>
            <a:gdLst/>
            <a:ahLst/>
            <a:cxnLst/>
            <a:rect l="l" t="t" r="r" b="b"/>
            <a:pathLst>
              <a:path w="7025005" h="767714">
                <a:moveTo>
                  <a:pt x="0" y="767271"/>
                </a:moveTo>
                <a:lnTo>
                  <a:pt x="77903" y="761392"/>
                </a:lnTo>
                <a:lnTo>
                  <a:pt x="155806" y="752573"/>
                </a:lnTo>
                <a:lnTo>
                  <a:pt x="233709" y="745223"/>
                </a:lnTo>
                <a:lnTo>
                  <a:pt x="311612" y="743753"/>
                </a:lnTo>
                <a:lnTo>
                  <a:pt x="390985" y="736404"/>
                </a:lnTo>
                <a:lnTo>
                  <a:pt x="468888" y="734934"/>
                </a:lnTo>
                <a:lnTo>
                  <a:pt x="546791" y="727585"/>
                </a:lnTo>
                <a:lnTo>
                  <a:pt x="624694" y="724645"/>
                </a:lnTo>
                <a:lnTo>
                  <a:pt x="702597" y="724645"/>
                </a:lnTo>
                <a:lnTo>
                  <a:pt x="780500" y="723175"/>
                </a:lnTo>
                <a:lnTo>
                  <a:pt x="858403" y="714356"/>
                </a:lnTo>
                <a:lnTo>
                  <a:pt x="936306" y="709946"/>
                </a:lnTo>
                <a:lnTo>
                  <a:pt x="1014209" y="701127"/>
                </a:lnTo>
                <a:lnTo>
                  <a:pt x="1092112" y="680549"/>
                </a:lnTo>
                <a:lnTo>
                  <a:pt x="1171485" y="673200"/>
                </a:lnTo>
                <a:lnTo>
                  <a:pt x="1249389" y="658501"/>
                </a:lnTo>
                <a:lnTo>
                  <a:pt x="1327292" y="642332"/>
                </a:lnTo>
                <a:lnTo>
                  <a:pt x="1405195" y="637923"/>
                </a:lnTo>
                <a:lnTo>
                  <a:pt x="1483098" y="629104"/>
                </a:lnTo>
                <a:lnTo>
                  <a:pt x="1561001" y="615875"/>
                </a:lnTo>
                <a:lnTo>
                  <a:pt x="1638904" y="599706"/>
                </a:lnTo>
                <a:lnTo>
                  <a:pt x="1716807" y="593827"/>
                </a:lnTo>
                <a:lnTo>
                  <a:pt x="1794710" y="577658"/>
                </a:lnTo>
                <a:lnTo>
                  <a:pt x="1872613" y="561490"/>
                </a:lnTo>
                <a:lnTo>
                  <a:pt x="1951986" y="546791"/>
                </a:lnTo>
                <a:lnTo>
                  <a:pt x="2029889" y="536502"/>
                </a:lnTo>
                <a:lnTo>
                  <a:pt x="2107792" y="518863"/>
                </a:lnTo>
                <a:lnTo>
                  <a:pt x="2185695" y="505635"/>
                </a:lnTo>
                <a:lnTo>
                  <a:pt x="2263598" y="489466"/>
                </a:lnTo>
                <a:lnTo>
                  <a:pt x="2341502" y="471828"/>
                </a:lnTo>
                <a:lnTo>
                  <a:pt x="2419405" y="461539"/>
                </a:lnTo>
                <a:lnTo>
                  <a:pt x="2497308" y="449780"/>
                </a:lnTo>
                <a:lnTo>
                  <a:pt x="2575211" y="433611"/>
                </a:lnTo>
                <a:lnTo>
                  <a:pt x="2653114" y="429201"/>
                </a:lnTo>
                <a:lnTo>
                  <a:pt x="2732487" y="414503"/>
                </a:lnTo>
                <a:lnTo>
                  <a:pt x="2810390" y="402744"/>
                </a:lnTo>
                <a:lnTo>
                  <a:pt x="2888293" y="389515"/>
                </a:lnTo>
                <a:lnTo>
                  <a:pt x="2966196" y="377756"/>
                </a:lnTo>
                <a:lnTo>
                  <a:pt x="3044099" y="367467"/>
                </a:lnTo>
                <a:lnTo>
                  <a:pt x="3122002" y="360118"/>
                </a:lnTo>
                <a:lnTo>
                  <a:pt x="3199905" y="348359"/>
                </a:lnTo>
                <a:lnTo>
                  <a:pt x="3277808" y="338069"/>
                </a:lnTo>
                <a:lnTo>
                  <a:pt x="3355711" y="324841"/>
                </a:lnTo>
                <a:lnTo>
                  <a:pt x="3433615" y="313082"/>
                </a:lnTo>
                <a:lnTo>
                  <a:pt x="3512987" y="296913"/>
                </a:lnTo>
                <a:lnTo>
                  <a:pt x="3590891" y="288094"/>
                </a:lnTo>
                <a:lnTo>
                  <a:pt x="3668794" y="282214"/>
                </a:lnTo>
                <a:lnTo>
                  <a:pt x="3746697" y="268986"/>
                </a:lnTo>
                <a:lnTo>
                  <a:pt x="3824600" y="263106"/>
                </a:lnTo>
                <a:lnTo>
                  <a:pt x="3902503" y="252817"/>
                </a:lnTo>
                <a:lnTo>
                  <a:pt x="3980406" y="245468"/>
                </a:lnTo>
                <a:lnTo>
                  <a:pt x="4058309" y="239588"/>
                </a:lnTo>
                <a:lnTo>
                  <a:pt x="4136212" y="235179"/>
                </a:lnTo>
                <a:lnTo>
                  <a:pt x="4214115" y="221950"/>
                </a:lnTo>
                <a:lnTo>
                  <a:pt x="4292018" y="202841"/>
                </a:lnTo>
                <a:lnTo>
                  <a:pt x="4371391" y="196962"/>
                </a:lnTo>
                <a:lnTo>
                  <a:pt x="4449294" y="185203"/>
                </a:lnTo>
                <a:lnTo>
                  <a:pt x="4527197" y="180793"/>
                </a:lnTo>
                <a:lnTo>
                  <a:pt x="4605100" y="171974"/>
                </a:lnTo>
                <a:lnTo>
                  <a:pt x="4683004" y="167565"/>
                </a:lnTo>
                <a:lnTo>
                  <a:pt x="4760907" y="158745"/>
                </a:lnTo>
                <a:lnTo>
                  <a:pt x="4838810" y="145517"/>
                </a:lnTo>
                <a:lnTo>
                  <a:pt x="4916713" y="133758"/>
                </a:lnTo>
                <a:lnTo>
                  <a:pt x="4994616" y="132288"/>
                </a:lnTo>
                <a:lnTo>
                  <a:pt x="5073989" y="121999"/>
                </a:lnTo>
                <a:lnTo>
                  <a:pt x="5151892" y="113179"/>
                </a:lnTo>
                <a:lnTo>
                  <a:pt x="5229795" y="98481"/>
                </a:lnTo>
                <a:lnTo>
                  <a:pt x="5307698" y="94071"/>
                </a:lnTo>
                <a:lnTo>
                  <a:pt x="5385601" y="80842"/>
                </a:lnTo>
                <a:lnTo>
                  <a:pt x="5463504" y="70553"/>
                </a:lnTo>
                <a:lnTo>
                  <a:pt x="5541407" y="61734"/>
                </a:lnTo>
                <a:lnTo>
                  <a:pt x="5619310" y="60264"/>
                </a:lnTo>
                <a:lnTo>
                  <a:pt x="5697213" y="57324"/>
                </a:lnTo>
                <a:lnTo>
                  <a:pt x="5775117" y="52915"/>
                </a:lnTo>
                <a:lnTo>
                  <a:pt x="5854489" y="51445"/>
                </a:lnTo>
                <a:lnTo>
                  <a:pt x="5932393" y="42626"/>
                </a:lnTo>
                <a:lnTo>
                  <a:pt x="6010296" y="38216"/>
                </a:lnTo>
                <a:lnTo>
                  <a:pt x="6088199" y="35276"/>
                </a:lnTo>
                <a:lnTo>
                  <a:pt x="6166102" y="33806"/>
                </a:lnTo>
                <a:lnTo>
                  <a:pt x="6244005" y="23517"/>
                </a:lnTo>
                <a:lnTo>
                  <a:pt x="6321908" y="17638"/>
                </a:lnTo>
                <a:lnTo>
                  <a:pt x="6399811" y="17638"/>
                </a:lnTo>
                <a:lnTo>
                  <a:pt x="6477714" y="13228"/>
                </a:lnTo>
                <a:lnTo>
                  <a:pt x="6555617" y="10289"/>
                </a:lnTo>
                <a:lnTo>
                  <a:pt x="6634990" y="8819"/>
                </a:lnTo>
                <a:lnTo>
                  <a:pt x="6712893" y="5879"/>
                </a:lnTo>
                <a:lnTo>
                  <a:pt x="6790796" y="4409"/>
                </a:lnTo>
                <a:lnTo>
                  <a:pt x="6868699" y="1469"/>
                </a:lnTo>
                <a:lnTo>
                  <a:pt x="6946602" y="1469"/>
                </a:lnTo>
                <a:lnTo>
                  <a:pt x="7024506" y="0"/>
                </a:lnTo>
              </a:path>
            </a:pathLst>
          </a:custGeom>
          <a:ln w="29397">
            <a:solidFill>
              <a:srgbClr val="FFA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067409" y="2870134"/>
            <a:ext cx="434340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10" dirty="0">
                <a:latin typeface="Times New Roman"/>
                <a:cs typeface="Times New Roman"/>
              </a:rPr>
              <a:t>BO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11902" y="3078762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477" y="0"/>
                </a:lnTo>
              </a:path>
            </a:pathLst>
          </a:custGeom>
          <a:ln w="36746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47618" y="3613794"/>
            <a:ext cx="7025005" cy="1484630"/>
          </a:xfrm>
          <a:custGeom>
            <a:avLst/>
            <a:gdLst/>
            <a:ahLst/>
            <a:cxnLst/>
            <a:rect l="l" t="t" r="r" b="b"/>
            <a:pathLst>
              <a:path w="7025005" h="1484629">
                <a:moveTo>
                  <a:pt x="0" y="1484568"/>
                </a:moveTo>
                <a:lnTo>
                  <a:pt x="390985" y="1484568"/>
                </a:lnTo>
                <a:lnTo>
                  <a:pt x="468888" y="1261147"/>
                </a:lnTo>
                <a:lnTo>
                  <a:pt x="546791" y="1120040"/>
                </a:lnTo>
                <a:lnTo>
                  <a:pt x="624694" y="1036257"/>
                </a:lnTo>
                <a:lnTo>
                  <a:pt x="702597" y="952475"/>
                </a:lnTo>
                <a:lnTo>
                  <a:pt x="780500" y="868692"/>
                </a:lnTo>
                <a:lnTo>
                  <a:pt x="858403" y="840765"/>
                </a:lnTo>
                <a:lnTo>
                  <a:pt x="936306" y="840765"/>
                </a:lnTo>
                <a:lnTo>
                  <a:pt x="1014209" y="756982"/>
                </a:lnTo>
                <a:lnTo>
                  <a:pt x="1092112" y="756982"/>
                </a:lnTo>
                <a:lnTo>
                  <a:pt x="1171485" y="701127"/>
                </a:lnTo>
                <a:lnTo>
                  <a:pt x="1249389" y="701127"/>
                </a:lnTo>
                <a:lnTo>
                  <a:pt x="1327292" y="671730"/>
                </a:lnTo>
                <a:lnTo>
                  <a:pt x="1405195" y="615875"/>
                </a:lnTo>
                <a:lnTo>
                  <a:pt x="1483098" y="587947"/>
                </a:lnTo>
                <a:lnTo>
                  <a:pt x="1561001" y="560020"/>
                </a:lnTo>
                <a:lnTo>
                  <a:pt x="1638904" y="532092"/>
                </a:lnTo>
                <a:lnTo>
                  <a:pt x="1716807" y="504165"/>
                </a:lnTo>
                <a:lnTo>
                  <a:pt x="1794710" y="448310"/>
                </a:lnTo>
                <a:lnTo>
                  <a:pt x="1872613" y="420382"/>
                </a:lnTo>
                <a:lnTo>
                  <a:pt x="1951986" y="364527"/>
                </a:lnTo>
                <a:lnTo>
                  <a:pt x="2029889" y="336600"/>
                </a:lnTo>
                <a:lnTo>
                  <a:pt x="2107792" y="308672"/>
                </a:lnTo>
                <a:lnTo>
                  <a:pt x="2185695" y="280745"/>
                </a:lnTo>
                <a:lnTo>
                  <a:pt x="2341502" y="280745"/>
                </a:lnTo>
                <a:lnTo>
                  <a:pt x="2419405" y="252817"/>
                </a:lnTo>
                <a:lnTo>
                  <a:pt x="2575211" y="252817"/>
                </a:lnTo>
                <a:lnTo>
                  <a:pt x="2653114" y="224890"/>
                </a:lnTo>
                <a:lnTo>
                  <a:pt x="2888293" y="224890"/>
                </a:lnTo>
                <a:lnTo>
                  <a:pt x="2966196" y="196962"/>
                </a:lnTo>
                <a:lnTo>
                  <a:pt x="3512987" y="196962"/>
                </a:lnTo>
                <a:lnTo>
                  <a:pt x="3590891" y="169034"/>
                </a:lnTo>
                <a:lnTo>
                  <a:pt x="4058309" y="169034"/>
                </a:lnTo>
                <a:lnTo>
                  <a:pt x="4136212" y="111710"/>
                </a:lnTo>
                <a:lnTo>
                  <a:pt x="4760907" y="111710"/>
                </a:lnTo>
                <a:lnTo>
                  <a:pt x="4838810" y="83782"/>
                </a:lnTo>
                <a:lnTo>
                  <a:pt x="4916713" y="55855"/>
                </a:lnTo>
                <a:lnTo>
                  <a:pt x="6634990" y="55855"/>
                </a:lnTo>
                <a:lnTo>
                  <a:pt x="6712893" y="0"/>
                </a:lnTo>
                <a:lnTo>
                  <a:pt x="7024506" y="0"/>
                </a:lnTo>
              </a:path>
            </a:pathLst>
          </a:custGeom>
          <a:ln w="36746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30905" y="3088110"/>
            <a:ext cx="137033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20725" algn="l"/>
              </a:tabLst>
            </a:pPr>
            <a:r>
              <a:rPr sz="2400" spc="15" dirty="0">
                <a:latin typeface="Times New Roman"/>
                <a:cs typeface="Times New Roman"/>
              </a:rPr>
              <a:t>80%	</a:t>
            </a:r>
            <a:r>
              <a:rPr sz="2300" spc="10" dirty="0">
                <a:latin typeface="Times New Roman"/>
                <a:cs typeface="Times New Roman"/>
              </a:rPr>
              <a:t>DQN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11902" y="330953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477" y="0"/>
                </a:lnTo>
              </a:path>
            </a:pathLst>
          </a:custGeom>
          <a:ln w="3674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47618" y="4785280"/>
            <a:ext cx="7025005" cy="313690"/>
          </a:xfrm>
          <a:custGeom>
            <a:avLst/>
            <a:gdLst/>
            <a:ahLst/>
            <a:cxnLst/>
            <a:rect l="l" t="t" r="r" b="b"/>
            <a:pathLst>
              <a:path w="7025005" h="313689">
                <a:moveTo>
                  <a:pt x="0" y="313082"/>
                </a:moveTo>
                <a:lnTo>
                  <a:pt x="77903" y="313082"/>
                </a:lnTo>
                <a:lnTo>
                  <a:pt x="155806" y="291034"/>
                </a:lnTo>
                <a:lnTo>
                  <a:pt x="233709" y="291034"/>
                </a:lnTo>
                <a:lnTo>
                  <a:pt x="311612" y="268986"/>
                </a:lnTo>
                <a:lnTo>
                  <a:pt x="390985" y="245468"/>
                </a:lnTo>
                <a:lnTo>
                  <a:pt x="468888" y="245468"/>
                </a:lnTo>
                <a:lnTo>
                  <a:pt x="546791" y="223420"/>
                </a:lnTo>
                <a:lnTo>
                  <a:pt x="1405195" y="223420"/>
                </a:lnTo>
                <a:lnTo>
                  <a:pt x="1483098" y="201372"/>
                </a:lnTo>
                <a:lnTo>
                  <a:pt x="1561001" y="179324"/>
                </a:lnTo>
                <a:lnTo>
                  <a:pt x="1794710" y="179324"/>
                </a:lnTo>
                <a:lnTo>
                  <a:pt x="1872613" y="155806"/>
                </a:lnTo>
                <a:lnTo>
                  <a:pt x="2419405" y="155806"/>
                </a:lnTo>
                <a:lnTo>
                  <a:pt x="2497308" y="133758"/>
                </a:lnTo>
                <a:lnTo>
                  <a:pt x="2575211" y="111710"/>
                </a:lnTo>
                <a:lnTo>
                  <a:pt x="5307698" y="111710"/>
                </a:lnTo>
                <a:lnTo>
                  <a:pt x="5385601" y="89662"/>
                </a:lnTo>
                <a:lnTo>
                  <a:pt x="5854489" y="89662"/>
                </a:lnTo>
                <a:lnTo>
                  <a:pt x="5932393" y="66144"/>
                </a:lnTo>
                <a:lnTo>
                  <a:pt x="6088199" y="66144"/>
                </a:lnTo>
                <a:lnTo>
                  <a:pt x="6166102" y="44096"/>
                </a:lnTo>
                <a:lnTo>
                  <a:pt x="6244005" y="22048"/>
                </a:lnTo>
                <a:lnTo>
                  <a:pt x="6712893" y="22048"/>
                </a:lnTo>
                <a:lnTo>
                  <a:pt x="6790796" y="0"/>
                </a:lnTo>
                <a:lnTo>
                  <a:pt x="7024506" y="0"/>
                </a:lnTo>
              </a:path>
            </a:pathLst>
          </a:custGeom>
          <a:ln w="3674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16211" y="3331673"/>
            <a:ext cx="38544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5" dirty="0">
                <a:latin typeface="Times New Roman"/>
                <a:cs typeface="Times New Roman"/>
              </a:rPr>
              <a:t>RS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11902" y="354030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477" y="0"/>
                </a:lnTo>
              </a:path>
            </a:pathLst>
          </a:custGeom>
          <a:ln w="36746">
            <a:solidFill>
              <a:srgbClr val="00F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47618" y="4535402"/>
            <a:ext cx="7025005" cy="563245"/>
          </a:xfrm>
          <a:custGeom>
            <a:avLst/>
            <a:gdLst/>
            <a:ahLst/>
            <a:cxnLst/>
            <a:rect l="l" t="t" r="r" b="b"/>
            <a:pathLst>
              <a:path w="7025005" h="563245">
                <a:moveTo>
                  <a:pt x="0" y="562959"/>
                </a:moveTo>
                <a:lnTo>
                  <a:pt x="77903" y="554140"/>
                </a:lnTo>
                <a:lnTo>
                  <a:pt x="155806" y="545321"/>
                </a:lnTo>
                <a:lnTo>
                  <a:pt x="233709" y="545321"/>
                </a:lnTo>
                <a:lnTo>
                  <a:pt x="311612" y="533562"/>
                </a:lnTo>
                <a:lnTo>
                  <a:pt x="390985" y="529152"/>
                </a:lnTo>
                <a:lnTo>
                  <a:pt x="468888" y="527683"/>
                </a:lnTo>
                <a:lnTo>
                  <a:pt x="546791" y="518863"/>
                </a:lnTo>
                <a:lnTo>
                  <a:pt x="624694" y="508574"/>
                </a:lnTo>
                <a:lnTo>
                  <a:pt x="702597" y="502695"/>
                </a:lnTo>
                <a:lnTo>
                  <a:pt x="780500" y="493876"/>
                </a:lnTo>
                <a:lnTo>
                  <a:pt x="858403" y="489466"/>
                </a:lnTo>
                <a:lnTo>
                  <a:pt x="936306" y="486526"/>
                </a:lnTo>
                <a:lnTo>
                  <a:pt x="1014209" y="476237"/>
                </a:lnTo>
                <a:lnTo>
                  <a:pt x="1092112" y="473297"/>
                </a:lnTo>
                <a:lnTo>
                  <a:pt x="1171485" y="468888"/>
                </a:lnTo>
                <a:lnTo>
                  <a:pt x="1249389" y="464478"/>
                </a:lnTo>
                <a:lnTo>
                  <a:pt x="1327292" y="451249"/>
                </a:lnTo>
                <a:lnTo>
                  <a:pt x="1405195" y="442430"/>
                </a:lnTo>
                <a:lnTo>
                  <a:pt x="1483098" y="439490"/>
                </a:lnTo>
                <a:lnTo>
                  <a:pt x="1561001" y="430671"/>
                </a:lnTo>
                <a:lnTo>
                  <a:pt x="1638904" y="421852"/>
                </a:lnTo>
                <a:lnTo>
                  <a:pt x="1716807" y="410093"/>
                </a:lnTo>
                <a:lnTo>
                  <a:pt x="1794710" y="405683"/>
                </a:lnTo>
                <a:lnTo>
                  <a:pt x="1872613" y="404214"/>
                </a:lnTo>
                <a:lnTo>
                  <a:pt x="1951986" y="395394"/>
                </a:lnTo>
                <a:lnTo>
                  <a:pt x="2029889" y="392455"/>
                </a:lnTo>
                <a:lnTo>
                  <a:pt x="2107792" y="392455"/>
                </a:lnTo>
                <a:lnTo>
                  <a:pt x="2185695" y="379226"/>
                </a:lnTo>
                <a:lnTo>
                  <a:pt x="2263598" y="379226"/>
                </a:lnTo>
                <a:lnTo>
                  <a:pt x="2341502" y="374816"/>
                </a:lnTo>
                <a:lnTo>
                  <a:pt x="2419405" y="370407"/>
                </a:lnTo>
                <a:lnTo>
                  <a:pt x="2497308" y="365997"/>
                </a:lnTo>
                <a:lnTo>
                  <a:pt x="2575211" y="354238"/>
                </a:lnTo>
                <a:lnTo>
                  <a:pt x="2653114" y="343949"/>
                </a:lnTo>
                <a:lnTo>
                  <a:pt x="2732487" y="335130"/>
                </a:lnTo>
                <a:lnTo>
                  <a:pt x="2810390" y="324841"/>
                </a:lnTo>
                <a:lnTo>
                  <a:pt x="2888293" y="316021"/>
                </a:lnTo>
                <a:lnTo>
                  <a:pt x="2966196" y="310142"/>
                </a:lnTo>
                <a:lnTo>
                  <a:pt x="3044099" y="302793"/>
                </a:lnTo>
                <a:lnTo>
                  <a:pt x="3122002" y="302793"/>
                </a:lnTo>
                <a:lnTo>
                  <a:pt x="3199905" y="293973"/>
                </a:lnTo>
                <a:lnTo>
                  <a:pt x="3277808" y="288094"/>
                </a:lnTo>
                <a:lnTo>
                  <a:pt x="3355711" y="280745"/>
                </a:lnTo>
                <a:lnTo>
                  <a:pt x="3433615" y="273395"/>
                </a:lnTo>
                <a:lnTo>
                  <a:pt x="3512987" y="264576"/>
                </a:lnTo>
                <a:lnTo>
                  <a:pt x="3590891" y="260166"/>
                </a:lnTo>
                <a:lnTo>
                  <a:pt x="3668794" y="249877"/>
                </a:lnTo>
                <a:lnTo>
                  <a:pt x="3746697" y="245468"/>
                </a:lnTo>
                <a:lnTo>
                  <a:pt x="3824600" y="230769"/>
                </a:lnTo>
                <a:lnTo>
                  <a:pt x="3902503" y="224890"/>
                </a:lnTo>
                <a:lnTo>
                  <a:pt x="3980406" y="220480"/>
                </a:lnTo>
                <a:lnTo>
                  <a:pt x="4058309" y="216070"/>
                </a:lnTo>
                <a:lnTo>
                  <a:pt x="4136212" y="211661"/>
                </a:lnTo>
                <a:lnTo>
                  <a:pt x="4214115" y="208721"/>
                </a:lnTo>
                <a:lnTo>
                  <a:pt x="4292018" y="202841"/>
                </a:lnTo>
                <a:lnTo>
                  <a:pt x="4371391" y="195492"/>
                </a:lnTo>
                <a:lnTo>
                  <a:pt x="4449294" y="186673"/>
                </a:lnTo>
                <a:lnTo>
                  <a:pt x="4527197" y="183733"/>
                </a:lnTo>
                <a:lnTo>
                  <a:pt x="4605100" y="182263"/>
                </a:lnTo>
                <a:lnTo>
                  <a:pt x="4683004" y="177854"/>
                </a:lnTo>
                <a:lnTo>
                  <a:pt x="4760907" y="164625"/>
                </a:lnTo>
                <a:lnTo>
                  <a:pt x="4838810" y="161685"/>
                </a:lnTo>
                <a:lnTo>
                  <a:pt x="4916713" y="161685"/>
                </a:lnTo>
                <a:lnTo>
                  <a:pt x="4994616" y="155806"/>
                </a:lnTo>
                <a:lnTo>
                  <a:pt x="5073989" y="141107"/>
                </a:lnTo>
                <a:lnTo>
                  <a:pt x="5151892" y="136697"/>
                </a:lnTo>
                <a:lnTo>
                  <a:pt x="5229795" y="132288"/>
                </a:lnTo>
                <a:lnTo>
                  <a:pt x="5307698" y="126408"/>
                </a:lnTo>
                <a:lnTo>
                  <a:pt x="5385601" y="117589"/>
                </a:lnTo>
                <a:lnTo>
                  <a:pt x="5463504" y="110240"/>
                </a:lnTo>
                <a:lnTo>
                  <a:pt x="5541407" y="108770"/>
                </a:lnTo>
                <a:lnTo>
                  <a:pt x="5619310" y="97011"/>
                </a:lnTo>
                <a:lnTo>
                  <a:pt x="5697213" y="88192"/>
                </a:lnTo>
                <a:lnTo>
                  <a:pt x="5775117" y="85252"/>
                </a:lnTo>
                <a:lnTo>
                  <a:pt x="5854489" y="79372"/>
                </a:lnTo>
                <a:lnTo>
                  <a:pt x="5932393" y="74963"/>
                </a:lnTo>
                <a:lnTo>
                  <a:pt x="6010296" y="72023"/>
                </a:lnTo>
                <a:lnTo>
                  <a:pt x="6088199" y="66144"/>
                </a:lnTo>
                <a:lnTo>
                  <a:pt x="6166102" y="61734"/>
                </a:lnTo>
                <a:lnTo>
                  <a:pt x="6244005" y="54385"/>
                </a:lnTo>
                <a:lnTo>
                  <a:pt x="6321908" y="49975"/>
                </a:lnTo>
                <a:lnTo>
                  <a:pt x="6399811" y="45565"/>
                </a:lnTo>
                <a:lnTo>
                  <a:pt x="6477714" y="42626"/>
                </a:lnTo>
                <a:lnTo>
                  <a:pt x="6555617" y="41156"/>
                </a:lnTo>
                <a:lnTo>
                  <a:pt x="6634990" y="38216"/>
                </a:lnTo>
                <a:lnTo>
                  <a:pt x="6712893" y="33806"/>
                </a:lnTo>
                <a:lnTo>
                  <a:pt x="6790796" y="20578"/>
                </a:lnTo>
                <a:lnTo>
                  <a:pt x="6868699" y="14698"/>
                </a:lnTo>
                <a:lnTo>
                  <a:pt x="6946602" y="7349"/>
                </a:lnTo>
                <a:lnTo>
                  <a:pt x="7024506" y="0"/>
                </a:lnTo>
              </a:path>
            </a:pathLst>
          </a:custGeom>
          <a:ln w="36746">
            <a:solidFill>
              <a:srgbClr val="00F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47618" y="2409971"/>
            <a:ext cx="7025005" cy="2688590"/>
          </a:xfrm>
          <a:custGeom>
            <a:avLst/>
            <a:gdLst/>
            <a:ahLst/>
            <a:cxnLst/>
            <a:rect l="l" t="t" r="r" b="b"/>
            <a:pathLst>
              <a:path w="7025005" h="2688590">
                <a:moveTo>
                  <a:pt x="0" y="2688391"/>
                </a:moveTo>
                <a:lnTo>
                  <a:pt x="7024506" y="2688391"/>
                </a:lnTo>
                <a:lnTo>
                  <a:pt x="7024506" y="0"/>
                </a:lnTo>
                <a:lnTo>
                  <a:pt x="0" y="0"/>
                </a:lnTo>
                <a:lnTo>
                  <a:pt x="0" y="2688391"/>
                </a:lnTo>
                <a:close/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241424" y="48260"/>
            <a:ext cx="663257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52955" marR="5080" indent="-2040889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Success </a:t>
            </a:r>
            <a:r>
              <a:rPr sz="3200" spc="-10" dirty="0"/>
              <a:t>rate </a:t>
            </a:r>
            <a:r>
              <a:rPr sz="3200" spc="-5" dirty="0"/>
              <a:t>for </a:t>
            </a:r>
            <a:r>
              <a:rPr sz="3200" spc="-10" dirty="0"/>
              <a:t>finding near-optimal  configurations</a:t>
            </a:r>
            <a:endParaRPr sz="3200"/>
          </a:p>
        </p:txBody>
      </p:sp>
      <p:sp>
        <p:nvSpPr>
          <p:cNvPr id="44" name="object 44"/>
          <p:cNvSpPr/>
          <p:nvPr/>
        </p:nvSpPr>
        <p:spPr>
          <a:xfrm>
            <a:off x="1082039" y="2039111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82039" y="5050535"/>
            <a:ext cx="381000" cy="377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9401" y="1261364"/>
            <a:ext cx="8375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6285" marR="5080" indent="-201422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Arial"/>
                <a:cs typeface="Arial"/>
              </a:rPr>
              <a:t>Near-optimal configuration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with throughput </a:t>
            </a:r>
            <a:r>
              <a:rPr sz="2400" dirty="0">
                <a:latin typeface="Arial"/>
                <a:cs typeface="Arial"/>
              </a:rPr>
              <a:t>higher </a:t>
            </a:r>
            <a:r>
              <a:rPr sz="2400" spc="-5" dirty="0">
                <a:latin typeface="Arial"/>
                <a:cs typeface="Arial"/>
              </a:rPr>
              <a:t>than  </a:t>
            </a:r>
            <a:r>
              <a:rPr sz="2400" dirty="0">
                <a:latin typeface="Arial"/>
                <a:cs typeface="Arial"/>
              </a:rPr>
              <a:t>99% 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global </a:t>
            </a:r>
            <a:r>
              <a:rPr sz="2400" spc="-5" dirty="0">
                <a:latin typeface="Arial"/>
                <a:cs typeface="Arial"/>
              </a:rPr>
              <a:t>optimal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173228"/>
            <a:ext cx="386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Instant</a:t>
            </a:r>
            <a:r>
              <a:rPr sz="3600" spc="-75" dirty="0"/>
              <a:t> </a:t>
            </a:r>
            <a:r>
              <a:rPr sz="3600" spc="-5" dirty="0"/>
              <a:t>Throughput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91260" y="2035809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1260" y="1831339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1260" y="1628139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1260" y="1464309"/>
            <a:ext cx="6770370" cy="775970"/>
          </a:xfrm>
          <a:custGeom>
            <a:avLst/>
            <a:gdLst/>
            <a:ahLst/>
            <a:cxnLst/>
            <a:rect l="l" t="t" r="r" b="b"/>
            <a:pathLst>
              <a:path w="6770370" h="775969">
                <a:moveTo>
                  <a:pt x="0" y="775970"/>
                </a:moveTo>
                <a:lnTo>
                  <a:pt x="6770370" y="775970"/>
                </a:lnTo>
                <a:lnTo>
                  <a:pt x="6770370" y="0"/>
                </a:lnTo>
                <a:lnTo>
                  <a:pt x="0" y="0"/>
                </a:lnTo>
                <a:lnTo>
                  <a:pt x="0" y="7759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75752" y="1662429"/>
            <a:ext cx="3517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Times New Roman"/>
                <a:cs typeface="Times New Roman"/>
              </a:rPr>
              <a:t>RS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8250" y="1473199"/>
            <a:ext cx="6723380" cy="521970"/>
          </a:xfrm>
          <a:custGeom>
            <a:avLst/>
            <a:gdLst/>
            <a:ahLst/>
            <a:cxnLst/>
            <a:rect l="l" t="t" r="r" b="b"/>
            <a:pathLst>
              <a:path w="6723380" h="521969">
                <a:moveTo>
                  <a:pt x="0" y="144780"/>
                </a:moveTo>
                <a:lnTo>
                  <a:pt x="118110" y="167640"/>
                </a:lnTo>
                <a:lnTo>
                  <a:pt x="195580" y="335280"/>
                </a:lnTo>
                <a:lnTo>
                  <a:pt x="243840" y="143510"/>
                </a:lnTo>
                <a:lnTo>
                  <a:pt x="283210" y="12700"/>
                </a:lnTo>
                <a:lnTo>
                  <a:pt x="379730" y="90170"/>
                </a:lnTo>
                <a:lnTo>
                  <a:pt x="680720" y="405130"/>
                </a:lnTo>
                <a:lnTo>
                  <a:pt x="731520" y="57150"/>
                </a:lnTo>
                <a:lnTo>
                  <a:pt x="770890" y="49530"/>
                </a:lnTo>
                <a:lnTo>
                  <a:pt x="821690" y="238760"/>
                </a:lnTo>
                <a:lnTo>
                  <a:pt x="998220" y="334010"/>
                </a:lnTo>
                <a:lnTo>
                  <a:pt x="1041400" y="48260"/>
                </a:lnTo>
                <a:lnTo>
                  <a:pt x="1192530" y="375920"/>
                </a:lnTo>
                <a:lnTo>
                  <a:pt x="1271270" y="453390"/>
                </a:lnTo>
                <a:lnTo>
                  <a:pt x="1325880" y="247650"/>
                </a:lnTo>
                <a:lnTo>
                  <a:pt x="1366520" y="39370"/>
                </a:lnTo>
                <a:lnTo>
                  <a:pt x="1414780" y="161290"/>
                </a:lnTo>
                <a:lnTo>
                  <a:pt x="1460500" y="83820"/>
                </a:lnTo>
                <a:lnTo>
                  <a:pt x="1545590" y="356870"/>
                </a:lnTo>
                <a:lnTo>
                  <a:pt x="1584960" y="30480"/>
                </a:lnTo>
                <a:lnTo>
                  <a:pt x="1629410" y="1270"/>
                </a:lnTo>
                <a:lnTo>
                  <a:pt x="1671320" y="46990"/>
                </a:lnTo>
                <a:lnTo>
                  <a:pt x="1743710" y="73660"/>
                </a:lnTo>
                <a:lnTo>
                  <a:pt x="1781810" y="44450"/>
                </a:lnTo>
                <a:lnTo>
                  <a:pt x="1903730" y="226060"/>
                </a:lnTo>
                <a:lnTo>
                  <a:pt x="1943100" y="48260"/>
                </a:lnTo>
                <a:lnTo>
                  <a:pt x="1988820" y="146050"/>
                </a:lnTo>
                <a:lnTo>
                  <a:pt x="2053590" y="40640"/>
                </a:lnTo>
                <a:lnTo>
                  <a:pt x="2134870" y="335280"/>
                </a:lnTo>
                <a:lnTo>
                  <a:pt x="2230120" y="67310"/>
                </a:lnTo>
                <a:lnTo>
                  <a:pt x="2292350" y="308610"/>
                </a:lnTo>
                <a:lnTo>
                  <a:pt x="2331720" y="29210"/>
                </a:lnTo>
                <a:lnTo>
                  <a:pt x="2419350" y="17780"/>
                </a:lnTo>
                <a:lnTo>
                  <a:pt x="2476500" y="63500"/>
                </a:lnTo>
                <a:lnTo>
                  <a:pt x="2515870" y="397510"/>
                </a:lnTo>
                <a:lnTo>
                  <a:pt x="2586990" y="82550"/>
                </a:lnTo>
                <a:lnTo>
                  <a:pt x="2635250" y="154940"/>
                </a:lnTo>
                <a:lnTo>
                  <a:pt x="2688590" y="13970"/>
                </a:lnTo>
                <a:lnTo>
                  <a:pt x="2740660" y="105410"/>
                </a:lnTo>
                <a:lnTo>
                  <a:pt x="2785110" y="85090"/>
                </a:lnTo>
                <a:lnTo>
                  <a:pt x="2847340" y="66040"/>
                </a:lnTo>
                <a:lnTo>
                  <a:pt x="3048000" y="316230"/>
                </a:lnTo>
                <a:lnTo>
                  <a:pt x="3087370" y="30480"/>
                </a:lnTo>
                <a:lnTo>
                  <a:pt x="3389630" y="454660"/>
                </a:lnTo>
                <a:lnTo>
                  <a:pt x="3459480" y="205740"/>
                </a:lnTo>
                <a:lnTo>
                  <a:pt x="3498850" y="46990"/>
                </a:lnTo>
                <a:lnTo>
                  <a:pt x="3581400" y="105410"/>
                </a:lnTo>
                <a:lnTo>
                  <a:pt x="3653790" y="74930"/>
                </a:lnTo>
                <a:lnTo>
                  <a:pt x="3693160" y="46990"/>
                </a:lnTo>
                <a:lnTo>
                  <a:pt x="3862070" y="449580"/>
                </a:lnTo>
                <a:lnTo>
                  <a:pt x="3981450" y="130810"/>
                </a:lnTo>
                <a:lnTo>
                  <a:pt x="4058920" y="91440"/>
                </a:lnTo>
                <a:lnTo>
                  <a:pt x="4098290" y="29210"/>
                </a:lnTo>
                <a:lnTo>
                  <a:pt x="4203700" y="438150"/>
                </a:lnTo>
                <a:lnTo>
                  <a:pt x="4263390" y="95250"/>
                </a:lnTo>
                <a:lnTo>
                  <a:pt x="4321810" y="97790"/>
                </a:lnTo>
                <a:lnTo>
                  <a:pt x="4361180" y="521970"/>
                </a:lnTo>
                <a:lnTo>
                  <a:pt x="4405630" y="55880"/>
                </a:lnTo>
                <a:lnTo>
                  <a:pt x="4451350" y="3810"/>
                </a:lnTo>
                <a:lnTo>
                  <a:pt x="4490720" y="31750"/>
                </a:lnTo>
                <a:lnTo>
                  <a:pt x="4723130" y="401320"/>
                </a:lnTo>
                <a:lnTo>
                  <a:pt x="4803140" y="205740"/>
                </a:lnTo>
                <a:lnTo>
                  <a:pt x="4902200" y="49530"/>
                </a:lnTo>
                <a:lnTo>
                  <a:pt x="4946650" y="54610"/>
                </a:lnTo>
                <a:lnTo>
                  <a:pt x="4986020" y="30480"/>
                </a:lnTo>
                <a:lnTo>
                  <a:pt x="5068570" y="176530"/>
                </a:lnTo>
                <a:lnTo>
                  <a:pt x="5109210" y="30480"/>
                </a:lnTo>
                <a:lnTo>
                  <a:pt x="5148580" y="45720"/>
                </a:lnTo>
                <a:lnTo>
                  <a:pt x="5231130" y="67310"/>
                </a:lnTo>
                <a:lnTo>
                  <a:pt x="5311140" y="160020"/>
                </a:lnTo>
                <a:lnTo>
                  <a:pt x="5361940" y="41910"/>
                </a:lnTo>
                <a:lnTo>
                  <a:pt x="5439410" y="49530"/>
                </a:lnTo>
                <a:lnTo>
                  <a:pt x="5490210" y="2540"/>
                </a:lnTo>
                <a:lnTo>
                  <a:pt x="5640070" y="180340"/>
                </a:lnTo>
                <a:lnTo>
                  <a:pt x="5707380" y="400050"/>
                </a:lnTo>
                <a:lnTo>
                  <a:pt x="5751830" y="0"/>
                </a:lnTo>
                <a:lnTo>
                  <a:pt x="5797550" y="57150"/>
                </a:lnTo>
                <a:lnTo>
                  <a:pt x="5836920" y="29210"/>
                </a:lnTo>
                <a:lnTo>
                  <a:pt x="5891530" y="12700"/>
                </a:lnTo>
                <a:lnTo>
                  <a:pt x="6093460" y="243840"/>
                </a:lnTo>
                <a:lnTo>
                  <a:pt x="6140450" y="10160"/>
                </a:lnTo>
                <a:lnTo>
                  <a:pt x="6235700" y="10160"/>
                </a:lnTo>
                <a:lnTo>
                  <a:pt x="6285230" y="88900"/>
                </a:lnTo>
                <a:lnTo>
                  <a:pt x="6520180" y="497840"/>
                </a:lnTo>
                <a:lnTo>
                  <a:pt x="6600190" y="101600"/>
                </a:lnTo>
                <a:lnTo>
                  <a:pt x="6723380" y="24130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1260" y="1464309"/>
            <a:ext cx="6770370" cy="775970"/>
          </a:xfrm>
          <a:custGeom>
            <a:avLst/>
            <a:gdLst/>
            <a:ahLst/>
            <a:cxnLst/>
            <a:rect l="l" t="t" r="r" b="b"/>
            <a:pathLst>
              <a:path w="6770370" h="775969">
                <a:moveTo>
                  <a:pt x="0" y="775970"/>
                </a:moveTo>
                <a:lnTo>
                  <a:pt x="6770370" y="775970"/>
                </a:lnTo>
                <a:lnTo>
                  <a:pt x="6770370" y="0"/>
                </a:lnTo>
                <a:lnTo>
                  <a:pt x="0" y="0"/>
                </a:lnTo>
                <a:lnTo>
                  <a:pt x="0" y="7759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1260" y="2813050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1260" y="2608579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1260" y="2405379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1260" y="2241550"/>
            <a:ext cx="6770370" cy="775970"/>
          </a:xfrm>
          <a:custGeom>
            <a:avLst/>
            <a:gdLst/>
            <a:ahLst/>
            <a:cxnLst/>
            <a:rect l="l" t="t" r="r" b="b"/>
            <a:pathLst>
              <a:path w="6770370" h="775969">
                <a:moveTo>
                  <a:pt x="0" y="775970"/>
                </a:moveTo>
                <a:lnTo>
                  <a:pt x="6770370" y="775970"/>
                </a:lnTo>
                <a:lnTo>
                  <a:pt x="6770370" y="0"/>
                </a:lnTo>
                <a:lnTo>
                  <a:pt x="0" y="0"/>
                </a:lnTo>
                <a:lnTo>
                  <a:pt x="0" y="7759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68411" y="2439670"/>
            <a:ext cx="3663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Times New Roman"/>
                <a:cs typeface="Times New Roman"/>
              </a:rPr>
              <a:t>SA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38250" y="2296160"/>
            <a:ext cx="6723380" cy="417830"/>
          </a:xfrm>
          <a:custGeom>
            <a:avLst/>
            <a:gdLst/>
            <a:ahLst/>
            <a:cxnLst/>
            <a:rect l="l" t="t" r="r" b="b"/>
            <a:pathLst>
              <a:path w="6723380" h="417830">
                <a:moveTo>
                  <a:pt x="0" y="99060"/>
                </a:moveTo>
                <a:lnTo>
                  <a:pt x="63500" y="5080"/>
                </a:lnTo>
                <a:lnTo>
                  <a:pt x="165100" y="382270"/>
                </a:lnTo>
                <a:lnTo>
                  <a:pt x="228600" y="3810"/>
                </a:lnTo>
                <a:lnTo>
                  <a:pt x="332740" y="6350"/>
                </a:lnTo>
                <a:lnTo>
                  <a:pt x="403860" y="10160"/>
                </a:lnTo>
                <a:lnTo>
                  <a:pt x="461010" y="2540"/>
                </a:lnTo>
                <a:lnTo>
                  <a:pt x="506730" y="22860"/>
                </a:lnTo>
                <a:lnTo>
                  <a:pt x="562610" y="83820"/>
                </a:lnTo>
                <a:lnTo>
                  <a:pt x="607060" y="99060"/>
                </a:lnTo>
                <a:lnTo>
                  <a:pt x="707390" y="381000"/>
                </a:lnTo>
                <a:lnTo>
                  <a:pt x="770890" y="6350"/>
                </a:lnTo>
                <a:lnTo>
                  <a:pt x="869950" y="19050"/>
                </a:lnTo>
                <a:lnTo>
                  <a:pt x="971550" y="381000"/>
                </a:lnTo>
                <a:lnTo>
                  <a:pt x="1027430" y="83820"/>
                </a:lnTo>
                <a:lnTo>
                  <a:pt x="1092200" y="2540"/>
                </a:lnTo>
                <a:lnTo>
                  <a:pt x="1156970" y="2540"/>
                </a:lnTo>
                <a:lnTo>
                  <a:pt x="1202690" y="22860"/>
                </a:lnTo>
                <a:lnTo>
                  <a:pt x="1259840" y="0"/>
                </a:lnTo>
                <a:lnTo>
                  <a:pt x="1324610" y="6350"/>
                </a:lnTo>
                <a:lnTo>
                  <a:pt x="1380490" y="83820"/>
                </a:lnTo>
                <a:lnTo>
                  <a:pt x="1437640" y="0"/>
                </a:lnTo>
                <a:lnTo>
                  <a:pt x="1502410" y="6350"/>
                </a:lnTo>
                <a:lnTo>
                  <a:pt x="1558290" y="2540"/>
                </a:lnTo>
                <a:lnTo>
                  <a:pt x="1606550" y="25400"/>
                </a:lnTo>
                <a:lnTo>
                  <a:pt x="1663700" y="2540"/>
                </a:lnTo>
                <a:lnTo>
                  <a:pt x="1719580" y="0"/>
                </a:lnTo>
                <a:lnTo>
                  <a:pt x="1783080" y="5080"/>
                </a:lnTo>
                <a:lnTo>
                  <a:pt x="1826260" y="90170"/>
                </a:lnTo>
                <a:lnTo>
                  <a:pt x="1871980" y="24130"/>
                </a:lnTo>
                <a:lnTo>
                  <a:pt x="1929130" y="16510"/>
                </a:lnTo>
                <a:lnTo>
                  <a:pt x="1985010" y="0"/>
                </a:lnTo>
                <a:lnTo>
                  <a:pt x="2048510" y="3810"/>
                </a:lnTo>
                <a:lnTo>
                  <a:pt x="2104390" y="15240"/>
                </a:lnTo>
                <a:lnTo>
                  <a:pt x="2161540" y="1270"/>
                </a:lnTo>
                <a:lnTo>
                  <a:pt x="2205990" y="104140"/>
                </a:lnTo>
                <a:lnTo>
                  <a:pt x="2306320" y="383540"/>
                </a:lnTo>
                <a:lnTo>
                  <a:pt x="2381250" y="6350"/>
                </a:lnTo>
                <a:lnTo>
                  <a:pt x="2444750" y="2540"/>
                </a:lnTo>
                <a:lnTo>
                  <a:pt x="2564130" y="2540"/>
                </a:lnTo>
                <a:lnTo>
                  <a:pt x="2663190" y="6350"/>
                </a:lnTo>
                <a:lnTo>
                  <a:pt x="2719070" y="1270"/>
                </a:lnTo>
                <a:lnTo>
                  <a:pt x="2783840" y="2540"/>
                </a:lnTo>
                <a:lnTo>
                  <a:pt x="2884170" y="17780"/>
                </a:lnTo>
                <a:lnTo>
                  <a:pt x="2983230" y="17780"/>
                </a:lnTo>
                <a:lnTo>
                  <a:pt x="3040380" y="1270"/>
                </a:lnTo>
                <a:lnTo>
                  <a:pt x="3097530" y="15240"/>
                </a:lnTo>
                <a:lnTo>
                  <a:pt x="3172460" y="7620"/>
                </a:lnTo>
                <a:lnTo>
                  <a:pt x="3237230" y="2540"/>
                </a:lnTo>
                <a:lnTo>
                  <a:pt x="3312160" y="7620"/>
                </a:lnTo>
                <a:lnTo>
                  <a:pt x="3376930" y="2540"/>
                </a:lnTo>
                <a:lnTo>
                  <a:pt x="3528060" y="415290"/>
                </a:lnTo>
                <a:lnTo>
                  <a:pt x="3677920" y="347980"/>
                </a:lnTo>
                <a:lnTo>
                  <a:pt x="3742690" y="85090"/>
                </a:lnTo>
                <a:lnTo>
                  <a:pt x="3807460" y="2540"/>
                </a:lnTo>
                <a:lnTo>
                  <a:pt x="3959860" y="415290"/>
                </a:lnTo>
                <a:lnTo>
                  <a:pt x="4112260" y="415290"/>
                </a:lnTo>
                <a:lnTo>
                  <a:pt x="4183380" y="5080"/>
                </a:lnTo>
                <a:lnTo>
                  <a:pt x="4248150" y="2540"/>
                </a:lnTo>
                <a:lnTo>
                  <a:pt x="4338320" y="10160"/>
                </a:lnTo>
                <a:lnTo>
                  <a:pt x="4409440" y="6350"/>
                </a:lnTo>
                <a:lnTo>
                  <a:pt x="4521200" y="17780"/>
                </a:lnTo>
                <a:lnTo>
                  <a:pt x="4588510" y="16510"/>
                </a:lnTo>
                <a:lnTo>
                  <a:pt x="4644390" y="1270"/>
                </a:lnTo>
                <a:lnTo>
                  <a:pt x="4700270" y="3810"/>
                </a:lnTo>
                <a:lnTo>
                  <a:pt x="4800600" y="3810"/>
                </a:lnTo>
                <a:lnTo>
                  <a:pt x="4856480" y="2540"/>
                </a:lnTo>
                <a:lnTo>
                  <a:pt x="4931410" y="6350"/>
                </a:lnTo>
                <a:lnTo>
                  <a:pt x="4977130" y="19050"/>
                </a:lnTo>
                <a:lnTo>
                  <a:pt x="5076190" y="3810"/>
                </a:lnTo>
                <a:lnTo>
                  <a:pt x="5133340" y="1270"/>
                </a:lnTo>
                <a:lnTo>
                  <a:pt x="5189220" y="2540"/>
                </a:lnTo>
                <a:lnTo>
                  <a:pt x="5252720" y="6350"/>
                </a:lnTo>
                <a:lnTo>
                  <a:pt x="5298440" y="19050"/>
                </a:lnTo>
                <a:lnTo>
                  <a:pt x="5363210" y="1270"/>
                </a:lnTo>
                <a:lnTo>
                  <a:pt x="5435600" y="7620"/>
                </a:lnTo>
                <a:lnTo>
                  <a:pt x="5487670" y="26670"/>
                </a:lnTo>
                <a:lnTo>
                  <a:pt x="5552440" y="5080"/>
                </a:lnTo>
                <a:lnTo>
                  <a:pt x="5624830" y="5080"/>
                </a:lnTo>
                <a:lnTo>
                  <a:pt x="5690870" y="3810"/>
                </a:lnTo>
                <a:lnTo>
                  <a:pt x="5755640" y="5080"/>
                </a:lnTo>
                <a:lnTo>
                  <a:pt x="5844540" y="8890"/>
                </a:lnTo>
                <a:lnTo>
                  <a:pt x="5933440" y="8890"/>
                </a:lnTo>
                <a:lnTo>
                  <a:pt x="6087110" y="417830"/>
                </a:lnTo>
                <a:lnTo>
                  <a:pt x="6137910" y="26670"/>
                </a:lnTo>
                <a:lnTo>
                  <a:pt x="6211570" y="5080"/>
                </a:lnTo>
                <a:lnTo>
                  <a:pt x="6276340" y="2540"/>
                </a:lnTo>
                <a:lnTo>
                  <a:pt x="6333490" y="2540"/>
                </a:lnTo>
                <a:lnTo>
                  <a:pt x="6398260" y="5080"/>
                </a:lnTo>
                <a:lnTo>
                  <a:pt x="6551930" y="417830"/>
                </a:lnTo>
                <a:lnTo>
                  <a:pt x="6596380" y="104140"/>
                </a:lnTo>
                <a:lnTo>
                  <a:pt x="6648450" y="26670"/>
                </a:lnTo>
                <a:lnTo>
                  <a:pt x="6704330" y="2540"/>
                </a:lnTo>
                <a:lnTo>
                  <a:pt x="6723380" y="381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91260" y="2241550"/>
            <a:ext cx="6770370" cy="775970"/>
          </a:xfrm>
          <a:custGeom>
            <a:avLst/>
            <a:gdLst/>
            <a:ahLst/>
            <a:cxnLst/>
            <a:rect l="l" t="t" r="r" b="b"/>
            <a:pathLst>
              <a:path w="6770370" h="775969">
                <a:moveTo>
                  <a:pt x="0" y="775970"/>
                </a:moveTo>
                <a:lnTo>
                  <a:pt x="6770370" y="775970"/>
                </a:lnTo>
                <a:lnTo>
                  <a:pt x="6770370" y="0"/>
                </a:lnTo>
                <a:lnTo>
                  <a:pt x="0" y="0"/>
                </a:lnTo>
                <a:lnTo>
                  <a:pt x="0" y="7759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1260" y="3590290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1260" y="3385820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91260" y="3182619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1260" y="3018789"/>
            <a:ext cx="6770370" cy="775970"/>
          </a:xfrm>
          <a:custGeom>
            <a:avLst/>
            <a:gdLst/>
            <a:ahLst/>
            <a:cxnLst/>
            <a:rect l="l" t="t" r="r" b="b"/>
            <a:pathLst>
              <a:path w="6770370" h="775970">
                <a:moveTo>
                  <a:pt x="0" y="775970"/>
                </a:moveTo>
                <a:lnTo>
                  <a:pt x="6770370" y="775970"/>
                </a:lnTo>
                <a:lnTo>
                  <a:pt x="6770370" y="0"/>
                </a:lnTo>
                <a:lnTo>
                  <a:pt x="0" y="0"/>
                </a:lnTo>
                <a:lnTo>
                  <a:pt x="0" y="7759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9312" y="2302027"/>
            <a:ext cx="292100" cy="22110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15"/>
              </a:lnSpc>
            </a:pPr>
            <a:r>
              <a:rPr sz="2100" dirty="0">
                <a:latin typeface="Times New Roman"/>
                <a:cs typeface="Times New Roman"/>
              </a:rPr>
              <a:t>Throughput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(kops/s)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46262" y="3216909"/>
            <a:ext cx="4108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Times New Roman"/>
                <a:cs typeface="Times New Roman"/>
              </a:rPr>
              <a:t>GA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40790" y="3032760"/>
            <a:ext cx="5250180" cy="483870"/>
          </a:xfrm>
          <a:custGeom>
            <a:avLst/>
            <a:gdLst/>
            <a:ahLst/>
            <a:cxnLst/>
            <a:rect l="l" t="t" r="r" b="b"/>
            <a:pathLst>
              <a:path w="5250180" h="483870">
                <a:moveTo>
                  <a:pt x="0" y="7620"/>
                </a:moveTo>
                <a:lnTo>
                  <a:pt x="49530" y="172720"/>
                </a:lnTo>
                <a:lnTo>
                  <a:pt x="96520" y="139700"/>
                </a:lnTo>
                <a:lnTo>
                  <a:pt x="135890" y="31750"/>
                </a:lnTo>
                <a:lnTo>
                  <a:pt x="175260" y="298450"/>
                </a:lnTo>
                <a:lnTo>
                  <a:pt x="215900" y="73660"/>
                </a:lnTo>
                <a:lnTo>
                  <a:pt x="255270" y="483870"/>
                </a:lnTo>
                <a:lnTo>
                  <a:pt x="317500" y="17780"/>
                </a:lnTo>
                <a:lnTo>
                  <a:pt x="358140" y="31750"/>
                </a:lnTo>
                <a:lnTo>
                  <a:pt x="397510" y="483870"/>
                </a:lnTo>
                <a:lnTo>
                  <a:pt x="459740" y="5080"/>
                </a:lnTo>
                <a:lnTo>
                  <a:pt x="506730" y="148590"/>
                </a:lnTo>
                <a:lnTo>
                  <a:pt x="554990" y="7620"/>
                </a:lnTo>
                <a:lnTo>
                  <a:pt x="618490" y="17780"/>
                </a:lnTo>
                <a:lnTo>
                  <a:pt x="657860" y="31750"/>
                </a:lnTo>
                <a:lnTo>
                  <a:pt x="707390" y="7620"/>
                </a:lnTo>
                <a:lnTo>
                  <a:pt x="746760" y="31750"/>
                </a:lnTo>
                <a:lnTo>
                  <a:pt x="795020" y="7620"/>
                </a:lnTo>
                <a:lnTo>
                  <a:pt x="844550" y="16510"/>
                </a:lnTo>
                <a:lnTo>
                  <a:pt x="906780" y="5080"/>
                </a:lnTo>
                <a:lnTo>
                  <a:pt x="952500" y="68580"/>
                </a:lnTo>
                <a:lnTo>
                  <a:pt x="1000760" y="16510"/>
                </a:lnTo>
                <a:lnTo>
                  <a:pt x="1064260" y="17780"/>
                </a:lnTo>
                <a:lnTo>
                  <a:pt x="1112520" y="7620"/>
                </a:lnTo>
                <a:lnTo>
                  <a:pt x="1210310" y="7620"/>
                </a:lnTo>
                <a:lnTo>
                  <a:pt x="1272540" y="5080"/>
                </a:lnTo>
                <a:lnTo>
                  <a:pt x="1319530" y="148590"/>
                </a:lnTo>
                <a:lnTo>
                  <a:pt x="1369060" y="16510"/>
                </a:lnTo>
                <a:lnTo>
                  <a:pt x="1418590" y="7620"/>
                </a:lnTo>
                <a:lnTo>
                  <a:pt x="1484630" y="3810"/>
                </a:lnTo>
                <a:lnTo>
                  <a:pt x="1529080" y="2540"/>
                </a:lnTo>
                <a:lnTo>
                  <a:pt x="1577340" y="7620"/>
                </a:lnTo>
                <a:lnTo>
                  <a:pt x="1639570" y="5080"/>
                </a:lnTo>
                <a:lnTo>
                  <a:pt x="1701800" y="5080"/>
                </a:lnTo>
                <a:lnTo>
                  <a:pt x="1764030" y="17780"/>
                </a:lnTo>
                <a:lnTo>
                  <a:pt x="1813560" y="16510"/>
                </a:lnTo>
                <a:lnTo>
                  <a:pt x="1874520" y="5080"/>
                </a:lnTo>
                <a:lnTo>
                  <a:pt x="1918970" y="0"/>
                </a:lnTo>
                <a:lnTo>
                  <a:pt x="1982470" y="17780"/>
                </a:lnTo>
                <a:lnTo>
                  <a:pt x="2044700" y="17780"/>
                </a:lnTo>
                <a:lnTo>
                  <a:pt x="2094230" y="0"/>
                </a:lnTo>
                <a:lnTo>
                  <a:pt x="2155190" y="5080"/>
                </a:lnTo>
                <a:lnTo>
                  <a:pt x="2199640" y="2540"/>
                </a:lnTo>
                <a:lnTo>
                  <a:pt x="2289810" y="2540"/>
                </a:lnTo>
                <a:lnTo>
                  <a:pt x="2352040" y="17780"/>
                </a:lnTo>
                <a:lnTo>
                  <a:pt x="2396490" y="2540"/>
                </a:lnTo>
                <a:lnTo>
                  <a:pt x="2440940" y="2540"/>
                </a:lnTo>
                <a:lnTo>
                  <a:pt x="2485390" y="0"/>
                </a:lnTo>
                <a:lnTo>
                  <a:pt x="2664460" y="0"/>
                </a:lnTo>
                <a:lnTo>
                  <a:pt x="2725420" y="5080"/>
                </a:lnTo>
                <a:lnTo>
                  <a:pt x="2771140" y="12700"/>
                </a:lnTo>
                <a:lnTo>
                  <a:pt x="2815590" y="2540"/>
                </a:lnTo>
                <a:lnTo>
                  <a:pt x="2860040" y="0"/>
                </a:lnTo>
                <a:lnTo>
                  <a:pt x="2993390" y="0"/>
                </a:lnTo>
                <a:lnTo>
                  <a:pt x="3055620" y="5080"/>
                </a:lnTo>
                <a:lnTo>
                  <a:pt x="3117850" y="17780"/>
                </a:lnTo>
                <a:lnTo>
                  <a:pt x="3162300" y="2540"/>
                </a:lnTo>
                <a:lnTo>
                  <a:pt x="3206750" y="2540"/>
                </a:lnTo>
                <a:lnTo>
                  <a:pt x="3252470" y="0"/>
                </a:lnTo>
                <a:lnTo>
                  <a:pt x="3341370" y="0"/>
                </a:lnTo>
                <a:lnTo>
                  <a:pt x="3385820" y="2540"/>
                </a:lnTo>
                <a:lnTo>
                  <a:pt x="3448050" y="5080"/>
                </a:lnTo>
                <a:lnTo>
                  <a:pt x="3492500" y="0"/>
                </a:lnTo>
                <a:lnTo>
                  <a:pt x="3553460" y="5080"/>
                </a:lnTo>
                <a:lnTo>
                  <a:pt x="3597910" y="0"/>
                </a:lnTo>
                <a:lnTo>
                  <a:pt x="3661410" y="17780"/>
                </a:lnTo>
                <a:lnTo>
                  <a:pt x="3705860" y="0"/>
                </a:lnTo>
                <a:lnTo>
                  <a:pt x="3839210" y="0"/>
                </a:lnTo>
                <a:lnTo>
                  <a:pt x="3883660" y="12700"/>
                </a:lnTo>
                <a:lnTo>
                  <a:pt x="3945890" y="5080"/>
                </a:lnTo>
                <a:lnTo>
                  <a:pt x="3990340" y="0"/>
                </a:lnTo>
                <a:lnTo>
                  <a:pt x="4034790" y="0"/>
                </a:lnTo>
                <a:lnTo>
                  <a:pt x="4113530" y="10160"/>
                </a:lnTo>
                <a:lnTo>
                  <a:pt x="4159250" y="2540"/>
                </a:lnTo>
                <a:lnTo>
                  <a:pt x="4203700" y="0"/>
                </a:lnTo>
                <a:lnTo>
                  <a:pt x="4264660" y="5080"/>
                </a:lnTo>
                <a:lnTo>
                  <a:pt x="4310380" y="12700"/>
                </a:lnTo>
                <a:lnTo>
                  <a:pt x="4354830" y="2540"/>
                </a:lnTo>
                <a:lnTo>
                  <a:pt x="4399280" y="12700"/>
                </a:lnTo>
                <a:lnTo>
                  <a:pt x="4443730" y="2540"/>
                </a:lnTo>
                <a:lnTo>
                  <a:pt x="4505960" y="5080"/>
                </a:lnTo>
                <a:lnTo>
                  <a:pt x="4550410" y="0"/>
                </a:lnTo>
                <a:lnTo>
                  <a:pt x="4594860" y="2540"/>
                </a:lnTo>
                <a:lnTo>
                  <a:pt x="4639310" y="2540"/>
                </a:lnTo>
                <a:lnTo>
                  <a:pt x="4701540" y="5080"/>
                </a:lnTo>
                <a:lnTo>
                  <a:pt x="4745990" y="2540"/>
                </a:lnTo>
                <a:lnTo>
                  <a:pt x="4839970" y="16510"/>
                </a:lnTo>
                <a:lnTo>
                  <a:pt x="4884420" y="2540"/>
                </a:lnTo>
                <a:lnTo>
                  <a:pt x="4974590" y="2540"/>
                </a:lnTo>
                <a:lnTo>
                  <a:pt x="5068570" y="16510"/>
                </a:lnTo>
                <a:lnTo>
                  <a:pt x="5114290" y="2540"/>
                </a:lnTo>
                <a:lnTo>
                  <a:pt x="5203190" y="2540"/>
                </a:lnTo>
                <a:lnTo>
                  <a:pt x="5250180" y="508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90970" y="3032760"/>
            <a:ext cx="1470660" cy="6350"/>
          </a:xfrm>
          <a:custGeom>
            <a:avLst/>
            <a:gdLst/>
            <a:ahLst/>
            <a:cxnLst/>
            <a:rect l="l" t="t" r="r" b="b"/>
            <a:pathLst>
              <a:path w="1470659" h="6350">
                <a:moveTo>
                  <a:pt x="0" y="5080"/>
                </a:moveTo>
                <a:lnTo>
                  <a:pt x="44450" y="2540"/>
                </a:lnTo>
                <a:lnTo>
                  <a:pt x="177800" y="2540"/>
                </a:lnTo>
                <a:lnTo>
                  <a:pt x="222250" y="0"/>
                </a:lnTo>
                <a:lnTo>
                  <a:pt x="266700" y="0"/>
                </a:lnTo>
                <a:lnTo>
                  <a:pt x="311150" y="2540"/>
                </a:lnTo>
                <a:lnTo>
                  <a:pt x="355600" y="2540"/>
                </a:lnTo>
                <a:lnTo>
                  <a:pt x="402590" y="5080"/>
                </a:lnTo>
                <a:lnTo>
                  <a:pt x="447040" y="2540"/>
                </a:lnTo>
                <a:lnTo>
                  <a:pt x="491490" y="0"/>
                </a:lnTo>
                <a:lnTo>
                  <a:pt x="535940" y="2540"/>
                </a:lnTo>
                <a:lnTo>
                  <a:pt x="803910" y="2540"/>
                </a:lnTo>
                <a:lnTo>
                  <a:pt x="949960" y="6350"/>
                </a:lnTo>
                <a:lnTo>
                  <a:pt x="995680" y="0"/>
                </a:lnTo>
                <a:lnTo>
                  <a:pt x="1040130" y="2540"/>
                </a:lnTo>
                <a:lnTo>
                  <a:pt x="1173480" y="2540"/>
                </a:lnTo>
                <a:lnTo>
                  <a:pt x="1217930" y="0"/>
                </a:lnTo>
                <a:lnTo>
                  <a:pt x="1262380" y="2540"/>
                </a:lnTo>
                <a:lnTo>
                  <a:pt x="1306830" y="0"/>
                </a:lnTo>
                <a:lnTo>
                  <a:pt x="1351280" y="2540"/>
                </a:lnTo>
                <a:lnTo>
                  <a:pt x="1413510" y="6350"/>
                </a:lnTo>
                <a:lnTo>
                  <a:pt x="1457960" y="2540"/>
                </a:lnTo>
                <a:lnTo>
                  <a:pt x="1470660" y="254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1260" y="3018789"/>
            <a:ext cx="6770370" cy="775970"/>
          </a:xfrm>
          <a:custGeom>
            <a:avLst/>
            <a:gdLst/>
            <a:ahLst/>
            <a:cxnLst/>
            <a:rect l="l" t="t" r="r" b="b"/>
            <a:pathLst>
              <a:path w="6770370" h="775970">
                <a:moveTo>
                  <a:pt x="0" y="775970"/>
                </a:moveTo>
                <a:lnTo>
                  <a:pt x="6770370" y="775970"/>
                </a:lnTo>
                <a:lnTo>
                  <a:pt x="6770370" y="0"/>
                </a:lnTo>
                <a:lnTo>
                  <a:pt x="0" y="0"/>
                </a:lnTo>
                <a:lnTo>
                  <a:pt x="0" y="7759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91260" y="4367529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91260" y="4163059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1260" y="3959859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91260" y="3796029"/>
            <a:ext cx="6770370" cy="775970"/>
          </a:xfrm>
          <a:custGeom>
            <a:avLst/>
            <a:gdLst/>
            <a:ahLst/>
            <a:cxnLst/>
            <a:rect l="l" t="t" r="r" b="b"/>
            <a:pathLst>
              <a:path w="6770370" h="775970">
                <a:moveTo>
                  <a:pt x="0" y="775970"/>
                </a:moveTo>
                <a:lnTo>
                  <a:pt x="6770370" y="775970"/>
                </a:lnTo>
                <a:lnTo>
                  <a:pt x="6770370" y="0"/>
                </a:lnTo>
                <a:lnTo>
                  <a:pt x="0" y="0"/>
                </a:lnTo>
                <a:lnTo>
                  <a:pt x="0" y="7759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049996" y="3994150"/>
            <a:ext cx="6032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Times New Roman"/>
                <a:cs typeface="Times New Roman"/>
              </a:rPr>
              <a:t>DQN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34440" y="3816350"/>
            <a:ext cx="4521200" cy="477520"/>
          </a:xfrm>
          <a:custGeom>
            <a:avLst/>
            <a:gdLst/>
            <a:ahLst/>
            <a:cxnLst/>
            <a:rect l="l" t="t" r="r" b="b"/>
            <a:pathLst>
              <a:path w="4521200" h="477520">
                <a:moveTo>
                  <a:pt x="0" y="63500"/>
                </a:moveTo>
                <a:lnTo>
                  <a:pt x="40640" y="477520"/>
                </a:lnTo>
                <a:lnTo>
                  <a:pt x="80010" y="67310"/>
                </a:lnTo>
                <a:lnTo>
                  <a:pt x="119380" y="477520"/>
                </a:lnTo>
                <a:lnTo>
                  <a:pt x="160020" y="67310"/>
                </a:lnTo>
                <a:lnTo>
                  <a:pt x="207010" y="133350"/>
                </a:lnTo>
                <a:lnTo>
                  <a:pt x="246380" y="477520"/>
                </a:lnTo>
                <a:lnTo>
                  <a:pt x="285750" y="67310"/>
                </a:lnTo>
                <a:lnTo>
                  <a:pt x="326390" y="477520"/>
                </a:lnTo>
                <a:lnTo>
                  <a:pt x="365760" y="67310"/>
                </a:lnTo>
                <a:lnTo>
                  <a:pt x="415290" y="1270"/>
                </a:lnTo>
                <a:lnTo>
                  <a:pt x="454660" y="292100"/>
                </a:lnTo>
                <a:lnTo>
                  <a:pt x="494030" y="477520"/>
                </a:lnTo>
                <a:lnTo>
                  <a:pt x="544830" y="166370"/>
                </a:lnTo>
                <a:lnTo>
                  <a:pt x="584200" y="25400"/>
                </a:lnTo>
                <a:lnTo>
                  <a:pt x="623570" y="21590"/>
                </a:lnTo>
                <a:lnTo>
                  <a:pt x="725170" y="416560"/>
                </a:lnTo>
                <a:lnTo>
                  <a:pt x="764540" y="21590"/>
                </a:lnTo>
                <a:lnTo>
                  <a:pt x="803910" y="24130"/>
                </a:lnTo>
                <a:lnTo>
                  <a:pt x="844550" y="292100"/>
                </a:lnTo>
                <a:lnTo>
                  <a:pt x="883920" y="477520"/>
                </a:lnTo>
                <a:lnTo>
                  <a:pt x="923290" y="25400"/>
                </a:lnTo>
                <a:lnTo>
                  <a:pt x="962660" y="67310"/>
                </a:lnTo>
                <a:lnTo>
                  <a:pt x="1013460" y="166370"/>
                </a:lnTo>
                <a:lnTo>
                  <a:pt x="1060450" y="133350"/>
                </a:lnTo>
                <a:lnTo>
                  <a:pt x="1099820" y="25400"/>
                </a:lnTo>
                <a:lnTo>
                  <a:pt x="1139190" y="477520"/>
                </a:lnTo>
                <a:lnTo>
                  <a:pt x="1186180" y="133350"/>
                </a:lnTo>
                <a:lnTo>
                  <a:pt x="1233170" y="142240"/>
                </a:lnTo>
                <a:lnTo>
                  <a:pt x="1282700" y="10160"/>
                </a:lnTo>
                <a:lnTo>
                  <a:pt x="1329690" y="142240"/>
                </a:lnTo>
                <a:lnTo>
                  <a:pt x="1379220" y="162560"/>
                </a:lnTo>
                <a:lnTo>
                  <a:pt x="1427480" y="142240"/>
                </a:lnTo>
                <a:lnTo>
                  <a:pt x="1466850" y="384810"/>
                </a:lnTo>
                <a:lnTo>
                  <a:pt x="1515110" y="10160"/>
                </a:lnTo>
                <a:lnTo>
                  <a:pt x="1565910" y="162560"/>
                </a:lnTo>
                <a:lnTo>
                  <a:pt x="1614170" y="1270"/>
                </a:lnTo>
                <a:lnTo>
                  <a:pt x="1654810" y="477520"/>
                </a:lnTo>
                <a:lnTo>
                  <a:pt x="1703070" y="1270"/>
                </a:lnTo>
                <a:lnTo>
                  <a:pt x="1751330" y="133350"/>
                </a:lnTo>
                <a:lnTo>
                  <a:pt x="1790700" y="67310"/>
                </a:lnTo>
                <a:lnTo>
                  <a:pt x="1838960" y="1270"/>
                </a:lnTo>
                <a:lnTo>
                  <a:pt x="1885950" y="133350"/>
                </a:lnTo>
                <a:lnTo>
                  <a:pt x="1926590" y="25400"/>
                </a:lnTo>
                <a:lnTo>
                  <a:pt x="1965960" y="17780"/>
                </a:lnTo>
                <a:lnTo>
                  <a:pt x="2005330" y="473710"/>
                </a:lnTo>
                <a:lnTo>
                  <a:pt x="2044700" y="292100"/>
                </a:lnTo>
                <a:lnTo>
                  <a:pt x="2095500" y="166370"/>
                </a:lnTo>
                <a:lnTo>
                  <a:pt x="2134870" y="67310"/>
                </a:lnTo>
                <a:lnTo>
                  <a:pt x="2174240" y="292100"/>
                </a:lnTo>
                <a:lnTo>
                  <a:pt x="2223770" y="1270"/>
                </a:lnTo>
                <a:lnTo>
                  <a:pt x="2263140" y="292100"/>
                </a:lnTo>
                <a:lnTo>
                  <a:pt x="2302510" y="285750"/>
                </a:lnTo>
                <a:lnTo>
                  <a:pt x="2349500" y="140970"/>
                </a:lnTo>
                <a:lnTo>
                  <a:pt x="2400300" y="163830"/>
                </a:lnTo>
                <a:lnTo>
                  <a:pt x="2439670" y="285750"/>
                </a:lnTo>
                <a:lnTo>
                  <a:pt x="2479040" y="477520"/>
                </a:lnTo>
                <a:lnTo>
                  <a:pt x="2519680" y="471170"/>
                </a:lnTo>
                <a:lnTo>
                  <a:pt x="2559050" y="72390"/>
                </a:lnTo>
                <a:lnTo>
                  <a:pt x="2598420" y="384810"/>
                </a:lnTo>
                <a:lnTo>
                  <a:pt x="2637790" y="387350"/>
                </a:lnTo>
                <a:lnTo>
                  <a:pt x="2683510" y="30480"/>
                </a:lnTo>
                <a:lnTo>
                  <a:pt x="2722880" y="67310"/>
                </a:lnTo>
                <a:lnTo>
                  <a:pt x="2772410" y="166370"/>
                </a:lnTo>
                <a:lnTo>
                  <a:pt x="2821940" y="1270"/>
                </a:lnTo>
                <a:lnTo>
                  <a:pt x="2861310" y="325120"/>
                </a:lnTo>
                <a:lnTo>
                  <a:pt x="2910840" y="401320"/>
                </a:lnTo>
                <a:lnTo>
                  <a:pt x="2951480" y="325120"/>
                </a:lnTo>
                <a:lnTo>
                  <a:pt x="2990850" y="325120"/>
                </a:lnTo>
                <a:lnTo>
                  <a:pt x="3030220" y="25400"/>
                </a:lnTo>
                <a:lnTo>
                  <a:pt x="3079750" y="166370"/>
                </a:lnTo>
                <a:lnTo>
                  <a:pt x="3129280" y="1270"/>
                </a:lnTo>
                <a:lnTo>
                  <a:pt x="3168650" y="25400"/>
                </a:lnTo>
                <a:lnTo>
                  <a:pt x="3216910" y="1270"/>
                </a:lnTo>
                <a:lnTo>
                  <a:pt x="3257550" y="477520"/>
                </a:lnTo>
                <a:lnTo>
                  <a:pt x="3296920" y="472440"/>
                </a:lnTo>
                <a:lnTo>
                  <a:pt x="3337560" y="1270"/>
                </a:lnTo>
                <a:lnTo>
                  <a:pt x="3383280" y="0"/>
                </a:lnTo>
                <a:lnTo>
                  <a:pt x="3422650" y="290830"/>
                </a:lnTo>
                <a:lnTo>
                  <a:pt x="3462020" y="25400"/>
                </a:lnTo>
                <a:lnTo>
                  <a:pt x="3502660" y="292100"/>
                </a:lnTo>
                <a:lnTo>
                  <a:pt x="3542030" y="67310"/>
                </a:lnTo>
                <a:lnTo>
                  <a:pt x="3581400" y="292100"/>
                </a:lnTo>
                <a:lnTo>
                  <a:pt x="3620770" y="25400"/>
                </a:lnTo>
                <a:lnTo>
                  <a:pt x="3660140" y="292100"/>
                </a:lnTo>
                <a:lnTo>
                  <a:pt x="3700780" y="25400"/>
                </a:lnTo>
                <a:lnTo>
                  <a:pt x="3740150" y="34290"/>
                </a:lnTo>
                <a:lnTo>
                  <a:pt x="3787140" y="387350"/>
                </a:lnTo>
                <a:lnTo>
                  <a:pt x="3826510" y="477520"/>
                </a:lnTo>
                <a:lnTo>
                  <a:pt x="3867150" y="292100"/>
                </a:lnTo>
                <a:lnTo>
                  <a:pt x="3906520" y="67310"/>
                </a:lnTo>
                <a:lnTo>
                  <a:pt x="3953510" y="133350"/>
                </a:lnTo>
                <a:lnTo>
                  <a:pt x="3992880" y="292100"/>
                </a:lnTo>
                <a:lnTo>
                  <a:pt x="4033520" y="477520"/>
                </a:lnTo>
                <a:lnTo>
                  <a:pt x="4072890" y="25400"/>
                </a:lnTo>
                <a:lnTo>
                  <a:pt x="4112260" y="67310"/>
                </a:lnTo>
                <a:lnTo>
                  <a:pt x="4161790" y="1270"/>
                </a:lnTo>
                <a:lnTo>
                  <a:pt x="4211320" y="166370"/>
                </a:lnTo>
                <a:lnTo>
                  <a:pt x="4260850" y="166370"/>
                </a:lnTo>
                <a:lnTo>
                  <a:pt x="4301490" y="477520"/>
                </a:lnTo>
                <a:lnTo>
                  <a:pt x="4349750" y="1270"/>
                </a:lnTo>
                <a:lnTo>
                  <a:pt x="4390390" y="477520"/>
                </a:lnTo>
                <a:lnTo>
                  <a:pt x="4429760" y="63500"/>
                </a:lnTo>
                <a:lnTo>
                  <a:pt x="4481830" y="153670"/>
                </a:lnTo>
                <a:lnTo>
                  <a:pt x="4521200" y="6350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55640" y="3812540"/>
            <a:ext cx="2205990" cy="481330"/>
          </a:xfrm>
          <a:custGeom>
            <a:avLst/>
            <a:gdLst/>
            <a:ahLst/>
            <a:cxnLst/>
            <a:rect l="l" t="t" r="r" b="b"/>
            <a:pathLst>
              <a:path w="2205990" h="481329">
                <a:moveTo>
                  <a:pt x="0" y="67310"/>
                </a:moveTo>
                <a:lnTo>
                  <a:pt x="39370" y="68580"/>
                </a:lnTo>
                <a:lnTo>
                  <a:pt x="90170" y="170180"/>
                </a:lnTo>
                <a:lnTo>
                  <a:pt x="138430" y="5080"/>
                </a:lnTo>
                <a:lnTo>
                  <a:pt x="187960" y="170180"/>
                </a:lnTo>
                <a:lnTo>
                  <a:pt x="228600" y="295910"/>
                </a:lnTo>
                <a:lnTo>
                  <a:pt x="267970" y="29210"/>
                </a:lnTo>
                <a:lnTo>
                  <a:pt x="314960" y="137160"/>
                </a:lnTo>
                <a:lnTo>
                  <a:pt x="354330" y="481330"/>
                </a:lnTo>
                <a:lnTo>
                  <a:pt x="403860" y="5080"/>
                </a:lnTo>
                <a:lnTo>
                  <a:pt x="443230" y="29210"/>
                </a:lnTo>
                <a:lnTo>
                  <a:pt x="482600" y="29210"/>
                </a:lnTo>
                <a:lnTo>
                  <a:pt x="532130" y="170180"/>
                </a:lnTo>
                <a:lnTo>
                  <a:pt x="572770" y="295910"/>
                </a:lnTo>
                <a:lnTo>
                  <a:pt x="621030" y="5080"/>
                </a:lnTo>
                <a:lnTo>
                  <a:pt x="661670" y="481330"/>
                </a:lnTo>
                <a:lnTo>
                  <a:pt x="711200" y="5080"/>
                </a:lnTo>
                <a:lnTo>
                  <a:pt x="758190" y="137160"/>
                </a:lnTo>
                <a:lnTo>
                  <a:pt x="901700" y="166370"/>
                </a:lnTo>
                <a:lnTo>
                  <a:pt x="1045210" y="0"/>
                </a:lnTo>
                <a:lnTo>
                  <a:pt x="1137920" y="2540"/>
                </a:lnTo>
                <a:lnTo>
                  <a:pt x="1177290" y="295910"/>
                </a:lnTo>
                <a:lnTo>
                  <a:pt x="1226820" y="5080"/>
                </a:lnTo>
                <a:lnTo>
                  <a:pt x="1276350" y="170180"/>
                </a:lnTo>
                <a:lnTo>
                  <a:pt x="1325880" y="5080"/>
                </a:lnTo>
                <a:lnTo>
                  <a:pt x="1365250" y="29210"/>
                </a:lnTo>
                <a:lnTo>
                  <a:pt x="1404620" y="295910"/>
                </a:lnTo>
                <a:lnTo>
                  <a:pt x="1445260" y="71120"/>
                </a:lnTo>
                <a:lnTo>
                  <a:pt x="1492250" y="137160"/>
                </a:lnTo>
                <a:lnTo>
                  <a:pt x="1531620" y="29210"/>
                </a:lnTo>
                <a:lnTo>
                  <a:pt x="1570990" y="481330"/>
                </a:lnTo>
                <a:lnTo>
                  <a:pt x="1620520" y="5080"/>
                </a:lnTo>
                <a:lnTo>
                  <a:pt x="1659890" y="295910"/>
                </a:lnTo>
                <a:lnTo>
                  <a:pt x="1709420" y="170180"/>
                </a:lnTo>
                <a:lnTo>
                  <a:pt x="1750060" y="29210"/>
                </a:lnTo>
                <a:lnTo>
                  <a:pt x="1789430" y="71120"/>
                </a:lnTo>
                <a:lnTo>
                  <a:pt x="1837690" y="5080"/>
                </a:lnTo>
                <a:lnTo>
                  <a:pt x="1884680" y="137160"/>
                </a:lnTo>
                <a:lnTo>
                  <a:pt x="1934210" y="5080"/>
                </a:lnTo>
                <a:lnTo>
                  <a:pt x="1974850" y="481330"/>
                </a:lnTo>
                <a:lnTo>
                  <a:pt x="2024380" y="170180"/>
                </a:lnTo>
                <a:lnTo>
                  <a:pt x="2063750" y="481330"/>
                </a:lnTo>
                <a:lnTo>
                  <a:pt x="2104390" y="295910"/>
                </a:lnTo>
                <a:lnTo>
                  <a:pt x="2151380" y="137160"/>
                </a:lnTo>
                <a:lnTo>
                  <a:pt x="2190750" y="295910"/>
                </a:lnTo>
                <a:lnTo>
                  <a:pt x="2205990" y="19304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91260" y="3796029"/>
            <a:ext cx="6770370" cy="775970"/>
          </a:xfrm>
          <a:custGeom>
            <a:avLst/>
            <a:gdLst/>
            <a:ahLst/>
            <a:cxnLst/>
            <a:rect l="l" t="t" r="r" b="b"/>
            <a:pathLst>
              <a:path w="6770370" h="775970">
                <a:moveTo>
                  <a:pt x="0" y="775970"/>
                </a:moveTo>
                <a:lnTo>
                  <a:pt x="6770370" y="775970"/>
                </a:lnTo>
                <a:lnTo>
                  <a:pt x="6770370" y="0"/>
                </a:lnTo>
                <a:lnTo>
                  <a:pt x="0" y="0"/>
                </a:lnTo>
                <a:lnTo>
                  <a:pt x="0" y="7759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91260" y="5144770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91260" y="4940300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91260" y="4737100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05180" y="1437640"/>
            <a:ext cx="292100" cy="386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6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15</a:t>
            </a: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ts val="1605"/>
              </a:lnSpc>
            </a:pPr>
            <a:r>
              <a:rPr sz="2100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ts val="2065"/>
              </a:lnSpc>
            </a:pPr>
            <a:r>
              <a:rPr sz="2100" dirty="0">
                <a:latin typeface="Times New Roman"/>
                <a:cs typeface="Times New Roman"/>
              </a:rPr>
              <a:t>5</a:t>
            </a: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ts val="2060"/>
              </a:lnSpc>
              <a:spcBef>
                <a:spcPts val="390"/>
              </a:spcBef>
            </a:pPr>
            <a:r>
              <a:rPr sz="2100" dirty="0">
                <a:latin typeface="Times New Roman"/>
                <a:cs typeface="Times New Roman"/>
              </a:rPr>
              <a:t>15</a:t>
            </a: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ts val="1605"/>
              </a:lnSpc>
            </a:pPr>
            <a:r>
              <a:rPr sz="2100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ts val="2065"/>
              </a:lnSpc>
            </a:pPr>
            <a:r>
              <a:rPr sz="2100" dirty="0">
                <a:latin typeface="Times New Roman"/>
                <a:cs typeface="Times New Roman"/>
              </a:rPr>
              <a:t>5</a:t>
            </a: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ts val="2060"/>
              </a:lnSpc>
              <a:spcBef>
                <a:spcPts val="390"/>
              </a:spcBef>
            </a:pPr>
            <a:r>
              <a:rPr sz="2100" dirty="0">
                <a:latin typeface="Times New Roman"/>
                <a:cs typeface="Times New Roman"/>
              </a:rPr>
              <a:t>15</a:t>
            </a: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ts val="1605"/>
              </a:lnSpc>
            </a:pPr>
            <a:r>
              <a:rPr sz="2100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ts val="2065"/>
              </a:lnSpc>
            </a:pPr>
            <a:r>
              <a:rPr sz="2100" dirty="0">
                <a:latin typeface="Times New Roman"/>
                <a:cs typeface="Times New Roman"/>
              </a:rPr>
              <a:t>5</a:t>
            </a: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ts val="2060"/>
              </a:lnSpc>
              <a:spcBef>
                <a:spcPts val="390"/>
              </a:spcBef>
            </a:pPr>
            <a:r>
              <a:rPr sz="2100" dirty="0">
                <a:latin typeface="Times New Roman"/>
                <a:cs typeface="Times New Roman"/>
              </a:rPr>
              <a:t>15</a:t>
            </a: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ts val="1605"/>
              </a:lnSpc>
            </a:pPr>
            <a:r>
              <a:rPr sz="2100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ts val="2065"/>
              </a:lnSpc>
            </a:pPr>
            <a:r>
              <a:rPr sz="2100" dirty="0">
                <a:latin typeface="Times New Roman"/>
                <a:cs typeface="Times New Roman"/>
              </a:rPr>
              <a:t>5</a:t>
            </a: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ts val="2060"/>
              </a:lnSpc>
              <a:spcBef>
                <a:spcPts val="390"/>
              </a:spcBef>
            </a:pPr>
            <a:r>
              <a:rPr sz="2100" dirty="0">
                <a:latin typeface="Times New Roman"/>
                <a:cs typeface="Times New Roman"/>
              </a:rPr>
              <a:t>15</a:t>
            </a: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ts val="1605"/>
              </a:lnSpc>
            </a:pPr>
            <a:r>
              <a:rPr sz="2100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ts val="2065"/>
              </a:lnSpc>
            </a:pPr>
            <a:r>
              <a:rPr sz="2100" dirty="0">
                <a:latin typeface="Times New Roman"/>
                <a:cs typeface="Times New Roman"/>
              </a:rPr>
              <a:t>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91260" y="5269229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8001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1260" y="457327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45222" y="5336540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45080" y="5269229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8001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45080" y="457327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499042" y="5336540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898900" y="5269229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8001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98900" y="457327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53990" y="5269229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8001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53990" y="457327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852875" y="5336540"/>
            <a:ext cx="15138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7155" algn="l"/>
              </a:tabLst>
            </a:pPr>
            <a:r>
              <a:rPr sz="2100" dirty="0">
                <a:latin typeface="Times New Roman"/>
                <a:cs typeface="Times New Roman"/>
              </a:rPr>
              <a:t>2	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07809" y="5269229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8001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07809" y="457327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561785" y="5336540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961630" y="5269229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8001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61630" y="457327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915579" y="5336540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91260" y="4573270"/>
            <a:ext cx="6770370" cy="775970"/>
          </a:xfrm>
          <a:custGeom>
            <a:avLst/>
            <a:gdLst/>
            <a:ahLst/>
            <a:cxnLst/>
            <a:rect l="l" t="t" r="r" b="b"/>
            <a:pathLst>
              <a:path w="6770370" h="775970">
                <a:moveTo>
                  <a:pt x="0" y="775970"/>
                </a:moveTo>
                <a:lnTo>
                  <a:pt x="6770370" y="775970"/>
                </a:lnTo>
                <a:lnTo>
                  <a:pt x="6770370" y="0"/>
                </a:lnTo>
                <a:lnTo>
                  <a:pt x="0" y="0"/>
                </a:lnTo>
                <a:lnTo>
                  <a:pt x="0" y="7759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153603" y="4771390"/>
            <a:ext cx="3962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Times New Roman"/>
                <a:cs typeface="Times New Roman"/>
              </a:rPr>
              <a:t>BO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96512" y="5603240"/>
            <a:ext cx="11588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Time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(hrs)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01049" y="4930140"/>
            <a:ext cx="24403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M2-Mailserver-HDD3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240790" y="4584700"/>
            <a:ext cx="6720840" cy="486409"/>
          </a:xfrm>
          <a:custGeom>
            <a:avLst/>
            <a:gdLst/>
            <a:ahLst/>
            <a:cxnLst/>
            <a:rect l="l" t="t" r="r" b="b"/>
            <a:pathLst>
              <a:path w="6720840" h="486410">
                <a:moveTo>
                  <a:pt x="0" y="10160"/>
                </a:moveTo>
                <a:lnTo>
                  <a:pt x="49530" y="175260"/>
                </a:lnTo>
                <a:lnTo>
                  <a:pt x="96520" y="142240"/>
                </a:lnTo>
                <a:lnTo>
                  <a:pt x="135890" y="34290"/>
                </a:lnTo>
                <a:lnTo>
                  <a:pt x="175260" y="300990"/>
                </a:lnTo>
                <a:lnTo>
                  <a:pt x="215900" y="76200"/>
                </a:lnTo>
                <a:lnTo>
                  <a:pt x="255270" y="486410"/>
                </a:lnTo>
                <a:lnTo>
                  <a:pt x="398780" y="6350"/>
                </a:lnTo>
                <a:lnTo>
                  <a:pt x="443230" y="3810"/>
                </a:lnTo>
                <a:lnTo>
                  <a:pt x="492760" y="175260"/>
                </a:lnTo>
                <a:lnTo>
                  <a:pt x="585470" y="3810"/>
                </a:lnTo>
                <a:lnTo>
                  <a:pt x="678180" y="3810"/>
                </a:lnTo>
                <a:lnTo>
                  <a:pt x="727710" y="10160"/>
                </a:lnTo>
                <a:lnTo>
                  <a:pt x="772160" y="3810"/>
                </a:lnTo>
                <a:lnTo>
                  <a:pt x="864870" y="13970"/>
                </a:lnTo>
                <a:lnTo>
                  <a:pt x="904240" y="81280"/>
                </a:lnTo>
                <a:lnTo>
                  <a:pt x="952500" y="5080"/>
                </a:lnTo>
                <a:lnTo>
                  <a:pt x="1002030" y="5080"/>
                </a:lnTo>
                <a:lnTo>
                  <a:pt x="1051560" y="16510"/>
                </a:lnTo>
                <a:lnTo>
                  <a:pt x="1101090" y="175260"/>
                </a:lnTo>
                <a:lnTo>
                  <a:pt x="1150620" y="16510"/>
                </a:lnTo>
                <a:lnTo>
                  <a:pt x="1189990" y="29210"/>
                </a:lnTo>
                <a:lnTo>
                  <a:pt x="1229360" y="43180"/>
                </a:lnTo>
                <a:lnTo>
                  <a:pt x="1276350" y="142240"/>
                </a:lnTo>
                <a:lnTo>
                  <a:pt x="1325880" y="12700"/>
                </a:lnTo>
                <a:lnTo>
                  <a:pt x="1469390" y="6350"/>
                </a:lnTo>
                <a:lnTo>
                  <a:pt x="1522730" y="147320"/>
                </a:lnTo>
                <a:lnTo>
                  <a:pt x="1570990" y="19050"/>
                </a:lnTo>
                <a:lnTo>
                  <a:pt x="1639570" y="15240"/>
                </a:lnTo>
                <a:lnTo>
                  <a:pt x="1686560" y="151130"/>
                </a:lnTo>
                <a:lnTo>
                  <a:pt x="1725930" y="26670"/>
                </a:lnTo>
                <a:lnTo>
                  <a:pt x="1818640" y="13970"/>
                </a:lnTo>
                <a:lnTo>
                  <a:pt x="1873250" y="2540"/>
                </a:lnTo>
                <a:lnTo>
                  <a:pt x="2016760" y="6350"/>
                </a:lnTo>
                <a:lnTo>
                  <a:pt x="2110740" y="13970"/>
                </a:lnTo>
                <a:lnTo>
                  <a:pt x="2157730" y="137160"/>
                </a:lnTo>
                <a:lnTo>
                  <a:pt x="2212340" y="13970"/>
                </a:lnTo>
                <a:lnTo>
                  <a:pt x="2305050" y="6350"/>
                </a:lnTo>
                <a:lnTo>
                  <a:pt x="2354580" y="16510"/>
                </a:lnTo>
                <a:lnTo>
                  <a:pt x="2410460" y="2540"/>
                </a:lnTo>
                <a:lnTo>
                  <a:pt x="2504440" y="21590"/>
                </a:lnTo>
                <a:lnTo>
                  <a:pt x="2555240" y="171450"/>
                </a:lnTo>
                <a:lnTo>
                  <a:pt x="2647950" y="3810"/>
                </a:lnTo>
                <a:lnTo>
                  <a:pt x="2696210" y="12700"/>
                </a:lnTo>
                <a:lnTo>
                  <a:pt x="2764790" y="5080"/>
                </a:lnTo>
                <a:lnTo>
                  <a:pt x="2819400" y="2540"/>
                </a:lnTo>
                <a:lnTo>
                  <a:pt x="2874010" y="13970"/>
                </a:lnTo>
                <a:lnTo>
                  <a:pt x="2929890" y="2540"/>
                </a:lnTo>
                <a:lnTo>
                  <a:pt x="3003550" y="6350"/>
                </a:lnTo>
                <a:lnTo>
                  <a:pt x="3065780" y="8890"/>
                </a:lnTo>
                <a:lnTo>
                  <a:pt x="3110230" y="3810"/>
                </a:lnTo>
                <a:lnTo>
                  <a:pt x="3253740" y="6350"/>
                </a:lnTo>
                <a:lnTo>
                  <a:pt x="3395980" y="5080"/>
                </a:lnTo>
                <a:lnTo>
                  <a:pt x="3462020" y="5080"/>
                </a:lnTo>
                <a:lnTo>
                  <a:pt x="3517900" y="13970"/>
                </a:lnTo>
                <a:lnTo>
                  <a:pt x="3610610" y="3810"/>
                </a:lnTo>
                <a:lnTo>
                  <a:pt x="3665220" y="2540"/>
                </a:lnTo>
                <a:lnTo>
                  <a:pt x="3721100" y="13970"/>
                </a:lnTo>
                <a:lnTo>
                  <a:pt x="3788410" y="5080"/>
                </a:lnTo>
                <a:lnTo>
                  <a:pt x="3843020" y="2540"/>
                </a:lnTo>
                <a:lnTo>
                  <a:pt x="4001770" y="2540"/>
                </a:lnTo>
                <a:lnTo>
                  <a:pt x="4095750" y="7620"/>
                </a:lnTo>
                <a:lnTo>
                  <a:pt x="4163060" y="15240"/>
                </a:lnTo>
                <a:lnTo>
                  <a:pt x="4211320" y="5080"/>
                </a:lnTo>
                <a:lnTo>
                  <a:pt x="4305300" y="5080"/>
                </a:lnTo>
                <a:lnTo>
                  <a:pt x="4448810" y="6350"/>
                </a:lnTo>
                <a:lnTo>
                  <a:pt x="4497070" y="1270"/>
                </a:lnTo>
                <a:lnTo>
                  <a:pt x="4589780" y="13970"/>
                </a:lnTo>
                <a:lnTo>
                  <a:pt x="4634230" y="0"/>
                </a:lnTo>
                <a:lnTo>
                  <a:pt x="4777740" y="5080"/>
                </a:lnTo>
                <a:lnTo>
                  <a:pt x="4832350" y="13970"/>
                </a:lnTo>
                <a:lnTo>
                  <a:pt x="4876800" y="1270"/>
                </a:lnTo>
                <a:lnTo>
                  <a:pt x="4919980" y="3810"/>
                </a:lnTo>
                <a:lnTo>
                  <a:pt x="5039360" y="17780"/>
                </a:lnTo>
                <a:lnTo>
                  <a:pt x="5132070" y="15240"/>
                </a:lnTo>
                <a:lnTo>
                  <a:pt x="5200650" y="1270"/>
                </a:lnTo>
                <a:lnTo>
                  <a:pt x="5248910" y="5080"/>
                </a:lnTo>
                <a:lnTo>
                  <a:pt x="5341620" y="3810"/>
                </a:lnTo>
                <a:lnTo>
                  <a:pt x="5485130" y="6350"/>
                </a:lnTo>
                <a:lnTo>
                  <a:pt x="5628640" y="6350"/>
                </a:lnTo>
                <a:lnTo>
                  <a:pt x="5721350" y="3810"/>
                </a:lnTo>
                <a:lnTo>
                  <a:pt x="5796280" y="19050"/>
                </a:lnTo>
                <a:lnTo>
                  <a:pt x="5839460" y="0"/>
                </a:lnTo>
                <a:lnTo>
                  <a:pt x="5963920" y="25400"/>
                </a:lnTo>
                <a:lnTo>
                  <a:pt x="6107430" y="339090"/>
                </a:lnTo>
                <a:lnTo>
                  <a:pt x="6162040" y="2540"/>
                </a:lnTo>
                <a:lnTo>
                  <a:pt x="6231890" y="39370"/>
                </a:lnTo>
                <a:lnTo>
                  <a:pt x="6292850" y="34290"/>
                </a:lnTo>
                <a:lnTo>
                  <a:pt x="6341110" y="26670"/>
                </a:lnTo>
                <a:lnTo>
                  <a:pt x="6484620" y="27940"/>
                </a:lnTo>
                <a:lnTo>
                  <a:pt x="6529070" y="27940"/>
                </a:lnTo>
                <a:lnTo>
                  <a:pt x="6577330" y="26670"/>
                </a:lnTo>
                <a:lnTo>
                  <a:pt x="6633210" y="30480"/>
                </a:lnTo>
                <a:lnTo>
                  <a:pt x="6684010" y="26670"/>
                </a:lnTo>
                <a:lnTo>
                  <a:pt x="6720840" y="3048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91260" y="4573270"/>
            <a:ext cx="6770370" cy="775970"/>
          </a:xfrm>
          <a:custGeom>
            <a:avLst/>
            <a:gdLst/>
            <a:ahLst/>
            <a:cxnLst/>
            <a:rect l="l" t="t" r="r" b="b"/>
            <a:pathLst>
              <a:path w="6770370" h="775970">
                <a:moveTo>
                  <a:pt x="0" y="775970"/>
                </a:moveTo>
                <a:lnTo>
                  <a:pt x="6770370" y="775970"/>
                </a:lnTo>
                <a:lnTo>
                  <a:pt x="6770370" y="0"/>
                </a:lnTo>
                <a:lnTo>
                  <a:pt x="0" y="0"/>
                </a:lnTo>
                <a:lnTo>
                  <a:pt x="0" y="7759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100" y="173228"/>
            <a:ext cx="6630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Genetic Algorithm (GA)</a:t>
            </a:r>
            <a:r>
              <a:rPr sz="3600" spc="-20" dirty="0"/>
              <a:t> </a:t>
            </a:r>
            <a:r>
              <a:rPr sz="3600" spc="-5" dirty="0"/>
              <a:t>Diversity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923700"/>
            <a:ext cx="7461250" cy="51600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Correlation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Ordinary </a:t>
            </a:r>
            <a:r>
              <a:rPr sz="2400" dirty="0">
                <a:latin typeface="Arial"/>
                <a:cs typeface="Arial"/>
              </a:rPr>
              <a:t>Least </a:t>
            </a:r>
            <a:r>
              <a:rPr sz="2400" spc="-5" dirty="0">
                <a:latin typeface="Arial"/>
                <a:cs typeface="Arial"/>
              </a:rPr>
              <a:t>Squares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(OLS)</a:t>
            </a:r>
            <a:endParaRPr sz="24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Example: </a:t>
            </a:r>
            <a:r>
              <a:rPr sz="2400" b="1" spc="-5" dirty="0">
                <a:latin typeface="Arial"/>
                <a:cs typeface="Arial"/>
              </a:rPr>
              <a:t>block size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journal option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the  </a:t>
            </a:r>
            <a:r>
              <a:rPr sz="2400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correlated Ext4 parameter (Fileserver,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SSD)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Explanations on evaluation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results</a:t>
            </a:r>
            <a:endParaRPr sz="2800">
              <a:latin typeface="Arial"/>
              <a:cs typeface="Arial"/>
            </a:endParaRPr>
          </a:p>
          <a:p>
            <a:pPr marL="755650" marR="530225" lvl="1" indent="-285750">
              <a:lnSpc>
                <a:spcPct val="100000"/>
              </a:lnSpc>
              <a:spcBef>
                <a:spcPts val="590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GA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BO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identify important parameters  through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</a:t>
            </a:r>
            <a:r>
              <a:rPr sz="2400" i="1" spc="-5" dirty="0">
                <a:latin typeface="Arial"/>
                <a:cs typeface="Arial"/>
              </a:rPr>
              <a:t>history</a:t>
            </a:r>
            <a:r>
              <a:rPr sz="2400" spc="-5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SA </a:t>
            </a:r>
            <a:r>
              <a:rPr sz="2400" dirty="0">
                <a:latin typeface="Arial"/>
                <a:cs typeface="Arial"/>
              </a:rPr>
              <a:t>keeps no </a:t>
            </a:r>
            <a:r>
              <a:rPr sz="2400" i="1" spc="-5" dirty="0">
                <a:latin typeface="Arial"/>
                <a:cs typeface="Arial"/>
              </a:rPr>
              <a:t>“history”</a:t>
            </a:r>
            <a:r>
              <a:rPr sz="2400" spc="-5" dirty="0">
                <a:latin typeface="Arial"/>
                <a:cs typeface="Arial"/>
              </a:rPr>
              <a:t>; thus performs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poorly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DQN </a:t>
            </a:r>
            <a:r>
              <a:rPr sz="2400" dirty="0">
                <a:latin typeface="Arial"/>
                <a:cs typeface="Arial"/>
              </a:rPr>
              <a:t>spends </a:t>
            </a:r>
            <a:r>
              <a:rPr sz="2400" spc="-5" dirty="0">
                <a:latin typeface="Arial"/>
                <a:cs typeface="Arial"/>
              </a:rPr>
              <a:t>too </a:t>
            </a:r>
            <a:r>
              <a:rPr sz="2400" dirty="0">
                <a:latin typeface="Arial"/>
                <a:cs typeface="Arial"/>
              </a:rPr>
              <a:t>much </a:t>
            </a:r>
            <a:r>
              <a:rPr sz="2400" spc="-5" dirty="0">
                <a:latin typeface="Arial"/>
                <a:cs typeface="Arial"/>
              </a:rPr>
              <a:t>time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exploration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Random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Search</a:t>
            </a:r>
            <a:endParaRPr sz="2400">
              <a:latin typeface="Arial"/>
              <a:cs typeface="Arial"/>
            </a:endParaRPr>
          </a:p>
          <a:p>
            <a:pPr marL="1155065" marR="205740" lvl="2" indent="-228600">
              <a:lnSpc>
                <a:spcPct val="100000"/>
              </a:lnSpc>
              <a:spcBef>
                <a:spcPts val="495"/>
              </a:spcBef>
              <a:buClr>
                <a:srgbClr val="093A81"/>
              </a:buClr>
              <a:buSzPct val="120000"/>
              <a:buFont typeface="Wingdings"/>
              <a:buChar char=""/>
              <a:tabLst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Near-optimal configurations take up </a:t>
            </a:r>
            <a:r>
              <a:rPr sz="2000" spc="-10" dirty="0">
                <a:latin typeface="Arial"/>
                <a:cs typeface="Arial"/>
              </a:rPr>
              <a:t>4.5%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whole  search space (M2, Mailserver,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HDD).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1100" y="173228"/>
            <a:ext cx="409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Correlation</a:t>
            </a:r>
            <a:r>
              <a:rPr sz="3600" spc="-45" dirty="0"/>
              <a:t> </a:t>
            </a:r>
            <a:r>
              <a:rPr sz="3600" spc="-5" dirty="0"/>
              <a:t>Analysis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pc="-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232103"/>
            <a:ext cx="4702175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BFBFBF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BFBFBF"/>
                </a:solidFill>
                <a:latin typeface="Arial"/>
                <a:cs typeface="Arial"/>
              </a:rPr>
              <a:t>Background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BFBFBF"/>
                </a:solidFill>
                <a:latin typeface="Arial"/>
                <a:cs typeface="Arial"/>
              </a:rPr>
              <a:t>Experiment</a:t>
            </a:r>
            <a:r>
              <a:rPr sz="2800" spc="-20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FBFBF"/>
                </a:solidFill>
                <a:latin typeface="Arial"/>
                <a:cs typeface="Arial"/>
              </a:rPr>
              <a:t>Settings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BFBFBF"/>
                </a:solidFill>
                <a:latin typeface="Arial"/>
                <a:cs typeface="Arial"/>
              </a:rPr>
              <a:t>Evaluations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Related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Conclusions </a:t>
            </a:r>
            <a:r>
              <a:rPr sz="2800" spc="5" dirty="0">
                <a:latin typeface="Arial"/>
                <a:cs typeface="Arial"/>
              </a:rPr>
              <a:t>&amp; </a:t>
            </a:r>
            <a:r>
              <a:rPr sz="2800" dirty="0">
                <a:latin typeface="Arial"/>
                <a:cs typeface="Arial"/>
              </a:rPr>
              <a:t>Future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231" y="170180"/>
            <a:ext cx="34112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Related</a:t>
            </a:r>
            <a:r>
              <a:rPr spc="-65" dirty="0"/>
              <a:t> </a:t>
            </a:r>
            <a:r>
              <a:rPr spc="-5" dirty="0"/>
              <a:t>Work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915561"/>
            <a:ext cx="7092950" cy="42513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Auto-tuning storage</a:t>
            </a:r>
            <a:endParaRPr sz="32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8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Storage system </a:t>
            </a:r>
            <a:r>
              <a:rPr sz="2400" dirty="0">
                <a:latin typeface="Arial"/>
                <a:cs typeface="Arial"/>
              </a:rPr>
              <a:t>design (bin-packing </a:t>
            </a:r>
            <a:r>
              <a:rPr sz="2400" spc="-5" dirty="0">
                <a:latin typeface="Arial"/>
                <a:cs typeface="Arial"/>
              </a:rPr>
              <a:t>heuristics) </a:t>
            </a:r>
            <a:r>
              <a:rPr sz="2400" spc="-5" dirty="0">
                <a:solidFill>
                  <a:srgbClr val="009973"/>
                </a:solidFill>
                <a:latin typeface="Arial"/>
                <a:cs typeface="Arial"/>
              </a:rPr>
              <a:t> [Alvarez </a:t>
            </a:r>
            <a:r>
              <a:rPr sz="2400" dirty="0">
                <a:solidFill>
                  <a:srgbClr val="009973"/>
                </a:solidFill>
                <a:latin typeface="Arial"/>
                <a:cs typeface="Arial"/>
              </a:rPr>
              <a:t>et</a:t>
            </a:r>
            <a:r>
              <a:rPr sz="2400" spc="-15" dirty="0">
                <a:solidFill>
                  <a:srgbClr val="00997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973"/>
                </a:solidFill>
                <a:latin typeface="Arial"/>
                <a:cs typeface="Arial"/>
              </a:rPr>
              <a:t>al.]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recovery scheduling </a:t>
            </a:r>
            <a:r>
              <a:rPr sz="2400" spc="-5" dirty="0">
                <a:latin typeface="Arial"/>
                <a:cs typeface="Arial"/>
              </a:rPr>
              <a:t>(GA) </a:t>
            </a:r>
            <a:r>
              <a:rPr sz="2400" spc="-5" dirty="0">
                <a:solidFill>
                  <a:srgbClr val="009973"/>
                </a:solidFill>
                <a:latin typeface="Arial"/>
                <a:cs typeface="Arial"/>
              </a:rPr>
              <a:t>[Keeton </a:t>
            </a:r>
            <a:r>
              <a:rPr sz="2400" dirty="0">
                <a:solidFill>
                  <a:srgbClr val="009973"/>
                </a:solidFill>
                <a:latin typeface="Arial"/>
                <a:cs typeface="Arial"/>
              </a:rPr>
              <a:t>et</a:t>
            </a:r>
            <a:r>
              <a:rPr sz="2400" spc="-45" dirty="0">
                <a:solidFill>
                  <a:srgbClr val="00997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973"/>
                </a:solidFill>
                <a:latin typeface="Arial"/>
                <a:cs typeface="Arial"/>
              </a:rPr>
              <a:t>al.]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HDF5 optimization (GA) </a:t>
            </a:r>
            <a:r>
              <a:rPr sz="2400" spc="-5" dirty="0">
                <a:solidFill>
                  <a:srgbClr val="009973"/>
                </a:solidFill>
                <a:latin typeface="Arial"/>
                <a:cs typeface="Arial"/>
              </a:rPr>
              <a:t>[Behzad </a:t>
            </a:r>
            <a:r>
              <a:rPr sz="2400" dirty="0">
                <a:solidFill>
                  <a:srgbClr val="009973"/>
                </a:solidFill>
                <a:latin typeface="Arial"/>
                <a:cs typeface="Arial"/>
              </a:rPr>
              <a:t>et</a:t>
            </a:r>
            <a:r>
              <a:rPr sz="2400" spc="-10" dirty="0">
                <a:solidFill>
                  <a:srgbClr val="00997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9973"/>
                </a:solidFill>
                <a:latin typeface="Arial"/>
                <a:cs typeface="Arial"/>
              </a:rPr>
              <a:t>al.]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Lustre optimization (DQN) </a:t>
            </a:r>
            <a:r>
              <a:rPr sz="2400" spc="-5" dirty="0">
                <a:solidFill>
                  <a:srgbClr val="009973"/>
                </a:solidFill>
                <a:latin typeface="Arial"/>
                <a:cs typeface="Arial"/>
              </a:rPr>
              <a:t>[Li </a:t>
            </a:r>
            <a:r>
              <a:rPr sz="2400" dirty="0">
                <a:solidFill>
                  <a:srgbClr val="009973"/>
                </a:solidFill>
                <a:latin typeface="Arial"/>
                <a:cs typeface="Arial"/>
              </a:rPr>
              <a:t>et</a:t>
            </a:r>
            <a:r>
              <a:rPr sz="2400" spc="-5" dirty="0">
                <a:solidFill>
                  <a:srgbClr val="009973"/>
                </a:solidFill>
                <a:latin typeface="Arial"/>
                <a:cs typeface="Arial"/>
              </a:rPr>
              <a:t> al.]</a:t>
            </a:r>
            <a:endParaRPr sz="2400">
              <a:latin typeface="Arial"/>
              <a:cs typeface="Arial"/>
            </a:endParaRPr>
          </a:p>
          <a:p>
            <a:pPr marL="467995" indent="-455930">
              <a:lnSpc>
                <a:spcPct val="100000"/>
              </a:lnSpc>
              <a:spcBef>
                <a:spcPts val="1195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467995" algn="l"/>
                <a:tab pos="468630" algn="l"/>
              </a:tabLst>
            </a:pPr>
            <a:r>
              <a:rPr sz="3200" spc="-10" dirty="0">
                <a:latin typeface="Arial"/>
                <a:cs typeface="Arial"/>
              </a:rPr>
              <a:t>Auto-tuning other</a:t>
            </a:r>
            <a:r>
              <a:rPr sz="3200" spc="-5" dirty="0">
                <a:latin typeface="Arial"/>
                <a:cs typeface="Arial"/>
              </a:rPr>
              <a:t> systems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Database </a:t>
            </a:r>
            <a:r>
              <a:rPr sz="2400" spc="-5" dirty="0">
                <a:solidFill>
                  <a:srgbClr val="009973"/>
                </a:solidFill>
                <a:latin typeface="Arial"/>
                <a:cs typeface="Arial"/>
              </a:rPr>
              <a:t>[Alipourfard </a:t>
            </a:r>
            <a:r>
              <a:rPr sz="2400" dirty="0">
                <a:solidFill>
                  <a:srgbClr val="009973"/>
                </a:solidFill>
                <a:latin typeface="Arial"/>
                <a:cs typeface="Arial"/>
              </a:rPr>
              <a:t>et</a:t>
            </a:r>
            <a:r>
              <a:rPr sz="2400" spc="-20" dirty="0">
                <a:solidFill>
                  <a:srgbClr val="00997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973"/>
                </a:solidFill>
                <a:latin typeface="Arial"/>
                <a:cs typeface="Arial"/>
              </a:rPr>
              <a:t>al.]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Cloud </a:t>
            </a:r>
            <a:r>
              <a:rPr sz="2400" spc="-5" dirty="0">
                <a:latin typeface="Arial"/>
                <a:cs typeface="Arial"/>
              </a:rPr>
              <a:t>VMs </a:t>
            </a:r>
            <a:r>
              <a:rPr sz="2400" spc="-5" dirty="0">
                <a:solidFill>
                  <a:srgbClr val="009973"/>
                </a:solidFill>
                <a:latin typeface="Arial"/>
                <a:cs typeface="Arial"/>
              </a:rPr>
              <a:t>[Aken </a:t>
            </a:r>
            <a:r>
              <a:rPr sz="2400" dirty="0">
                <a:solidFill>
                  <a:srgbClr val="009973"/>
                </a:solidFill>
                <a:latin typeface="Arial"/>
                <a:cs typeface="Arial"/>
              </a:rPr>
              <a:t>et</a:t>
            </a:r>
            <a:r>
              <a:rPr sz="2400" spc="-25" dirty="0">
                <a:solidFill>
                  <a:srgbClr val="00997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973"/>
                </a:solidFill>
                <a:latin typeface="Arial"/>
                <a:cs typeface="Arial"/>
              </a:rPr>
              <a:t>al.]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pc="-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232103"/>
            <a:ext cx="5055870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BFBFBF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BFBFBF"/>
                </a:solidFill>
                <a:latin typeface="Arial"/>
                <a:cs typeface="Arial"/>
              </a:rPr>
              <a:t>Background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BFBFBF"/>
                </a:solidFill>
                <a:latin typeface="Arial"/>
                <a:cs typeface="Arial"/>
              </a:rPr>
              <a:t>Experiment</a:t>
            </a:r>
            <a:r>
              <a:rPr sz="2800" spc="-15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FBFBF"/>
                </a:solidFill>
                <a:latin typeface="Arial"/>
                <a:cs typeface="Arial"/>
              </a:rPr>
              <a:t>Settings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BFBFBF"/>
                </a:solidFill>
                <a:latin typeface="Arial"/>
                <a:cs typeface="Arial"/>
              </a:rPr>
              <a:t>Evaluations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BFBFBF"/>
                </a:solidFill>
                <a:latin typeface="Arial"/>
                <a:cs typeface="Arial"/>
              </a:rPr>
              <a:t>Related</a:t>
            </a:r>
            <a:r>
              <a:rPr sz="2800" spc="-10" dirty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BFBFBF"/>
                </a:solidFill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Conclusions </a:t>
            </a:r>
            <a:r>
              <a:rPr sz="2800" b="1" spc="5" dirty="0">
                <a:latin typeface="Arial"/>
                <a:cs typeface="Arial"/>
              </a:rPr>
              <a:t>&amp; </a:t>
            </a:r>
            <a:r>
              <a:rPr sz="2800" b="1" dirty="0">
                <a:latin typeface="Arial"/>
                <a:cs typeface="Arial"/>
              </a:rPr>
              <a:t>Future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Conclusions </a:t>
            </a:r>
            <a:r>
              <a:rPr spc="-10" dirty="0"/>
              <a:t>&amp;</a:t>
            </a:r>
            <a:r>
              <a:rPr spc="-5" dirty="0"/>
              <a:t> Contributions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11427"/>
            <a:ext cx="7600950" cy="4234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First comparative analysis on 5 techniques on  auto-tuning </a:t>
            </a:r>
            <a:r>
              <a:rPr sz="2800" spc="-5" dirty="0">
                <a:latin typeface="Arial"/>
                <a:cs typeface="Arial"/>
              </a:rPr>
              <a:t>storage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Efficiency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finding near-optimal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configurations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Instant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throughput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Provide insights from storage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perspective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Importance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lr>
                <a:srgbClr val="093A81"/>
              </a:buClr>
              <a:buSzPct val="118750"/>
              <a:buFont typeface="Wingdings"/>
              <a:buChar char="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E.g., </a:t>
            </a:r>
            <a:r>
              <a:rPr sz="2400" dirty="0">
                <a:latin typeface="Arial"/>
                <a:cs typeface="Arial"/>
              </a:rPr>
              <a:t>impact of </a:t>
            </a:r>
            <a:r>
              <a:rPr sz="2400" spc="-5" dirty="0">
                <a:latin typeface="Arial"/>
                <a:cs typeface="Arial"/>
              </a:rPr>
              <a:t>mutation rates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convergence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Valuable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datasets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Will </a:t>
            </a:r>
            <a:r>
              <a:rPr sz="2400" dirty="0">
                <a:latin typeface="Arial"/>
                <a:cs typeface="Arial"/>
              </a:rPr>
              <a:t>release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public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5331" y="170180"/>
            <a:ext cx="257238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919539"/>
            <a:ext cx="7617459" cy="528828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Why </a:t>
            </a:r>
            <a:r>
              <a:rPr sz="3200" spc="-10" dirty="0">
                <a:latin typeface="Arial"/>
                <a:cs typeface="Arial"/>
              </a:rPr>
              <a:t>tuning storage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systems?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  <a:tab pos="4336415" algn="l"/>
              </a:tabLst>
            </a:pPr>
            <a:r>
              <a:rPr sz="2800" dirty="0">
                <a:latin typeface="Arial"/>
                <a:cs typeface="Arial"/>
              </a:rPr>
              <a:t>Slow storage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impacts	</a:t>
            </a:r>
            <a:r>
              <a:rPr sz="2800" spc="-5" dirty="0">
                <a:latin typeface="Arial"/>
                <a:cs typeface="Arial"/>
              </a:rPr>
              <a:t>I/O </a:t>
            </a:r>
            <a:r>
              <a:rPr sz="2800" dirty="0">
                <a:latin typeface="Arial"/>
                <a:cs typeface="Arial"/>
              </a:rPr>
              <a:t>bound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workloads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Default settings are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sub-optimal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Tuning can provide significant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gains</a:t>
            </a:r>
            <a:endParaRPr sz="2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95"/>
              </a:spcBef>
              <a:buClr>
                <a:srgbClr val="093A81"/>
              </a:buClr>
              <a:buSzPct val="118750"/>
              <a:buFont typeface="Wingdings"/>
              <a:buChar char=""/>
              <a:tabLst>
                <a:tab pos="1155700" algn="l"/>
              </a:tabLst>
            </a:pPr>
            <a:r>
              <a:rPr sz="2400" dirty="0">
                <a:latin typeface="Arial"/>
                <a:cs typeface="Arial"/>
              </a:rPr>
              <a:t>9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009973"/>
                </a:solidFill>
                <a:latin typeface="Arial"/>
                <a:cs typeface="Arial"/>
              </a:rPr>
              <a:t>[FAST’10]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Manual tuning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intractable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Auto-tuning storage</a:t>
            </a:r>
            <a:r>
              <a:rPr sz="3200" spc="-5" dirty="0">
                <a:latin typeface="Arial"/>
                <a:cs typeface="Arial"/>
              </a:rPr>
              <a:t> systems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Black-box optimization is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promising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Lack of comparison of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techniques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Lack 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understanding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1806" y="170180"/>
            <a:ext cx="31000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Future</a:t>
            </a:r>
            <a:r>
              <a:rPr spc="-60" dirty="0"/>
              <a:t> </a:t>
            </a:r>
            <a:r>
              <a:rPr spc="-5" dirty="0"/>
              <a:t>Work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14475"/>
            <a:ext cx="7507605" cy="3053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35940" indent="-342900">
              <a:lnSpc>
                <a:spcPct val="100000"/>
              </a:lnSpc>
              <a:spcBef>
                <a:spcPts val="90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More complex workloads and search  </a:t>
            </a:r>
            <a:r>
              <a:rPr sz="3200" spc="-5" dirty="0">
                <a:latin typeface="Arial"/>
                <a:cs typeface="Arial"/>
              </a:rPr>
              <a:t>spaces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Hyper-parameter tuning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More sophisticated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auto-tuning</a:t>
            </a:r>
            <a:endParaRPr sz="32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65"/>
              </a:spcBef>
              <a:buClr>
                <a:srgbClr val="016445"/>
              </a:buClr>
              <a:buSzPct val="80434"/>
              <a:buFont typeface="Wingdings"/>
              <a:buChar char=""/>
              <a:tabLst>
                <a:tab pos="755650" algn="l"/>
              </a:tabLst>
            </a:pPr>
            <a:r>
              <a:rPr sz="2300" spc="-5" dirty="0">
                <a:latin typeface="Arial"/>
                <a:cs typeface="Arial"/>
              </a:rPr>
              <a:t>E.g., penalty functions to cope with costly </a:t>
            </a:r>
            <a:r>
              <a:rPr sz="2300" spc="-10" dirty="0">
                <a:latin typeface="Arial"/>
                <a:cs typeface="Arial"/>
              </a:rPr>
              <a:t>parameter  changes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318" y="200660"/>
            <a:ext cx="7599680" cy="1487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0"/>
              </a:spcBef>
            </a:pPr>
            <a:r>
              <a:rPr sz="3200" b="1" spc="-5" dirty="0">
                <a:solidFill>
                  <a:srgbClr val="093A81"/>
                </a:solidFill>
                <a:latin typeface="Arial"/>
                <a:cs typeface="Arial"/>
              </a:rPr>
              <a:t>Towards </a:t>
            </a:r>
            <a:r>
              <a:rPr sz="3200" b="1" spc="-10" dirty="0">
                <a:solidFill>
                  <a:srgbClr val="093A81"/>
                </a:solidFill>
                <a:latin typeface="Arial"/>
                <a:cs typeface="Arial"/>
              </a:rPr>
              <a:t>Better Understanding </a:t>
            </a:r>
            <a:r>
              <a:rPr sz="3200" b="1" spc="-5" dirty="0">
                <a:solidFill>
                  <a:srgbClr val="093A81"/>
                </a:solidFill>
                <a:latin typeface="Arial"/>
                <a:cs typeface="Arial"/>
              </a:rPr>
              <a:t>of  </a:t>
            </a:r>
            <a:r>
              <a:rPr sz="3200" b="1" spc="-10" dirty="0">
                <a:solidFill>
                  <a:srgbClr val="093A81"/>
                </a:solidFill>
                <a:latin typeface="Arial"/>
                <a:cs typeface="Arial"/>
              </a:rPr>
              <a:t>Black-box </a:t>
            </a:r>
            <a:r>
              <a:rPr sz="3200" b="1" spc="-5" dirty="0">
                <a:solidFill>
                  <a:srgbClr val="093A81"/>
                </a:solidFill>
                <a:latin typeface="Arial"/>
                <a:cs typeface="Arial"/>
              </a:rPr>
              <a:t>Auto-Tuning: </a:t>
            </a:r>
            <a:r>
              <a:rPr sz="3200" b="1" spc="-10" dirty="0">
                <a:solidFill>
                  <a:srgbClr val="093A81"/>
                </a:solidFill>
                <a:latin typeface="Arial"/>
                <a:cs typeface="Arial"/>
              </a:rPr>
              <a:t>A </a:t>
            </a:r>
            <a:r>
              <a:rPr sz="3200" b="1" spc="-5" dirty="0">
                <a:solidFill>
                  <a:srgbClr val="093A81"/>
                </a:solidFill>
                <a:latin typeface="Arial"/>
                <a:cs typeface="Arial"/>
              </a:rPr>
              <a:t>Comparative  Analysis </a:t>
            </a:r>
            <a:r>
              <a:rPr sz="3200" b="1" spc="-10" dirty="0">
                <a:solidFill>
                  <a:srgbClr val="093A81"/>
                </a:solidFill>
                <a:latin typeface="Arial"/>
                <a:cs typeface="Arial"/>
              </a:rPr>
              <a:t>for </a:t>
            </a:r>
            <a:r>
              <a:rPr sz="3200" b="1" spc="-5" dirty="0">
                <a:solidFill>
                  <a:srgbClr val="093A81"/>
                </a:solidFill>
                <a:latin typeface="Arial"/>
                <a:cs typeface="Arial"/>
              </a:rPr>
              <a:t>Storage </a:t>
            </a:r>
            <a:r>
              <a:rPr sz="3200" b="1" spc="-10" dirty="0">
                <a:solidFill>
                  <a:srgbClr val="093A81"/>
                </a:solidFill>
                <a:latin typeface="Arial"/>
                <a:cs typeface="Arial"/>
              </a:rPr>
              <a:t>Systems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7207" y="5266944"/>
            <a:ext cx="810768" cy="810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0" y="5410200"/>
            <a:ext cx="1219200" cy="573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7689" y="2861789"/>
            <a:ext cx="5519004" cy="822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1353" y="4193825"/>
            <a:ext cx="2431415" cy="894715"/>
          </a:xfrm>
          <a:custGeom>
            <a:avLst/>
            <a:gdLst/>
            <a:ahLst/>
            <a:cxnLst/>
            <a:rect l="l" t="t" r="r" b="b"/>
            <a:pathLst>
              <a:path w="2431415" h="894714">
                <a:moveTo>
                  <a:pt x="1590175" y="743376"/>
                </a:moveTo>
                <a:lnTo>
                  <a:pt x="1387200" y="743376"/>
                </a:lnTo>
                <a:lnTo>
                  <a:pt x="1418948" y="771028"/>
                </a:lnTo>
                <a:lnTo>
                  <a:pt x="1451378" y="795539"/>
                </a:lnTo>
                <a:lnTo>
                  <a:pt x="1484491" y="816909"/>
                </a:lnTo>
                <a:lnTo>
                  <a:pt x="1518287" y="835139"/>
                </a:lnTo>
                <a:lnTo>
                  <a:pt x="1590175" y="743376"/>
                </a:lnTo>
                <a:close/>
              </a:path>
              <a:path w="2431415" h="894714">
                <a:moveTo>
                  <a:pt x="1194937" y="0"/>
                </a:moveTo>
                <a:lnTo>
                  <a:pt x="1144227" y="3157"/>
                </a:lnTo>
                <a:lnTo>
                  <a:pt x="1099694" y="12630"/>
                </a:lnTo>
                <a:lnTo>
                  <a:pt x="1061341" y="28419"/>
                </a:lnTo>
                <a:lnTo>
                  <a:pt x="1029167" y="50523"/>
                </a:lnTo>
                <a:lnTo>
                  <a:pt x="985539" y="106577"/>
                </a:lnTo>
                <a:lnTo>
                  <a:pt x="970996" y="173691"/>
                </a:lnTo>
                <a:lnTo>
                  <a:pt x="972293" y="193645"/>
                </a:lnTo>
                <a:lnTo>
                  <a:pt x="982671" y="235292"/>
                </a:lnTo>
                <a:lnTo>
                  <a:pt x="1003393" y="279261"/>
                </a:lnTo>
                <a:lnTo>
                  <a:pt x="1034253" y="325551"/>
                </a:lnTo>
                <a:lnTo>
                  <a:pt x="1053472" y="349567"/>
                </a:lnTo>
                <a:lnTo>
                  <a:pt x="1010698" y="373242"/>
                </a:lnTo>
                <a:lnTo>
                  <a:pt x="973591" y="398930"/>
                </a:lnTo>
                <a:lnTo>
                  <a:pt x="942150" y="426633"/>
                </a:lnTo>
                <a:lnTo>
                  <a:pt x="916376" y="456349"/>
                </a:lnTo>
                <a:lnTo>
                  <a:pt x="881966" y="521688"/>
                </a:lnTo>
                <a:lnTo>
                  <a:pt x="870496" y="594810"/>
                </a:lnTo>
                <a:lnTo>
                  <a:pt x="874148" y="635912"/>
                </a:lnTo>
                <a:lnTo>
                  <a:pt x="885106" y="674556"/>
                </a:lnTo>
                <a:lnTo>
                  <a:pt x="903382" y="710758"/>
                </a:lnTo>
                <a:lnTo>
                  <a:pt x="928938" y="744470"/>
                </a:lnTo>
                <a:lnTo>
                  <a:pt x="962060" y="774751"/>
                </a:lnTo>
                <a:lnTo>
                  <a:pt x="1001124" y="798303"/>
                </a:lnTo>
                <a:lnTo>
                  <a:pt x="1046131" y="815126"/>
                </a:lnTo>
                <a:lnTo>
                  <a:pt x="1097080" y="825220"/>
                </a:lnTo>
                <a:lnTo>
                  <a:pt x="1153972" y="828584"/>
                </a:lnTo>
                <a:lnTo>
                  <a:pt x="1190363" y="827287"/>
                </a:lnTo>
                <a:lnTo>
                  <a:pt x="1255361" y="816909"/>
                </a:lnTo>
                <a:lnTo>
                  <a:pt x="1310903" y="796017"/>
                </a:lnTo>
                <a:lnTo>
                  <a:pt x="1362519" y="763791"/>
                </a:lnTo>
                <a:lnTo>
                  <a:pt x="1387200" y="743376"/>
                </a:lnTo>
                <a:lnTo>
                  <a:pt x="1590175" y="743376"/>
                </a:lnTo>
                <a:lnTo>
                  <a:pt x="1611142" y="716614"/>
                </a:lnTo>
                <a:lnTo>
                  <a:pt x="1600207" y="710742"/>
                </a:lnTo>
                <a:lnTo>
                  <a:pt x="1586631" y="702480"/>
                </a:lnTo>
                <a:lnTo>
                  <a:pt x="1585694" y="701865"/>
                </a:lnTo>
                <a:lnTo>
                  <a:pt x="1147418" y="701865"/>
                </a:lnTo>
                <a:lnTo>
                  <a:pt x="1121491" y="699902"/>
                </a:lnTo>
                <a:lnTo>
                  <a:pt x="1077932" y="684199"/>
                </a:lnTo>
                <a:lnTo>
                  <a:pt x="1046081" y="653613"/>
                </a:lnTo>
                <a:lnTo>
                  <a:pt x="1029832" y="613057"/>
                </a:lnTo>
                <a:lnTo>
                  <a:pt x="1027800" y="589348"/>
                </a:lnTo>
                <a:lnTo>
                  <a:pt x="1029439" y="569788"/>
                </a:lnTo>
                <a:lnTo>
                  <a:pt x="1042548" y="531281"/>
                </a:lnTo>
                <a:lnTo>
                  <a:pt x="1068800" y="494173"/>
                </a:lnTo>
                <a:lnTo>
                  <a:pt x="1108399" y="461947"/>
                </a:lnTo>
                <a:lnTo>
                  <a:pt x="1133217" y="447883"/>
                </a:lnTo>
                <a:lnTo>
                  <a:pt x="1326100" y="447883"/>
                </a:lnTo>
                <a:lnTo>
                  <a:pt x="1269767" y="373600"/>
                </a:lnTo>
                <a:lnTo>
                  <a:pt x="1310049" y="346734"/>
                </a:lnTo>
                <a:lnTo>
                  <a:pt x="1342958" y="321301"/>
                </a:lnTo>
                <a:lnTo>
                  <a:pt x="1368492" y="297303"/>
                </a:lnTo>
                <a:lnTo>
                  <a:pt x="1381379" y="281292"/>
                </a:lnTo>
                <a:lnTo>
                  <a:pt x="1193299" y="281292"/>
                </a:lnTo>
                <a:lnTo>
                  <a:pt x="1155612" y="237596"/>
                </a:lnTo>
                <a:lnTo>
                  <a:pt x="1140318" y="218138"/>
                </a:lnTo>
                <a:lnTo>
                  <a:pt x="1129394" y="200182"/>
                </a:lnTo>
                <a:lnTo>
                  <a:pt x="1122840" y="183727"/>
                </a:lnTo>
                <a:lnTo>
                  <a:pt x="1120655" y="168775"/>
                </a:lnTo>
                <a:lnTo>
                  <a:pt x="1121952" y="157117"/>
                </a:lnTo>
                <a:lnTo>
                  <a:pt x="1152778" y="118439"/>
                </a:lnTo>
                <a:lnTo>
                  <a:pt x="1198761" y="108148"/>
                </a:lnTo>
                <a:lnTo>
                  <a:pt x="1398812" y="108148"/>
                </a:lnTo>
                <a:lnTo>
                  <a:pt x="1382727" y="80940"/>
                </a:lnTo>
                <a:lnTo>
                  <a:pt x="1357158" y="52981"/>
                </a:lnTo>
                <a:lnTo>
                  <a:pt x="1325103" y="29802"/>
                </a:lnTo>
                <a:lnTo>
                  <a:pt x="1287382" y="13245"/>
                </a:lnTo>
                <a:lnTo>
                  <a:pt x="1243993" y="3311"/>
                </a:lnTo>
                <a:lnTo>
                  <a:pt x="1194937" y="0"/>
                </a:lnTo>
                <a:close/>
              </a:path>
              <a:path w="2431415" h="894714">
                <a:moveTo>
                  <a:pt x="1326100" y="447883"/>
                </a:moveTo>
                <a:lnTo>
                  <a:pt x="1133217" y="447883"/>
                </a:lnTo>
                <a:lnTo>
                  <a:pt x="1289431" y="640692"/>
                </a:lnTo>
                <a:lnTo>
                  <a:pt x="1270143" y="655917"/>
                </a:lnTo>
                <a:lnTo>
                  <a:pt x="1233820" y="679403"/>
                </a:lnTo>
                <a:lnTo>
                  <a:pt x="1182784" y="698315"/>
                </a:lnTo>
                <a:lnTo>
                  <a:pt x="1147418" y="701865"/>
                </a:lnTo>
                <a:lnTo>
                  <a:pt x="1585694" y="701865"/>
                </a:lnTo>
                <a:lnTo>
                  <a:pt x="1551332" y="678652"/>
                </a:lnTo>
                <a:lnTo>
                  <a:pt x="1514396" y="651137"/>
                </a:lnTo>
                <a:lnTo>
                  <a:pt x="1484970" y="625944"/>
                </a:lnTo>
                <a:lnTo>
                  <a:pt x="1493572" y="613774"/>
                </a:lnTo>
                <a:lnTo>
                  <a:pt x="1501902" y="600204"/>
                </a:lnTo>
                <a:lnTo>
                  <a:pt x="1525729" y="549322"/>
                </a:lnTo>
                <a:lnTo>
                  <a:pt x="1535767" y="520528"/>
                </a:lnTo>
                <a:lnTo>
                  <a:pt x="1381192" y="520528"/>
                </a:lnTo>
                <a:lnTo>
                  <a:pt x="1326100" y="447883"/>
                </a:lnTo>
                <a:close/>
              </a:path>
              <a:path w="2431415" h="894714">
                <a:moveTo>
                  <a:pt x="1415056" y="429313"/>
                </a:moveTo>
                <a:lnTo>
                  <a:pt x="1407614" y="456111"/>
                </a:lnTo>
                <a:lnTo>
                  <a:pt x="1399489" y="480246"/>
                </a:lnTo>
                <a:lnTo>
                  <a:pt x="1390682" y="501718"/>
                </a:lnTo>
                <a:lnTo>
                  <a:pt x="1381192" y="520528"/>
                </a:lnTo>
                <a:lnTo>
                  <a:pt x="1535767" y="520528"/>
                </a:lnTo>
                <a:lnTo>
                  <a:pt x="1543754" y="495385"/>
                </a:lnTo>
                <a:lnTo>
                  <a:pt x="1553791" y="460992"/>
                </a:lnTo>
                <a:lnTo>
                  <a:pt x="1415056" y="429313"/>
                </a:lnTo>
                <a:close/>
              </a:path>
              <a:path w="2431415" h="894714">
                <a:moveTo>
                  <a:pt x="1398812" y="108148"/>
                </a:moveTo>
                <a:lnTo>
                  <a:pt x="1198761" y="108148"/>
                </a:lnTo>
                <a:lnTo>
                  <a:pt x="1216632" y="109445"/>
                </a:lnTo>
                <a:lnTo>
                  <a:pt x="1232557" y="113336"/>
                </a:lnTo>
                <a:lnTo>
                  <a:pt x="1268247" y="139827"/>
                </a:lnTo>
                <a:lnTo>
                  <a:pt x="1280690" y="179153"/>
                </a:lnTo>
                <a:lnTo>
                  <a:pt x="1277823" y="196666"/>
                </a:lnTo>
                <a:lnTo>
                  <a:pt x="1269220" y="214246"/>
                </a:lnTo>
                <a:lnTo>
                  <a:pt x="1254883" y="231895"/>
                </a:lnTo>
                <a:lnTo>
                  <a:pt x="1234810" y="249613"/>
                </a:lnTo>
                <a:lnTo>
                  <a:pt x="1193299" y="281292"/>
                </a:lnTo>
                <a:lnTo>
                  <a:pt x="1381379" y="281292"/>
                </a:lnTo>
                <a:lnTo>
                  <a:pt x="1408365" y="229813"/>
                </a:lnTo>
                <a:lnTo>
                  <a:pt x="1415602" y="182430"/>
                </a:lnTo>
                <a:lnTo>
                  <a:pt x="1411950" y="145664"/>
                </a:lnTo>
                <a:lnTo>
                  <a:pt x="1400991" y="111834"/>
                </a:lnTo>
                <a:lnTo>
                  <a:pt x="1398812" y="108148"/>
                </a:lnTo>
                <a:close/>
              </a:path>
              <a:path w="2431415" h="894714">
                <a:moveTo>
                  <a:pt x="2110628" y="13655"/>
                </a:moveTo>
                <a:lnTo>
                  <a:pt x="1939667" y="13655"/>
                </a:lnTo>
                <a:lnTo>
                  <a:pt x="1627788" y="814383"/>
                </a:lnTo>
                <a:lnTo>
                  <a:pt x="1799294" y="814383"/>
                </a:lnTo>
                <a:lnTo>
                  <a:pt x="1865384" y="632499"/>
                </a:lnTo>
                <a:lnTo>
                  <a:pt x="2358419" y="632499"/>
                </a:lnTo>
                <a:lnTo>
                  <a:pt x="2304399" y="497587"/>
                </a:lnTo>
                <a:lnTo>
                  <a:pt x="1915088" y="497587"/>
                </a:lnTo>
                <a:lnTo>
                  <a:pt x="2023235" y="200455"/>
                </a:lnTo>
                <a:lnTo>
                  <a:pt x="2185424" y="200455"/>
                </a:lnTo>
                <a:lnTo>
                  <a:pt x="2110628" y="13655"/>
                </a:lnTo>
                <a:close/>
              </a:path>
              <a:path w="2431415" h="894714">
                <a:moveTo>
                  <a:pt x="2358419" y="632499"/>
                </a:moveTo>
                <a:lnTo>
                  <a:pt x="2185457" y="632499"/>
                </a:lnTo>
                <a:lnTo>
                  <a:pt x="2255371" y="814383"/>
                </a:lnTo>
                <a:lnTo>
                  <a:pt x="2431247" y="814383"/>
                </a:lnTo>
                <a:lnTo>
                  <a:pt x="2358419" y="632499"/>
                </a:lnTo>
                <a:close/>
              </a:path>
              <a:path w="2431415" h="894714">
                <a:moveTo>
                  <a:pt x="2185424" y="200455"/>
                </a:moveTo>
                <a:lnTo>
                  <a:pt x="2023235" y="200455"/>
                </a:lnTo>
                <a:lnTo>
                  <a:pt x="2133568" y="497587"/>
                </a:lnTo>
                <a:lnTo>
                  <a:pt x="2304399" y="497587"/>
                </a:lnTo>
                <a:lnTo>
                  <a:pt x="2185424" y="200455"/>
                </a:lnTo>
                <a:close/>
              </a:path>
              <a:path w="2431415" h="894714">
                <a:moveTo>
                  <a:pt x="799899" y="793628"/>
                </a:moveTo>
                <a:lnTo>
                  <a:pt x="568046" y="793628"/>
                </a:lnTo>
                <a:lnTo>
                  <a:pt x="644924" y="844970"/>
                </a:lnTo>
                <a:lnTo>
                  <a:pt x="693228" y="873680"/>
                </a:lnTo>
                <a:lnTo>
                  <a:pt x="729004" y="888700"/>
                </a:lnTo>
                <a:lnTo>
                  <a:pt x="747200" y="894674"/>
                </a:lnTo>
                <a:lnTo>
                  <a:pt x="799899" y="793628"/>
                </a:lnTo>
                <a:close/>
              </a:path>
              <a:path w="2431415" h="894714">
                <a:moveTo>
                  <a:pt x="389439" y="0"/>
                </a:moveTo>
                <a:lnTo>
                  <a:pt x="331618" y="3026"/>
                </a:lnTo>
                <a:lnTo>
                  <a:pt x="277954" y="12107"/>
                </a:lnTo>
                <a:lnTo>
                  <a:pt x="228447" y="27241"/>
                </a:lnTo>
                <a:lnTo>
                  <a:pt x="183098" y="48429"/>
                </a:lnTo>
                <a:lnTo>
                  <a:pt x="141905" y="75671"/>
                </a:lnTo>
                <a:lnTo>
                  <a:pt x="104870" y="108967"/>
                </a:lnTo>
                <a:lnTo>
                  <a:pt x="77047" y="141878"/>
                </a:lnTo>
                <a:lnTo>
                  <a:pt x="53505" y="178345"/>
                </a:lnTo>
                <a:lnTo>
                  <a:pt x="34243" y="218368"/>
                </a:lnTo>
                <a:lnTo>
                  <a:pt x="19261" y="261947"/>
                </a:lnTo>
                <a:lnTo>
                  <a:pt x="8560" y="309081"/>
                </a:lnTo>
                <a:lnTo>
                  <a:pt x="2140" y="359772"/>
                </a:lnTo>
                <a:lnTo>
                  <a:pt x="0" y="414018"/>
                </a:lnTo>
                <a:lnTo>
                  <a:pt x="2134" y="468404"/>
                </a:lnTo>
                <a:lnTo>
                  <a:pt x="8538" y="519201"/>
                </a:lnTo>
                <a:lnTo>
                  <a:pt x="19211" y="566408"/>
                </a:lnTo>
                <a:lnTo>
                  <a:pt x="34154" y="610026"/>
                </a:lnTo>
                <a:lnTo>
                  <a:pt x="53365" y="650055"/>
                </a:lnTo>
                <a:lnTo>
                  <a:pt x="76846" y="686494"/>
                </a:lnTo>
                <a:lnTo>
                  <a:pt x="104597" y="719344"/>
                </a:lnTo>
                <a:lnTo>
                  <a:pt x="141685" y="752556"/>
                </a:lnTo>
                <a:lnTo>
                  <a:pt x="183219" y="779729"/>
                </a:lnTo>
                <a:lnTo>
                  <a:pt x="229198" y="800865"/>
                </a:lnTo>
                <a:lnTo>
                  <a:pt x="279623" y="815961"/>
                </a:lnTo>
                <a:lnTo>
                  <a:pt x="334493" y="825019"/>
                </a:lnTo>
                <a:lnTo>
                  <a:pt x="393809" y="828038"/>
                </a:lnTo>
                <a:lnTo>
                  <a:pt x="440543" y="825888"/>
                </a:lnTo>
                <a:lnTo>
                  <a:pt x="485160" y="819435"/>
                </a:lnTo>
                <a:lnTo>
                  <a:pt x="527662" y="808682"/>
                </a:lnTo>
                <a:lnTo>
                  <a:pt x="568046" y="793628"/>
                </a:lnTo>
                <a:lnTo>
                  <a:pt x="799899" y="793628"/>
                </a:lnTo>
                <a:lnTo>
                  <a:pt x="806735" y="780519"/>
                </a:lnTo>
                <a:lnTo>
                  <a:pt x="772427" y="766864"/>
                </a:lnTo>
                <a:lnTo>
                  <a:pt x="739416" y="751024"/>
                </a:lnTo>
                <a:lnTo>
                  <a:pt x="707703" y="732999"/>
                </a:lnTo>
                <a:lnTo>
                  <a:pt x="677287" y="712790"/>
                </a:lnTo>
                <a:lnTo>
                  <a:pt x="692378" y="693672"/>
                </a:lnTo>
                <a:lnTo>
                  <a:pt x="383432" y="693672"/>
                </a:lnTo>
                <a:lnTo>
                  <a:pt x="338489" y="689320"/>
                </a:lnTo>
                <a:lnTo>
                  <a:pt x="297609" y="676262"/>
                </a:lnTo>
                <a:lnTo>
                  <a:pt x="260792" y="654500"/>
                </a:lnTo>
                <a:lnTo>
                  <a:pt x="228037" y="624032"/>
                </a:lnTo>
                <a:lnTo>
                  <a:pt x="201154" y="584791"/>
                </a:lnTo>
                <a:lnTo>
                  <a:pt x="181952" y="536709"/>
                </a:lnTo>
                <a:lnTo>
                  <a:pt x="170431" y="479784"/>
                </a:lnTo>
                <a:lnTo>
                  <a:pt x="166590" y="414018"/>
                </a:lnTo>
                <a:lnTo>
                  <a:pt x="170431" y="349259"/>
                </a:lnTo>
                <a:lnTo>
                  <a:pt x="181952" y="293172"/>
                </a:lnTo>
                <a:lnTo>
                  <a:pt x="201154" y="245755"/>
                </a:lnTo>
                <a:lnTo>
                  <a:pt x="228037" y="207010"/>
                </a:lnTo>
                <a:lnTo>
                  <a:pt x="261099" y="176900"/>
                </a:lnTo>
                <a:lnTo>
                  <a:pt x="298838" y="155393"/>
                </a:lnTo>
                <a:lnTo>
                  <a:pt x="341254" y="142489"/>
                </a:lnTo>
                <a:lnTo>
                  <a:pt x="388346" y="138188"/>
                </a:lnTo>
                <a:lnTo>
                  <a:pt x="696399" y="138188"/>
                </a:lnTo>
                <a:lnTo>
                  <a:pt x="671824" y="108967"/>
                </a:lnTo>
                <a:lnTo>
                  <a:pt x="635002" y="75671"/>
                </a:lnTo>
                <a:lnTo>
                  <a:pt x="594082" y="48429"/>
                </a:lnTo>
                <a:lnTo>
                  <a:pt x="549066" y="27241"/>
                </a:lnTo>
                <a:lnTo>
                  <a:pt x="499954" y="12107"/>
                </a:lnTo>
                <a:lnTo>
                  <a:pt x="446744" y="3026"/>
                </a:lnTo>
                <a:lnTo>
                  <a:pt x="389439" y="0"/>
                </a:lnTo>
                <a:close/>
              </a:path>
              <a:path w="2431415" h="894714">
                <a:moveTo>
                  <a:pt x="394901" y="539644"/>
                </a:moveTo>
                <a:lnTo>
                  <a:pt x="349567" y="631952"/>
                </a:lnTo>
                <a:lnTo>
                  <a:pt x="374863" y="641852"/>
                </a:lnTo>
                <a:lnTo>
                  <a:pt x="399954" y="653527"/>
                </a:lnTo>
                <a:lnTo>
                  <a:pt x="424840" y="666977"/>
                </a:lnTo>
                <a:lnTo>
                  <a:pt x="449521" y="682203"/>
                </a:lnTo>
                <a:lnTo>
                  <a:pt x="433716" y="687221"/>
                </a:lnTo>
                <a:lnTo>
                  <a:pt x="417432" y="690805"/>
                </a:lnTo>
                <a:lnTo>
                  <a:pt x="400671" y="692955"/>
                </a:lnTo>
                <a:lnTo>
                  <a:pt x="383432" y="693672"/>
                </a:lnTo>
                <a:lnTo>
                  <a:pt x="692378" y="693672"/>
                </a:lnTo>
                <a:lnTo>
                  <a:pt x="699681" y="684421"/>
                </a:lnTo>
                <a:lnTo>
                  <a:pt x="718798" y="655575"/>
                </a:lnTo>
                <a:lnTo>
                  <a:pt x="734637" y="626251"/>
                </a:lnTo>
                <a:lnTo>
                  <a:pt x="736609" y="621574"/>
                </a:lnTo>
                <a:lnTo>
                  <a:pt x="547291" y="621574"/>
                </a:lnTo>
                <a:lnTo>
                  <a:pt x="510524" y="595971"/>
                </a:lnTo>
                <a:lnTo>
                  <a:pt x="472871" y="573782"/>
                </a:lnTo>
                <a:lnTo>
                  <a:pt x="434330" y="555006"/>
                </a:lnTo>
                <a:lnTo>
                  <a:pt x="394901" y="539644"/>
                </a:lnTo>
                <a:close/>
              </a:path>
              <a:path w="2431415" h="894714">
                <a:moveTo>
                  <a:pt x="696399" y="138188"/>
                </a:moveTo>
                <a:lnTo>
                  <a:pt x="388346" y="138188"/>
                </a:lnTo>
                <a:lnTo>
                  <a:pt x="435479" y="142489"/>
                </a:lnTo>
                <a:lnTo>
                  <a:pt x="477787" y="155325"/>
                </a:lnTo>
                <a:lnTo>
                  <a:pt x="515441" y="176746"/>
                </a:lnTo>
                <a:lnTo>
                  <a:pt x="548383" y="206736"/>
                </a:lnTo>
                <a:lnTo>
                  <a:pt x="575147" y="245397"/>
                </a:lnTo>
                <a:lnTo>
                  <a:pt x="594264" y="292831"/>
                </a:lnTo>
                <a:lnTo>
                  <a:pt x="605734" y="349038"/>
                </a:lnTo>
                <a:lnTo>
                  <a:pt x="609558" y="414018"/>
                </a:lnTo>
                <a:lnTo>
                  <a:pt x="608585" y="446654"/>
                </a:lnTo>
                <a:lnTo>
                  <a:pt x="600801" y="506190"/>
                </a:lnTo>
                <a:lnTo>
                  <a:pt x="585235" y="558079"/>
                </a:lnTo>
                <a:lnTo>
                  <a:pt x="561885" y="602321"/>
                </a:lnTo>
                <a:lnTo>
                  <a:pt x="547291" y="621574"/>
                </a:lnTo>
                <a:lnTo>
                  <a:pt x="736609" y="621574"/>
                </a:lnTo>
                <a:lnTo>
                  <a:pt x="759865" y="555552"/>
                </a:lnTo>
                <a:lnTo>
                  <a:pt x="768911" y="511515"/>
                </a:lnTo>
                <a:lnTo>
                  <a:pt x="774339" y="464337"/>
                </a:lnTo>
                <a:lnTo>
                  <a:pt x="776149" y="414018"/>
                </a:lnTo>
                <a:lnTo>
                  <a:pt x="774019" y="359772"/>
                </a:lnTo>
                <a:lnTo>
                  <a:pt x="767632" y="309081"/>
                </a:lnTo>
                <a:lnTo>
                  <a:pt x="756987" y="261947"/>
                </a:lnTo>
                <a:lnTo>
                  <a:pt x="742083" y="218368"/>
                </a:lnTo>
                <a:lnTo>
                  <a:pt x="722922" y="178345"/>
                </a:lnTo>
                <a:lnTo>
                  <a:pt x="699502" y="141878"/>
                </a:lnTo>
                <a:lnTo>
                  <a:pt x="696399" y="138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9154" y="4641709"/>
            <a:ext cx="262255" cy="254000"/>
          </a:xfrm>
          <a:custGeom>
            <a:avLst/>
            <a:gdLst/>
            <a:ahLst/>
            <a:cxnLst/>
            <a:rect l="l" t="t" r="r" b="b"/>
            <a:pathLst>
              <a:path w="262254" h="254000">
                <a:moveTo>
                  <a:pt x="105416" y="0"/>
                </a:moveTo>
                <a:lnTo>
                  <a:pt x="59125" y="29494"/>
                </a:lnTo>
                <a:lnTo>
                  <a:pt x="26217" y="64451"/>
                </a:lnTo>
                <a:lnTo>
                  <a:pt x="6554" y="102548"/>
                </a:lnTo>
                <a:lnTo>
                  <a:pt x="0" y="141465"/>
                </a:lnTo>
                <a:lnTo>
                  <a:pt x="2031" y="165174"/>
                </a:lnTo>
                <a:lnTo>
                  <a:pt x="18280" y="205729"/>
                </a:lnTo>
                <a:lnTo>
                  <a:pt x="50130" y="236316"/>
                </a:lnTo>
                <a:lnTo>
                  <a:pt x="93690" y="252019"/>
                </a:lnTo>
                <a:lnTo>
                  <a:pt x="119617" y="253982"/>
                </a:lnTo>
                <a:lnTo>
                  <a:pt x="137471" y="253095"/>
                </a:lnTo>
                <a:lnTo>
                  <a:pt x="188984" y="239781"/>
                </a:lnTo>
                <a:lnTo>
                  <a:pt x="223804" y="220937"/>
                </a:lnTo>
                <a:lnTo>
                  <a:pt x="261629" y="192808"/>
                </a:lnTo>
                <a:lnTo>
                  <a:pt x="105416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6442" y="4394281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79">
                <a:moveTo>
                  <a:pt x="108147" y="0"/>
                </a:moveTo>
                <a:lnTo>
                  <a:pt x="0" y="297132"/>
                </a:lnTo>
                <a:lnTo>
                  <a:pt x="218479" y="297132"/>
                </a:lnTo>
                <a:lnTo>
                  <a:pt x="108147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67943" y="4332015"/>
            <a:ext cx="443230" cy="555625"/>
          </a:xfrm>
          <a:custGeom>
            <a:avLst/>
            <a:gdLst/>
            <a:ahLst/>
            <a:cxnLst/>
            <a:rect l="l" t="t" r="r" b="b"/>
            <a:pathLst>
              <a:path w="443229" h="555625">
                <a:moveTo>
                  <a:pt x="221756" y="0"/>
                </a:moveTo>
                <a:lnTo>
                  <a:pt x="174664" y="4301"/>
                </a:lnTo>
                <a:lnTo>
                  <a:pt x="132248" y="17205"/>
                </a:lnTo>
                <a:lnTo>
                  <a:pt x="94509" y="38711"/>
                </a:lnTo>
                <a:lnTo>
                  <a:pt x="61447" y="68821"/>
                </a:lnTo>
                <a:lnTo>
                  <a:pt x="34564" y="107567"/>
                </a:lnTo>
                <a:lnTo>
                  <a:pt x="15361" y="154983"/>
                </a:lnTo>
                <a:lnTo>
                  <a:pt x="3840" y="211071"/>
                </a:lnTo>
                <a:lnTo>
                  <a:pt x="0" y="275830"/>
                </a:lnTo>
                <a:lnTo>
                  <a:pt x="3840" y="341596"/>
                </a:lnTo>
                <a:lnTo>
                  <a:pt x="15361" y="398520"/>
                </a:lnTo>
                <a:lnTo>
                  <a:pt x="34564" y="446603"/>
                </a:lnTo>
                <a:lnTo>
                  <a:pt x="61447" y="485844"/>
                </a:lnTo>
                <a:lnTo>
                  <a:pt x="94202" y="516311"/>
                </a:lnTo>
                <a:lnTo>
                  <a:pt x="131019" y="538074"/>
                </a:lnTo>
                <a:lnTo>
                  <a:pt x="171899" y="551131"/>
                </a:lnTo>
                <a:lnTo>
                  <a:pt x="216841" y="555484"/>
                </a:lnTo>
                <a:lnTo>
                  <a:pt x="234080" y="554767"/>
                </a:lnTo>
                <a:lnTo>
                  <a:pt x="250841" y="552616"/>
                </a:lnTo>
                <a:lnTo>
                  <a:pt x="267125" y="549032"/>
                </a:lnTo>
                <a:lnTo>
                  <a:pt x="282931" y="544014"/>
                </a:lnTo>
                <a:lnTo>
                  <a:pt x="258249" y="528789"/>
                </a:lnTo>
                <a:lnTo>
                  <a:pt x="233363" y="515338"/>
                </a:lnTo>
                <a:lnTo>
                  <a:pt x="208272" y="503663"/>
                </a:lnTo>
                <a:lnTo>
                  <a:pt x="182976" y="493763"/>
                </a:lnTo>
                <a:lnTo>
                  <a:pt x="228311" y="401456"/>
                </a:lnTo>
                <a:lnTo>
                  <a:pt x="267740" y="416818"/>
                </a:lnTo>
                <a:lnTo>
                  <a:pt x="306281" y="435593"/>
                </a:lnTo>
                <a:lnTo>
                  <a:pt x="343934" y="457783"/>
                </a:lnTo>
                <a:lnTo>
                  <a:pt x="380700" y="483386"/>
                </a:lnTo>
                <a:lnTo>
                  <a:pt x="395294" y="464132"/>
                </a:lnTo>
                <a:lnTo>
                  <a:pt x="418644" y="419890"/>
                </a:lnTo>
                <a:lnTo>
                  <a:pt x="434211" y="368001"/>
                </a:lnTo>
                <a:lnTo>
                  <a:pt x="441994" y="308465"/>
                </a:lnTo>
                <a:lnTo>
                  <a:pt x="442967" y="275830"/>
                </a:lnTo>
                <a:lnTo>
                  <a:pt x="439144" y="210849"/>
                </a:lnTo>
                <a:lnTo>
                  <a:pt x="427674" y="154642"/>
                </a:lnTo>
                <a:lnTo>
                  <a:pt x="408556" y="107208"/>
                </a:lnTo>
                <a:lnTo>
                  <a:pt x="381793" y="68547"/>
                </a:lnTo>
                <a:lnTo>
                  <a:pt x="348850" y="38558"/>
                </a:lnTo>
                <a:lnTo>
                  <a:pt x="311196" y="17136"/>
                </a:lnTo>
                <a:lnTo>
                  <a:pt x="268832" y="4284"/>
                </a:lnTo>
                <a:lnTo>
                  <a:pt x="221756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7436" y="4297401"/>
            <a:ext cx="169180" cy="182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9141" y="4207481"/>
            <a:ext cx="803910" cy="800735"/>
          </a:xfrm>
          <a:custGeom>
            <a:avLst/>
            <a:gdLst/>
            <a:ahLst/>
            <a:cxnLst/>
            <a:rect l="l" t="t" r="r" b="b"/>
            <a:pathLst>
              <a:path w="803910" h="800735">
                <a:moveTo>
                  <a:pt x="311879" y="0"/>
                </a:moveTo>
                <a:lnTo>
                  <a:pt x="482840" y="0"/>
                </a:lnTo>
                <a:lnTo>
                  <a:pt x="803459" y="800728"/>
                </a:lnTo>
                <a:lnTo>
                  <a:pt x="627582" y="800728"/>
                </a:lnTo>
                <a:lnTo>
                  <a:pt x="557669" y="618843"/>
                </a:lnTo>
                <a:lnTo>
                  <a:pt x="237596" y="618843"/>
                </a:lnTo>
                <a:lnTo>
                  <a:pt x="171506" y="800728"/>
                </a:lnTo>
                <a:lnTo>
                  <a:pt x="0" y="800728"/>
                </a:lnTo>
                <a:lnTo>
                  <a:pt x="311879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71849" y="4193826"/>
            <a:ext cx="741045" cy="835660"/>
          </a:xfrm>
          <a:custGeom>
            <a:avLst/>
            <a:gdLst/>
            <a:ahLst/>
            <a:cxnLst/>
            <a:rect l="l" t="t" r="r" b="b"/>
            <a:pathLst>
              <a:path w="741045" h="835660">
                <a:moveTo>
                  <a:pt x="324442" y="0"/>
                </a:moveTo>
                <a:lnTo>
                  <a:pt x="373497" y="3311"/>
                </a:lnTo>
                <a:lnTo>
                  <a:pt x="416886" y="13245"/>
                </a:lnTo>
                <a:lnTo>
                  <a:pt x="454608" y="29801"/>
                </a:lnTo>
                <a:lnTo>
                  <a:pt x="486663" y="52981"/>
                </a:lnTo>
                <a:lnTo>
                  <a:pt x="530495" y="111834"/>
                </a:lnTo>
                <a:lnTo>
                  <a:pt x="545106" y="182430"/>
                </a:lnTo>
                <a:lnTo>
                  <a:pt x="543297" y="206429"/>
                </a:lnTo>
                <a:lnTo>
                  <a:pt x="528823" y="252582"/>
                </a:lnTo>
                <a:lnTo>
                  <a:pt x="497996" y="297303"/>
                </a:lnTo>
                <a:lnTo>
                  <a:pt x="439553" y="346734"/>
                </a:lnTo>
                <a:lnTo>
                  <a:pt x="399271" y="373600"/>
                </a:lnTo>
                <a:lnTo>
                  <a:pt x="510696" y="520527"/>
                </a:lnTo>
                <a:lnTo>
                  <a:pt x="520186" y="501718"/>
                </a:lnTo>
                <a:lnTo>
                  <a:pt x="528993" y="480245"/>
                </a:lnTo>
                <a:lnTo>
                  <a:pt x="537118" y="456110"/>
                </a:lnTo>
                <a:lnTo>
                  <a:pt x="544560" y="429312"/>
                </a:lnTo>
                <a:lnTo>
                  <a:pt x="683295" y="460992"/>
                </a:lnTo>
                <a:lnTo>
                  <a:pt x="663905" y="524829"/>
                </a:lnTo>
                <a:lnTo>
                  <a:pt x="647246" y="568866"/>
                </a:lnTo>
                <a:lnTo>
                  <a:pt x="623076" y="613774"/>
                </a:lnTo>
                <a:lnTo>
                  <a:pt x="614474" y="625944"/>
                </a:lnTo>
                <a:lnTo>
                  <a:pt x="628248" y="638250"/>
                </a:lnTo>
                <a:lnTo>
                  <a:pt x="661430" y="664604"/>
                </a:lnTo>
                <a:lnTo>
                  <a:pt x="699834" y="691778"/>
                </a:lnTo>
                <a:lnTo>
                  <a:pt x="740646" y="716613"/>
                </a:lnTo>
                <a:lnTo>
                  <a:pt x="647792" y="835138"/>
                </a:lnTo>
                <a:lnTo>
                  <a:pt x="613996" y="816909"/>
                </a:lnTo>
                <a:lnTo>
                  <a:pt x="580882" y="795539"/>
                </a:lnTo>
                <a:lnTo>
                  <a:pt x="548452" y="771028"/>
                </a:lnTo>
                <a:lnTo>
                  <a:pt x="516704" y="743377"/>
                </a:lnTo>
                <a:lnTo>
                  <a:pt x="492022" y="763791"/>
                </a:lnTo>
                <a:lnTo>
                  <a:pt x="440407" y="796016"/>
                </a:lnTo>
                <a:lnTo>
                  <a:pt x="384865" y="816909"/>
                </a:lnTo>
                <a:lnTo>
                  <a:pt x="319867" y="827286"/>
                </a:lnTo>
                <a:lnTo>
                  <a:pt x="283477" y="828584"/>
                </a:lnTo>
                <a:lnTo>
                  <a:pt x="226585" y="825219"/>
                </a:lnTo>
                <a:lnTo>
                  <a:pt x="175635" y="815125"/>
                </a:lnTo>
                <a:lnTo>
                  <a:pt x="130629" y="798302"/>
                </a:lnTo>
                <a:lnTo>
                  <a:pt x="91564" y="774750"/>
                </a:lnTo>
                <a:lnTo>
                  <a:pt x="58443" y="744469"/>
                </a:lnTo>
                <a:lnTo>
                  <a:pt x="32874" y="710741"/>
                </a:lnTo>
                <a:lnTo>
                  <a:pt x="14610" y="674555"/>
                </a:lnTo>
                <a:lnTo>
                  <a:pt x="3652" y="635912"/>
                </a:lnTo>
                <a:lnTo>
                  <a:pt x="0" y="594810"/>
                </a:lnTo>
                <a:lnTo>
                  <a:pt x="2867" y="557276"/>
                </a:lnTo>
                <a:lnTo>
                  <a:pt x="25808" y="488046"/>
                </a:lnTo>
                <a:lnTo>
                  <a:pt x="71654" y="426632"/>
                </a:lnTo>
                <a:lnTo>
                  <a:pt x="103095" y="398930"/>
                </a:lnTo>
                <a:lnTo>
                  <a:pt x="140202" y="373241"/>
                </a:lnTo>
                <a:lnTo>
                  <a:pt x="182976" y="349567"/>
                </a:lnTo>
                <a:lnTo>
                  <a:pt x="163757" y="325551"/>
                </a:lnTo>
                <a:lnTo>
                  <a:pt x="132897" y="279261"/>
                </a:lnTo>
                <a:lnTo>
                  <a:pt x="112175" y="235292"/>
                </a:lnTo>
                <a:lnTo>
                  <a:pt x="101797" y="193644"/>
                </a:lnTo>
                <a:lnTo>
                  <a:pt x="100500" y="173691"/>
                </a:lnTo>
                <a:lnTo>
                  <a:pt x="104136" y="138751"/>
                </a:lnTo>
                <a:lnTo>
                  <a:pt x="133221" y="77167"/>
                </a:lnTo>
                <a:lnTo>
                  <a:pt x="190845" y="28419"/>
                </a:lnTo>
                <a:lnTo>
                  <a:pt x="229198" y="12630"/>
                </a:lnTo>
                <a:lnTo>
                  <a:pt x="273731" y="3157"/>
                </a:lnTo>
                <a:lnTo>
                  <a:pt x="324442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1352" y="4193826"/>
            <a:ext cx="807085" cy="894715"/>
          </a:xfrm>
          <a:custGeom>
            <a:avLst/>
            <a:gdLst/>
            <a:ahLst/>
            <a:cxnLst/>
            <a:rect l="l" t="t" r="r" b="b"/>
            <a:pathLst>
              <a:path w="807085" h="894714">
                <a:moveTo>
                  <a:pt x="389440" y="0"/>
                </a:moveTo>
                <a:lnTo>
                  <a:pt x="446745" y="3026"/>
                </a:lnTo>
                <a:lnTo>
                  <a:pt x="499954" y="12107"/>
                </a:lnTo>
                <a:lnTo>
                  <a:pt x="549066" y="27241"/>
                </a:lnTo>
                <a:lnTo>
                  <a:pt x="594082" y="48429"/>
                </a:lnTo>
                <a:lnTo>
                  <a:pt x="635002" y="75671"/>
                </a:lnTo>
                <a:lnTo>
                  <a:pt x="671825" y="108966"/>
                </a:lnTo>
                <a:lnTo>
                  <a:pt x="699502" y="141877"/>
                </a:lnTo>
                <a:lnTo>
                  <a:pt x="722922" y="178345"/>
                </a:lnTo>
                <a:lnTo>
                  <a:pt x="742084" y="218368"/>
                </a:lnTo>
                <a:lnTo>
                  <a:pt x="756987" y="261946"/>
                </a:lnTo>
                <a:lnTo>
                  <a:pt x="767632" y="309081"/>
                </a:lnTo>
                <a:lnTo>
                  <a:pt x="774020" y="359772"/>
                </a:lnTo>
                <a:lnTo>
                  <a:pt x="776149" y="414018"/>
                </a:lnTo>
                <a:lnTo>
                  <a:pt x="774339" y="464337"/>
                </a:lnTo>
                <a:lnTo>
                  <a:pt x="768912" y="511515"/>
                </a:lnTo>
                <a:lnTo>
                  <a:pt x="759865" y="555552"/>
                </a:lnTo>
                <a:lnTo>
                  <a:pt x="747200" y="596449"/>
                </a:lnTo>
                <a:lnTo>
                  <a:pt x="718798" y="655575"/>
                </a:lnTo>
                <a:lnTo>
                  <a:pt x="677287" y="712789"/>
                </a:lnTo>
                <a:lnTo>
                  <a:pt x="707703" y="732999"/>
                </a:lnTo>
                <a:lnTo>
                  <a:pt x="739417" y="751023"/>
                </a:lnTo>
                <a:lnTo>
                  <a:pt x="772428" y="766863"/>
                </a:lnTo>
                <a:lnTo>
                  <a:pt x="806736" y="780518"/>
                </a:lnTo>
                <a:lnTo>
                  <a:pt x="747200" y="894674"/>
                </a:lnTo>
                <a:lnTo>
                  <a:pt x="711014" y="881701"/>
                </a:lnTo>
                <a:lnTo>
                  <a:pt x="675648" y="864633"/>
                </a:lnTo>
                <a:lnTo>
                  <a:pt x="612255" y="823258"/>
                </a:lnTo>
                <a:lnTo>
                  <a:pt x="568047" y="793627"/>
                </a:lnTo>
                <a:lnTo>
                  <a:pt x="527662" y="808681"/>
                </a:lnTo>
                <a:lnTo>
                  <a:pt x="485161" y="819435"/>
                </a:lnTo>
                <a:lnTo>
                  <a:pt x="440543" y="825887"/>
                </a:lnTo>
                <a:lnTo>
                  <a:pt x="393809" y="828037"/>
                </a:lnTo>
                <a:lnTo>
                  <a:pt x="334493" y="825018"/>
                </a:lnTo>
                <a:lnTo>
                  <a:pt x="279623" y="815960"/>
                </a:lnTo>
                <a:lnTo>
                  <a:pt x="229198" y="800864"/>
                </a:lnTo>
                <a:lnTo>
                  <a:pt x="183219" y="779729"/>
                </a:lnTo>
                <a:lnTo>
                  <a:pt x="141685" y="752556"/>
                </a:lnTo>
                <a:lnTo>
                  <a:pt x="104597" y="719344"/>
                </a:lnTo>
                <a:lnTo>
                  <a:pt x="76846" y="686494"/>
                </a:lnTo>
                <a:lnTo>
                  <a:pt x="53365" y="650054"/>
                </a:lnTo>
                <a:lnTo>
                  <a:pt x="34154" y="610026"/>
                </a:lnTo>
                <a:lnTo>
                  <a:pt x="19211" y="566408"/>
                </a:lnTo>
                <a:lnTo>
                  <a:pt x="8538" y="519201"/>
                </a:lnTo>
                <a:lnTo>
                  <a:pt x="2134" y="468404"/>
                </a:lnTo>
                <a:lnTo>
                  <a:pt x="0" y="414018"/>
                </a:lnTo>
                <a:lnTo>
                  <a:pt x="2140" y="359772"/>
                </a:lnTo>
                <a:lnTo>
                  <a:pt x="8560" y="309081"/>
                </a:lnTo>
                <a:lnTo>
                  <a:pt x="19261" y="261946"/>
                </a:lnTo>
                <a:lnTo>
                  <a:pt x="34243" y="218368"/>
                </a:lnTo>
                <a:lnTo>
                  <a:pt x="53505" y="178345"/>
                </a:lnTo>
                <a:lnTo>
                  <a:pt x="77047" y="141877"/>
                </a:lnTo>
                <a:lnTo>
                  <a:pt x="104870" y="108966"/>
                </a:lnTo>
                <a:lnTo>
                  <a:pt x="141905" y="75671"/>
                </a:lnTo>
                <a:lnTo>
                  <a:pt x="183098" y="48429"/>
                </a:lnTo>
                <a:lnTo>
                  <a:pt x="228447" y="27241"/>
                </a:lnTo>
                <a:lnTo>
                  <a:pt x="277954" y="12107"/>
                </a:lnTo>
                <a:lnTo>
                  <a:pt x="331618" y="3026"/>
                </a:lnTo>
                <a:lnTo>
                  <a:pt x="389440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7939" y="1913636"/>
            <a:ext cx="65455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Zhen Cao</a:t>
            </a:r>
            <a:r>
              <a:rPr sz="2000" spc="-5" dirty="0">
                <a:latin typeface="Arial"/>
                <a:cs typeface="Arial"/>
              </a:rPr>
              <a:t>, Vasily Tarasov, Sachin </a:t>
            </a:r>
            <a:r>
              <a:rPr sz="2000" dirty="0">
                <a:latin typeface="Arial"/>
                <a:cs typeface="Arial"/>
              </a:rPr>
              <a:t>Tiwari, </a:t>
            </a:r>
            <a:r>
              <a:rPr sz="2000" spc="-5" dirty="0">
                <a:latin typeface="Arial"/>
                <a:cs typeface="Arial"/>
              </a:rPr>
              <a:t>and Erez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Zadok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2268" y="170180"/>
            <a:ext cx="33191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Contributions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11427"/>
            <a:ext cx="7807959" cy="4799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8425" indent="-342900">
              <a:lnSpc>
                <a:spcPct val="100000"/>
              </a:lnSpc>
              <a:spcBef>
                <a:spcPts val="10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First comparative study on </a:t>
            </a:r>
            <a:r>
              <a:rPr sz="2800" spc="-5" dirty="0">
                <a:latin typeface="Arial"/>
                <a:cs typeface="Arial"/>
              </a:rPr>
              <a:t>auto-tuning storage  systems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5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techniques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Various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aspects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Cumulative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instantaneous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throughput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Impacts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hyper-parameters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Explanations on evaluation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results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From storage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perspective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18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Future </a:t>
            </a:r>
            <a:r>
              <a:rPr sz="2800" b="1" spc="-5" dirty="0">
                <a:latin typeface="Arial"/>
                <a:cs typeface="Arial"/>
              </a:rPr>
              <a:t>Goal</a:t>
            </a:r>
            <a:r>
              <a:rPr sz="2800" spc="-5" dirty="0">
                <a:latin typeface="Arial"/>
                <a:cs typeface="Arial"/>
              </a:rPr>
              <a:t>: complete solution to tune storage  systems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pc="-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232103"/>
            <a:ext cx="4702175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BFBFBF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Background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Experiment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Settings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Evaluations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Related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Conclusions </a:t>
            </a:r>
            <a:r>
              <a:rPr sz="2800" spc="5" dirty="0">
                <a:latin typeface="Arial"/>
                <a:cs typeface="Arial"/>
              </a:rPr>
              <a:t>&amp; </a:t>
            </a:r>
            <a:r>
              <a:rPr sz="2800" dirty="0">
                <a:latin typeface="Arial"/>
                <a:cs typeface="Arial"/>
              </a:rPr>
              <a:t>Future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200" y="170180"/>
            <a:ext cx="23882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Concepts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938275"/>
            <a:ext cx="6957059" cy="530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2131E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Storage system</a:t>
            </a:r>
            <a:endParaRPr sz="2500">
              <a:latin typeface="Arial"/>
              <a:cs typeface="Arial"/>
            </a:endParaRPr>
          </a:p>
          <a:p>
            <a:pPr marL="755650" marR="5080" lvl="1" indent="-285750">
              <a:lnSpc>
                <a:spcPct val="80000"/>
              </a:lnSpc>
              <a:spcBef>
                <a:spcPts val="540"/>
              </a:spcBef>
              <a:buClr>
                <a:srgbClr val="016445"/>
              </a:buClr>
              <a:buSzPct val="79545"/>
              <a:buFont typeface="Wingdings"/>
              <a:buChar char=""/>
              <a:tabLst>
                <a:tab pos="755650" algn="l"/>
              </a:tabLst>
            </a:pPr>
            <a:r>
              <a:rPr sz="2200" dirty="0">
                <a:latin typeface="Arial"/>
                <a:cs typeface="Arial"/>
              </a:rPr>
              <a:t>File </a:t>
            </a:r>
            <a:r>
              <a:rPr sz="2200" spc="-5" dirty="0">
                <a:latin typeface="Arial"/>
                <a:cs typeface="Arial"/>
              </a:rPr>
              <a:t>system, underlying </a:t>
            </a:r>
            <a:r>
              <a:rPr sz="2200" dirty="0">
                <a:latin typeface="Arial"/>
                <a:cs typeface="Arial"/>
              </a:rPr>
              <a:t>storage hardware and any  </a:t>
            </a:r>
            <a:r>
              <a:rPr sz="2200" spc="-5" dirty="0">
                <a:latin typeface="Arial"/>
                <a:cs typeface="Arial"/>
              </a:rPr>
              <a:t>layers between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them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C2131E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Parameters</a:t>
            </a:r>
            <a:endParaRPr sz="25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5"/>
              </a:spcBef>
              <a:buClr>
                <a:srgbClr val="016445"/>
              </a:buClr>
              <a:buSzPct val="79545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Configurable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options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016445"/>
              </a:buClr>
              <a:buSzPct val="79545"/>
              <a:buFont typeface="Wingdings"/>
              <a:buChar char=""/>
              <a:tabLst>
                <a:tab pos="755650" algn="l"/>
              </a:tabLst>
            </a:pPr>
            <a:r>
              <a:rPr sz="2200" i="1" spc="-5" dirty="0">
                <a:latin typeface="Arial"/>
                <a:cs typeface="Arial"/>
              </a:rPr>
              <a:t>E.g., file-system block size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C2131E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Parameter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values</a:t>
            </a:r>
            <a:endParaRPr sz="25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Clr>
                <a:srgbClr val="016445"/>
              </a:buClr>
              <a:buSzPct val="79545"/>
              <a:buFont typeface="Wingdings"/>
              <a:buChar char=""/>
              <a:tabLst>
                <a:tab pos="755650" algn="l"/>
              </a:tabLst>
            </a:pPr>
            <a:r>
              <a:rPr sz="2200" i="1" spc="-5" dirty="0">
                <a:latin typeface="Arial"/>
                <a:cs typeface="Arial"/>
              </a:rPr>
              <a:t>E.g., 1K, 2K, </a:t>
            </a:r>
            <a:r>
              <a:rPr sz="2200" i="1" dirty="0">
                <a:latin typeface="Arial"/>
                <a:cs typeface="Arial"/>
              </a:rPr>
              <a:t>4K </a:t>
            </a:r>
            <a:r>
              <a:rPr sz="2200" spc="-5" dirty="0">
                <a:latin typeface="Arial"/>
                <a:cs typeface="Arial"/>
              </a:rPr>
              <a:t>(Ext4 block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size)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C2131E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Configuration</a:t>
            </a:r>
            <a:endParaRPr sz="25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Clr>
                <a:srgbClr val="016445"/>
              </a:buClr>
              <a:buSzPct val="79545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Combination </a:t>
            </a:r>
            <a:r>
              <a:rPr sz="2200" dirty="0">
                <a:latin typeface="Arial"/>
                <a:cs typeface="Arial"/>
              </a:rPr>
              <a:t>of parameter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016445"/>
              </a:buClr>
              <a:buSzPct val="79545"/>
              <a:buFont typeface="Wingdings"/>
              <a:buChar char=""/>
              <a:tabLst>
                <a:tab pos="755650" algn="l"/>
              </a:tabLst>
            </a:pPr>
            <a:r>
              <a:rPr sz="2200" i="1" spc="-5" dirty="0">
                <a:latin typeface="Arial"/>
                <a:cs typeface="Arial"/>
              </a:rPr>
              <a:t>E.g., [Ext4, 4K,</a:t>
            </a:r>
            <a:r>
              <a:rPr sz="2200" i="1" dirty="0">
                <a:latin typeface="Arial"/>
                <a:cs typeface="Arial"/>
              </a:rPr>
              <a:t> data=ordered]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C2131E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Parameter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space</a:t>
            </a:r>
            <a:endParaRPr sz="25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Clr>
                <a:srgbClr val="016445"/>
              </a:buClr>
              <a:buSzPct val="79545"/>
              <a:buFont typeface="Wingdings"/>
              <a:buChar char=""/>
              <a:tabLst>
                <a:tab pos="755650" algn="l"/>
              </a:tabLst>
            </a:pPr>
            <a:r>
              <a:rPr sz="2200" spc="-5" dirty="0">
                <a:latin typeface="Arial"/>
                <a:cs typeface="Arial"/>
              </a:rPr>
              <a:t>All possible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configurations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C2131E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Hyper-parameter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712" y="170180"/>
            <a:ext cx="28225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14475"/>
            <a:ext cx="43376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Vast </a:t>
            </a:r>
            <a:r>
              <a:rPr sz="3200" spc="-10" dirty="0">
                <a:latin typeface="Arial"/>
                <a:cs typeface="Arial"/>
              </a:rPr>
              <a:t>parameter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space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6339" y="1500327"/>
            <a:ext cx="562038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770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323850" algn="l"/>
              </a:tabLst>
            </a:pPr>
            <a:r>
              <a:rPr sz="2800" spc="-5" dirty="0">
                <a:latin typeface="Arial"/>
                <a:cs typeface="Arial"/>
              </a:rPr>
              <a:t>Ext4: </a:t>
            </a:r>
            <a:r>
              <a:rPr sz="2800" dirty="0">
                <a:latin typeface="Arial"/>
                <a:cs typeface="Arial"/>
              </a:rPr>
              <a:t>59 parameters, </a:t>
            </a:r>
            <a:r>
              <a:rPr sz="2800" spc="5" dirty="0">
                <a:latin typeface="Arial"/>
                <a:cs typeface="Arial"/>
              </a:rPr>
              <a:t>10</a:t>
            </a:r>
            <a:r>
              <a:rPr sz="2775" spc="7" baseline="25525" dirty="0">
                <a:latin typeface="Arial"/>
                <a:cs typeface="Arial"/>
              </a:rPr>
              <a:t>37</a:t>
            </a:r>
            <a:r>
              <a:rPr sz="2775" spc="-82" baseline="255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configs</a:t>
            </a:r>
            <a:endParaRPr sz="2800">
              <a:latin typeface="Arial"/>
              <a:cs typeface="Arial"/>
            </a:endParaRPr>
          </a:p>
          <a:p>
            <a:pPr marL="323850" indent="-285750">
              <a:lnSpc>
                <a:spcPct val="100000"/>
              </a:lnSpc>
              <a:spcBef>
                <a:spcPts val="670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323850" algn="l"/>
              </a:tabLst>
            </a:pPr>
            <a:r>
              <a:rPr sz="2800" spc="-5" dirty="0">
                <a:latin typeface="Arial"/>
                <a:cs typeface="Arial"/>
              </a:rPr>
              <a:t>Devices,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Layers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472905"/>
            <a:ext cx="5013325" cy="12299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1175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Distributed,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large-scale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10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Discrete </a:t>
            </a:r>
            <a:r>
              <a:rPr sz="3200" spc="-10" dirty="0">
                <a:latin typeface="Arial"/>
                <a:cs typeface="Arial"/>
              </a:rPr>
              <a:t>and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non-numeric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625048"/>
            <a:ext cx="7044690" cy="23812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1175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Linux I/O scheduler: noop, </a:t>
            </a:r>
            <a:r>
              <a:rPr sz="2800" spc="-5" dirty="0">
                <a:latin typeface="Arial"/>
                <a:cs typeface="Arial"/>
              </a:rPr>
              <a:t>cfq,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deadline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10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Non-linearity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Sensitivity to</a:t>
            </a:r>
            <a:r>
              <a:rPr sz="3200" spc="-10" dirty="0">
                <a:latin typeface="Arial"/>
                <a:cs typeface="Arial"/>
              </a:rPr>
              <a:t> environment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Hardware </a:t>
            </a:r>
            <a:r>
              <a:rPr sz="2800" spc="5" dirty="0">
                <a:latin typeface="Arial"/>
                <a:cs typeface="Arial"/>
              </a:rPr>
              <a:t>&amp;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workloads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08099" y="681240"/>
            <a:ext cx="3130550" cy="919480"/>
          </a:xfrm>
          <a:custGeom>
            <a:avLst/>
            <a:gdLst/>
            <a:ahLst/>
            <a:cxnLst/>
            <a:rect l="l" t="t" r="r" b="b"/>
            <a:pathLst>
              <a:path w="3130550" h="919480">
                <a:moveTo>
                  <a:pt x="3130511" y="766165"/>
                </a:moveTo>
                <a:lnTo>
                  <a:pt x="657637" y="766165"/>
                </a:lnTo>
                <a:lnTo>
                  <a:pt x="665449" y="814600"/>
                </a:lnTo>
                <a:lnTo>
                  <a:pt x="687203" y="856664"/>
                </a:lnTo>
                <a:lnTo>
                  <a:pt x="720373" y="889835"/>
                </a:lnTo>
                <a:lnTo>
                  <a:pt x="762438" y="911589"/>
                </a:lnTo>
                <a:lnTo>
                  <a:pt x="810872" y="919401"/>
                </a:lnTo>
                <a:lnTo>
                  <a:pt x="2977277" y="919401"/>
                </a:lnTo>
                <a:lnTo>
                  <a:pt x="3025711" y="911589"/>
                </a:lnTo>
                <a:lnTo>
                  <a:pt x="3067775" y="889835"/>
                </a:lnTo>
                <a:lnTo>
                  <a:pt x="3100946" y="856664"/>
                </a:lnTo>
                <a:lnTo>
                  <a:pt x="3122699" y="814600"/>
                </a:lnTo>
                <a:lnTo>
                  <a:pt x="3130511" y="766165"/>
                </a:lnTo>
                <a:close/>
              </a:path>
              <a:path w="3130550" h="919480">
                <a:moveTo>
                  <a:pt x="2977277" y="0"/>
                </a:moveTo>
                <a:lnTo>
                  <a:pt x="810872" y="0"/>
                </a:lnTo>
                <a:lnTo>
                  <a:pt x="762438" y="7812"/>
                </a:lnTo>
                <a:lnTo>
                  <a:pt x="720373" y="29565"/>
                </a:lnTo>
                <a:lnTo>
                  <a:pt x="687203" y="62736"/>
                </a:lnTo>
                <a:lnTo>
                  <a:pt x="665449" y="104801"/>
                </a:lnTo>
                <a:lnTo>
                  <a:pt x="657637" y="153235"/>
                </a:lnTo>
                <a:lnTo>
                  <a:pt x="657637" y="536318"/>
                </a:lnTo>
                <a:lnTo>
                  <a:pt x="0" y="598943"/>
                </a:lnTo>
                <a:lnTo>
                  <a:pt x="657637" y="766168"/>
                </a:lnTo>
                <a:lnTo>
                  <a:pt x="3130511" y="766165"/>
                </a:lnTo>
                <a:lnTo>
                  <a:pt x="3130511" y="153235"/>
                </a:lnTo>
                <a:lnTo>
                  <a:pt x="3122699" y="104801"/>
                </a:lnTo>
                <a:lnTo>
                  <a:pt x="3100946" y="62736"/>
                </a:lnTo>
                <a:lnTo>
                  <a:pt x="3067775" y="29565"/>
                </a:lnTo>
                <a:lnTo>
                  <a:pt x="3025711" y="7812"/>
                </a:lnTo>
                <a:lnTo>
                  <a:pt x="297727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8099" y="681240"/>
            <a:ext cx="3130550" cy="919480"/>
          </a:xfrm>
          <a:custGeom>
            <a:avLst/>
            <a:gdLst/>
            <a:ahLst/>
            <a:cxnLst/>
            <a:rect l="l" t="t" r="r" b="b"/>
            <a:pathLst>
              <a:path w="3130550" h="919480">
                <a:moveTo>
                  <a:pt x="657637" y="153235"/>
                </a:moveTo>
                <a:lnTo>
                  <a:pt x="665449" y="104801"/>
                </a:lnTo>
                <a:lnTo>
                  <a:pt x="687203" y="62736"/>
                </a:lnTo>
                <a:lnTo>
                  <a:pt x="720374" y="29565"/>
                </a:lnTo>
                <a:lnTo>
                  <a:pt x="762438" y="7812"/>
                </a:lnTo>
                <a:lnTo>
                  <a:pt x="810872" y="0"/>
                </a:lnTo>
                <a:lnTo>
                  <a:pt x="1069783" y="0"/>
                </a:lnTo>
                <a:lnTo>
                  <a:pt x="1688002" y="0"/>
                </a:lnTo>
                <a:lnTo>
                  <a:pt x="2977277" y="0"/>
                </a:lnTo>
                <a:lnTo>
                  <a:pt x="3025711" y="7812"/>
                </a:lnTo>
                <a:lnTo>
                  <a:pt x="3067776" y="29565"/>
                </a:lnTo>
                <a:lnTo>
                  <a:pt x="3100947" y="62736"/>
                </a:lnTo>
                <a:lnTo>
                  <a:pt x="3122700" y="104801"/>
                </a:lnTo>
                <a:lnTo>
                  <a:pt x="3130512" y="153235"/>
                </a:lnTo>
                <a:lnTo>
                  <a:pt x="3130512" y="536318"/>
                </a:lnTo>
                <a:lnTo>
                  <a:pt x="3130512" y="766168"/>
                </a:lnTo>
                <a:lnTo>
                  <a:pt x="3122700" y="814599"/>
                </a:lnTo>
                <a:lnTo>
                  <a:pt x="3100947" y="856664"/>
                </a:lnTo>
                <a:lnTo>
                  <a:pt x="3067776" y="889835"/>
                </a:lnTo>
                <a:lnTo>
                  <a:pt x="3025711" y="911588"/>
                </a:lnTo>
                <a:lnTo>
                  <a:pt x="2977277" y="919401"/>
                </a:lnTo>
                <a:lnTo>
                  <a:pt x="1688002" y="919401"/>
                </a:lnTo>
                <a:lnTo>
                  <a:pt x="1069783" y="919401"/>
                </a:lnTo>
                <a:lnTo>
                  <a:pt x="810872" y="919401"/>
                </a:lnTo>
                <a:lnTo>
                  <a:pt x="762438" y="911588"/>
                </a:lnTo>
                <a:lnTo>
                  <a:pt x="720374" y="889835"/>
                </a:lnTo>
                <a:lnTo>
                  <a:pt x="687203" y="856664"/>
                </a:lnTo>
                <a:lnTo>
                  <a:pt x="665449" y="814599"/>
                </a:lnTo>
                <a:lnTo>
                  <a:pt x="657637" y="766165"/>
                </a:lnTo>
                <a:lnTo>
                  <a:pt x="0" y="598943"/>
                </a:lnTo>
                <a:lnTo>
                  <a:pt x="657637" y="536318"/>
                </a:lnTo>
                <a:lnTo>
                  <a:pt x="657637" y="15323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27626" y="749300"/>
            <a:ext cx="2150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Manual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Tuning 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Inefficient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03087" y="2819400"/>
            <a:ext cx="2635885" cy="919480"/>
          </a:xfrm>
          <a:custGeom>
            <a:avLst/>
            <a:gdLst/>
            <a:ahLst/>
            <a:cxnLst/>
            <a:rect l="l" t="t" r="r" b="b"/>
            <a:pathLst>
              <a:path w="2635884" h="919479">
                <a:moveTo>
                  <a:pt x="2635525" y="766164"/>
                </a:moveTo>
                <a:lnTo>
                  <a:pt x="667143" y="766164"/>
                </a:lnTo>
                <a:lnTo>
                  <a:pt x="674955" y="814598"/>
                </a:lnTo>
                <a:lnTo>
                  <a:pt x="696709" y="856664"/>
                </a:lnTo>
                <a:lnTo>
                  <a:pt x="729880" y="889835"/>
                </a:lnTo>
                <a:lnTo>
                  <a:pt x="771945" y="911589"/>
                </a:lnTo>
                <a:lnTo>
                  <a:pt x="820380" y="919401"/>
                </a:lnTo>
                <a:lnTo>
                  <a:pt x="2482288" y="919401"/>
                </a:lnTo>
                <a:lnTo>
                  <a:pt x="2530723" y="911589"/>
                </a:lnTo>
                <a:lnTo>
                  <a:pt x="2572788" y="889835"/>
                </a:lnTo>
                <a:lnTo>
                  <a:pt x="2605959" y="856664"/>
                </a:lnTo>
                <a:lnTo>
                  <a:pt x="2627713" y="814598"/>
                </a:lnTo>
                <a:lnTo>
                  <a:pt x="2635525" y="766164"/>
                </a:lnTo>
                <a:close/>
              </a:path>
              <a:path w="2635884" h="919479">
                <a:moveTo>
                  <a:pt x="2482288" y="0"/>
                </a:moveTo>
                <a:lnTo>
                  <a:pt x="820380" y="0"/>
                </a:lnTo>
                <a:lnTo>
                  <a:pt x="771945" y="7812"/>
                </a:lnTo>
                <a:lnTo>
                  <a:pt x="729880" y="29565"/>
                </a:lnTo>
                <a:lnTo>
                  <a:pt x="696709" y="62737"/>
                </a:lnTo>
                <a:lnTo>
                  <a:pt x="674955" y="104802"/>
                </a:lnTo>
                <a:lnTo>
                  <a:pt x="667143" y="153236"/>
                </a:lnTo>
                <a:lnTo>
                  <a:pt x="667143" y="536317"/>
                </a:lnTo>
                <a:lnTo>
                  <a:pt x="0" y="679621"/>
                </a:lnTo>
                <a:lnTo>
                  <a:pt x="667143" y="766166"/>
                </a:lnTo>
                <a:lnTo>
                  <a:pt x="2635525" y="766164"/>
                </a:lnTo>
                <a:lnTo>
                  <a:pt x="2635525" y="153236"/>
                </a:lnTo>
                <a:lnTo>
                  <a:pt x="2627713" y="104802"/>
                </a:lnTo>
                <a:lnTo>
                  <a:pt x="2605959" y="62737"/>
                </a:lnTo>
                <a:lnTo>
                  <a:pt x="2572788" y="29565"/>
                </a:lnTo>
                <a:lnTo>
                  <a:pt x="2530723" y="7812"/>
                </a:lnTo>
                <a:lnTo>
                  <a:pt x="248228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3086" y="2819400"/>
            <a:ext cx="2635885" cy="919480"/>
          </a:xfrm>
          <a:custGeom>
            <a:avLst/>
            <a:gdLst/>
            <a:ahLst/>
            <a:cxnLst/>
            <a:rect l="l" t="t" r="r" b="b"/>
            <a:pathLst>
              <a:path w="2635884" h="919479">
                <a:moveTo>
                  <a:pt x="667144" y="153236"/>
                </a:moveTo>
                <a:lnTo>
                  <a:pt x="674956" y="104801"/>
                </a:lnTo>
                <a:lnTo>
                  <a:pt x="696710" y="62736"/>
                </a:lnTo>
                <a:lnTo>
                  <a:pt x="729881" y="29565"/>
                </a:lnTo>
                <a:lnTo>
                  <a:pt x="771946" y="7812"/>
                </a:lnTo>
                <a:lnTo>
                  <a:pt x="820380" y="0"/>
                </a:lnTo>
                <a:lnTo>
                  <a:pt x="995207" y="0"/>
                </a:lnTo>
                <a:lnTo>
                  <a:pt x="1487303" y="0"/>
                </a:lnTo>
                <a:lnTo>
                  <a:pt x="2482289" y="0"/>
                </a:lnTo>
                <a:lnTo>
                  <a:pt x="2530723" y="7812"/>
                </a:lnTo>
                <a:lnTo>
                  <a:pt x="2572788" y="29565"/>
                </a:lnTo>
                <a:lnTo>
                  <a:pt x="2605959" y="62736"/>
                </a:lnTo>
                <a:lnTo>
                  <a:pt x="2627713" y="104801"/>
                </a:lnTo>
                <a:lnTo>
                  <a:pt x="2635525" y="153236"/>
                </a:lnTo>
                <a:lnTo>
                  <a:pt x="2635525" y="536317"/>
                </a:lnTo>
                <a:lnTo>
                  <a:pt x="2635525" y="766166"/>
                </a:lnTo>
                <a:lnTo>
                  <a:pt x="2627713" y="814599"/>
                </a:lnTo>
                <a:lnTo>
                  <a:pt x="2605959" y="856664"/>
                </a:lnTo>
                <a:lnTo>
                  <a:pt x="2572788" y="889835"/>
                </a:lnTo>
                <a:lnTo>
                  <a:pt x="2530723" y="911588"/>
                </a:lnTo>
                <a:lnTo>
                  <a:pt x="2482289" y="919401"/>
                </a:lnTo>
                <a:lnTo>
                  <a:pt x="1487303" y="919401"/>
                </a:lnTo>
                <a:lnTo>
                  <a:pt x="995207" y="919401"/>
                </a:lnTo>
                <a:lnTo>
                  <a:pt x="820380" y="919401"/>
                </a:lnTo>
                <a:lnTo>
                  <a:pt x="771946" y="911588"/>
                </a:lnTo>
                <a:lnTo>
                  <a:pt x="729881" y="889835"/>
                </a:lnTo>
                <a:lnTo>
                  <a:pt x="696710" y="856664"/>
                </a:lnTo>
                <a:lnTo>
                  <a:pt x="674956" y="814599"/>
                </a:lnTo>
                <a:lnTo>
                  <a:pt x="667144" y="766164"/>
                </a:lnTo>
                <a:lnTo>
                  <a:pt x="0" y="679621"/>
                </a:lnTo>
                <a:lnTo>
                  <a:pt x="667144" y="536317"/>
                </a:lnTo>
                <a:lnTo>
                  <a:pt x="667144" y="1532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94789" y="2888996"/>
            <a:ext cx="1718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034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Gradient 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ava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il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bl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6906" y="170180"/>
            <a:ext cx="53098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Inapplicable</a:t>
            </a:r>
            <a:r>
              <a:rPr spc="-3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919539"/>
            <a:ext cx="7608570" cy="44227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Control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Theory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0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Unstable in controlling non-linear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10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Supervised </a:t>
            </a:r>
            <a:r>
              <a:rPr sz="3200" b="1" spc="-10" dirty="0">
                <a:latin typeface="Arial"/>
                <a:cs typeface="Arial"/>
              </a:rPr>
              <a:t>Machine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Learning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Long training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phase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High-quality training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10"/>
              </a:spcBef>
              <a:buClr>
                <a:srgbClr val="C2131E"/>
              </a:buClr>
              <a:buSzPct val="79687"/>
              <a:buFont typeface="Wingdings"/>
              <a:buChar char=""/>
              <a:tabLst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Inapplicable or </a:t>
            </a:r>
            <a:r>
              <a:rPr sz="3200" spc="-5" dirty="0">
                <a:latin typeface="Arial"/>
                <a:cs typeface="Arial"/>
              </a:rPr>
              <a:t>inefficient to </a:t>
            </a:r>
            <a:r>
              <a:rPr sz="3200" spc="-10" dirty="0">
                <a:latin typeface="Arial"/>
                <a:cs typeface="Arial"/>
              </a:rPr>
              <a:t>serve as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spc="-10" dirty="0">
                <a:latin typeface="Arial"/>
                <a:cs typeface="Arial"/>
              </a:rPr>
              <a:t>core auto-tuning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Clr>
                <a:srgbClr val="016445"/>
              </a:buClr>
              <a:buSzPct val="75000"/>
              <a:buFont typeface="Wingdings"/>
              <a:buChar char="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Could be helpful as 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supplement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2918" y="1086318"/>
            <a:ext cx="418465" cy="418465"/>
          </a:xfrm>
          <a:custGeom>
            <a:avLst/>
            <a:gdLst/>
            <a:ahLst/>
            <a:cxnLst/>
            <a:rect l="l" t="t" r="r" b="b"/>
            <a:pathLst>
              <a:path w="418464" h="418465">
                <a:moveTo>
                  <a:pt x="101384" y="0"/>
                </a:moveTo>
                <a:lnTo>
                  <a:pt x="0" y="101384"/>
                </a:lnTo>
                <a:lnTo>
                  <a:pt x="107698" y="209081"/>
                </a:lnTo>
                <a:lnTo>
                  <a:pt x="0" y="316778"/>
                </a:lnTo>
                <a:lnTo>
                  <a:pt x="101384" y="418162"/>
                </a:lnTo>
                <a:lnTo>
                  <a:pt x="209081" y="310464"/>
                </a:lnTo>
                <a:lnTo>
                  <a:pt x="411848" y="310464"/>
                </a:lnTo>
                <a:lnTo>
                  <a:pt x="310464" y="209081"/>
                </a:lnTo>
                <a:lnTo>
                  <a:pt x="411848" y="107698"/>
                </a:lnTo>
                <a:lnTo>
                  <a:pt x="209081" y="107698"/>
                </a:lnTo>
                <a:lnTo>
                  <a:pt x="101384" y="0"/>
                </a:lnTo>
                <a:close/>
              </a:path>
              <a:path w="418464" h="418465">
                <a:moveTo>
                  <a:pt x="411848" y="310464"/>
                </a:moveTo>
                <a:lnTo>
                  <a:pt x="209081" y="310464"/>
                </a:lnTo>
                <a:lnTo>
                  <a:pt x="316778" y="418162"/>
                </a:lnTo>
                <a:lnTo>
                  <a:pt x="418162" y="316778"/>
                </a:lnTo>
                <a:lnTo>
                  <a:pt x="411848" y="310464"/>
                </a:lnTo>
                <a:close/>
              </a:path>
              <a:path w="418464" h="418465">
                <a:moveTo>
                  <a:pt x="316778" y="0"/>
                </a:moveTo>
                <a:lnTo>
                  <a:pt x="209081" y="107698"/>
                </a:lnTo>
                <a:lnTo>
                  <a:pt x="411848" y="107698"/>
                </a:lnTo>
                <a:lnTo>
                  <a:pt x="418162" y="101384"/>
                </a:lnTo>
                <a:lnTo>
                  <a:pt x="3167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2918" y="1086318"/>
            <a:ext cx="418465" cy="418465"/>
          </a:xfrm>
          <a:custGeom>
            <a:avLst/>
            <a:gdLst/>
            <a:ahLst/>
            <a:cxnLst/>
            <a:rect l="l" t="t" r="r" b="b"/>
            <a:pathLst>
              <a:path w="418464" h="418465">
                <a:moveTo>
                  <a:pt x="0" y="101384"/>
                </a:moveTo>
                <a:lnTo>
                  <a:pt x="101384" y="0"/>
                </a:lnTo>
                <a:lnTo>
                  <a:pt x="209081" y="107698"/>
                </a:lnTo>
                <a:lnTo>
                  <a:pt x="316778" y="0"/>
                </a:lnTo>
                <a:lnTo>
                  <a:pt x="418162" y="101384"/>
                </a:lnTo>
                <a:lnTo>
                  <a:pt x="310464" y="209081"/>
                </a:lnTo>
                <a:lnTo>
                  <a:pt x="418162" y="316778"/>
                </a:lnTo>
                <a:lnTo>
                  <a:pt x="316778" y="418162"/>
                </a:lnTo>
                <a:lnTo>
                  <a:pt x="209081" y="310464"/>
                </a:lnTo>
                <a:lnTo>
                  <a:pt x="101384" y="418162"/>
                </a:lnTo>
                <a:lnTo>
                  <a:pt x="0" y="316778"/>
                </a:lnTo>
                <a:lnTo>
                  <a:pt x="107698" y="209081"/>
                </a:lnTo>
                <a:lnTo>
                  <a:pt x="0" y="1013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82318" y="2229318"/>
            <a:ext cx="418465" cy="418465"/>
          </a:xfrm>
          <a:custGeom>
            <a:avLst/>
            <a:gdLst/>
            <a:ahLst/>
            <a:cxnLst/>
            <a:rect l="l" t="t" r="r" b="b"/>
            <a:pathLst>
              <a:path w="418465" h="418464">
                <a:moveTo>
                  <a:pt x="101384" y="0"/>
                </a:moveTo>
                <a:lnTo>
                  <a:pt x="0" y="101384"/>
                </a:lnTo>
                <a:lnTo>
                  <a:pt x="107698" y="209081"/>
                </a:lnTo>
                <a:lnTo>
                  <a:pt x="0" y="316778"/>
                </a:lnTo>
                <a:lnTo>
                  <a:pt x="101384" y="418162"/>
                </a:lnTo>
                <a:lnTo>
                  <a:pt x="209081" y="310464"/>
                </a:lnTo>
                <a:lnTo>
                  <a:pt x="411848" y="310464"/>
                </a:lnTo>
                <a:lnTo>
                  <a:pt x="310464" y="209081"/>
                </a:lnTo>
                <a:lnTo>
                  <a:pt x="411848" y="107698"/>
                </a:lnTo>
                <a:lnTo>
                  <a:pt x="209081" y="107698"/>
                </a:lnTo>
                <a:lnTo>
                  <a:pt x="101384" y="0"/>
                </a:lnTo>
                <a:close/>
              </a:path>
              <a:path w="418465" h="418464">
                <a:moveTo>
                  <a:pt x="411848" y="310464"/>
                </a:moveTo>
                <a:lnTo>
                  <a:pt x="209081" y="310464"/>
                </a:lnTo>
                <a:lnTo>
                  <a:pt x="316778" y="418162"/>
                </a:lnTo>
                <a:lnTo>
                  <a:pt x="418162" y="316778"/>
                </a:lnTo>
                <a:lnTo>
                  <a:pt x="411848" y="310464"/>
                </a:lnTo>
                <a:close/>
              </a:path>
              <a:path w="418465" h="418464">
                <a:moveTo>
                  <a:pt x="316778" y="0"/>
                </a:moveTo>
                <a:lnTo>
                  <a:pt x="209081" y="107698"/>
                </a:lnTo>
                <a:lnTo>
                  <a:pt x="411848" y="107698"/>
                </a:lnTo>
                <a:lnTo>
                  <a:pt x="418162" y="101384"/>
                </a:lnTo>
                <a:lnTo>
                  <a:pt x="3167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82318" y="2229318"/>
            <a:ext cx="418465" cy="418465"/>
          </a:xfrm>
          <a:custGeom>
            <a:avLst/>
            <a:gdLst/>
            <a:ahLst/>
            <a:cxnLst/>
            <a:rect l="l" t="t" r="r" b="b"/>
            <a:pathLst>
              <a:path w="418465" h="418464">
                <a:moveTo>
                  <a:pt x="0" y="101384"/>
                </a:moveTo>
                <a:lnTo>
                  <a:pt x="101384" y="0"/>
                </a:lnTo>
                <a:lnTo>
                  <a:pt x="209081" y="107698"/>
                </a:lnTo>
                <a:lnTo>
                  <a:pt x="316778" y="0"/>
                </a:lnTo>
                <a:lnTo>
                  <a:pt x="418162" y="101384"/>
                </a:lnTo>
                <a:lnTo>
                  <a:pt x="310464" y="209081"/>
                </a:lnTo>
                <a:lnTo>
                  <a:pt x="418162" y="316778"/>
                </a:lnTo>
                <a:lnTo>
                  <a:pt x="316778" y="418162"/>
                </a:lnTo>
                <a:lnTo>
                  <a:pt x="209081" y="310464"/>
                </a:lnTo>
                <a:lnTo>
                  <a:pt x="101384" y="418162"/>
                </a:lnTo>
                <a:lnTo>
                  <a:pt x="0" y="316778"/>
                </a:lnTo>
                <a:lnTo>
                  <a:pt x="107698" y="209081"/>
                </a:lnTo>
                <a:lnTo>
                  <a:pt x="0" y="1013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006" y="170180"/>
            <a:ext cx="57410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Black-box</a:t>
            </a:r>
            <a:r>
              <a:rPr spc="-50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52541" y="4643198"/>
            <a:ext cx="2571750" cy="919480"/>
          </a:xfrm>
          <a:custGeom>
            <a:avLst/>
            <a:gdLst/>
            <a:ahLst/>
            <a:cxnLst/>
            <a:rect l="l" t="t" r="r" b="b"/>
            <a:pathLst>
              <a:path w="2571750" h="919479">
                <a:moveTo>
                  <a:pt x="2418422" y="0"/>
                </a:moveTo>
                <a:lnTo>
                  <a:pt x="153236" y="0"/>
                </a:lnTo>
                <a:lnTo>
                  <a:pt x="104801" y="7812"/>
                </a:lnTo>
                <a:lnTo>
                  <a:pt x="62736" y="29565"/>
                </a:lnTo>
                <a:lnTo>
                  <a:pt x="29565" y="62737"/>
                </a:lnTo>
                <a:lnTo>
                  <a:pt x="7812" y="104802"/>
                </a:lnTo>
                <a:lnTo>
                  <a:pt x="0" y="153236"/>
                </a:lnTo>
                <a:lnTo>
                  <a:pt x="0" y="766164"/>
                </a:lnTo>
                <a:lnTo>
                  <a:pt x="7812" y="814598"/>
                </a:lnTo>
                <a:lnTo>
                  <a:pt x="29565" y="856664"/>
                </a:lnTo>
                <a:lnTo>
                  <a:pt x="62736" y="889835"/>
                </a:lnTo>
                <a:lnTo>
                  <a:pt x="104801" y="911589"/>
                </a:lnTo>
                <a:lnTo>
                  <a:pt x="153236" y="919401"/>
                </a:lnTo>
                <a:lnTo>
                  <a:pt x="2418422" y="919401"/>
                </a:lnTo>
                <a:lnTo>
                  <a:pt x="2466856" y="911589"/>
                </a:lnTo>
                <a:lnTo>
                  <a:pt x="2508921" y="889835"/>
                </a:lnTo>
                <a:lnTo>
                  <a:pt x="2542093" y="856664"/>
                </a:lnTo>
                <a:lnTo>
                  <a:pt x="2563846" y="814598"/>
                </a:lnTo>
                <a:lnTo>
                  <a:pt x="2571658" y="766164"/>
                </a:lnTo>
                <a:lnTo>
                  <a:pt x="2571658" y="153236"/>
                </a:lnTo>
                <a:lnTo>
                  <a:pt x="2563846" y="104802"/>
                </a:lnTo>
                <a:lnTo>
                  <a:pt x="2542093" y="62737"/>
                </a:lnTo>
                <a:lnTo>
                  <a:pt x="2508921" y="29565"/>
                </a:lnTo>
                <a:lnTo>
                  <a:pt x="2466856" y="7812"/>
                </a:lnTo>
                <a:lnTo>
                  <a:pt x="2418422" y="0"/>
                </a:lnTo>
                <a:close/>
              </a:path>
            </a:pathLst>
          </a:custGeom>
          <a:solidFill>
            <a:srgbClr val="D2D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541" y="4643198"/>
            <a:ext cx="2571750" cy="919480"/>
          </a:xfrm>
          <a:custGeom>
            <a:avLst/>
            <a:gdLst/>
            <a:ahLst/>
            <a:cxnLst/>
            <a:rect l="l" t="t" r="r" b="b"/>
            <a:pathLst>
              <a:path w="2571750" h="919479">
                <a:moveTo>
                  <a:pt x="0" y="153236"/>
                </a:moveTo>
                <a:lnTo>
                  <a:pt x="7812" y="104802"/>
                </a:lnTo>
                <a:lnTo>
                  <a:pt x="29565" y="62737"/>
                </a:lnTo>
                <a:lnTo>
                  <a:pt x="62737" y="29565"/>
                </a:lnTo>
                <a:lnTo>
                  <a:pt x="104801" y="7812"/>
                </a:lnTo>
                <a:lnTo>
                  <a:pt x="153236" y="0"/>
                </a:lnTo>
                <a:lnTo>
                  <a:pt x="2418423" y="0"/>
                </a:lnTo>
                <a:lnTo>
                  <a:pt x="2466857" y="7812"/>
                </a:lnTo>
                <a:lnTo>
                  <a:pt x="2508922" y="29565"/>
                </a:lnTo>
                <a:lnTo>
                  <a:pt x="2542093" y="62737"/>
                </a:lnTo>
                <a:lnTo>
                  <a:pt x="2563846" y="104802"/>
                </a:lnTo>
                <a:lnTo>
                  <a:pt x="2571659" y="153236"/>
                </a:lnTo>
                <a:lnTo>
                  <a:pt x="2571659" y="766164"/>
                </a:lnTo>
                <a:lnTo>
                  <a:pt x="2563846" y="814598"/>
                </a:lnTo>
                <a:lnTo>
                  <a:pt x="2542093" y="856663"/>
                </a:lnTo>
                <a:lnTo>
                  <a:pt x="2508922" y="889835"/>
                </a:lnTo>
                <a:lnTo>
                  <a:pt x="2466857" y="911588"/>
                </a:lnTo>
                <a:lnTo>
                  <a:pt x="2418423" y="919401"/>
                </a:lnTo>
                <a:lnTo>
                  <a:pt x="153236" y="919401"/>
                </a:lnTo>
                <a:lnTo>
                  <a:pt x="104801" y="911588"/>
                </a:lnTo>
                <a:lnTo>
                  <a:pt x="62737" y="889835"/>
                </a:lnTo>
                <a:lnTo>
                  <a:pt x="29565" y="856663"/>
                </a:lnTo>
                <a:lnTo>
                  <a:pt x="7812" y="814598"/>
                </a:lnTo>
                <a:lnTo>
                  <a:pt x="0" y="766164"/>
                </a:lnTo>
                <a:lnTo>
                  <a:pt x="0" y="153236"/>
                </a:lnTo>
                <a:close/>
              </a:path>
            </a:pathLst>
          </a:custGeom>
          <a:ln w="9525">
            <a:solidFill>
              <a:srgbClr val="D2D2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7926" y="4711700"/>
            <a:ext cx="202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Configuration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8301" y="4643198"/>
            <a:ext cx="1823720" cy="919480"/>
          </a:xfrm>
          <a:custGeom>
            <a:avLst/>
            <a:gdLst/>
            <a:ahLst/>
            <a:cxnLst/>
            <a:rect l="l" t="t" r="r" b="b"/>
            <a:pathLst>
              <a:path w="1823720" h="919479">
                <a:moveTo>
                  <a:pt x="1670461" y="0"/>
                </a:moveTo>
                <a:lnTo>
                  <a:pt x="153236" y="0"/>
                </a:lnTo>
                <a:lnTo>
                  <a:pt x="104802" y="7812"/>
                </a:lnTo>
                <a:lnTo>
                  <a:pt x="62737" y="29565"/>
                </a:lnTo>
                <a:lnTo>
                  <a:pt x="29565" y="62737"/>
                </a:lnTo>
                <a:lnTo>
                  <a:pt x="7812" y="104802"/>
                </a:lnTo>
                <a:lnTo>
                  <a:pt x="0" y="153238"/>
                </a:lnTo>
                <a:lnTo>
                  <a:pt x="0" y="766164"/>
                </a:lnTo>
                <a:lnTo>
                  <a:pt x="7812" y="814598"/>
                </a:lnTo>
                <a:lnTo>
                  <a:pt x="29565" y="856664"/>
                </a:lnTo>
                <a:lnTo>
                  <a:pt x="62737" y="889835"/>
                </a:lnTo>
                <a:lnTo>
                  <a:pt x="104802" y="911589"/>
                </a:lnTo>
                <a:lnTo>
                  <a:pt x="153236" y="919401"/>
                </a:lnTo>
                <a:lnTo>
                  <a:pt x="1670461" y="919401"/>
                </a:lnTo>
                <a:lnTo>
                  <a:pt x="1718896" y="911589"/>
                </a:lnTo>
                <a:lnTo>
                  <a:pt x="1760961" y="889835"/>
                </a:lnTo>
                <a:lnTo>
                  <a:pt x="1794132" y="856664"/>
                </a:lnTo>
                <a:lnTo>
                  <a:pt x="1815886" y="814598"/>
                </a:lnTo>
                <a:lnTo>
                  <a:pt x="1823698" y="766164"/>
                </a:lnTo>
                <a:lnTo>
                  <a:pt x="1823698" y="153238"/>
                </a:lnTo>
                <a:lnTo>
                  <a:pt x="1815886" y="104802"/>
                </a:lnTo>
                <a:lnTo>
                  <a:pt x="1794132" y="62737"/>
                </a:lnTo>
                <a:lnTo>
                  <a:pt x="1760961" y="29565"/>
                </a:lnTo>
                <a:lnTo>
                  <a:pt x="1718896" y="7812"/>
                </a:lnTo>
                <a:lnTo>
                  <a:pt x="1670461" y="0"/>
                </a:lnTo>
                <a:close/>
              </a:path>
            </a:pathLst>
          </a:custGeom>
          <a:solidFill>
            <a:srgbClr val="D2D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8301" y="4643198"/>
            <a:ext cx="1823720" cy="919480"/>
          </a:xfrm>
          <a:custGeom>
            <a:avLst/>
            <a:gdLst/>
            <a:ahLst/>
            <a:cxnLst/>
            <a:rect l="l" t="t" r="r" b="b"/>
            <a:pathLst>
              <a:path w="1823720" h="919479">
                <a:moveTo>
                  <a:pt x="0" y="153237"/>
                </a:moveTo>
                <a:lnTo>
                  <a:pt x="7812" y="104802"/>
                </a:lnTo>
                <a:lnTo>
                  <a:pt x="29565" y="62737"/>
                </a:lnTo>
                <a:lnTo>
                  <a:pt x="62737" y="29565"/>
                </a:lnTo>
                <a:lnTo>
                  <a:pt x="104802" y="7812"/>
                </a:lnTo>
                <a:lnTo>
                  <a:pt x="153237" y="0"/>
                </a:lnTo>
                <a:lnTo>
                  <a:pt x="1670461" y="0"/>
                </a:lnTo>
                <a:lnTo>
                  <a:pt x="1718895" y="7812"/>
                </a:lnTo>
                <a:lnTo>
                  <a:pt x="1760960" y="29565"/>
                </a:lnTo>
                <a:lnTo>
                  <a:pt x="1794132" y="62737"/>
                </a:lnTo>
                <a:lnTo>
                  <a:pt x="1815885" y="104802"/>
                </a:lnTo>
                <a:lnTo>
                  <a:pt x="1823698" y="153237"/>
                </a:lnTo>
                <a:lnTo>
                  <a:pt x="1823698" y="766163"/>
                </a:lnTo>
                <a:lnTo>
                  <a:pt x="1815885" y="814598"/>
                </a:lnTo>
                <a:lnTo>
                  <a:pt x="1794132" y="856663"/>
                </a:lnTo>
                <a:lnTo>
                  <a:pt x="1760960" y="889835"/>
                </a:lnTo>
                <a:lnTo>
                  <a:pt x="1718895" y="911588"/>
                </a:lnTo>
                <a:lnTo>
                  <a:pt x="1670461" y="919401"/>
                </a:lnTo>
                <a:lnTo>
                  <a:pt x="153237" y="919401"/>
                </a:lnTo>
                <a:lnTo>
                  <a:pt x="104802" y="911588"/>
                </a:lnTo>
                <a:lnTo>
                  <a:pt x="62737" y="889835"/>
                </a:lnTo>
                <a:lnTo>
                  <a:pt x="29565" y="856663"/>
                </a:lnTo>
                <a:lnTo>
                  <a:pt x="7812" y="814598"/>
                </a:lnTo>
                <a:lnTo>
                  <a:pt x="0" y="766163"/>
                </a:lnTo>
                <a:lnTo>
                  <a:pt x="0" y="153237"/>
                </a:lnTo>
                <a:close/>
              </a:path>
            </a:pathLst>
          </a:custGeom>
          <a:ln w="9525">
            <a:solidFill>
              <a:srgbClr val="D2D2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87512" y="4711700"/>
            <a:ext cx="1566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marR="5080" indent="-21907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va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-5" dirty="0">
                <a:latin typeface="Arial"/>
                <a:cs typeface="Arial"/>
              </a:rPr>
              <a:t>u</a:t>
            </a:r>
            <a:r>
              <a:rPr sz="2400" b="1" dirty="0">
                <a:latin typeface="Arial"/>
                <a:cs typeface="Arial"/>
              </a:rPr>
              <a:t>at</a:t>
            </a:r>
            <a:r>
              <a:rPr sz="2400" b="1" spc="-10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n  </a:t>
            </a:r>
            <a:r>
              <a:rPr sz="2400" b="1" spc="-5" dirty="0"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79342" y="4798100"/>
            <a:ext cx="3374390" cy="307340"/>
          </a:xfrm>
          <a:custGeom>
            <a:avLst/>
            <a:gdLst/>
            <a:ahLst/>
            <a:cxnLst/>
            <a:rect l="l" t="t" r="r" b="b"/>
            <a:pathLst>
              <a:path w="3374390" h="307339">
                <a:moveTo>
                  <a:pt x="3220212" y="0"/>
                </a:moveTo>
                <a:lnTo>
                  <a:pt x="3220212" y="76824"/>
                </a:lnTo>
                <a:lnTo>
                  <a:pt x="0" y="76824"/>
                </a:lnTo>
                <a:lnTo>
                  <a:pt x="0" y="230475"/>
                </a:lnTo>
                <a:lnTo>
                  <a:pt x="3220212" y="230475"/>
                </a:lnTo>
                <a:lnTo>
                  <a:pt x="3220212" y="307299"/>
                </a:lnTo>
                <a:lnTo>
                  <a:pt x="3373857" y="153652"/>
                </a:lnTo>
                <a:lnTo>
                  <a:pt x="3220212" y="0"/>
                </a:lnTo>
                <a:close/>
              </a:path>
            </a:pathLst>
          </a:custGeom>
          <a:solidFill>
            <a:srgbClr val="D2D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9342" y="4798100"/>
            <a:ext cx="3374390" cy="307340"/>
          </a:xfrm>
          <a:custGeom>
            <a:avLst/>
            <a:gdLst/>
            <a:ahLst/>
            <a:cxnLst/>
            <a:rect l="l" t="t" r="r" b="b"/>
            <a:pathLst>
              <a:path w="3374390" h="307339">
                <a:moveTo>
                  <a:pt x="0" y="76823"/>
                </a:moveTo>
                <a:lnTo>
                  <a:pt x="3220212" y="76823"/>
                </a:lnTo>
                <a:lnTo>
                  <a:pt x="3220212" y="0"/>
                </a:lnTo>
                <a:lnTo>
                  <a:pt x="3373858" y="153651"/>
                </a:lnTo>
                <a:lnTo>
                  <a:pt x="3220212" y="307299"/>
                </a:lnTo>
                <a:lnTo>
                  <a:pt x="3220212" y="230475"/>
                </a:lnTo>
                <a:lnTo>
                  <a:pt x="0" y="230475"/>
                </a:lnTo>
                <a:lnTo>
                  <a:pt x="0" y="768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9342" y="5102899"/>
            <a:ext cx="3374390" cy="307340"/>
          </a:xfrm>
          <a:custGeom>
            <a:avLst/>
            <a:gdLst/>
            <a:ahLst/>
            <a:cxnLst/>
            <a:rect l="l" t="t" r="r" b="b"/>
            <a:pathLst>
              <a:path w="3374390" h="307339">
                <a:moveTo>
                  <a:pt x="153645" y="0"/>
                </a:moveTo>
                <a:lnTo>
                  <a:pt x="0" y="153648"/>
                </a:lnTo>
                <a:lnTo>
                  <a:pt x="153645" y="307299"/>
                </a:lnTo>
                <a:lnTo>
                  <a:pt x="153645" y="230475"/>
                </a:lnTo>
                <a:lnTo>
                  <a:pt x="3373857" y="230475"/>
                </a:lnTo>
                <a:lnTo>
                  <a:pt x="3373857" y="76824"/>
                </a:lnTo>
                <a:lnTo>
                  <a:pt x="153645" y="76824"/>
                </a:lnTo>
                <a:lnTo>
                  <a:pt x="153645" y="0"/>
                </a:lnTo>
                <a:close/>
              </a:path>
            </a:pathLst>
          </a:custGeom>
          <a:solidFill>
            <a:srgbClr val="D2D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79341" y="5102899"/>
            <a:ext cx="3374390" cy="307340"/>
          </a:xfrm>
          <a:custGeom>
            <a:avLst/>
            <a:gdLst/>
            <a:ahLst/>
            <a:cxnLst/>
            <a:rect l="l" t="t" r="r" b="b"/>
            <a:pathLst>
              <a:path w="3374390" h="307339">
                <a:moveTo>
                  <a:pt x="3373858" y="230475"/>
                </a:moveTo>
                <a:lnTo>
                  <a:pt x="153646" y="230475"/>
                </a:lnTo>
                <a:lnTo>
                  <a:pt x="153646" y="307299"/>
                </a:lnTo>
                <a:lnTo>
                  <a:pt x="0" y="153647"/>
                </a:lnTo>
                <a:lnTo>
                  <a:pt x="153646" y="0"/>
                </a:lnTo>
                <a:lnTo>
                  <a:pt x="153646" y="76823"/>
                </a:lnTo>
                <a:lnTo>
                  <a:pt x="3373858" y="76823"/>
                </a:lnTo>
                <a:lnTo>
                  <a:pt x="3373858" y="230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4540" y="1011427"/>
            <a:ext cx="7080250" cy="3820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Successfully applied in auto-tuning </a:t>
            </a:r>
            <a:r>
              <a:rPr sz="2800" spc="-5" dirty="0">
                <a:latin typeface="Arial"/>
                <a:cs typeface="Arial"/>
              </a:rPr>
              <a:t>system  </a:t>
            </a:r>
            <a:r>
              <a:rPr sz="2800" dirty="0">
                <a:latin typeface="Arial"/>
                <a:cs typeface="Arial"/>
              </a:rPr>
              <a:t>configurations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Examples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Genetic Algorithms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(GA)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Simulated Annealing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(SA)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016445"/>
              </a:buClr>
              <a:buSzPct val="79166"/>
              <a:buFont typeface="Wingdings"/>
              <a:buChar char="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Bayesian Optimization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(BO)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Clr>
                <a:srgbClr val="C2131E"/>
              </a:buClr>
              <a:buSzPct val="7857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Obliviousness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system’s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internals</a:t>
            </a:r>
            <a:endParaRPr sz="2800">
              <a:latin typeface="Arial"/>
              <a:cs typeface="Arial"/>
            </a:endParaRPr>
          </a:p>
          <a:p>
            <a:pPr marL="3441700">
              <a:lnSpc>
                <a:spcPct val="100000"/>
              </a:lnSpc>
              <a:spcBef>
                <a:spcPts val="785"/>
              </a:spcBef>
            </a:pPr>
            <a:r>
              <a:rPr sz="2400" b="1" spc="-5" dirty="0">
                <a:latin typeface="Arial"/>
                <a:cs typeface="Arial"/>
              </a:rPr>
              <a:t>evaluate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07</a:t>
            </a:r>
            <a:r>
              <a:rPr spc="-10" dirty="0"/>
              <a:t>/</a:t>
            </a:r>
            <a:r>
              <a:rPr spc="-5" dirty="0"/>
              <a:t>13</a:t>
            </a:r>
            <a:r>
              <a:rPr spc="-10" dirty="0"/>
              <a:t>/</a:t>
            </a:r>
            <a:r>
              <a:rPr spc="-5" dirty="0"/>
              <a:t>2018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Towards Better Understanding of Black-box Auto-Tuning</a:t>
            </a:r>
            <a:r>
              <a:rPr spc="25" dirty="0"/>
              <a:t> </a:t>
            </a:r>
            <a:r>
              <a:rPr spc="-5" dirty="0"/>
              <a:t>(ATC’18)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345940" y="5278628"/>
            <a:ext cx="890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select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화면 슬라이드 쇼(4:3)</PresentationFormat>
  <Slides>31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Theme</vt:lpstr>
      <vt:lpstr>Towards Better Understanding of  Black-box Auto-Tuning: A Comparative  Analysis for Storage Systems</vt:lpstr>
      <vt:lpstr>Outline</vt:lpstr>
      <vt:lpstr>Motivation</vt:lpstr>
      <vt:lpstr>Contributions</vt:lpstr>
      <vt:lpstr>Outline</vt:lpstr>
      <vt:lpstr>Concepts</vt:lpstr>
      <vt:lpstr>Challenges</vt:lpstr>
      <vt:lpstr>Inapplicable Methods</vt:lpstr>
      <vt:lpstr>Black-box Optimization</vt:lpstr>
      <vt:lpstr>Key Factors</vt:lpstr>
      <vt:lpstr>Applied Methods</vt:lpstr>
      <vt:lpstr>Simulated Annealing</vt:lpstr>
      <vt:lpstr>Genetic Algorithms</vt:lpstr>
      <vt:lpstr>Reinforcement learning</vt:lpstr>
      <vt:lpstr>Deep Q-Networks</vt:lpstr>
      <vt:lpstr>Bayesian Optimization</vt:lpstr>
      <vt:lpstr>Outline</vt:lpstr>
      <vt:lpstr>Experimental Setup</vt:lpstr>
      <vt:lpstr>Experiment Setup (cont.)</vt:lpstr>
      <vt:lpstr>Outline</vt:lpstr>
      <vt:lpstr>Best Throughput</vt:lpstr>
      <vt:lpstr>Success rate for finding near-optimal  configurations</vt:lpstr>
      <vt:lpstr>Instant Throughput</vt:lpstr>
      <vt:lpstr>Genetic Algorithm (GA) Diversity</vt:lpstr>
      <vt:lpstr>Correlation Analysis</vt:lpstr>
      <vt:lpstr>Outline</vt:lpstr>
      <vt:lpstr>Related Work</vt:lpstr>
      <vt:lpstr>Outline</vt:lpstr>
      <vt:lpstr>Conclusions &amp; Contributions</vt:lpstr>
      <vt:lpstr>Future Work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Better Understanding of  Black-box Auto-Tuning: A Comparative  Analysis for Storage Systems</dc:title>
  <cp:revision>76</cp:revision>
  <dcterms:created xsi:type="dcterms:W3CDTF">2021-04-06T04:59:57Z</dcterms:created>
  <dcterms:modified xsi:type="dcterms:W3CDTF">2021-04-07T01:24:23Z</dcterms:modified>
</cp:coreProperties>
</file>