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6"/>
  </p:notesMasterIdLst>
  <p:sldIdLst>
    <p:sldId id="259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embeddedFontLst>
    <p:embeddedFont>
      <p:font typeface="lato" panose="020B0600000101010101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맑은 고딕" panose="020B0503020000020004" pitchFamily="50" charset="-127"/>
      <p:regular r:id="rId45"/>
      <p:bold r:id="rId46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492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5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8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The Design and Implementation of a Log-Structured File System</a:t>
            </a:r>
            <a:endParaRPr lang="en-US" sz="3600" dirty="0">
              <a:solidFill>
                <a:srgbClr val="3B3B3B"/>
              </a:solidFill>
              <a:latin typeface="lato"/>
              <a:ea typeface="+mn-lt"/>
              <a:cs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Mendel Rosenblum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sz="2200" dirty="0">
                <a:ea typeface="+mn-lt"/>
                <a:cs typeface="+mn-lt"/>
              </a:rPr>
              <a:t>John K. Ousterhout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14097" y="517375"/>
            <a:ext cx="1075937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SOSP’91</a:t>
            </a:r>
            <a:endParaRPr lang="en-US" altLang="ko-KR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86CD-14CC-4257-A8B7-67E2DB21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cleaning mechanism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8F1D9-1793-4627-81A1-08263515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summary block</a:t>
            </a:r>
          </a:p>
          <a:p>
            <a:pPr lvl="1"/>
            <a:r>
              <a:rPr lang="en-US" altLang="ko-KR" dirty="0"/>
              <a:t>Identifies each piece of information that is written in the segment</a:t>
            </a:r>
          </a:p>
          <a:p>
            <a:pPr lvl="1"/>
            <a:r>
              <a:rPr lang="en-US" altLang="ko-KR" dirty="0"/>
              <a:t>The file number &amp; block number </a:t>
            </a:r>
          </a:p>
          <a:p>
            <a:pPr lvl="1"/>
            <a:r>
              <a:rPr lang="en-US" altLang="ko-KR" dirty="0"/>
              <a:t>Distinguish live blocks</a:t>
            </a:r>
          </a:p>
          <a:p>
            <a:r>
              <a:rPr lang="en-US" altLang="ko-KR" dirty="0"/>
              <a:t>Liveness – checking the file’s </a:t>
            </a:r>
            <a:r>
              <a:rPr lang="en-US" altLang="ko-KR" dirty="0" err="1"/>
              <a:t>inode</a:t>
            </a:r>
            <a:r>
              <a:rPr lang="en-US" altLang="ko-KR" dirty="0"/>
              <a:t> or indirect block</a:t>
            </a:r>
          </a:p>
          <a:p>
            <a:r>
              <a:rPr lang="en-US" altLang="ko-KR" dirty="0"/>
              <a:t>Sprite LFS – UID</a:t>
            </a:r>
          </a:p>
          <a:p>
            <a:r>
              <a:rPr lang="en-US" altLang="ko-KR" dirty="0"/>
              <a:t>No free-block list or bitmap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A46C70-F05C-49CD-8D3B-70D0BD11F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44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747FB-679C-496D-8BAF-A3EC1DB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cleaning policies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3D498-4333-4AEE-9459-6C1B9EF6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When</a:t>
            </a:r>
            <a:r>
              <a:rPr lang="en-US" altLang="ko-KR" dirty="0"/>
              <a:t> should the</a:t>
            </a:r>
            <a:r>
              <a:rPr lang="ko-KR" altLang="en-US" dirty="0"/>
              <a:t> </a:t>
            </a:r>
            <a:r>
              <a:rPr lang="en-US" altLang="ko-KR" dirty="0"/>
              <a:t>segment</a:t>
            </a:r>
            <a:r>
              <a:rPr lang="ko-KR" altLang="en-US" dirty="0"/>
              <a:t> </a:t>
            </a:r>
            <a:r>
              <a:rPr lang="en-US" altLang="ko-KR" dirty="0"/>
              <a:t>cleaner execute?</a:t>
            </a:r>
          </a:p>
          <a:p>
            <a:pPr lvl="1"/>
            <a:r>
              <a:rPr lang="en-US" altLang="ko-KR" dirty="0"/>
              <a:t>Continuously in background / only at night / only the disk exhausted</a:t>
            </a:r>
          </a:p>
          <a:p>
            <a:r>
              <a:rPr lang="en-US" altLang="ko-KR" b="1" dirty="0"/>
              <a:t>How many </a:t>
            </a:r>
            <a:r>
              <a:rPr lang="en-US" altLang="ko-KR" dirty="0"/>
              <a:t>segments</a:t>
            </a:r>
            <a:r>
              <a:rPr lang="en-US" altLang="ko-KR" b="1" dirty="0"/>
              <a:t> </a:t>
            </a:r>
            <a:r>
              <a:rPr lang="en-US" altLang="ko-KR" dirty="0"/>
              <a:t>should it clean at a time?</a:t>
            </a:r>
          </a:p>
          <a:p>
            <a:r>
              <a:rPr lang="en-US" altLang="ko-KR" b="1" dirty="0"/>
              <a:t>Which </a:t>
            </a:r>
            <a:r>
              <a:rPr lang="en-US" altLang="ko-KR" dirty="0"/>
              <a:t>segment</a:t>
            </a:r>
            <a:r>
              <a:rPr lang="en-US" altLang="ko-KR" b="1" dirty="0"/>
              <a:t> </a:t>
            </a:r>
            <a:r>
              <a:rPr lang="en-US" altLang="ko-KR" dirty="0"/>
              <a:t>should be cleaned?</a:t>
            </a:r>
          </a:p>
          <a:p>
            <a:r>
              <a:rPr lang="en-US" altLang="ko-KR" dirty="0"/>
              <a:t>How should the</a:t>
            </a:r>
            <a:r>
              <a:rPr lang="ko-KR" altLang="en-US" dirty="0"/>
              <a:t> </a:t>
            </a:r>
            <a:r>
              <a:rPr lang="en-US" altLang="ko-KR" b="1" dirty="0"/>
              <a:t>live</a:t>
            </a:r>
            <a:r>
              <a:rPr lang="ko-KR" altLang="en-US" b="1" dirty="0"/>
              <a:t> </a:t>
            </a:r>
            <a:r>
              <a:rPr lang="en-US" altLang="ko-KR" b="1" dirty="0"/>
              <a:t>blocks</a:t>
            </a:r>
            <a:r>
              <a:rPr lang="ko-KR" altLang="en-US" b="1" dirty="0"/>
              <a:t> </a:t>
            </a:r>
            <a:r>
              <a:rPr lang="en-US" altLang="ko-KR" b="1" dirty="0"/>
              <a:t>be</a:t>
            </a:r>
            <a:r>
              <a:rPr lang="ko-KR" altLang="en-US" b="1" dirty="0"/>
              <a:t> </a:t>
            </a:r>
            <a:r>
              <a:rPr lang="en-US" altLang="ko-KR" b="1" dirty="0"/>
              <a:t>grouped</a:t>
            </a:r>
            <a:r>
              <a:rPr lang="ko-KR" altLang="en-US" b="1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they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written</a:t>
            </a:r>
            <a:r>
              <a:rPr lang="ko-KR" altLang="en-US" dirty="0"/>
              <a:t> </a:t>
            </a:r>
            <a:r>
              <a:rPr lang="en-US" altLang="ko-KR" dirty="0"/>
              <a:t>out?</a:t>
            </a:r>
          </a:p>
          <a:p>
            <a:pPr lvl="1"/>
            <a:r>
              <a:rPr lang="en-US" altLang="ko-KR" dirty="0"/>
              <a:t>Enhance the locality of future reads (e.g., same directory together)</a:t>
            </a:r>
          </a:p>
          <a:p>
            <a:pPr lvl="1"/>
            <a:r>
              <a:rPr lang="en-US" altLang="ko-KR" dirty="0"/>
              <a:t>Age sort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0DFFBA-34E8-4B3B-9E97-EAFB6E775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79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FA14D-6C78-4BFE-9107-33A6A1EB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cleaning policies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51729-50F3-4558-B8AA-20E59F07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Start</a:t>
            </a:r>
            <a:r>
              <a:rPr lang="en-US" altLang="ko-KR" dirty="0"/>
              <a:t>: the number of clean segments &lt; </a:t>
            </a:r>
            <a:r>
              <a:rPr lang="en-US" altLang="ko-KR" dirty="0" err="1"/>
              <a:t>start_threshold</a:t>
            </a:r>
            <a:endParaRPr lang="en-US" altLang="ko-KR" dirty="0"/>
          </a:p>
          <a:p>
            <a:pPr lvl="1"/>
            <a:r>
              <a:rPr lang="en-US" altLang="ko-KR" dirty="0"/>
              <a:t>Threshold = typically a few tens of segments</a:t>
            </a:r>
          </a:p>
          <a:p>
            <a:r>
              <a:rPr lang="en-US" altLang="ko-KR" dirty="0"/>
              <a:t>Cleans </a:t>
            </a:r>
            <a:r>
              <a:rPr lang="en-US" altLang="ko-KR" b="1" dirty="0"/>
              <a:t>a few tens of segments </a:t>
            </a:r>
            <a:r>
              <a:rPr lang="en-US" altLang="ko-KR" dirty="0"/>
              <a:t>at a time</a:t>
            </a:r>
          </a:p>
          <a:p>
            <a:r>
              <a:rPr lang="en-US" altLang="ko-KR" b="1" dirty="0"/>
              <a:t>Cleans until</a:t>
            </a:r>
            <a:r>
              <a:rPr lang="en-US" altLang="ko-KR" dirty="0"/>
              <a:t>: the number of clean segments &gt; </a:t>
            </a:r>
            <a:r>
              <a:rPr lang="en-US" altLang="ko-KR" dirty="0" err="1"/>
              <a:t>stop_threshold</a:t>
            </a:r>
            <a:endParaRPr lang="en-US" altLang="ko-KR" dirty="0"/>
          </a:p>
          <a:p>
            <a:r>
              <a:rPr lang="en-US" altLang="ko-KR" dirty="0"/>
              <a:t>Not sensitive to the threshold value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B8046-6402-483C-ACE0-C7B70ADF1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66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FA14D-6C78-4BFE-9107-33A6A1EB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cleaning policies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51729-50F3-4558-B8AA-20E59F07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cost</a:t>
            </a:r>
          </a:p>
          <a:p>
            <a:pPr lvl="1"/>
            <a:r>
              <a:rPr lang="en-US" altLang="ko-KR" dirty="0"/>
              <a:t>Average amount of time the disk is busy per byte of new data written</a:t>
            </a:r>
          </a:p>
          <a:p>
            <a:pPr lvl="1"/>
            <a:r>
              <a:rPr lang="en-US" altLang="ko-KR" dirty="0"/>
              <a:t>1.0: perfect. Full disk bandwidth &amp; no cleaning overhead</a:t>
            </a:r>
          </a:p>
          <a:p>
            <a:pPr lvl="1"/>
            <a:r>
              <a:rPr lang="en-US" altLang="ko-KR" dirty="0"/>
              <a:t>10: only 1/10 of disk bandwidth is for writing new data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B8046-6402-483C-ACE0-C7B70ADF1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079A2F-A102-486B-9482-9C4C9411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356" y="3670137"/>
            <a:ext cx="449642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FA14D-6C78-4BFE-9107-33A6A1EB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cleaning policies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51729-50F3-4558-B8AA-20E59F07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cost</a:t>
            </a:r>
          </a:p>
          <a:p>
            <a:pPr lvl="1"/>
            <a:r>
              <a:rPr lang="en-US" altLang="ko-KR" dirty="0"/>
              <a:t>Must have a utilization of less than .8 to outperform FFS</a:t>
            </a:r>
          </a:p>
          <a:p>
            <a:pPr lvl="1"/>
            <a:r>
              <a:rPr lang="en-US" altLang="ko-KR" dirty="0"/>
              <a:t>Must have a utilization of less than .5 to outperform improved FFS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B8046-6402-483C-ACE0-C7B70ADF1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623E41-3CA6-4531-B5E6-A46E9A2D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4" y="2642479"/>
            <a:ext cx="4649891" cy="34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9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BEC2-97E2-406E-B8A3-C63D213D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cleaning policies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4721D-8930-4805-A434-5C4FB7EC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be improved by reducing the overall utilization of the disk space</a:t>
            </a:r>
          </a:p>
          <a:p>
            <a:r>
              <a:rPr lang="en-US" altLang="ko-KR" dirty="0"/>
              <a:t>Cost-performance tradeoff</a:t>
            </a:r>
          </a:p>
          <a:p>
            <a:r>
              <a:rPr lang="en-US" altLang="ko-KR" dirty="0"/>
              <a:t>Bimodal segment distribution</a:t>
            </a:r>
          </a:p>
          <a:p>
            <a:pPr lvl="1"/>
            <a:r>
              <a:rPr lang="en-US" altLang="ko-KR" dirty="0"/>
              <a:t>High performance at low cost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F1EDA-EB77-4950-B532-D3DF48C8B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90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3CD0-D3AB-4AEC-98E4-EE8BEE56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D2ABA-251D-4D50-B36A-76C4ED0D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Simulator for analyzing different cleaning policies</a:t>
            </a:r>
          </a:p>
          <a:p>
            <a:r>
              <a:rPr lang="en-US" altLang="ko-KR" dirty="0"/>
              <a:t>Pseudo random access patterns - uniform, hot-and-cold</a:t>
            </a:r>
          </a:p>
          <a:p>
            <a:r>
              <a:rPr lang="en-US" altLang="ko-KR" dirty="0"/>
              <a:t>Constant disk capacity utilization</a:t>
            </a:r>
          </a:p>
          <a:p>
            <a:r>
              <a:rPr lang="en-US" altLang="ko-KR" dirty="0"/>
              <a:t>No read traffic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F0783-D7BC-46F4-9A94-D749D031C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89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3CD0-D3AB-4AEC-98E4-EE8BEE56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D2ABA-251D-4D50-B36A-76C4ED0D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LFS uniform</a:t>
            </a:r>
          </a:p>
          <a:p>
            <a:pPr lvl="1"/>
            <a:r>
              <a:rPr lang="en-US" altLang="ko-KR" dirty="0"/>
              <a:t>Greedy policy</a:t>
            </a:r>
          </a:p>
          <a:p>
            <a:pPr lvl="1"/>
            <a:r>
              <a:rPr lang="en-US" altLang="ko-KR" dirty="0"/>
              <a:t>Writing out without reorganization</a:t>
            </a:r>
          </a:p>
          <a:p>
            <a:r>
              <a:rPr lang="en-US" altLang="ko-KR" dirty="0"/>
              <a:t>LFS hot-and-cold</a:t>
            </a:r>
          </a:p>
          <a:p>
            <a:pPr lvl="1"/>
            <a:r>
              <a:rPr lang="en-US" altLang="ko-KR" dirty="0"/>
              <a:t>The cleaning policy is same with LFS uniform</a:t>
            </a:r>
          </a:p>
          <a:p>
            <a:pPr lvl="1"/>
            <a:r>
              <a:rPr lang="en-US" altLang="ko-KR" dirty="0"/>
              <a:t>Except, age-sort</a:t>
            </a:r>
          </a:p>
          <a:p>
            <a:r>
              <a:rPr lang="en-US" altLang="ko-KR" dirty="0"/>
              <a:t>Locality, better grouping - worse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F0783-D7BC-46F4-9A94-D749D031C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69865A-3062-4DDB-B412-6D7DFCC09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0" y="2691293"/>
            <a:ext cx="5401429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3CD0-D3AB-4AEC-98E4-EE8BEE56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D2ABA-251D-4D50-B36A-76C4ED0D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Under the </a:t>
            </a:r>
            <a:r>
              <a:rPr lang="en-US" altLang="ko-KR" b="1" dirty="0"/>
              <a:t>greedy</a:t>
            </a:r>
            <a:r>
              <a:rPr lang="en-US" altLang="ko-KR" dirty="0"/>
              <a:t> policy, a segment doesn’t get cleaned</a:t>
            </a:r>
            <a:br>
              <a:rPr lang="en-US" altLang="ko-KR" dirty="0"/>
            </a:br>
            <a:r>
              <a:rPr lang="en-US" altLang="ko-KR" dirty="0"/>
              <a:t>until it becomes the least utilized of all segments.</a:t>
            </a:r>
          </a:p>
          <a:p>
            <a:r>
              <a:rPr lang="en-US" altLang="ko-KR" b="1" dirty="0"/>
              <a:t>Hot and cold </a:t>
            </a:r>
            <a:r>
              <a:rPr lang="en-US" altLang="ko-KR" dirty="0"/>
              <a:t>segments must be treated</a:t>
            </a:r>
            <a:br>
              <a:rPr lang="en-US" altLang="ko-KR" dirty="0"/>
            </a:br>
            <a:r>
              <a:rPr lang="en-US" altLang="ko-KR" dirty="0"/>
              <a:t>differently by the cleaner</a:t>
            </a:r>
          </a:p>
          <a:p>
            <a:r>
              <a:rPr lang="en-US" altLang="ko-KR" dirty="0"/>
              <a:t>The value of a segment’s free space:</a:t>
            </a:r>
            <a:br>
              <a:rPr lang="en-US" altLang="ko-KR" dirty="0"/>
            </a:br>
            <a:r>
              <a:rPr lang="en-US" altLang="ko-KR" dirty="0"/>
              <a:t>The </a:t>
            </a:r>
            <a:r>
              <a:rPr lang="en-US" altLang="ko-KR" b="1" dirty="0"/>
              <a:t>stability</a:t>
            </a:r>
            <a:r>
              <a:rPr lang="en-US" altLang="ko-KR" dirty="0"/>
              <a:t> of the data in segment </a:t>
            </a:r>
          </a:p>
          <a:p>
            <a:pPr lvl="1"/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F0783-D7BC-46F4-9A94-D749D031C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EFBD1C-43A2-45B0-A8F6-CDBA12D5B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681" y="2275938"/>
            <a:ext cx="513469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3CD0-D3AB-4AEC-98E4-EE8BEE56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D2ABA-251D-4D50-B36A-76C4ED0D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Cost-benefit policy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F0783-D7BC-46F4-9A94-D749D031C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36876D-8A91-4D77-9211-E27AA3AD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29" y="1518677"/>
            <a:ext cx="7636337" cy="9650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92CB9B-7CF5-4E30-A05D-A335F6BC2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63" y="2934385"/>
            <a:ext cx="4910125" cy="33350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803F05-9919-4108-9E6F-1F9B065A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442" y="2847807"/>
            <a:ext cx="4444716" cy="34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0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>
                <a:cs typeface="lato"/>
              </a:rPr>
              <a:t>“write” is important for storage performance</a:t>
            </a:r>
          </a:p>
          <a:p>
            <a:r>
              <a:rPr lang="en-US" altLang="en-US" dirty="0">
                <a:cs typeface="lato"/>
              </a:rPr>
              <a:t>Log</a:t>
            </a:r>
          </a:p>
          <a:p>
            <a:pPr lvl="1"/>
            <a:r>
              <a:rPr lang="en-US" altLang="en-US" dirty="0">
                <a:cs typeface="lato"/>
              </a:rPr>
              <a:t>A sequential structure contains all new information</a:t>
            </a:r>
          </a:p>
          <a:p>
            <a:pPr lvl="1"/>
            <a:r>
              <a:rPr lang="en-US" altLang="en-US" dirty="0">
                <a:cs typeface="lato"/>
              </a:rPr>
              <a:t>Increases write performance</a:t>
            </a:r>
          </a:p>
          <a:p>
            <a:r>
              <a:rPr lang="en-US" altLang="en-US" dirty="0">
                <a:cs typeface="lato"/>
              </a:rPr>
              <a:t>Segments</a:t>
            </a:r>
          </a:p>
          <a:p>
            <a:pPr lvl="1"/>
            <a:r>
              <a:rPr lang="en-US" altLang="en-US" dirty="0">
                <a:cs typeface="lato"/>
              </a:rPr>
              <a:t>Segment cleaner</a:t>
            </a:r>
          </a:p>
          <a:p>
            <a:r>
              <a:rPr lang="en-US" altLang="en-US" dirty="0">
                <a:cs typeface="lato"/>
              </a:rPr>
              <a:t>Sprite LFS</a:t>
            </a: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3CDB2-93CB-4A11-B7C7-D97BD752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usage 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1DDE-B9EB-428D-9010-F214A78E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number of live bytes in the segment</a:t>
            </a:r>
          </a:p>
          <a:p>
            <a:r>
              <a:rPr lang="en-US" altLang="ko-KR" dirty="0"/>
              <a:t>The most recent modified time of any block in the segment</a:t>
            </a:r>
          </a:p>
          <a:p>
            <a:r>
              <a:rPr lang="en-US" altLang="ko-KR" dirty="0"/>
              <a:t>The blocks of the segment usage table are written to the</a:t>
            </a:r>
            <a:r>
              <a:rPr lang="ko-KR" altLang="en-US" b="1" dirty="0"/>
              <a:t> </a:t>
            </a:r>
            <a:r>
              <a:rPr lang="en-US" altLang="ko-KR" b="1" dirty="0"/>
              <a:t>log</a:t>
            </a:r>
          </a:p>
          <a:p>
            <a:r>
              <a:rPr lang="en-US" altLang="ko-KR" dirty="0"/>
              <a:t>The addresses of the blocks are stored in </a:t>
            </a:r>
            <a:r>
              <a:rPr lang="en-US" altLang="ko-KR" b="1" dirty="0"/>
              <a:t>checkpoint region</a:t>
            </a:r>
          </a:p>
          <a:p>
            <a:r>
              <a:rPr lang="en-US" altLang="ko-KR" dirty="0"/>
              <a:t>The segment summary information</a:t>
            </a:r>
          </a:p>
          <a:p>
            <a:pPr lvl="1"/>
            <a:r>
              <a:rPr lang="en-US" altLang="ko-KR" dirty="0"/>
              <a:t>The age of the youngest block written to the segment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637E8-6915-47AC-896E-191CFD773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0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88E13-2812-429D-BAC5-97FE297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 recovery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90D6D-DFF9-4E5C-961B-22892D7B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Traditional Unix must scan all the metadata structures on disk to restore</a:t>
            </a:r>
          </a:p>
          <a:p>
            <a:r>
              <a:rPr lang="en-US" altLang="ko-KR" dirty="0"/>
              <a:t>LFS is easy to find the last operations</a:t>
            </a:r>
          </a:p>
          <a:p>
            <a:pPr lvl="1"/>
            <a:r>
              <a:rPr lang="en-US" altLang="ko-KR" dirty="0"/>
              <a:t>At the end of the log</a:t>
            </a:r>
          </a:p>
          <a:p>
            <a:r>
              <a:rPr lang="en-US" altLang="ko-KR" dirty="0"/>
              <a:t>Two-pronged approach</a:t>
            </a:r>
          </a:p>
          <a:p>
            <a:pPr lvl="1"/>
            <a:r>
              <a:rPr lang="en-US" altLang="ko-KR" dirty="0"/>
              <a:t>Checkpoints</a:t>
            </a:r>
          </a:p>
          <a:p>
            <a:pPr lvl="1"/>
            <a:r>
              <a:rPr lang="en-US" altLang="ko-KR" dirty="0"/>
              <a:t>Roll-forward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695E5-442A-464E-AA48-C5CAEE14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66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44F01-FF07-4227-974F-48F6D418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Checkpoints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BF64D-B5CD-40F9-A7DC-6C7C793F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Two-phase process to create a checkpoint</a:t>
            </a:r>
          </a:p>
          <a:p>
            <a:pPr marL="804600" lvl="1" indent="-457200">
              <a:buFont typeface="+mj-lt"/>
              <a:buAutoNum type="arabicPeriod"/>
            </a:pPr>
            <a:r>
              <a:rPr lang="en-US" altLang="ko-KR" dirty="0"/>
              <a:t>Writes out all modified information to the log</a:t>
            </a:r>
          </a:p>
          <a:p>
            <a:pPr marL="804600" lvl="1" indent="-457200">
              <a:buFont typeface="+mj-lt"/>
              <a:buAutoNum type="arabicPeriod"/>
            </a:pPr>
            <a:r>
              <a:rPr lang="en-US" altLang="ko-KR" dirty="0"/>
              <a:t>Writes a checkpoint region to a special fixed position on disk</a:t>
            </a:r>
          </a:p>
          <a:p>
            <a:r>
              <a:rPr lang="en-US" altLang="ko-KR" dirty="0"/>
              <a:t>Checkpoint region</a:t>
            </a:r>
          </a:p>
          <a:p>
            <a:pPr lvl="1"/>
            <a:r>
              <a:rPr lang="en-US" altLang="ko-KR" dirty="0"/>
              <a:t>The addresses of all the</a:t>
            </a:r>
            <a:r>
              <a:rPr lang="ko-KR" altLang="en-US" dirty="0"/>
              <a:t> </a:t>
            </a:r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lang="en-US" altLang="ko-KR" dirty="0"/>
              <a:t>Segment usage table</a:t>
            </a:r>
          </a:p>
          <a:p>
            <a:pPr lvl="1"/>
            <a:r>
              <a:rPr lang="en-US" altLang="ko-KR" dirty="0"/>
              <a:t>The current time &amp; a pointer to the last segment written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FEDC3-11C0-499E-BB1A-33B6B045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404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67AAF-1BB6-4085-A6ED-36B846A9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Checkpoints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39D1E-7156-46E2-A4DA-90C5A537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During reboot</a:t>
            </a:r>
          </a:p>
          <a:p>
            <a:pPr lvl="1"/>
            <a:r>
              <a:rPr lang="en-US" altLang="ko-KR" dirty="0"/>
              <a:t>Sprite LFS reads the checkpoint region </a:t>
            </a:r>
          </a:p>
          <a:p>
            <a:pPr lvl="1"/>
            <a:r>
              <a:rPr lang="en-US" altLang="ko-KR" dirty="0"/>
              <a:t>Uses that information to initialize its main memory structures</a:t>
            </a:r>
          </a:p>
          <a:p>
            <a:r>
              <a:rPr lang="en-US" altLang="ko-KR" dirty="0"/>
              <a:t>Two checkpoint region</a:t>
            </a:r>
          </a:p>
          <a:p>
            <a:pPr lvl="1"/>
            <a:r>
              <a:rPr lang="en-US" altLang="ko-KR" dirty="0"/>
              <a:t>To handle a crash during checkpoint</a:t>
            </a:r>
          </a:p>
          <a:p>
            <a:pPr lvl="1"/>
            <a:r>
              <a:rPr lang="en-US" altLang="ko-KR" dirty="0"/>
              <a:t>The system reads both, uses the one with the most recent time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4A4C8-DB2F-4A09-950E-F9C6B4754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78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3CBFE-30A2-4BA2-BEBD-A82226E0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Checkpoints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6C7EB-96DD-4266-A069-2E562D57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Checkpoint interval</a:t>
            </a:r>
          </a:p>
          <a:p>
            <a:pPr lvl="1"/>
            <a:r>
              <a:rPr lang="en-US" altLang="ko-KR" dirty="0"/>
              <a:t>30 secs – probably much too short</a:t>
            </a:r>
          </a:p>
          <a:p>
            <a:pPr lvl="1"/>
            <a:r>
              <a:rPr lang="en-US" altLang="ko-KR" dirty="0"/>
              <a:t>Alternative – perform checkpoints after a given amount of new data has been written to the 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123FA-3D2B-4231-8EFB-060006833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71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E6A4B-E7E6-4390-B76F-0482045B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Roll-forward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A977E-97B4-43C8-BF59-C72ABF52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any data written since the last checkpoint would be lost</a:t>
            </a:r>
          </a:p>
          <a:p>
            <a:r>
              <a:rPr lang="en-US" altLang="ko-KR" dirty="0"/>
              <a:t>Segment summary blocks</a:t>
            </a:r>
          </a:p>
          <a:p>
            <a:r>
              <a:rPr lang="en-US" altLang="ko-KR" dirty="0"/>
              <a:t>If data blocks are discovered for a file without a new copy of the</a:t>
            </a:r>
            <a:r>
              <a:rPr lang="ko-KR" altLang="en-US" dirty="0"/>
              <a:t> </a:t>
            </a:r>
            <a:r>
              <a:rPr lang="en-US" altLang="ko-KR" dirty="0"/>
              <a:t>file’s</a:t>
            </a:r>
            <a:r>
              <a:rPr lang="ko-KR" altLang="en-US" dirty="0"/>
              <a:t> </a:t>
            </a:r>
            <a:r>
              <a:rPr lang="en-US" altLang="ko-KR" dirty="0" err="1"/>
              <a:t>inode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The new version of the file on disk is incomplete</a:t>
            </a:r>
          </a:p>
          <a:p>
            <a:pPr lvl="1"/>
            <a:r>
              <a:rPr lang="en-US" altLang="ko-KR" dirty="0"/>
              <a:t>Ignores the new data blocks</a:t>
            </a:r>
          </a:p>
          <a:p>
            <a:r>
              <a:rPr lang="en-US" altLang="ko-KR" dirty="0"/>
              <a:t>The segment usage table</a:t>
            </a:r>
          </a:p>
          <a:p>
            <a:pPr lvl="1"/>
            <a:r>
              <a:rPr lang="en-US" altLang="ko-KR" dirty="0"/>
              <a:t>The utilization of the segments written since the checkpoint will be zero</a:t>
            </a:r>
          </a:p>
          <a:p>
            <a:pPr lvl="1"/>
            <a:r>
              <a:rPr lang="en-US" altLang="ko-KR" dirty="0"/>
              <a:t>Reflect the live data left </a:t>
            </a:r>
            <a:r>
              <a:rPr lang="en-US" altLang="ko-KR"/>
              <a:t>after roll-forward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ECE9E2-8E8B-42BE-B74C-5BF0AD3D8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36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39BDE-D7BD-431E-B59F-99740C64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Roll-forward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86FEE-D916-4D71-86CA-4C18BE7A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Directory operation log</a:t>
            </a:r>
          </a:p>
          <a:p>
            <a:pPr lvl="1"/>
            <a:r>
              <a:rPr lang="en-US" altLang="ko-KR" dirty="0"/>
              <a:t>Restore consistency between directories and </a:t>
            </a:r>
            <a:r>
              <a:rPr lang="en-US" altLang="ko-KR" dirty="0" err="1"/>
              <a:t>inodes</a:t>
            </a:r>
            <a:endParaRPr lang="en-US" altLang="ko-KR" dirty="0"/>
          </a:p>
          <a:p>
            <a:pPr lvl="1"/>
            <a:r>
              <a:rPr lang="en-US" altLang="ko-KR" dirty="0"/>
              <a:t>Operation code(create, link, rename, unlink)</a:t>
            </a:r>
          </a:p>
          <a:p>
            <a:pPr lvl="1"/>
            <a:r>
              <a:rPr lang="en-US" altLang="ko-KR" dirty="0"/>
              <a:t>The location of directory entry(</a:t>
            </a:r>
            <a:r>
              <a:rPr lang="en-US" altLang="ko-KR" dirty="0" err="1"/>
              <a:t>i</a:t>
            </a:r>
            <a:r>
              <a:rPr lang="en-US" altLang="ko-KR" dirty="0"/>
              <a:t>-number for directory, the position within the directory)</a:t>
            </a:r>
          </a:p>
          <a:p>
            <a:pPr lvl="1"/>
            <a:r>
              <a:rPr lang="en-US" altLang="ko-KR" dirty="0"/>
              <a:t>The new reference count for the </a:t>
            </a:r>
            <a:r>
              <a:rPr lang="en-US" altLang="ko-KR" dirty="0" err="1"/>
              <a:t>inode</a:t>
            </a:r>
            <a:r>
              <a:rPr lang="en-US" altLang="ko-KR" dirty="0"/>
              <a:t> named in the entry</a:t>
            </a:r>
          </a:p>
          <a:p>
            <a:r>
              <a:rPr lang="en-US" altLang="ko-KR" dirty="0"/>
              <a:t>Ensure consistency between directory entries and </a:t>
            </a:r>
            <a:r>
              <a:rPr lang="en-US" altLang="ko-KR" dirty="0" err="1"/>
              <a:t>inodes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831847-BF1B-41F7-BC88-D301189AE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513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6C97C-4F30-484B-97D6-517C7682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Experience with the Sprite LFS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5B039-137C-44CE-82A8-01796A75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Sprite network operating system</a:t>
            </a:r>
          </a:p>
          <a:p>
            <a:r>
              <a:rPr lang="en-US" altLang="ko-KR" dirty="0"/>
              <a:t>Roll-forward has not been installed in the production system</a:t>
            </a:r>
          </a:p>
          <a:p>
            <a:r>
              <a:rPr lang="en-US" altLang="ko-KR" dirty="0"/>
              <a:t>Sprite LFS was not more complicated than FFS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8BA82-046A-411A-9367-3CFD2B80D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405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42E37-7CD0-445F-93BF-42E34384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Micro-benchmarks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14C1B-4328-4878-A185-5E77D715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Used a collection of small benchmarks to compare Sprite LFS and SunOS</a:t>
            </a:r>
          </a:p>
          <a:p>
            <a:r>
              <a:rPr lang="en-US" altLang="ko-KR" dirty="0"/>
              <a:t>The machine</a:t>
            </a:r>
          </a:p>
          <a:p>
            <a:pPr lvl="1"/>
            <a:r>
              <a:rPr lang="en-US" altLang="ko-KR" dirty="0"/>
              <a:t>Sun-4/260 (8.7 integer </a:t>
            </a:r>
            <a:r>
              <a:rPr lang="en-US" altLang="ko-KR" dirty="0" err="1"/>
              <a:t>SPECmarks</a:t>
            </a:r>
            <a:r>
              <a:rPr lang="en-US" altLang="ko-KR" dirty="0"/>
              <a:t>) with 32 megabytes of memory</a:t>
            </a:r>
          </a:p>
          <a:p>
            <a:pPr lvl="1"/>
            <a:r>
              <a:rPr lang="en-US" altLang="ko-KR" dirty="0"/>
              <a:t>a Sun SCSI3 HBA</a:t>
            </a:r>
          </a:p>
          <a:p>
            <a:pPr lvl="1"/>
            <a:r>
              <a:rPr lang="en-US" altLang="ko-KR" dirty="0"/>
              <a:t>A Wren IV disk (1.3 </a:t>
            </a:r>
            <a:r>
              <a:rPr lang="en-US" altLang="ko-KR" dirty="0" err="1"/>
              <a:t>MBytes</a:t>
            </a:r>
            <a:r>
              <a:rPr lang="en-US" altLang="ko-KR" dirty="0"/>
              <a:t>/sec maximum transfer bandwidth, 17.5 milliseconds average seek time)</a:t>
            </a:r>
          </a:p>
          <a:p>
            <a:r>
              <a:rPr lang="en-US" altLang="ko-KR" dirty="0"/>
              <a:t>Disk formatted with a file system having around 300MB</a:t>
            </a:r>
          </a:p>
          <a:p>
            <a:r>
              <a:rPr lang="en-US" altLang="ko-KR" dirty="0"/>
              <a:t>SunOS: 8KB block size</a:t>
            </a:r>
          </a:p>
          <a:p>
            <a:r>
              <a:rPr lang="en-US" altLang="ko-KR" dirty="0"/>
              <a:t>Sprite LFS: 4KB block size, 1MB segment size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AB3C-2C54-4CBB-8F68-2225266BE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498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51A0D-2701-4353-94ED-DDE62BE0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Micro-benchmarks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18EAA-8589-4A44-B611-2749E56F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benchmark that creates, reads, and deletes many small files</a:t>
            </a:r>
          </a:p>
          <a:p>
            <a:r>
              <a:rPr lang="en-US" altLang="ko-KR" dirty="0"/>
              <a:t>Files are read in the same order created</a:t>
            </a:r>
          </a:p>
          <a:p>
            <a:r>
              <a:rPr lang="en-US" altLang="ko-KR" dirty="0"/>
              <a:t>The performance of Sprite LFS will improved</a:t>
            </a:r>
            <a:br>
              <a:rPr lang="en-US" altLang="ko-KR" dirty="0"/>
            </a:br>
            <a:r>
              <a:rPr lang="en-US" altLang="ko-KR" dirty="0"/>
              <a:t>as CPUs get faster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3FB396-61A3-4B92-8498-D609F8BDE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01A89D-E325-4BE9-9C32-4B7D0A90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17" y="2113990"/>
            <a:ext cx="512516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B5951-9490-49B4-A3CE-ABE8D28D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B5D7E-8DD8-4F18-BE5A-C5E36CBD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Technology</a:t>
            </a:r>
          </a:p>
          <a:p>
            <a:pPr lvl="1"/>
            <a:r>
              <a:rPr lang="en-US" altLang="ko-KR" b="1" dirty="0"/>
              <a:t>Processors</a:t>
            </a:r>
          </a:p>
          <a:p>
            <a:pPr lvl="2"/>
            <a:r>
              <a:rPr lang="en-US" altLang="ko-KR" sz="2000" dirty="0"/>
              <a:t>speed is increasing</a:t>
            </a:r>
          </a:p>
          <a:p>
            <a:pPr lvl="1"/>
            <a:r>
              <a:rPr lang="en-US" altLang="ko-KR" b="1" dirty="0"/>
              <a:t>Disk</a:t>
            </a:r>
          </a:p>
          <a:p>
            <a:pPr lvl="2"/>
            <a:r>
              <a:rPr lang="en-US" altLang="ko-KR" sz="2000" dirty="0"/>
              <a:t>The rate of improvement is slower than for CPU speed</a:t>
            </a:r>
          </a:p>
          <a:p>
            <a:pPr lvl="1"/>
            <a:r>
              <a:rPr lang="en-US" altLang="ko-KR" b="1" dirty="0"/>
              <a:t>Main memory</a:t>
            </a:r>
          </a:p>
          <a:p>
            <a:pPr lvl="2"/>
            <a:r>
              <a:rPr lang="en-US" altLang="ko-KR" sz="2000" dirty="0"/>
              <a:t>Writes – disk traffic</a:t>
            </a:r>
          </a:p>
          <a:p>
            <a:r>
              <a:rPr lang="en-US" altLang="ko-KR" dirty="0"/>
              <a:t>Workloads</a:t>
            </a:r>
          </a:p>
          <a:p>
            <a:pPr lvl="1"/>
            <a:r>
              <a:rPr lang="en-US" altLang="ko-KR" dirty="0"/>
              <a:t>Office and Engineering applications</a:t>
            </a:r>
          </a:p>
          <a:p>
            <a:pPr lvl="2"/>
            <a:r>
              <a:rPr lang="en-US" altLang="ko-KR" sz="2000" dirty="0"/>
              <a:t>accesses to small files</a:t>
            </a:r>
          </a:p>
          <a:p>
            <a:pPr lvl="2"/>
            <a:r>
              <a:rPr lang="en-US" altLang="ko-KR" sz="2000" dirty="0"/>
              <a:t>Small random I/O</a:t>
            </a:r>
          </a:p>
          <a:p>
            <a:pPr lvl="2"/>
            <a:r>
              <a:rPr lang="en-US" altLang="ko-KR" sz="2000" dirty="0"/>
              <a:t>LFS focus on small-file accesses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16587-1818-41C8-9D9F-36015E8B5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739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9032D-6716-4E29-BDE2-E83020E6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Micro-benchmarks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630EF-79D2-446F-925D-32793E9F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Competitive performance for large files</a:t>
            </a:r>
          </a:p>
          <a:p>
            <a:r>
              <a:rPr lang="en-US" altLang="ko-KR" dirty="0"/>
              <a:t>Random writes: Sprite LFS turns random writes into sequential writes to the log</a:t>
            </a:r>
          </a:p>
          <a:p>
            <a:r>
              <a:rPr lang="en-US" altLang="ko-KR" dirty="0"/>
              <a:t>Sequential writes: Sprite LFS groups many blocks into a single large I/O</a:t>
            </a:r>
          </a:p>
          <a:p>
            <a:r>
              <a:rPr lang="en-US" altLang="ko-KR" dirty="0"/>
              <a:t>LFS produces a different form of locality on </a:t>
            </a:r>
            <a:br>
              <a:rPr lang="en-US" altLang="ko-KR" dirty="0"/>
            </a:br>
            <a:r>
              <a:rPr lang="en-US" altLang="ko-KR" dirty="0"/>
              <a:t>disk than traditional file systems</a:t>
            </a:r>
          </a:p>
          <a:p>
            <a:pPr lvl="1"/>
            <a:r>
              <a:rPr lang="en-US" altLang="ko-KR" dirty="0"/>
              <a:t>Traditional: logical locality</a:t>
            </a:r>
          </a:p>
          <a:p>
            <a:pPr lvl="1"/>
            <a:r>
              <a:rPr lang="en-US" altLang="ko-KR" dirty="0"/>
              <a:t>LFS: temporal locality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AEFFD-E8E8-4EBD-B725-B77F25FDE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A35255-F66C-401D-82C1-B4CAA5A1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60" y="2866570"/>
            <a:ext cx="543953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48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E17F4-D13F-422D-AF3D-2C37DCF8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Cleaning overheads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73973-DBF8-4EB3-B7EC-6B5548FF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Cleaning costs are lower in Sprite LFS than in the simulations</a:t>
            </a:r>
          </a:p>
          <a:p>
            <a:pPr lvl="1"/>
            <a:r>
              <a:rPr lang="en-US" altLang="ko-KR" dirty="0"/>
              <a:t>All the files in the simulations were just a single block long</a:t>
            </a:r>
          </a:p>
          <a:p>
            <a:pPr lvl="1"/>
            <a:r>
              <a:rPr lang="en-US" altLang="ko-KR" dirty="0"/>
              <a:t>The simulated reference patterns were evenly distributed within the</a:t>
            </a:r>
            <a:br>
              <a:rPr lang="en-US" altLang="ko-KR" dirty="0"/>
            </a:br>
            <a:r>
              <a:rPr lang="en-US" altLang="ko-KR" dirty="0"/>
              <a:t>hot and cold file groups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026AD2-4448-43BB-A693-97FA97859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922372-13D4-4B36-B155-F9C90FFD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4037635"/>
            <a:ext cx="9907383" cy="2286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79140-E2BE-4867-8DCA-FB4391BE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296" y="1284688"/>
            <a:ext cx="3062752" cy="25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91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6D0D-C034-43F8-9CB0-D53E2FBD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Crash recovery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87AE1-A1E1-4932-A66B-3F3C807F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recovery time for different file sizes and amounts of file data recovered</a:t>
            </a:r>
          </a:p>
          <a:p>
            <a:r>
              <a:rPr lang="en-US" altLang="ko-KR" dirty="0"/>
              <a:t>Recovery time varies with the number and size of files written between the last checkpoint and the crash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60307D-8231-4558-B35F-985DD50E0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67CA6E-9C56-4C96-967E-CB744A0F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24" y="3522375"/>
            <a:ext cx="5625552" cy="27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01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919A4-D961-46A9-83DC-B14DD423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overheads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18A1D-0FE1-4B07-8431-A25C11C5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relative importance of the various kinds of data written to disk</a:t>
            </a:r>
          </a:p>
          <a:p>
            <a:pPr lvl="1"/>
            <a:r>
              <a:rPr lang="en-US" altLang="ko-KR" dirty="0"/>
              <a:t>How much of the live blocks they occupy on disk</a:t>
            </a:r>
          </a:p>
          <a:p>
            <a:pPr lvl="1"/>
            <a:r>
              <a:rPr lang="en-US" altLang="ko-KR" dirty="0"/>
              <a:t>How much of the data written to the log they represent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inode</a:t>
            </a:r>
            <a:r>
              <a:rPr lang="en-US" altLang="ko-KR" dirty="0"/>
              <a:t> map alone accounts for more than 7% of all the </a:t>
            </a:r>
            <a:r>
              <a:rPr lang="en-US" altLang="ko-KR" dirty="0" err="1"/>
              <a:t>dat</a:t>
            </a:r>
            <a:r>
              <a:rPr lang="en-US" altLang="ko-KR" dirty="0"/>
              <a:t> written to the log</a:t>
            </a:r>
          </a:p>
          <a:p>
            <a:pPr lvl="1"/>
            <a:r>
              <a:rPr lang="en-US" altLang="ko-KR" dirty="0"/>
              <a:t>The short checkpoint interval forces metadata to disk more often</a:t>
            </a:r>
          </a:p>
          <a:p>
            <a:r>
              <a:rPr lang="en-US" altLang="ko-KR" dirty="0"/>
              <a:t>The log bandwidth overhead for </a:t>
            </a:r>
            <a:r>
              <a:rPr lang="en-US" altLang="ko-KR" dirty="0" err="1"/>
              <a:t>metatdata</a:t>
            </a:r>
            <a:endParaRPr lang="en-US" altLang="ko-KR" dirty="0"/>
          </a:p>
          <a:p>
            <a:r>
              <a:rPr lang="en-US" altLang="ko-KR" dirty="0"/>
              <a:t>Expect installing roll-forward to drop overhead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09167-32DF-4ADF-A804-3BBFB720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518ADA-CCFA-4A71-82E8-F8E03750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03" y="3603565"/>
            <a:ext cx="459169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13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C7DBC-D1D2-45D6-8B76-CC6A1D3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D1EF2-8C83-4EE0-9A0F-273608A2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</a:t>
            </a:r>
            <a:r>
              <a:rPr lang="en-US" altLang="ko-KR" dirty="0" err="1"/>
              <a:t>priciple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Collect large amounts of new data in a file cache in main memory</a:t>
            </a:r>
          </a:p>
          <a:p>
            <a:pPr lvl="1"/>
            <a:r>
              <a:rPr lang="en-US" altLang="ko-KR" dirty="0"/>
              <a:t>Write the data to disk in a single large I/O</a:t>
            </a:r>
          </a:p>
          <a:p>
            <a:r>
              <a:rPr lang="en-US" altLang="ko-KR" dirty="0"/>
              <a:t>A simple cleaning policy based on cost and benefit</a:t>
            </a:r>
          </a:p>
          <a:p>
            <a:r>
              <a:rPr lang="en-US" altLang="ko-KR" dirty="0"/>
              <a:t>Also works well for large-file accesses</a:t>
            </a:r>
          </a:p>
          <a:p>
            <a:r>
              <a:rPr lang="en-US" altLang="ko-KR" dirty="0"/>
              <a:t>LFS can use disks an order of magnitude more efficiently than existing </a:t>
            </a:r>
            <a:r>
              <a:rPr lang="en-US" altLang="ko-KR"/>
              <a:t>file systems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4A844-4CC8-443C-884C-3F6485CB2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78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5603-87ED-4F59-9C99-DA9863A0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85392-76C0-484C-B2A7-D0E6250D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Problems </a:t>
            </a:r>
            <a:r>
              <a:rPr lang="en-US" altLang="ko-KR" dirty="0"/>
              <a:t>with existing file systems</a:t>
            </a:r>
          </a:p>
          <a:p>
            <a:r>
              <a:rPr lang="en-US" altLang="ko-KR" b="1" dirty="0"/>
              <a:t>Spreading information</a:t>
            </a:r>
          </a:p>
          <a:p>
            <a:pPr lvl="1"/>
            <a:r>
              <a:rPr lang="en-US" altLang="ko-KR" dirty="0"/>
              <a:t>Too many small accesses</a:t>
            </a:r>
          </a:p>
          <a:p>
            <a:pPr lvl="1"/>
            <a:r>
              <a:rPr lang="en-US" altLang="ko-KR" dirty="0"/>
              <a:t>Overhead for seeking</a:t>
            </a:r>
          </a:p>
          <a:p>
            <a:r>
              <a:rPr lang="en-US" altLang="ko-KR" b="1" dirty="0"/>
              <a:t>Synchronous meta data writes</a:t>
            </a:r>
          </a:p>
          <a:p>
            <a:pPr lvl="1"/>
            <a:r>
              <a:rPr lang="en-US" altLang="ko-KR" dirty="0"/>
              <a:t>For workloads with many small files,</a:t>
            </a:r>
            <a:br>
              <a:rPr lang="en-US" altLang="ko-KR" dirty="0"/>
            </a:br>
            <a:r>
              <a:rPr lang="en-US" altLang="ko-KR" dirty="0"/>
              <a:t>the disk traffic is dominated by the synchronous metadata writes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717E09-433F-4CCE-971D-8891CBAC1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75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0B432-76F5-4E13-B953-D463237B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Log-structured file systems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F4445-DCCD-438C-B62F-BE2230B0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Sequential writes only</a:t>
            </a:r>
          </a:p>
          <a:p>
            <a:r>
              <a:rPr lang="en-US" altLang="ko-KR" dirty="0"/>
              <a:t>How to retrieve information from the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</a:p>
          <a:p>
            <a:r>
              <a:rPr lang="en-US" altLang="ko-KR" dirty="0"/>
              <a:t>How to manage the free space on disk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1BC49-5D2E-4193-B122-588A58C12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78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7684F-FF37-4FB4-8BB9-A18A3AEB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location and reading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AB638-60A8-47EE-918C-A90FFFA9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r>
              <a:rPr lang="en-US" altLang="ko-KR" dirty="0"/>
              <a:t>File’s attributes, disk addresses</a:t>
            </a:r>
          </a:p>
          <a:p>
            <a:r>
              <a:rPr lang="en-US" altLang="ko-KR" dirty="0"/>
              <a:t>Unix FFS</a:t>
            </a:r>
          </a:p>
          <a:p>
            <a:pPr lvl="1"/>
            <a:r>
              <a:rPr lang="en-US" altLang="ko-KR" dirty="0"/>
              <a:t>Fixed location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r>
              <a:rPr lang="en-US" altLang="ko-KR" dirty="0"/>
              <a:t>Sprite LFS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5486C-404D-4E18-AA69-21A664FD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1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7684F-FF37-4FB4-8BB9-A18A3AEB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location and reading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AB638-60A8-47EE-918C-A90FFFA9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lang="en-US" altLang="ko-KR" dirty="0"/>
              <a:t>Contains current location of each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r>
              <a:rPr lang="en-US" altLang="ko-KR" dirty="0"/>
              <a:t>Fixed checkpoint region identifies the location of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lang="en-US" altLang="ko-KR" dirty="0"/>
              <a:t>Compact: rarely require disk accesses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5486C-404D-4E18-AA69-21A664FD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2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206A4-5B68-4EC2-B5EB-649AA234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management: segments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55632-4DC6-47A9-AEEF-75E4B47B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Threading</a:t>
            </a:r>
          </a:p>
          <a:p>
            <a:r>
              <a:rPr lang="en-US" altLang="ko-KR" dirty="0"/>
              <a:t>Copying</a:t>
            </a:r>
          </a:p>
          <a:p>
            <a:r>
              <a:rPr lang="en-US" altLang="ko-KR" dirty="0"/>
              <a:t>Sprite LFS uses a combination of threading and copying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271B8-0144-4DC5-BE6F-693B9C45D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F1C49D-7CC1-4005-B37B-96FA3040A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72" y="3121369"/>
            <a:ext cx="7743855" cy="31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86CD-14CC-4257-A8B7-67E2DB21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cleaning mechanism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8F1D9-1793-4627-81A1-08263515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process of copying live data out of segment</a:t>
            </a:r>
          </a:p>
          <a:p>
            <a:r>
              <a:rPr lang="en-US" altLang="ko-KR" dirty="0"/>
              <a:t>Three-step</a:t>
            </a:r>
          </a:p>
          <a:p>
            <a:pPr marL="804600" lvl="1" indent="-457200">
              <a:buFont typeface="+mj-lt"/>
              <a:buAutoNum type="arabicPeriod"/>
            </a:pPr>
            <a:r>
              <a:rPr lang="en-US" altLang="ko-KR" dirty="0"/>
              <a:t>Read segments into memory</a:t>
            </a:r>
          </a:p>
          <a:p>
            <a:pPr marL="804600" lvl="1" indent="-457200">
              <a:buFont typeface="+mj-lt"/>
              <a:buAutoNum type="arabicPeriod"/>
            </a:pPr>
            <a:r>
              <a:rPr lang="en-US" altLang="ko-KR" dirty="0"/>
              <a:t>Identify the live data</a:t>
            </a:r>
          </a:p>
          <a:p>
            <a:pPr marL="804600" lvl="1" indent="-457200">
              <a:buFont typeface="+mj-lt"/>
              <a:buAutoNum type="arabicPeriod"/>
            </a:pPr>
            <a:r>
              <a:rPr lang="en-US" altLang="ko-KR" dirty="0"/>
              <a:t>Write the live data back to a smaller number of clean segments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A46C70-F05C-49CD-8D3B-70D0BD11F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73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Microsoft Office PowerPoint</Application>
  <PresentationFormat>와이드스크린</PresentationFormat>
  <Paragraphs>246</Paragraphs>
  <Slides>34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roboto</vt:lpstr>
      <vt:lpstr>roboto</vt:lpstr>
      <vt:lpstr>Wingdings</vt:lpstr>
      <vt:lpstr>lato</vt:lpstr>
      <vt:lpstr>맑은 고딕</vt:lpstr>
      <vt:lpstr>Arial</vt:lpstr>
      <vt:lpstr>Office 테마</vt:lpstr>
      <vt:lpstr>PowerPoint 프레젠테이션</vt:lpstr>
      <vt:lpstr>Introduction</vt:lpstr>
      <vt:lpstr>Background</vt:lpstr>
      <vt:lpstr>Background</vt:lpstr>
      <vt:lpstr>Log-structured file systems</vt:lpstr>
      <vt:lpstr>File location and reading</vt:lpstr>
      <vt:lpstr>File location and reading</vt:lpstr>
      <vt:lpstr>Free space management: segments</vt:lpstr>
      <vt:lpstr>Segment cleaning mechanism</vt:lpstr>
      <vt:lpstr>Segment cleaning mechanism</vt:lpstr>
      <vt:lpstr>Segment cleaning policies</vt:lpstr>
      <vt:lpstr>Segment cleaning policies</vt:lpstr>
      <vt:lpstr>Segment cleaning policies</vt:lpstr>
      <vt:lpstr>Segment cleaning policies</vt:lpstr>
      <vt:lpstr>Segment cleaning policies</vt:lpstr>
      <vt:lpstr>Simulation results</vt:lpstr>
      <vt:lpstr>Simulation results</vt:lpstr>
      <vt:lpstr>Simulation results</vt:lpstr>
      <vt:lpstr>Simulation results</vt:lpstr>
      <vt:lpstr>Segment usage table</vt:lpstr>
      <vt:lpstr>Crash recovery</vt:lpstr>
      <vt:lpstr>Checkpoints</vt:lpstr>
      <vt:lpstr>Checkpoints</vt:lpstr>
      <vt:lpstr>Checkpoints</vt:lpstr>
      <vt:lpstr>Roll-forward</vt:lpstr>
      <vt:lpstr>Roll-forward</vt:lpstr>
      <vt:lpstr>Experience with the Sprite LFS</vt:lpstr>
      <vt:lpstr>Micro-benchmarks</vt:lpstr>
      <vt:lpstr>Micro-benchmarks</vt:lpstr>
      <vt:lpstr>Micro-benchmarks</vt:lpstr>
      <vt:lpstr>Cleaning overheads</vt:lpstr>
      <vt:lpstr>Crash recovery</vt:lpstr>
      <vt:lpstr>Other overheads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108</cp:revision>
  <dcterms:created xsi:type="dcterms:W3CDTF">2020-03-06T02:35:36Z</dcterms:created>
  <dcterms:modified xsi:type="dcterms:W3CDTF">2021-05-03T03:51:42Z</dcterms:modified>
</cp:coreProperties>
</file>