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29"/>
  </p:notesMasterIdLst>
  <p:sldIdLst>
    <p:sldId id="256" r:id="rId2"/>
    <p:sldId id="266" r:id="rId3"/>
    <p:sldId id="318" r:id="rId4"/>
    <p:sldId id="319" r:id="rId5"/>
    <p:sldId id="322" r:id="rId6"/>
    <p:sldId id="320" r:id="rId7"/>
    <p:sldId id="323" r:id="rId8"/>
    <p:sldId id="324" r:id="rId9"/>
    <p:sldId id="325" r:id="rId10"/>
    <p:sldId id="326" r:id="rId11"/>
    <p:sldId id="327" r:id="rId12"/>
    <p:sldId id="329" r:id="rId13"/>
    <p:sldId id="328" r:id="rId14"/>
    <p:sldId id="330" r:id="rId15"/>
    <p:sldId id="331" r:id="rId16"/>
    <p:sldId id="332" r:id="rId17"/>
    <p:sldId id="333" r:id="rId18"/>
    <p:sldId id="334" r:id="rId19"/>
    <p:sldId id="335" r:id="rId20"/>
    <p:sldId id="336" r:id="rId21"/>
    <p:sldId id="337" r:id="rId22"/>
    <p:sldId id="338" r:id="rId23"/>
    <p:sldId id="339" r:id="rId24"/>
    <p:sldId id="340" r:id="rId25"/>
    <p:sldId id="342" r:id="rId26"/>
    <p:sldId id="341" r:id="rId27"/>
    <p:sldId id="343" r:id="rId28"/>
  </p:sldIdLst>
  <p:sldSz cx="12192000" cy="6858000"/>
  <p:notesSz cx="6858000" cy="9144000"/>
  <p:embeddedFontLst>
    <p:embeddedFont>
      <p:font typeface="맑은 고딕" panose="020B0503020000020004" pitchFamily="34" charset="-127"/>
      <p:regular r:id="rId30"/>
      <p:bold r:id="rId31"/>
    </p:embeddedFont>
    <p:embeddedFont>
      <p:font typeface="Cambria Math" panose="02040503050406030204" pitchFamily="18" charset="0"/>
      <p:regular r:id="rId32"/>
    </p:embeddedFont>
    <p:embeddedFont>
      <p:font typeface="lato"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kinsoku lang="ko-KR" invalStChars="、。，．：；？！’”）〕］｝〉》」』】°℃％!%￠),.:;?]}&gt;" invalEndChars="‘“（〔［｛〈《「『【￥＄\￦￡€([{&l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080" userDrawn="1">
          <p15:clr>
            <a:srgbClr val="A4A3A4"/>
          </p15:clr>
        </p15:guide>
        <p15:guide id="3" orient="horz" pos="165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만든 이" initials="오전"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54"/>
    <a:srgbClr val="007635"/>
    <a:srgbClr val="990000"/>
    <a:srgbClr val="C00000"/>
    <a:srgbClr val="5B9BD5"/>
    <a:srgbClr val="FF9B9B"/>
    <a:srgbClr val="00A249"/>
    <a:srgbClr val="0F0F70"/>
    <a:srgbClr val="66FF99"/>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7948D-D995-DC38-DB1B-1A0CBCA1EC00}" v="149" dt="2021-05-20T13:32:58.882"/>
    <p1510:client id="{2877CFE6-4E4D-581A-0272-D6B973CE8A80}" v="9682" dt="2021-05-21T13:59:44.168"/>
    <p1510:client id="{37E5A112-C32B-E4CD-711A-409BBBE55207}" v="1707" dt="2021-05-20T13:09:29.976"/>
    <p1510:client id="{4AEE5711-0B86-CBDC-4F94-D540FEA59294}" v="55" dt="2021-05-21T00:11:07.428"/>
    <p1510:client id="{8428B50E-9539-4751-9D76-000C1126BA43}" v="4366" dt="2021-05-21T10:44:36.396"/>
    <p1510:client id="{8D9A3ED9-5B61-A4BD-F011-8DD23B9BF6DF}" v="2" dt="2021-05-20T17:13:49.688"/>
    <p1510:client id="{9ACA3327-74F7-958C-F451-9B5F682F65EF}" v="2" dt="2021-05-21T14:28:47.960"/>
    <p1510:client id="{A97E9D28-3256-425E-BF29-AEE0F731CFA5}" v="31" dt="2021-05-20T17:57:02.528"/>
    <p1510:client id="{C3B8C99F-F045-B000-EC9E-B49F46BA321B}" v="518" dt="2021-05-20T11:03:05.066"/>
    <p1510:client id="{C6C34B51-D951-4F15-53EB-4DF052B7103F}" v="1388" dt="2021-05-20T15:14:21.526"/>
    <p1510:client id="{F4955ECA-2788-E6D1-440B-D1E10B71B09D}" v="361" dt="2021-05-23T16:40:53.87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4" autoAdjust="0"/>
    <p:restoredTop sz="93946" autoAdjust="0"/>
  </p:normalViewPr>
  <p:slideViewPr>
    <p:cSldViewPr snapToGrid="0" showGuides="1">
      <p:cViewPr varScale="1">
        <p:scale>
          <a:sx n="80" d="100"/>
          <a:sy n="80" d="100"/>
        </p:scale>
        <p:origin x="480" y="19"/>
      </p:cViewPr>
      <p:guideLst>
        <p:guide pos="4080"/>
        <p:guide orient="horz" pos="1656"/>
      </p:guideLst>
    </p:cSldViewPr>
  </p:slideViewPr>
  <p:outlineViewPr>
    <p:cViewPr>
      <p:scale>
        <a:sx n="33" d="100"/>
        <a:sy n="33" d="100"/>
      </p:scale>
      <p:origin x="0" y="-20442"/>
    </p:cViewPr>
  </p:outlineViewPr>
  <p:notesTextViewPr>
    <p:cViewPr>
      <p:scale>
        <a:sx n="1" d="1"/>
        <a:sy n="1" d="1"/>
      </p:scale>
      <p:origin x="0" y="0"/>
    </p:cViewPr>
  </p:notesTextViewPr>
  <p:notesViewPr>
    <p:cSldViewPr snapToGrid="0" showGuides="1">
      <p:cViewPr>
        <p:scale>
          <a:sx n="87" d="100"/>
          <a:sy n="87" d="100"/>
        </p:scale>
        <p:origin x="1108" y="-21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53B65-7BB5-4D60-9879-5AFC8E04B446}" type="datetimeFigureOut">
              <a:rPr lang="ko-KR" altLang="en-US" smtClean="0"/>
              <a:t>2021-05-23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6E87F-228F-44B2-B4EE-9BD47B249A9D}" type="slidenum">
              <a:rPr lang="ko-KR" altLang="en-US" smtClean="0"/>
              <a:t>‹#›</a:t>
            </a:fld>
            <a:endParaRPr lang="ko-KR" altLang="en-US"/>
          </a:p>
        </p:txBody>
      </p:sp>
    </p:spTree>
    <p:extLst>
      <p:ext uri="{BB962C8B-B14F-4D97-AF65-F5344CB8AC3E}">
        <p14:creationId xmlns:p14="http://schemas.microsoft.com/office/powerpoint/2010/main" val="187030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6E87F-228F-44B2-B4EE-9BD47B249A9D}" type="slidenum">
              <a:rPr lang="ko-KR" altLang="en-US" smtClean="0"/>
              <a:t>1</a:t>
            </a:fld>
            <a:endParaRPr lang="ko-KR" altLang="en-US"/>
          </a:p>
        </p:txBody>
      </p:sp>
    </p:spTree>
    <p:extLst>
      <p:ext uri="{BB962C8B-B14F-4D97-AF65-F5344CB8AC3E}">
        <p14:creationId xmlns:p14="http://schemas.microsoft.com/office/powerpoint/2010/main" val="257899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Artifact: 학습모델이 데이터로부터 훈련중에 생성하는 결과 </a:t>
            </a:r>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20</a:t>
            </a:fld>
            <a:endParaRPr lang="ko-KR" altLang="en-US"/>
          </a:p>
        </p:txBody>
      </p:sp>
    </p:spTree>
    <p:extLst>
      <p:ext uri="{BB962C8B-B14F-4D97-AF65-F5344CB8AC3E}">
        <p14:creationId xmlns:p14="http://schemas.microsoft.com/office/powerpoint/2010/main" val="288584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21</a:t>
            </a:fld>
            <a:endParaRPr lang="ko-KR" altLang="en-US"/>
          </a:p>
        </p:txBody>
      </p:sp>
    </p:spTree>
    <p:extLst>
      <p:ext uri="{BB962C8B-B14F-4D97-AF65-F5344CB8AC3E}">
        <p14:creationId xmlns:p14="http://schemas.microsoft.com/office/powerpoint/2010/main" val="427692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22</a:t>
            </a:fld>
            <a:endParaRPr lang="ko-KR" altLang="en-US"/>
          </a:p>
        </p:txBody>
      </p:sp>
    </p:spTree>
    <p:extLst>
      <p:ext uri="{BB962C8B-B14F-4D97-AF65-F5344CB8AC3E}">
        <p14:creationId xmlns:p14="http://schemas.microsoft.com/office/powerpoint/2010/main" val="3486567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23</a:t>
            </a:fld>
            <a:endParaRPr lang="ko-KR" altLang="en-US"/>
          </a:p>
        </p:txBody>
      </p:sp>
    </p:spTree>
    <p:extLst>
      <p:ext uri="{BB962C8B-B14F-4D97-AF65-F5344CB8AC3E}">
        <p14:creationId xmlns:p14="http://schemas.microsoft.com/office/powerpoint/2010/main" val="2708501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24</a:t>
            </a:fld>
            <a:endParaRPr lang="ko-KR" altLang="en-US"/>
          </a:p>
        </p:txBody>
      </p:sp>
    </p:spTree>
    <p:extLst>
      <p:ext uri="{BB962C8B-B14F-4D97-AF65-F5344CB8AC3E}">
        <p14:creationId xmlns:p14="http://schemas.microsoft.com/office/powerpoint/2010/main" val="411175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25</a:t>
            </a:fld>
            <a:endParaRPr lang="ko-KR" altLang="en-US"/>
          </a:p>
        </p:txBody>
      </p:sp>
    </p:spTree>
    <p:extLst>
      <p:ext uri="{BB962C8B-B14F-4D97-AF65-F5344CB8AC3E}">
        <p14:creationId xmlns:p14="http://schemas.microsoft.com/office/powerpoint/2010/main" val="308184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26</a:t>
            </a:fld>
            <a:endParaRPr lang="ko-KR" altLang="en-US"/>
          </a:p>
        </p:txBody>
      </p:sp>
    </p:spTree>
    <p:extLst>
      <p:ext uri="{BB962C8B-B14F-4D97-AF65-F5344CB8AC3E}">
        <p14:creationId xmlns:p14="http://schemas.microsoft.com/office/powerpoint/2010/main" val="27003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TRANSFORMER는 으레 NLP에서 사용하는 RNN을 사용하지 않고도 높은 성능을 보이는 NLP모델</a:t>
            </a:r>
          </a:p>
          <a:p>
            <a:r>
              <a:rPr lang="en-US" altLang="ko-KR" b="1">
                <a:ea typeface="맑은 고딕"/>
              </a:rPr>
              <a:t>GNMT</a:t>
            </a:r>
          </a:p>
          <a:p>
            <a:r>
              <a:rPr lang="en-US" b="1"/>
              <a:t>기본적인 구조는 Encoder - Attention - Decoder로 이루어져있다. </a:t>
            </a:r>
            <a:endParaRPr lang="en-US" b="1">
              <a:ea typeface="맑은 고딕"/>
            </a:endParaRPr>
          </a:p>
          <a:p>
            <a:pPr marL="171450" indent="-171450">
              <a:buFont typeface="Arial"/>
              <a:buChar char="•"/>
            </a:pPr>
            <a:r>
              <a:rPr lang="en-US" b="1"/>
              <a:t>Encoder : 8개의 LSTM (1 bi-direction + 7 uni-direction)</a:t>
            </a:r>
            <a:endParaRPr lang="en-US" b="1">
              <a:ea typeface="맑은 고딕"/>
            </a:endParaRPr>
          </a:p>
          <a:p>
            <a:pPr marL="171450" indent="-171450">
              <a:buFont typeface="Arial"/>
              <a:buChar char="•"/>
            </a:pPr>
            <a:r>
              <a:rPr lang="en-US" b="1"/>
              <a:t>Attention : 1 Hidden layer의 Feed Forward Neural Network</a:t>
            </a:r>
            <a:endParaRPr lang="en-US" b="1">
              <a:ea typeface="맑은 고딕"/>
            </a:endParaRPr>
          </a:p>
          <a:p>
            <a:pPr marL="171450" indent="-171450">
              <a:buFont typeface="Arial"/>
              <a:buChar char="•"/>
            </a:pPr>
            <a:r>
              <a:rPr lang="en-US" b="1"/>
              <a:t>Decoder : 8개의 LSTM (8 uni-direciton)</a:t>
            </a:r>
            <a:endParaRPr lang="en-US" b="1">
              <a:ea typeface="맑은 고딕"/>
            </a:endParaRPr>
          </a:p>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27</a:t>
            </a:fld>
            <a:endParaRPr lang="ko-KR" altLang="en-US"/>
          </a:p>
        </p:txBody>
      </p:sp>
    </p:spTree>
    <p:extLst>
      <p:ext uri="{BB962C8B-B14F-4D97-AF65-F5344CB8AC3E}">
        <p14:creationId xmlns:p14="http://schemas.microsoft.com/office/powerpoint/2010/main" val="367419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Dataset-&gt; shuffle-&gt; map-&gt; batch-&gt; makeitorator 을 call 하면 각 메서드에 해당하는 이터레이터 객체가 내부적으로 생생되고 </a:t>
            </a:r>
            <a:endParaRPr lang="ko-KR" dirty="0"/>
          </a:p>
          <a:p>
            <a:r>
              <a:rPr lang="ko-KR" altLang="en-US">
                <a:ea typeface="맑은 고딕"/>
              </a:rPr>
              <a:t>가장 높은 레벨(python)의 이터레이터만 사용자와 소통한다. 최초로 get next을 call하면 내부 iterator가 재귀적으로 call되며 제일 처임 이터레이터가 파일로부터 데이터를 가져와서 </a:t>
            </a:r>
            <a:endParaRPr lang="ko-KR">
              <a:ea typeface="맑은 고딕" panose="020B0503020000020004" pitchFamily="34" charset="-127"/>
            </a:endParaRPr>
          </a:p>
          <a:p>
            <a:r>
              <a:rPr lang="ko-KR" altLang="en-US">
                <a:ea typeface="맑은 고딕"/>
              </a:rPr>
              <a:t>다시 순서​대로 전처리된 데이터를 리턴하여 가장 높은 이터레이터로 ​반환한다 반환된 데이터 엘리먼트트는 가속기로 전달되어 학습을 진행한다. 배치 버퍼에 데이터가 비어있지 않으면 다음 get next시에는 배치버퍼에서 데이터를 바로가져온다 배치버퍼가 비면 다시 재귀적으로 call 한다. 실행초기에는 버퍼를 채우기 위해 여러번 실행될 수 있다.  </a:t>
            </a:r>
            <a:endParaRPr lang="ko-KR" altLang="en-US"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12</a:t>
            </a:fld>
            <a:endParaRPr lang="ko-KR" altLang="en-US"/>
          </a:p>
        </p:txBody>
      </p:sp>
    </p:spTree>
    <p:extLst>
      <p:ext uri="{BB962C8B-B14F-4D97-AF65-F5344CB8AC3E}">
        <p14:creationId xmlns:p14="http://schemas.microsoft.com/office/powerpoint/2010/main" val="202481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Parallel Execution 시 여러 연산시간이 overlap되므로 file read시간 10*5/2, parsing 시간 10*2/10, prefetch시간 중 가장 오래걸리는 시간이 곧 전체 수행시간이 된다. </a:t>
            </a:r>
            <a:endParaRPr lang="ko-KR" b="1">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13</a:t>
            </a:fld>
            <a:endParaRPr lang="ko-KR" altLang="en-US"/>
          </a:p>
        </p:txBody>
      </p:sp>
    </p:spTree>
    <p:extLst>
      <p:ext uri="{BB962C8B-B14F-4D97-AF65-F5344CB8AC3E}">
        <p14:creationId xmlns:p14="http://schemas.microsoft.com/office/powerpoint/2010/main" val="97667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Parallel Execution 시 여러 연산시간이 overlap되므로 file read시간 10*5/2, parsing 시간 10*2/10, prefetch시간 중 가장 오래걸리는 시간이 곧 전체 수행시간이 된다. </a:t>
            </a:r>
            <a:endParaRPr lang="ko-KR" b="1">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14</a:t>
            </a:fld>
            <a:endParaRPr lang="ko-KR" altLang="en-US"/>
          </a:p>
        </p:txBody>
      </p:sp>
    </p:spTree>
    <p:extLst>
      <p:ext uri="{BB962C8B-B14F-4D97-AF65-F5344CB8AC3E}">
        <p14:creationId xmlns:p14="http://schemas.microsoft.com/office/powerpoint/2010/main" val="258724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Parallel Execution 시 여러 연산시간이 overlap되므로 file read시간 10*5/2, parsing 시간 10*2/10, prefetch시간 중 가장 오래걸리는 시간이 곧 전체 수행시간이 된다. </a:t>
            </a:r>
            <a:endParaRPr lang="ko-KR" b="1">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15</a:t>
            </a:fld>
            <a:endParaRPr lang="ko-KR" altLang="en-US"/>
          </a:p>
        </p:txBody>
      </p:sp>
    </p:spTree>
    <p:extLst>
      <p:ext uri="{BB962C8B-B14F-4D97-AF65-F5344CB8AC3E}">
        <p14:creationId xmlns:p14="http://schemas.microsoft.com/office/powerpoint/2010/main" val="383497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a:ea typeface="맑은 고딕"/>
              </a:rPr>
              <a:t>수행시간이 오래 걸리는 부분이 있으면 그 이터레이터를 병렬처리 </a:t>
            </a:r>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16</a:t>
            </a:fld>
            <a:endParaRPr lang="ko-KR" altLang="en-US"/>
          </a:p>
        </p:txBody>
      </p:sp>
    </p:spTree>
    <p:extLst>
      <p:ext uri="{BB962C8B-B14F-4D97-AF65-F5344CB8AC3E}">
        <p14:creationId xmlns:p14="http://schemas.microsoft.com/office/powerpoint/2010/main" val="253069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1" dirty="0">
                <a:ea typeface="맑은 고딕"/>
              </a:rPr>
              <a:t>병렬처리가 아닌 다른 </a:t>
            </a:r>
            <a:r>
              <a:rPr lang="en-US" altLang="ko-KR" b="1" dirty="0">
                <a:ea typeface="맑은 고딕"/>
              </a:rPr>
              <a:t>Iterator </a:t>
            </a:r>
            <a:r>
              <a:rPr lang="ko-KR" altLang="en-US" b="1" dirty="0">
                <a:ea typeface="맑은 고딕"/>
              </a:rPr>
              <a:t>의 경우는 </a:t>
            </a:r>
            <a:r>
              <a:rPr lang="en-US" altLang="ko-KR" b="1" dirty="0">
                <a:ea typeface="맑은 고딕"/>
              </a:rPr>
              <a:t>batch</a:t>
            </a:r>
            <a:r>
              <a:rPr lang="ko-KR" altLang="en-US" b="1" dirty="0">
                <a:ea typeface="맑은 고딕"/>
              </a:rPr>
              <a:t> </a:t>
            </a:r>
            <a:r>
              <a:rPr lang="en-US" altLang="ko-KR" b="1" dirty="0">
                <a:ea typeface="맑은 고딕"/>
              </a:rPr>
              <a:t>Iterator </a:t>
            </a:r>
            <a:r>
              <a:rPr lang="ko-KR" altLang="en-US" b="1" dirty="0">
                <a:ea typeface="맑은 고딕"/>
              </a:rPr>
              <a:t>의 </a:t>
            </a:r>
            <a:r>
              <a:rPr lang="en-US" altLang="ko-KR" b="1" dirty="0">
                <a:ea typeface="맑은 고딕"/>
              </a:rPr>
              <a:t>elements</a:t>
            </a:r>
            <a:r>
              <a:rPr lang="ko-KR" altLang="en-US" b="1" dirty="0">
                <a:ea typeface="맑은 고딕"/>
              </a:rPr>
              <a:t>가 다 소모되면 순차적으로</a:t>
            </a:r>
            <a:r>
              <a:rPr lang="en-US" altLang="ko-KR" b="1" dirty="0">
                <a:ea typeface="맑은 고딕"/>
              </a:rPr>
              <a:t> call </a:t>
            </a:r>
            <a:r>
              <a:rPr lang="ko-KR" altLang="en-US" b="1" dirty="0">
                <a:ea typeface="맑은 고딕"/>
              </a:rPr>
              <a:t>되므로 동기적으로 동작한다</a:t>
            </a:r>
            <a:r>
              <a:rPr lang="en-US" altLang="ko-KR" b="1" dirty="0">
                <a:ea typeface="맑은 고딕"/>
              </a:rPr>
              <a:t>.  </a:t>
            </a: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17</a:t>
            </a:fld>
            <a:endParaRPr lang="ko-KR" altLang="en-US"/>
          </a:p>
        </p:txBody>
      </p:sp>
    </p:spTree>
    <p:extLst>
      <p:ext uri="{BB962C8B-B14F-4D97-AF65-F5344CB8AC3E}">
        <p14:creationId xmlns:p14="http://schemas.microsoft.com/office/powerpoint/2010/main" val="32240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18</a:t>
            </a:fld>
            <a:endParaRPr lang="ko-KR" altLang="en-US"/>
          </a:p>
        </p:txBody>
      </p:sp>
    </p:spTree>
    <p:extLst>
      <p:ext uri="{BB962C8B-B14F-4D97-AF65-F5344CB8AC3E}">
        <p14:creationId xmlns:p14="http://schemas.microsoft.com/office/powerpoint/2010/main" val="187456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1" dirty="0">
              <a:ea typeface="맑은 고딕"/>
            </a:endParaRPr>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19</a:t>
            </a:fld>
            <a:endParaRPr lang="ko-KR" altLang="en-US"/>
          </a:p>
        </p:txBody>
      </p:sp>
    </p:spTree>
    <p:extLst>
      <p:ext uri="{BB962C8B-B14F-4D97-AF65-F5344CB8AC3E}">
        <p14:creationId xmlns:p14="http://schemas.microsoft.com/office/powerpoint/2010/main" val="58597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7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05740" y="165629"/>
            <a:ext cx="11757660" cy="700498"/>
          </a:xfrm>
        </p:spPr>
        <p:txBody>
          <a:bodyPr>
            <a:normAutofit/>
          </a:bodyPr>
          <a:lstStyle>
            <a:lvl1pPr>
              <a:defRPr sz="3600" b="1">
                <a:solidFill>
                  <a:schemeClr val="accent5"/>
                </a:solidFill>
              </a:defRPr>
            </a:lvl1pPr>
          </a:lstStyle>
          <a:p>
            <a:r>
              <a:rPr lang="en-US" altLang="ko-KR" dirty="0"/>
              <a:t>Title Test</a:t>
            </a:r>
            <a:endParaRPr lang="ko-KR" altLang="en-US" dirty="0"/>
          </a:p>
        </p:txBody>
      </p:sp>
      <p:sp>
        <p:nvSpPr>
          <p:cNvPr id="3" name="내용 개체 틀 2"/>
          <p:cNvSpPr>
            <a:spLocks noGrp="1"/>
          </p:cNvSpPr>
          <p:nvPr>
            <p:ph idx="1"/>
          </p:nvPr>
        </p:nvSpPr>
        <p:spPr>
          <a:xfrm>
            <a:off x="205740" y="927088"/>
            <a:ext cx="11757660" cy="5146052"/>
          </a:xfrm>
        </p:spPr>
        <p:txBody>
          <a:bodyPr/>
          <a:lstStyle>
            <a:lvl1pPr marL="228600" indent="-228600">
              <a:lnSpc>
                <a:spcPct val="140000"/>
              </a:lnSpc>
              <a:buFont typeface="Wingdings" panose="05000000000000000000" pitchFamily="2" charset="2"/>
              <a:buChar char="§"/>
              <a:defRPr sz="2400">
                <a:solidFill>
                  <a:schemeClr val="tx1"/>
                </a:solidFill>
              </a:defRPr>
            </a:lvl1pPr>
            <a:lvl2pPr marL="576000" indent="-228600">
              <a:lnSpc>
                <a:spcPct val="140000"/>
              </a:lnSpc>
              <a:buFont typeface="Arial" panose="020B0604020202020204" pitchFamily="34" charset="0"/>
              <a:buChar char="•"/>
              <a:defRPr sz="20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ko-KR" altLang="en-US" dirty="0"/>
              <a:t>마스터 텍스트 스타일 편집</a:t>
            </a:r>
          </a:p>
          <a:p>
            <a:pPr lvl="1"/>
            <a:r>
              <a:rPr lang="ko-KR" altLang="en-US" dirty="0"/>
              <a:t>둘째 수준</a:t>
            </a:r>
          </a:p>
        </p:txBody>
      </p:sp>
      <p:sp>
        <p:nvSpPr>
          <p:cNvPr id="7" name="직사각형 6"/>
          <p:cNvSpPr/>
          <p:nvPr userDrawn="1"/>
        </p:nvSpPr>
        <p:spPr>
          <a:xfrm>
            <a:off x="3712" y="6457520"/>
            <a:ext cx="12192000" cy="400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5"/>
              </a:solidFill>
            </a:endParaRPr>
          </a:p>
        </p:txBody>
      </p:sp>
      <p:sp>
        <p:nvSpPr>
          <p:cNvPr id="8" name="TextBox 7"/>
          <p:cNvSpPr txBox="1"/>
          <p:nvPr userDrawn="1"/>
        </p:nvSpPr>
        <p:spPr>
          <a:xfrm>
            <a:off x="9258790" y="6550276"/>
            <a:ext cx="2480717" cy="207511"/>
          </a:xfrm>
          <a:prstGeom prst="rect">
            <a:avLst/>
          </a:prstGeom>
          <a:noFill/>
        </p:spPr>
        <p:txBody>
          <a:bodyPr wrap="square" lIns="0" tIns="0" rIns="0" bIns="0" rtlCol="0">
            <a:spAutoFit/>
          </a:bodyPr>
          <a:lstStyle/>
          <a:p>
            <a:r>
              <a:rPr lang="en-US" altLang="ko-KR" sz="1300" dirty="0">
                <a:solidFill>
                  <a:schemeClr val="bg1"/>
                </a:solidFill>
                <a:latin typeface="+mn-lt"/>
                <a:cs typeface="lato" panose="020F0502020204030203" pitchFamily="34" charset="0"/>
              </a:rPr>
              <a:t> Changwon National</a:t>
            </a:r>
            <a:r>
              <a:rPr lang="en-US" altLang="ko-KR" sz="1300" baseline="0" dirty="0">
                <a:solidFill>
                  <a:schemeClr val="bg1"/>
                </a:solidFill>
                <a:latin typeface="+mn-lt"/>
                <a:cs typeface="lato" panose="020F0502020204030203" pitchFamily="34" charset="0"/>
              </a:rPr>
              <a:t> University</a:t>
            </a:r>
            <a:endParaRPr lang="ko-KR" altLang="en-US" sz="1300" dirty="0">
              <a:solidFill>
                <a:schemeClr val="bg1"/>
              </a:solidFill>
              <a:latin typeface="+mn-lt"/>
              <a:cs typeface="lato" panose="020F0502020204030203" pitchFamily="34" charset="0"/>
            </a:endParaRPr>
          </a:p>
        </p:txBody>
      </p:sp>
      <p:sp>
        <p:nvSpPr>
          <p:cNvPr id="11" name="직사각형 10"/>
          <p:cNvSpPr/>
          <p:nvPr userDrawn="1"/>
        </p:nvSpPr>
        <p:spPr>
          <a:xfrm>
            <a:off x="45621" y="6557732"/>
            <a:ext cx="5993100" cy="200055"/>
          </a:xfrm>
          <a:prstGeom prst="rect">
            <a:avLst/>
          </a:prstGeom>
        </p:spPr>
        <p:txBody>
          <a:bodyPr wrap="square" lIns="0" tIns="0" rIns="0" bIns="0">
            <a:spAutoFit/>
          </a:bodyPr>
          <a:lstStyle/>
          <a:p>
            <a:pPr algn="l"/>
            <a:r>
              <a:rPr lang="en-US" altLang="ko-KR" sz="1300" dirty="0" err="1">
                <a:solidFill>
                  <a:schemeClr val="bg1"/>
                </a:solidFill>
                <a:latin typeface="+mn-lt"/>
              </a:rPr>
              <a:t>Jinseo</a:t>
            </a:r>
            <a:r>
              <a:rPr lang="en-US" altLang="ko-KR" sz="1300" dirty="0">
                <a:solidFill>
                  <a:schemeClr val="bg1"/>
                </a:solidFill>
                <a:latin typeface="+mn-lt"/>
              </a:rPr>
              <a:t> Choi</a:t>
            </a:r>
          </a:p>
        </p:txBody>
      </p:sp>
      <p:cxnSp>
        <p:nvCxnSpPr>
          <p:cNvPr id="12" name="Shape 60"/>
          <p:cNvCxnSpPr/>
          <p:nvPr userDrawn="1"/>
        </p:nvCxnSpPr>
        <p:spPr>
          <a:xfrm>
            <a:off x="205740" y="797547"/>
            <a:ext cx="11757660" cy="0"/>
          </a:xfrm>
          <a:prstGeom prst="straightConnector1">
            <a:avLst/>
          </a:prstGeom>
          <a:noFill/>
          <a:ln w="25400" cap="flat" cmpd="sng">
            <a:solidFill>
              <a:schemeClr val="accent5"/>
            </a:solidFill>
            <a:prstDash val="solid"/>
            <a:round/>
            <a:headEnd type="none" w="med" len="med"/>
            <a:tailEnd type="none" w="med" len="med"/>
          </a:ln>
        </p:spPr>
      </p:cxnSp>
      <p:cxnSp>
        <p:nvCxnSpPr>
          <p:cNvPr id="5" name="직선 연결선 4"/>
          <p:cNvCxnSpPr/>
          <p:nvPr userDrawn="1"/>
        </p:nvCxnSpPr>
        <p:spPr>
          <a:xfrm>
            <a:off x="11639490" y="6503723"/>
            <a:ext cx="0" cy="29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3"/>
          <p:cNvSpPr>
            <a:spLocks noGrp="1"/>
          </p:cNvSpPr>
          <p:nvPr>
            <p:ph type="sldNum" sz="quarter" idx="4"/>
          </p:nvPr>
        </p:nvSpPr>
        <p:spPr>
          <a:xfrm>
            <a:off x="11720373" y="6465657"/>
            <a:ext cx="443242" cy="365125"/>
          </a:xfrm>
          <a:prstGeom prst="rect">
            <a:avLst/>
          </a:prstGeom>
        </p:spPr>
        <p:txBody>
          <a:bodyPr vert="horz" lIns="0" tIns="0" rIns="0" bIns="0" rtlCol="0" anchor="ctr"/>
          <a:lstStyle>
            <a:lvl1pPr algn="ctr">
              <a:defRPr sz="1400">
                <a:solidFill>
                  <a:schemeClr val="bg1"/>
                </a:solidFill>
              </a:defRPr>
            </a:lvl1pPr>
          </a:lstStyle>
          <a:p>
            <a:fld id="{765CECA1-5C9B-4693-A1BD-3F65156FCD02}" type="slidenum">
              <a:rPr lang="ko-KR" altLang="en-US" smtClean="0"/>
              <a:pPr/>
              <a:t>‹#›</a:t>
            </a:fld>
            <a:endParaRPr lang="ko-KR" altLang="en-US" dirty="0"/>
          </a:p>
        </p:txBody>
      </p:sp>
    </p:spTree>
    <p:extLst>
      <p:ext uri="{BB962C8B-B14F-4D97-AF65-F5344CB8AC3E}">
        <p14:creationId xmlns:p14="http://schemas.microsoft.com/office/powerpoint/2010/main" val="1410058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CECA1-5C9B-4693-A1BD-3F65156FCD02}" type="slidenum">
              <a:rPr lang="ko-KR" altLang="en-US" smtClean="0"/>
              <a:t>‹#›</a:t>
            </a:fld>
            <a:endParaRPr lang="ko-KR" altLang="en-US"/>
          </a:p>
        </p:txBody>
      </p:sp>
    </p:spTree>
    <p:extLst>
      <p:ext uri="{BB962C8B-B14F-4D97-AF65-F5344CB8AC3E}">
        <p14:creationId xmlns:p14="http://schemas.microsoft.com/office/powerpoint/2010/main" val="39522856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4600" y="1749890"/>
            <a:ext cx="9342800" cy="1107996"/>
          </a:xfrm>
          <a:prstGeom prst="rect">
            <a:avLst/>
          </a:prstGeom>
          <a:noFill/>
        </p:spPr>
        <p:txBody>
          <a:bodyPr wrap="square" lIns="0" tIns="0" rIns="0" bIns="0" rtlCol="0" anchor="t">
            <a:spAutoFit/>
          </a:bodyPr>
          <a:lstStyle/>
          <a:p>
            <a:pPr algn="ctr"/>
            <a:r>
              <a:rPr lang="en-US" altLang="ko-KR" sz="3600" b="1" dirty="0" err="1">
                <a:solidFill>
                  <a:schemeClr val="accent5"/>
                </a:solidFill>
                <a:latin typeface="+mn-ea"/>
                <a:cs typeface="lato"/>
              </a:rPr>
              <a:t>tf.data</a:t>
            </a:r>
            <a:r>
              <a:rPr lang="en-US" altLang="ko-KR" sz="3600" b="1" dirty="0">
                <a:solidFill>
                  <a:schemeClr val="accent5"/>
                </a:solidFill>
                <a:latin typeface="+mn-ea"/>
                <a:cs typeface="lato"/>
              </a:rPr>
              <a:t>: A Machine Learning Data Processing</a:t>
            </a:r>
          </a:p>
          <a:p>
            <a:pPr algn="ctr"/>
            <a:r>
              <a:rPr lang="en-US" altLang="ko-KR" sz="3600" b="1" dirty="0">
                <a:solidFill>
                  <a:schemeClr val="accent5"/>
                </a:solidFill>
                <a:latin typeface="+mn-ea"/>
                <a:cs typeface="lato"/>
              </a:rPr>
              <a:t>Framework</a:t>
            </a:r>
          </a:p>
        </p:txBody>
      </p:sp>
      <p:sp>
        <p:nvSpPr>
          <p:cNvPr id="2" name="TextBox 1"/>
          <p:cNvSpPr txBox="1"/>
          <p:nvPr/>
        </p:nvSpPr>
        <p:spPr>
          <a:xfrm>
            <a:off x="759140" y="3499502"/>
            <a:ext cx="10688956" cy="430887"/>
          </a:xfrm>
          <a:prstGeom prst="rect">
            <a:avLst/>
          </a:prstGeom>
          <a:noFill/>
        </p:spPr>
        <p:txBody>
          <a:bodyPr wrap="square" lIns="91440" tIns="45720" rIns="91440" bIns="45720" rtlCol="0" anchor="t">
            <a:spAutoFit/>
          </a:bodyPr>
          <a:lstStyle/>
          <a:p>
            <a:pPr algn="ctr"/>
            <a:r>
              <a:rPr lang="en-US" altLang="ko-KR" sz="2200" b="1" dirty="0">
                <a:solidFill>
                  <a:schemeClr val="accent5"/>
                </a:solidFill>
                <a:latin typeface="lato"/>
                <a:ea typeface="lato"/>
                <a:cs typeface="lato"/>
              </a:rPr>
              <a:t>Derek G. Murray</a:t>
            </a:r>
            <a:r>
              <a:rPr lang="en-US" altLang="ko-KR" sz="2200" b="1" dirty="0">
                <a:latin typeface="lato"/>
                <a:ea typeface="lato"/>
                <a:cs typeface="lato"/>
              </a:rPr>
              <a:t>,</a:t>
            </a:r>
            <a:r>
              <a:rPr lang="en-US" altLang="ko-KR" sz="2200" b="1" dirty="0">
                <a:solidFill>
                  <a:schemeClr val="accent5"/>
                </a:solidFill>
                <a:latin typeface="lato"/>
                <a:ea typeface="lato"/>
                <a:cs typeface="lato"/>
              </a:rPr>
              <a:t> Ana </a:t>
            </a:r>
            <a:r>
              <a:rPr lang="en-US" altLang="ko-KR" sz="2200" b="1">
                <a:solidFill>
                  <a:schemeClr val="accent5"/>
                </a:solidFill>
                <a:latin typeface="lato"/>
                <a:ea typeface="lato"/>
                <a:cs typeface="lato"/>
              </a:rPr>
              <a:t>Klimovic</a:t>
            </a:r>
            <a:r>
              <a:rPr lang="en-US" altLang="ko-KR" sz="2200" b="1">
                <a:latin typeface="lato"/>
                <a:ea typeface="lato"/>
                <a:cs typeface="lato"/>
              </a:rPr>
              <a:t>,</a:t>
            </a:r>
            <a:r>
              <a:rPr lang="en-US" altLang="ko-KR" sz="2200" b="1" dirty="0">
                <a:solidFill>
                  <a:schemeClr val="accent5"/>
                </a:solidFill>
                <a:latin typeface="lato"/>
                <a:ea typeface="lato"/>
                <a:cs typeface="lato"/>
              </a:rPr>
              <a:t> </a:t>
            </a:r>
            <a:r>
              <a:rPr lang="en-US" sz="2200" err="1">
                <a:ea typeface="+mn-lt"/>
                <a:cs typeface="+mn-lt"/>
              </a:rPr>
              <a:t>Jiří</a:t>
            </a:r>
            <a:r>
              <a:rPr lang="en-US" sz="2200" dirty="0">
                <a:ea typeface="+mn-lt"/>
                <a:cs typeface="+mn-lt"/>
              </a:rPr>
              <a:t> </a:t>
            </a:r>
            <a:r>
              <a:rPr lang="en-US" sz="2200" err="1">
                <a:ea typeface="+mn-lt"/>
                <a:cs typeface="+mn-lt"/>
              </a:rPr>
              <a:t>Šimša</a:t>
            </a:r>
            <a:r>
              <a:rPr lang="en-US" sz="2200" dirty="0">
                <a:ea typeface="+mn-lt"/>
                <a:cs typeface="+mn-lt"/>
              </a:rPr>
              <a:t>, Ihor Indyk</a:t>
            </a:r>
            <a:endParaRPr lang="en-US" altLang="ko-KR" sz="2200" dirty="0">
              <a:ea typeface="+mn-lt"/>
              <a:cs typeface="+mn-lt"/>
            </a:endParaRPr>
          </a:p>
        </p:txBody>
      </p:sp>
      <p:sp>
        <p:nvSpPr>
          <p:cNvPr id="6" name="TextBox 5"/>
          <p:cNvSpPr txBox="1"/>
          <p:nvPr/>
        </p:nvSpPr>
        <p:spPr>
          <a:xfrm>
            <a:off x="3111228" y="5244783"/>
            <a:ext cx="6149341" cy="400111"/>
          </a:xfrm>
          <a:prstGeom prst="rect">
            <a:avLst/>
          </a:prstGeom>
          <a:noFill/>
        </p:spPr>
        <p:txBody>
          <a:bodyPr wrap="square" rtlCol="0">
            <a:spAutoFit/>
          </a:bodyPr>
          <a:lstStyle/>
          <a:p>
            <a:pPr algn="ctr">
              <a:lnSpc>
                <a:spcPts val="2400"/>
              </a:lnSpc>
            </a:pPr>
            <a:r>
              <a:rPr lang="en-US" altLang="ko-KR" sz="2400" dirty="0">
                <a:latin typeface="+mj-lt"/>
                <a:ea typeface="lato" panose="020F0502020204030203" pitchFamily="34" charset="0"/>
                <a:cs typeface="lato" panose="020F0502020204030203" pitchFamily="34" charset="0"/>
              </a:rPr>
              <a:t>CHANGWON NATIONAL UNIVERSITY</a:t>
            </a:r>
          </a:p>
        </p:txBody>
      </p:sp>
      <p:sp>
        <p:nvSpPr>
          <p:cNvPr id="12" name="Rectangle 1"/>
          <p:cNvSpPr>
            <a:spLocks noChangeArrowheads="1"/>
          </p:cNvSpPr>
          <p:nvPr/>
        </p:nvSpPr>
        <p:spPr bwMode="auto">
          <a:xfrm>
            <a:off x="6003642" y="517375"/>
            <a:ext cx="184731" cy="35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153"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latinLnBrk="0"/>
            <a:endParaRPr lang="en-US" altLang="ko-K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5803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tf.data.iterator</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a:solidFill>
                  <a:srgbClr val="3B3B3B"/>
                </a:solidFill>
                <a:cs typeface="lato"/>
              </a:rPr>
              <a:t>Dataset element 순회 </a:t>
            </a:r>
            <a:endParaRPr lang="en-US" altLang="ko-KR" dirty="0">
              <a:solidFill>
                <a:srgbClr val="3B3B3B"/>
              </a:solidFill>
              <a:cs typeface="lato"/>
            </a:endParaRPr>
          </a:p>
          <a:p>
            <a:pPr marL="575945" lvl="1"/>
            <a:r>
              <a:rPr lang="en-US" altLang="ko-KR">
                <a:solidFill>
                  <a:srgbClr val="3B3B3B"/>
                </a:solidFill>
                <a:cs typeface="lato"/>
              </a:rPr>
              <a:t>Elements에 대한 정의(batch_size, filter..)가 선행되어야 함</a:t>
            </a:r>
            <a:endParaRPr lang="en-US" altLang="ko-KR" dirty="0">
              <a:solidFill>
                <a:srgbClr val="3B3B3B"/>
              </a:solidFill>
              <a:cs typeface="lato"/>
            </a:endParaRPr>
          </a:p>
          <a:p>
            <a:r>
              <a:rPr lang="en-US" altLang="ko-KR">
                <a:solidFill>
                  <a:srgbClr val="3B3B3B"/>
                </a:solidFill>
                <a:cs typeface="lato"/>
              </a:rPr>
              <a:t>Get_next()를 사용해 dataset elements순차접근 제공 </a:t>
            </a:r>
            <a:endParaRPr lang="en-US" altLang="ko-KR" dirty="0">
              <a:solidFill>
                <a:srgbClr val="3B3B3B"/>
              </a:solidFill>
              <a:cs typeface="lato"/>
            </a:endParaRPr>
          </a:p>
          <a:p>
            <a:pPr marL="575945" lvl="1">
              <a:buFont typeface="Arial" panose="05000000000000000000" pitchFamily="2" charset="2"/>
              <a:buChar char="•"/>
            </a:pPr>
            <a:r>
              <a:rPr lang="en-US">
                <a:solidFill>
                  <a:srgbClr val="3B3B3B"/>
                </a:solidFill>
                <a:ea typeface="+mn-lt"/>
                <a:cs typeface="+mn-lt"/>
              </a:rPr>
              <a:t>Thread-safe</a:t>
            </a:r>
            <a:endParaRPr lang="en-US">
              <a:ea typeface="+mn-lt"/>
              <a:cs typeface="+mn-lt"/>
            </a:endParaRPr>
          </a:p>
          <a:p>
            <a:pPr marL="575945" lvl="1">
              <a:buFont typeface="Arial" panose="05000000000000000000" pitchFamily="2" charset="2"/>
              <a:buChar char="•"/>
            </a:pPr>
            <a:r>
              <a:rPr lang="en-US">
                <a:solidFill>
                  <a:srgbClr val="3B3B3B"/>
                </a:solidFill>
                <a:ea typeface="+mn-lt"/>
                <a:cs typeface="+mn-lt"/>
              </a:rPr>
              <a:t>Multi threading으로 throughput 개선가능 </a:t>
            </a:r>
            <a:endParaRPr lang="en-US">
              <a:ea typeface="+mn-lt"/>
              <a:cs typeface="+mn-lt"/>
            </a:endParaRPr>
          </a:p>
          <a:p>
            <a:pPr marL="575945" lvl="1">
              <a:buFont typeface="Arial" panose="05000000000000000000" pitchFamily="2" charset="2"/>
              <a:buChar char="•"/>
            </a:pPr>
            <a:r>
              <a:rPr lang="en-US">
                <a:solidFill>
                  <a:srgbClr val="3B3B3B"/>
                </a:solidFill>
                <a:cs typeface="lato"/>
              </a:rPr>
              <a:t>For loop</a:t>
            </a:r>
            <a:r>
              <a:rPr lang="ko-KR" altLang="en-US">
                <a:solidFill>
                  <a:srgbClr val="3B3B3B"/>
                </a:solidFill>
                <a:cs typeface="lato"/>
              </a:rPr>
              <a:t>으로</a:t>
            </a:r>
            <a:r>
              <a:rPr lang="en-US">
                <a:solidFill>
                  <a:srgbClr val="3B3B3B"/>
                </a:solidFill>
                <a:cs typeface="lato"/>
              </a:rPr>
              <a:t> training loop </a:t>
            </a:r>
            <a:r>
              <a:rPr lang="ko-KR" altLang="en-US">
                <a:solidFill>
                  <a:srgbClr val="3B3B3B"/>
                </a:solidFill>
                <a:cs typeface="lato"/>
              </a:rPr>
              <a:t>구성</a:t>
            </a:r>
            <a:r>
              <a:rPr lang="en-US" dirty="0">
                <a:solidFill>
                  <a:srgbClr val="3B3B3B"/>
                </a:solidFill>
                <a:cs typeface="lato"/>
              </a:rPr>
              <a:t> </a:t>
            </a:r>
            <a:r>
              <a:rPr lang="ko-KR" altLang="en-US">
                <a:solidFill>
                  <a:srgbClr val="3B3B3B"/>
                </a:solidFill>
                <a:cs typeface="lato"/>
              </a:rPr>
              <a:t>가능</a:t>
            </a:r>
            <a:r>
              <a:rPr lang="en-US" altLang="ko-KR" dirty="0">
                <a:solidFill>
                  <a:srgbClr val="3B3B3B"/>
                </a:solidFill>
                <a:cs typeface="lato"/>
              </a:rPr>
              <a:t> </a:t>
            </a:r>
            <a:endParaRPr lang="en-US" altLang="ko-KR">
              <a:solidFill>
                <a:srgbClr val="3B3B3B"/>
              </a:solidFill>
              <a:cs typeface="lato"/>
            </a:endParaRPr>
          </a:p>
          <a:p>
            <a:r>
              <a:rPr lang="en-US" altLang="ko-KR">
                <a:solidFill>
                  <a:srgbClr val="3B3B3B"/>
                </a:solidFill>
                <a:cs typeface="lato"/>
              </a:rPr>
              <a:t>Save(), restore()을 사용해 Check pointing 가능</a:t>
            </a:r>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dirty="0" smtClean="0"/>
              <a:pPr/>
              <a:t>10</a:t>
            </a:fld>
            <a:endParaRPr lang="ko-KR" altLang="en-US" dirty="0"/>
          </a:p>
        </p:txBody>
      </p:sp>
      <p:pic>
        <p:nvPicPr>
          <p:cNvPr id="27" name="그림 27" descr="텍스트이(가) 표시된 사진&#10;&#10;자동 생성된 설명">
            <a:extLst>
              <a:ext uri="{FF2B5EF4-FFF2-40B4-BE49-F238E27FC236}">
                <a16:creationId xmlns:a16="http://schemas.microsoft.com/office/drawing/2014/main" id="{312D3167-19B4-493A-86D5-51F133A8276C}"/>
              </a:ext>
            </a:extLst>
          </p:cNvPr>
          <p:cNvPicPr>
            <a:picLocks noChangeAspect="1"/>
          </p:cNvPicPr>
          <p:nvPr/>
        </p:nvPicPr>
        <p:blipFill>
          <a:blip r:embed="rId2"/>
          <a:stretch>
            <a:fillRect/>
          </a:stretch>
        </p:blipFill>
        <p:spPr>
          <a:xfrm>
            <a:off x="7884128" y="1258710"/>
            <a:ext cx="4199681" cy="1764525"/>
          </a:xfrm>
          <a:prstGeom prst="rect">
            <a:avLst/>
          </a:prstGeom>
        </p:spPr>
      </p:pic>
    </p:spTree>
    <p:extLst>
      <p:ext uri="{BB962C8B-B14F-4D97-AF65-F5344CB8AC3E}">
        <p14:creationId xmlns:p14="http://schemas.microsoft.com/office/powerpoint/2010/main" val="190470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Example</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a:solidFill>
                  <a:srgbClr val="3B3B3B"/>
                </a:solidFill>
                <a:cs typeface="lato"/>
              </a:rPr>
              <a:t>Input </a:t>
            </a:r>
            <a:r>
              <a:rPr lang="en-US" altLang="ko-KR" err="1">
                <a:solidFill>
                  <a:srgbClr val="3B3B3B"/>
                </a:solidFill>
                <a:cs typeface="lato"/>
              </a:rPr>
              <a:t>file이</a:t>
            </a:r>
            <a:r>
              <a:rPr lang="en-US" altLang="ko-KR" dirty="0">
                <a:solidFill>
                  <a:srgbClr val="3B3B3B"/>
                </a:solidFill>
                <a:cs typeface="lato"/>
              </a:rPr>
              <a:t> </a:t>
            </a:r>
            <a:r>
              <a:rPr lang="en-US" altLang="ko-KR" err="1">
                <a:solidFill>
                  <a:srgbClr val="3B3B3B"/>
                </a:solidFill>
                <a:cs typeface="lato"/>
              </a:rPr>
              <a:t>여러개일</a:t>
            </a:r>
            <a:r>
              <a:rPr lang="en-US" altLang="ko-KR" dirty="0">
                <a:solidFill>
                  <a:srgbClr val="3B3B3B"/>
                </a:solidFill>
                <a:cs typeface="lato"/>
              </a:rPr>
              <a:t> </a:t>
            </a:r>
            <a:r>
              <a:rPr lang="en-US" altLang="ko-KR" err="1">
                <a:solidFill>
                  <a:srgbClr val="3B3B3B"/>
                </a:solidFill>
                <a:cs typeface="lato"/>
              </a:rPr>
              <a:t>경우</a:t>
            </a:r>
            <a:r>
              <a:rPr lang="en-US" altLang="ko-KR" dirty="0">
                <a:solidFill>
                  <a:srgbClr val="3B3B3B"/>
                </a:solidFill>
                <a:cs typeface="lato"/>
              </a:rPr>
              <a:t> interleave()로 </a:t>
            </a:r>
            <a:r>
              <a:rPr lang="en-US" altLang="ko-KR" err="1">
                <a:solidFill>
                  <a:srgbClr val="3B3B3B"/>
                </a:solidFill>
                <a:cs typeface="lato"/>
              </a:rPr>
              <a:t>동시</a:t>
            </a:r>
            <a:r>
              <a:rPr lang="en-US" altLang="ko-KR" dirty="0">
                <a:solidFill>
                  <a:srgbClr val="3B3B3B"/>
                </a:solidFill>
                <a:cs typeface="lato"/>
              </a:rPr>
              <a:t> read </a:t>
            </a:r>
            <a:r>
              <a:rPr lang="en-US" altLang="ko-KR" err="1">
                <a:solidFill>
                  <a:srgbClr val="3B3B3B"/>
                </a:solidFill>
                <a:cs typeface="lato"/>
              </a:rPr>
              <a:t>가능</a:t>
            </a:r>
            <a:r>
              <a:rPr lang="en-US" altLang="ko-KR" dirty="0">
                <a:solidFill>
                  <a:srgbClr val="3B3B3B"/>
                </a:solidFill>
                <a:cs typeface="lato"/>
              </a:rPr>
              <a:t> </a:t>
            </a:r>
          </a:p>
          <a:p>
            <a:r>
              <a:rPr lang="en-US" altLang="ko-KR" dirty="0" err="1">
                <a:solidFill>
                  <a:srgbClr val="3B3B3B"/>
                </a:solidFill>
                <a:cs typeface="lato"/>
              </a:rPr>
              <a:t>MakeIteror가</a:t>
            </a:r>
            <a:r>
              <a:rPr lang="en-US" altLang="ko-KR" dirty="0">
                <a:solidFill>
                  <a:srgbClr val="3B3B3B"/>
                </a:solidFill>
                <a:cs typeface="lato"/>
              </a:rPr>
              <a:t> </a:t>
            </a:r>
            <a:r>
              <a:rPr lang="en-US" altLang="ko-KR" dirty="0" err="1">
                <a:solidFill>
                  <a:srgbClr val="3B3B3B"/>
                </a:solidFill>
                <a:cs typeface="lato"/>
              </a:rPr>
              <a:t>호출되면</a:t>
            </a:r>
            <a:r>
              <a:rPr lang="en-US" altLang="ko-KR" dirty="0">
                <a:solidFill>
                  <a:srgbClr val="3B3B3B"/>
                </a:solidFill>
                <a:cs typeface="lato"/>
              </a:rPr>
              <a:t> </a:t>
            </a:r>
            <a:r>
              <a:rPr lang="en-US" altLang="ko-KR" dirty="0" err="1">
                <a:solidFill>
                  <a:srgbClr val="3B3B3B"/>
                </a:solidFill>
                <a:cs typeface="lato"/>
              </a:rPr>
              <a:t>내부적으로</a:t>
            </a:r>
            <a:r>
              <a:rPr lang="en-US" altLang="ko-KR" dirty="0">
                <a:solidFill>
                  <a:srgbClr val="3B3B3B"/>
                </a:solidFill>
                <a:cs typeface="lato"/>
              </a:rPr>
              <a:t> 각 method </a:t>
            </a:r>
            <a:r>
              <a:rPr lang="en-US" altLang="ko-KR" dirty="0" err="1">
                <a:solidFill>
                  <a:srgbClr val="3B3B3B"/>
                </a:solidFill>
                <a:cs typeface="lato"/>
              </a:rPr>
              <a:t>객체마다</a:t>
            </a:r>
            <a:r>
              <a:rPr lang="en-US" altLang="ko-KR" dirty="0">
                <a:solidFill>
                  <a:srgbClr val="3B3B3B"/>
                </a:solidFill>
                <a:cs typeface="lato"/>
              </a:rPr>
              <a:t> </a:t>
            </a:r>
            <a:r>
              <a:rPr lang="en-US" altLang="ko-KR" dirty="0" err="1">
                <a:solidFill>
                  <a:srgbClr val="3B3B3B"/>
                </a:solidFill>
                <a:cs typeface="lato"/>
              </a:rPr>
              <a:t>반복자가</a:t>
            </a:r>
            <a:r>
              <a:rPr lang="en-US" altLang="ko-KR" dirty="0">
                <a:solidFill>
                  <a:srgbClr val="3B3B3B"/>
                </a:solidFill>
                <a:cs typeface="lato"/>
              </a:rPr>
              <a:t> </a:t>
            </a:r>
            <a:r>
              <a:rPr lang="en-US" altLang="ko-KR" dirty="0" err="1">
                <a:solidFill>
                  <a:srgbClr val="3B3B3B"/>
                </a:solidFill>
                <a:cs typeface="lato"/>
              </a:rPr>
              <a:t>생성됨</a:t>
            </a:r>
            <a:r>
              <a:rPr lang="en-US" altLang="ko-KR" dirty="0">
                <a:solidFill>
                  <a:srgbClr val="3B3B3B"/>
                </a:solidFill>
                <a:cs typeface="lato"/>
              </a:rPr>
              <a:t> </a:t>
            </a:r>
          </a:p>
          <a:p>
            <a:r>
              <a:rPr lang="en-US" altLang="ko-KR" dirty="0">
                <a:solidFill>
                  <a:srgbClr val="3B3B3B"/>
                </a:solidFill>
                <a:cs typeface="lato"/>
              </a:rPr>
              <a:t>Python </a:t>
            </a:r>
            <a:r>
              <a:rPr lang="en-US" altLang="ko-KR" dirty="0" err="1">
                <a:solidFill>
                  <a:srgbClr val="3B3B3B"/>
                </a:solidFill>
                <a:cs typeface="lato"/>
              </a:rPr>
              <a:t>code에서</a:t>
            </a:r>
            <a:r>
              <a:rPr lang="en-US" altLang="ko-KR" dirty="0">
                <a:solidFill>
                  <a:srgbClr val="3B3B3B"/>
                </a:solidFill>
                <a:cs typeface="lato"/>
              </a:rPr>
              <a:t> </a:t>
            </a:r>
            <a:r>
              <a:rPr lang="en-US" altLang="ko-KR" dirty="0" err="1">
                <a:solidFill>
                  <a:srgbClr val="3B3B3B"/>
                </a:solidFill>
                <a:cs typeface="lato"/>
              </a:rPr>
              <a:t>반복자가</a:t>
            </a:r>
            <a:r>
              <a:rPr lang="en-US" altLang="ko-KR" dirty="0">
                <a:solidFill>
                  <a:srgbClr val="3B3B3B"/>
                </a:solidFill>
                <a:cs typeface="lato"/>
              </a:rPr>
              <a:t> </a:t>
            </a:r>
            <a:r>
              <a:rPr lang="en-US" altLang="ko-KR" dirty="0" err="1">
                <a:solidFill>
                  <a:srgbClr val="3B3B3B"/>
                </a:solidFill>
                <a:cs typeface="lato"/>
              </a:rPr>
              <a:t>초기</a:t>
            </a:r>
            <a:r>
              <a:rPr lang="en-US" altLang="ko-KR" dirty="0">
                <a:solidFill>
                  <a:srgbClr val="3B3B3B"/>
                </a:solidFill>
                <a:cs typeface="lato"/>
              </a:rPr>
              <a:t> </a:t>
            </a:r>
            <a:r>
              <a:rPr lang="en-US" altLang="ko-KR" dirty="0" err="1">
                <a:solidFill>
                  <a:srgbClr val="3B3B3B"/>
                </a:solidFill>
                <a:cs typeface="lato"/>
              </a:rPr>
              <a:t>Get_Next</a:t>
            </a:r>
            <a:r>
              <a:rPr lang="en-US" altLang="ko-KR" dirty="0">
                <a:solidFill>
                  <a:srgbClr val="3B3B3B"/>
                </a:solidFill>
                <a:cs typeface="lato"/>
              </a:rPr>
              <a:t>()를 call 시 </a:t>
            </a:r>
          </a:p>
          <a:p>
            <a:pPr marL="575945" lvl="1"/>
            <a:r>
              <a:rPr lang="en-US" altLang="ko-KR" sz="1800" dirty="0">
                <a:solidFill>
                  <a:srgbClr val="3B3B3B"/>
                </a:solidFill>
                <a:cs typeface="lato"/>
              </a:rPr>
              <a:t>Batch Iterator -&gt; Map Iterator -&gt; Shuffle Iterator -&gt; Dataset </a:t>
            </a:r>
            <a:r>
              <a:rPr lang="en-US" altLang="ko-KR" sz="1800" err="1">
                <a:solidFill>
                  <a:srgbClr val="3B3B3B"/>
                </a:solidFill>
                <a:cs typeface="lato"/>
              </a:rPr>
              <a:t>Itorator</a:t>
            </a:r>
            <a:r>
              <a:rPr lang="en-US" altLang="ko-KR" sz="1800" dirty="0">
                <a:solidFill>
                  <a:srgbClr val="3B3B3B"/>
                </a:solidFill>
                <a:cs typeface="lato"/>
              </a:rPr>
              <a:t> </a:t>
            </a:r>
            <a:r>
              <a:rPr lang="en-US" altLang="ko-KR" sz="1800" err="1">
                <a:solidFill>
                  <a:srgbClr val="3B3B3B"/>
                </a:solidFill>
                <a:cs typeface="lato"/>
              </a:rPr>
              <a:t>재귀적으로</a:t>
            </a:r>
            <a:r>
              <a:rPr lang="en-US" altLang="ko-KR" sz="1800" dirty="0">
                <a:solidFill>
                  <a:srgbClr val="3B3B3B"/>
                </a:solidFill>
                <a:cs typeface="lato"/>
              </a:rPr>
              <a:t> </a:t>
            </a:r>
            <a:r>
              <a:rPr lang="en-US" altLang="ko-KR" sz="1800" err="1">
                <a:solidFill>
                  <a:srgbClr val="3B3B3B"/>
                </a:solidFill>
                <a:cs typeface="lato"/>
              </a:rPr>
              <a:t>call하여</a:t>
            </a:r>
            <a:r>
              <a:rPr lang="en-US" altLang="ko-KR" sz="1800" dirty="0">
                <a:solidFill>
                  <a:srgbClr val="3B3B3B"/>
                </a:solidFill>
                <a:cs typeface="lato"/>
              </a:rPr>
              <a:t> dataset </a:t>
            </a:r>
            <a:r>
              <a:rPr lang="en-US" altLang="ko-KR" sz="1800" err="1">
                <a:solidFill>
                  <a:srgbClr val="3B3B3B"/>
                </a:solidFill>
                <a:cs typeface="lato"/>
              </a:rPr>
              <a:t>으로</a:t>
            </a:r>
            <a:r>
              <a:rPr lang="en-US" altLang="ko-KR" sz="1800" dirty="0">
                <a:solidFill>
                  <a:srgbClr val="3B3B3B"/>
                </a:solidFill>
                <a:cs typeface="lato"/>
              </a:rPr>
              <a:t> </a:t>
            </a:r>
            <a:r>
              <a:rPr lang="en-US" altLang="ko-KR" sz="1800" err="1">
                <a:solidFill>
                  <a:srgbClr val="3B3B3B"/>
                </a:solidFill>
                <a:cs typeface="lato"/>
              </a:rPr>
              <a:t>부터</a:t>
            </a:r>
            <a:r>
              <a:rPr lang="en-US" altLang="ko-KR" sz="1800" dirty="0">
                <a:solidFill>
                  <a:srgbClr val="3B3B3B"/>
                </a:solidFill>
                <a:cs typeface="lato"/>
              </a:rPr>
              <a:t> </a:t>
            </a:r>
            <a:r>
              <a:rPr lang="en-US" altLang="ko-KR" sz="1800" err="1">
                <a:solidFill>
                  <a:srgbClr val="3B3B3B"/>
                </a:solidFill>
                <a:cs typeface="lato"/>
              </a:rPr>
              <a:t>데이터를</a:t>
            </a:r>
            <a:r>
              <a:rPr lang="en-US" altLang="ko-KR" sz="1800" dirty="0">
                <a:solidFill>
                  <a:srgbClr val="3B3B3B"/>
                </a:solidFill>
                <a:cs typeface="lato"/>
              </a:rPr>
              <a:t> </a:t>
            </a:r>
            <a:r>
              <a:rPr lang="en-US" altLang="ko-KR" sz="1800" err="1">
                <a:solidFill>
                  <a:srgbClr val="3B3B3B"/>
                </a:solidFill>
                <a:cs typeface="lato"/>
              </a:rPr>
              <a:t>할당받아</a:t>
            </a:r>
            <a:r>
              <a:rPr lang="en-US" altLang="ko-KR" sz="1800" dirty="0">
                <a:solidFill>
                  <a:srgbClr val="3B3B3B"/>
                </a:solidFill>
                <a:cs typeface="lato"/>
              </a:rPr>
              <a:t> Shuffling, Mapping, Batching </a:t>
            </a:r>
            <a:r>
              <a:rPr lang="en-US" altLang="ko-KR" sz="1800" err="1">
                <a:solidFill>
                  <a:srgbClr val="3B3B3B"/>
                </a:solidFill>
                <a:cs typeface="lato"/>
              </a:rPr>
              <a:t>과정을</a:t>
            </a:r>
            <a:r>
              <a:rPr lang="en-US" altLang="ko-KR" sz="1800" dirty="0">
                <a:solidFill>
                  <a:srgbClr val="3B3B3B"/>
                </a:solidFill>
                <a:cs typeface="lato"/>
              </a:rPr>
              <a:t> </a:t>
            </a:r>
            <a:r>
              <a:rPr lang="en-US" altLang="ko-KR" sz="1800" err="1">
                <a:solidFill>
                  <a:srgbClr val="3B3B3B"/>
                </a:solidFill>
                <a:cs typeface="lato"/>
              </a:rPr>
              <a:t>거쳐</a:t>
            </a:r>
            <a:r>
              <a:rPr lang="en-US" altLang="ko-KR" sz="1800" dirty="0">
                <a:solidFill>
                  <a:srgbClr val="3B3B3B"/>
                </a:solidFill>
                <a:cs typeface="lato"/>
              </a:rPr>
              <a:t> high level </a:t>
            </a:r>
            <a:r>
              <a:rPr lang="en-US" altLang="ko-KR" sz="1800" err="1">
                <a:solidFill>
                  <a:srgbClr val="3B3B3B"/>
                </a:solidFill>
                <a:cs typeface="lato"/>
              </a:rPr>
              <a:t>Iterator로</a:t>
            </a:r>
            <a:r>
              <a:rPr lang="en-US" altLang="ko-KR" sz="1800" dirty="0">
                <a:solidFill>
                  <a:srgbClr val="3B3B3B"/>
                </a:solidFill>
                <a:cs typeface="lato"/>
              </a:rPr>
              <a:t> </a:t>
            </a:r>
            <a:r>
              <a:rPr lang="en-US" altLang="ko-KR" sz="1800" err="1">
                <a:solidFill>
                  <a:srgbClr val="3B3B3B"/>
                </a:solidFill>
                <a:cs typeface="lato"/>
              </a:rPr>
              <a:t>전달됨</a:t>
            </a:r>
            <a:r>
              <a:rPr lang="en-US" altLang="ko-KR" sz="1800" dirty="0">
                <a:solidFill>
                  <a:srgbClr val="3B3B3B"/>
                </a:solidFill>
                <a:cs typeface="lato"/>
              </a:rPr>
              <a:t>  </a:t>
            </a:r>
          </a:p>
          <a:p>
            <a:pPr marL="575945" lvl="1"/>
            <a:r>
              <a:rPr lang="en-US" sz="1800" dirty="0">
                <a:solidFill>
                  <a:srgbClr val="3B3B3B"/>
                </a:solidFill>
                <a:ea typeface="+mn-lt"/>
                <a:cs typeface="+mn-lt"/>
              </a:rPr>
              <a:t>Shuffling buffer queue, batch queue</a:t>
            </a:r>
            <a:r>
              <a:rPr lang="ko-KR" altLang="en-US" sz="1800" dirty="0">
                <a:solidFill>
                  <a:srgbClr val="3B3B3B"/>
                </a:solidFill>
                <a:ea typeface="+mn-lt"/>
                <a:cs typeface="+mn-lt"/>
              </a:rPr>
              <a:t>를</a:t>
            </a:r>
            <a:r>
              <a:rPr lang="en-US" altLang="ko-KR" sz="1800" dirty="0">
                <a:solidFill>
                  <a:srgbClr val="3B3B3B"/>
                </a:solidFill>
                <a:ea typeface="+mn-lt"/>
                <a:cs typeface="+mn-lt"/>
              </a:rPr>
              <a:t> </a:t>
            </a:r>
            <a:r>
              <a:rPr lang="en-US" altLang="ko-KR" sz="1800" err="1">
                <a:solidFill>
                  <a:srgbClr val="3B3B3B"/>
                </a:solidFill>
                <a:ea typeface="+mn-lt"/>
                <a:cs typeface="+mn-lt"/>
              </a:rPr>
              <a:t>채우기</a:t>
            </a:r>
            <a:r>
              <a:rPr lang="en-US" altLang="ko-KR" sz="1800" dirty="0">
                <a:solidFill>
                  <a:srgbClr val="3B3B3B"/>
                </a:solidFill>
                <a:ea typeface="+mn-lt"/>
                <a:cs typeface="+mn-lt"/>
              </a:rPr>
              <a:t> </a:t>
            </a:r>
            <a:r>
              <a:rPr lang="en-US" altLang="ko-KR" sz="1800" err="1">
                <a:solidFill>
                  <a:srgbClr val="3B3B3B"/>
                </a:solidFill>
                <a:ea typeface="+mn-lt"/>
                <a:cs typeface="+mn-lt"/>
              </a:rPr>
              <a:t>위해</a:t>
            </a:r>
            <a:r>
              <a:rPr lang="en-US" altLang="ko-KR" sz="1800" dirty="0">
                <a:solidFill>
                  <a:srgbClr val="3B3B3B"/>
                </a:solidFill>
                <a:ea typeface="+mn-lt"/>
                <a:cs typeface="+mn-lt"/>
              </a:rPr>
              <a:t> ​</a:t>
            </a:r>
            <a:r>
              <a:rPr lang="en-US" altLang="ko-KR" sz="1800" err="1">
                <a:solidFill>
                  <a:srgbClr val="3B3B3B"/>
                </a:solidFill>
                <a:ea typeface="+mn-lt"/>
                <a:cs typeface="+mn-lt"/>
              </a:rPr>
              <a:t>초기에</a:t>
            </a:r>
            <a:r>
              <a:rPr lang="en-US" altLang="ko-KR" sz="1800" dirty="0">
                <a:solidFill>
                  <a:srgbClr val="3B3B3B"/>
                </a:solidFill>
                <a:ea typeface="+mn-lt"/>
                <a:cs typeface="+mn-lt"/>
              </a:rPr>
              <a:t> </a:t>
            </a:r>
            <a:r>
              <a:rPr lang="en-US" altLang="ko-KR" sz="1800" err="1">
                <a:solidFill>
                  <a:srgbClr val="3B3B3B"/>
                </a:solidFill>
                <a:ea typeface="+mn-lt"/>
                <a:cs typeface="+mn-lt"/>
              </a:rPr>
              <a:t>여러번</a:t>
            </a:r>
            <a:r>
              <a:rPr lang="en-US" altLang="ko-KR" sz="1800" dirty="0">
                <a:solidFill>
                  <a:srgbClr val="3B3B3B"/>
                </a:solidFill>
                <a:ea typeface="+mn-lt"/>
                <a:cs typeface="+mn-lt"/>
              </a:rPr>
              <a:t> </a:t>
            </a:r>
            <a:r>
              <a:rPr lang="en-US" altLang="ko-KR" sz="1800" err="1">
                <a:solidFill>
                  <a:srgbClr val="3B3B3B"/>
                </a:solidFill>
                <a:ea typeface="+mn-lt"/>
                <a:cs typeface="+mn-lt"/>
              </a:rPr>
              <a:t>실행될</a:t>
            </a:r>
            <a:r>
              <a:rPr lang="en-US" altLang="ko-KR" sz="1800" dirty="0">
                <a:solidFill>
                  <a:srgbClr val="3B3B3B"/>
                </a:solidFill>
                <a:ea typeface="+mn-lt"/>
                <a:cs typeface="+mn-lt"/>
              </a:rPr>
              <a:t> 수 </a:t>
            </a:r>
            <a:r>
              <a:rPr lang="en-US" altLang="ko-KR" sz="1800" err="1">
                <a:solidFill>
                  <a:srgbClr val="3B3B3B"/>
                </a:solidFill>
                <a:ea typeface="+mn-lt"/>
                <a:cs typeface="+mn-lt"/>
              </a:rPr>
              <a:t>있다</a:t>
            </a:r>
            <a:r>
              <a:rPr lang="en-US" altLang="ko-KR" sz="1800" dirty="0">
                <a:solidFill>
                  <a:srgbClr val="3B3B3B"/>
                </a:solidFill>
                <a:ea typeface="+mn-lt"/>
                <a:cs typeface="+mn-lt"/>
              </a:rPr>
              <a:t>. </a:t>
            </a:r>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11</a:t>
            </a:fld>
            <a:endParaRPr lang="ko-KR" altLang="en-US" dirty="0"/>
          </a:p>
        </p:txBody>
      </p:sp>
    </p:spTree>
    <p:extLst>
      <p:ext uri="{BB962C8B-B14F-4D97-AF65-F5344CB8AC3E}">
        <p14:creationId xmlns:p14="http://schemas.microsoft.com/office/powerpoint/2010/main" val="385746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화살표: 아래쪽 56">
            <a:extLst>
              <a:ext uri="{FF2B5EF4-FFF2-40B4-BE49-F238E27FC236}">
                <a16:creationId xmlns:a16="http://schemas.microsoft.com/office/drawing/2014/main" id="{BA74FF67-B579-4F58-87A1-B37E6B98579A}"/>
              </a:ext>
            </a:extLst>
          </p:cNvPr>
          <p:cNvSpPr/>
          <p:nvPr/>
        </p:nvSpPr>
        <p:spPr>
          <a:xfrm rot="6900000">
            <a:off x="9486637" y="1695970"/>
            <a:ext cx="354904" cy="272441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lato"/>
            </a:endParaRPr>
          </a:p>
        </p:txBody>
      </p:sp>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Example</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12</a:t>
            </a:fld>
            <a:endParaRPr lang="ko-KR" altLang="en-US" dirty="0"/>
          </a:p>
        </p:txBody>
      </p:sp>
      <p:grpSp>
        <p:nvGrpSpPr>
          <p:cNvPr id="5" name="그룹 4">
            <a:extLst>
              <a:ext uri="{FF2B5EF4-FFF2-40B4-BE49-F238E27FC236}">
                <a16:creationId xmlns:a16="http://schemas.microsoft.com/office/drawing/2014/main" id="{7637A712-3AC8-44D2-A8EB-A7A440679A17}"/>
              </a:ext>
            </a:extLst>
          </p:cNvPr>
          <p:cNvGrpSpPr/>
          <p:nvPr/>
        </p:nvGrpSpPr>
        <p:grpSpPr>
          <a:xfrm>
            <a:off x="2620659" y="2487264"/>
            <a:ext cx="9488852" cy="2603547"/>
            <a:chOff x="2514987" y="2536012"/>
            <a:chExt cx="8810499" cy="2220234"/>
          </a:xfrm>
        </p:grpSpPr>
        <p:sp>
          <p:nvSpPr>
            <p:cNvPr id="98" name="직사각형 97">
              <a:extLst>
                <a:ext uri="{FF2B5EF4-FFF2-40B4-BE49-F238E27FC236}">
                  <a16:creationId xmlns:a16="http://schemas.microsoft.com/office/drawing/2014/main" id="{BDD50440-8AD2-43BA-9217-73CC2A17B5DF}"/>
                </a:ext>
              </a:extLst>
            </p:cNvPr>
            <p:cNvSpPr/>
            <p:nvPr/>
          </p:nvSpPr>
          <p:spPr>
            <a:xfrm>
              <a:off x="2514987" y="3560852"/>
              <a:ext cx="1012478" cy="517354"/>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b="1" dirty="0" err="1">
                  <a:solidFill>
                    <a:srgbClr val="3B3B3B"/>
                  </a:solidFill>
                  <a:cs typeface="lato"/>
                </a:rPr>
                <a:t>tf.data.dataset</a:t>
              </a:r>
              <a:endParaRPr lang="ko-KR" altLang="en-US" sz="1050" b="1">
                <a:solidFill>
                  <a:srgbClr val="3B3B3B"/>
                </a:solidFill>
                <a:cs typeface="lato"/>
              </a:endParaRPr>
            </a:p>
          </p:txBody>
        </p:sp>
        <p:sp>
          <p:nvSpPr>
            <p:cNvPr id="100" name="직사각형 99">
              <a:extLst>
                <a:ext uri="{FF2B5EF4-FFF2-40B4-BE49-F238E27FC236}">
                  <a16:creationId xmlns:a16="http://schemas.microsoft.com/office/drawing/2014/main" id="{1FB79133-7D2D-4160-969C-C1A5DD56B2EC}"/>
                </a:ext>
              </a:extLst>
            </p:cNvPr>
            <p:cNvSpPr/>
            <p:nvPr/>
          </p:nvSpPr>
          <p:spPr>
            <a:xfrm>
              <a:off x="4096947" y="3561084"/>
              <a:ext cx="848900"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dirty="0" err="1">
                  <a:solidFill>
                    <a:srgbClr val="3B3B3B"/>
                  </a:solidFill>
                  <a:cs typeface="lato"/>
                </a:rPr>
                <a:t>Shuffle</a:t>
              </a:r>
              <a:endParaRPr lang="ko-KR" altLang="en-US" sz="1050" b="1">
                <a:solidFill>
                  <a:srgbClr val="3B3B3B"/>
                </a:solidFill>
                <a:cs typeface="lato"/>
              </a:endParaRPr>
            </a:p>
          </p:txBody>
        </p:sp>
        <p:sp>
          <p:nvSpPr>
            <p:cNvPr id="102" name="직사각형 101">
              <a:extLst>
                <a:ext uri="{FF2B5EF4-FFF2-40B4-BE49-F238E27FC236}">
                  <a16:creationId xmlns:a16="http://schemas.microsoft.com/office/drawing/2014/main" id="{70946002-27BA-4364-852F-62120F9B33DF}"/>
                </a:ext>
              </a:extLst>
            </p:cNvPr>
            <p:cNvSpPr/>
            <p:nvPr/>
          </p:nvSpPr>
          <p:spPr>
            <a:xfrm>
              <a:off x="6903792" y="3561084"/>
              <a:ext cx="848900"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dirty="0" err="1">
                  <a:solidFill>
                    <a:srgbClr val="3B3B3B"/>
                  </a:solidFill>
                  <a:cs typeface="lato"/>
                </a:rPr>
                <a:t>Batch</a:t>
              </a:r>
              <a:endParaRPr lang="ko-KR" altLang="en-US" sz="1050" b="1">
                <a:solidFill>
                  <a:srgbClr val="3B3B3B"/>
                </a:solidFill>
                <a:cs typeface="lato"/>
              </a:endParaRPr>
            </a:p>
          </p:txBody>
        </p:sp>
        <p:sp>
          <p:nvSpPr>
            <p:cNvPr id="104" name="직사각형 103">
              <a:extLst>
                <a:ext uri="{FF2B5EF4-FFF2-40B4-BE49-F238E27FC236}">
                  <a16:creationId xmlns:a16="http://schemas.microsoft.com/office/drawing/2014/main" id="{72C177D8-DEC5-4822-8B2C-92CACD356ECC}"/>
                </a:ext>
              </a:extLst>
            </p:cNvPr>
            <p:cNvSpPr/>
            <p:nvPr/>
          </p:nvSpPr>
          <p:spPr>
            <a:xfrm>
              <a:off x="5498089" y="3561083"/>
              <a:ext cx="848899"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dirty="0" err="1">
                  <a:solidFill>
                    <a:srgbClr val="3B3B3B"/>
                  </a:solidFill>
                  <a:cs typeface="lato"/>
                </a:rPr>
                <a:t>Map</a:t>
              </a:r>
              <a:endParaRPr lang="ko-KR" altLang="en-US" sz="1050" b="1" dirty="0">
                <a:solidFill>
                  <a:srgbClr val="3B3B3B"/>
                </a:solidFill>
                <a:cs typeface="lato"/>
              </a:endParaRPr>
            </a:p>
          </p:txBody>
        </p:sp>
        <p:sp>
          <p:nvSpPr>
            <p:cNvPr id="106" name="직사각형 105">
              <a:extLst>
                <a:ext uri="{FF2B5EF4-FFF2-40B4-BE49-F238E27FC236}">
                  <a16:creationId xmlns:a16="http://schemas.microsoft.com/office/drawing/2014/main" id="{6691CA95-A194-4208-949D-2521F9D6BFF7}"/>
                </a:ext>
              </a:extLst>
            </p:cNvPr>
            <p:cNvSpPr/>
            <p:nvPr/>
          </p:nvSpPr>
          <p:spPr>
            <a:xfrm>
              <a:off x="2536168" y="4478671"/>
              <a:ext cx="982849"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err="1">
                  <a:solidFill>
                    <a:srgbClr val="3B3B3B"/>
                  </a:solidFill>
                  <a:cs typeface="lato"/>
                </a:rPr>
                <a:t>files</a:t>
              </a:r>
              <a:endParaRPr lang="ko-KR" sz="1000" b="1" err="1">
                <a:solidFill>
                  <a:srgbClr val="3B3B3B"/>
                </a:solidFill>
              </a:endParaRPr>
            </a:p>
          </p:txBody>
        </p:sp>
        <p:sp>
          <p:nvSpPr>
            <p:cNvPr id="108" name="직사각형 107">
              <a:extLst>
                <a:ext uri="{FF2B5EF4-FFF2-40B4-BE49-F238E27FC236}">
                  <a16:creationId xmlns:a16="http://schemas.microsoft.com/office/drawing/2014/main" id="{88C5FBD6-867D-4709-8D7E-4FEFC3AEEA84}"/>
                </a:ext>
              </a:extLst>
            </p:cNvPr>
            <p:cNvSpPr/>
            <p:nvPr/>
          </p:nvSpPr>
          <p:spPr>
            <a:xfrm>
              <a:off x="4096323" y="4461736"/>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buffer_size</a:t>
              </a:r>
            </a:p>
          </p:txBody>
        </p:sp>
        <p:sp>
          <p:nvSpPr>
            <p:cNvPr id="110" name="직사각형 109">
              <a:extLst>
                <a:ext uri="{FF2B5EF4-FFF2-40B4-BE49-F238E27FC236}">
                  <a16:creationId xmlns:a16="http://schemas.microsoft.com/office/drawing/2014/main" id="{C0796625-6765-4CD3-A2E8-924FE435008E}"/>
                </a:ext>
              </a:extLst>
            </p:cNvPr>
            <p:cNvSpPr/>
            <p:nvPr/>
          </p:nvSpPr>
          <p:spPr>
            <a:xfrm>
              <a:off x="5522268" y="4475777"/>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Parse_func</a:t>
              </a:r>
              <a:r>
                <a:rPr lang="ko-KR" altLang="en-US" sz="1000" b="1" dirty="0">
                  <a:solidFill>
                    <a:srgbClr val="3B3B3B"/>
                  </a:solidFill>
                  <a:cs typeface="lato"/>
                </a:rPr>
                <a:t>()</a:t>
              </a:r>
            </a:p>
          </p:txBody>
        </p:sp>
        <p:sp>
          <p:nvSpPr>
            <p:cNvPr id="112" name="직사각형 111">
              <a:extLst>
                <a:ext uri="{FF2B5EF4-FFF2-40B4-BE49-F238E27FC236}">
                  <a16:creationId xmlns:a16="http://schemas.microsoft.com/office/drawing/2014/main" id="{7DBAB9B2-1F70-4485-BF4C-11A02FBF8B8A}"/>
                </a:ext>
              </a:extLst>
            </p:cNvPr>
            <p:cNvSpPr/>
            <p:nvPr/>
          </p:nvSpPr>
          <p:spPr>
            <a:xfrm>
              <a:off x="6957275" y="4475777"/>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batch_size</a:t>
              </a:r>
            </a:p>
          </p:txBody>
        </p:sp>
        <p:grpSp>
          <p:nvGrpSpPr>
            <p:cNvPr id="10" name="그룹 9">
              <a:extLst>
                <a:ext uri="{FF2B5EF4-FFF2-40B4-BE49-F238E27FC236}">
                  <a16:creationId xmlns:a16="http://schemas.microsoft.com/office/drawing/2014/main" id="{683782C1-458F-402C-8B66-927C1B1941B3}"/>
                </a:ext>
              </a:extLst>
            </p:cNvPr>
            <p:cNvGrpSpPr/>
            <p:nvPr/>
          </p:nvGrpSpPr>
          <p:grpSpPr>
            <a:xfrm>
              <a:off x="3015531" y="4070995"/>
              <a:ext cx="4321965" cy="403351"/>
              <a:chOff x="2884652" y="5398201"/>
              <a:chExt cx="4312894" cy="766207"/>
            </a:xfrm>
          </p:grpSpPr>
          <p:cxnSp>
            <p:nvCxnSpPr>
              <p:cNvPr id="114" name="직선 화살표 연결선 113">
                <a:extLst>
                  <a:ext uri="{FF2B5EF4-FFF2-40B4-BE49-F238E27FC236}">
                    <a16:creationId xmlns:a16="http://schemas.microsoft.com/office/drawing/2014/main" id="{08E0F938-26C9-41D5-BF90-E737BAA7734C}"/>
                  </a:ext>
                </a:extLst>
              </p:cNvPr>
              <p:cNvCxnSpPr/>
              <p:nvPr/>
            </p:nvCxnSpPr>
            <p:spPr>
              <a:xfrm flipH="1" flipV="1">
                <a:off x="2884652" y="5433924"/>
                <a:ext cx="1735" cy="71169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9D7596B9-D55C-43C0-BBB9-33C9CB70BFAB}"/>
                  </a:ext>
                </a:extLst>
              </p:cNvPr>
              <p:cNvCxnSpPr>
                <a:cxnSpLocks/>
              </p:cNvCxnSpPr>
              <p:nvPr/>
            </p:nvCxnSpPr>
            <p:spPr>
              <a:xfrm flipV="1">
                <a:off x="4361874" y="5420706"/>
                <a:ext cx="4087" cy="704262"/>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06CF1CE9-D0E5-4FBE-A60A-17D77088EA38}"/>
                  </a:ext>
                </a:extLst>
              </p:cNvPr>
              <p:cNvCxnSpPr>
                <a:cxnSpLocks/>
              </p:cNvCxnSpPr>
              <p:nvPr/>
            </p:nvCxnSpPr>
            <p:spPr>
              <a:xfrm flipH="1" flipV="1">
                <a:off x="5785291" y="5398201"/>
                <a:ext cx="2527" cy="766207"/>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AE80D90B-A673-4522-8D96-9FDC8DE0C11B}"/>
                  </a:ext>
                </a:extLst>
              </p:cNvPr>
              <p:cNvCxnSpPr>
                <a:cxnSpLocks/>
              </p:cNvCxnSpPr>
              <p:nvPr/>
            </p:nvCxnSpPr>
            <p:spPr>
              <a:xfrm flipV="1">
                <a:off x="7197426" y="5410383"/>
                <a:ext cx="120" cy="732339"/>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직선 화살표 연결선 121">
              <a:extLst>
                <a:ext uri="{FF2B5EF4-FFF2-40B4-BE49-F238E27FC236}">
                  <a16:creationId xmlns:a16="http://schemas.microsoft.com/office/drawing/2014/main" id="{8D8F9EBA-DD71-4DFC-812C-8124EF5138E1}"/>
                </a:ext>
              </a:extLst>
            </p:cNvPr>
            <p:cNvCxnSpPr>
              <a:cxnSpLocks/>
            </p:cNvCxnSpPr>
            <p:nvPr/>
          </p:nvCxnSpPr>
          <p:spPr>
            <a:xfrm>
              <a:off x="3527465" y="3828832"/>
              <a:ext cx="580686" cy="0"/>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2C1C93A7-54DA-4D8C-9871-58A89B29CCF0}"/>
                </a:ext>
              </a:extLst>
            </p:cNvPr>
            <p:cNvCxnSpPr>
              <a:cxnSpLocks/>
            </p:cNvCxnSpPr>
            <p:nvPr/>
          </p:nvCxnSpPr>
          <p:spPr>
            <a:xfrm flipV="1">
              <a:off x="4944706" y="3830397"/>
              <a:ext cx="588753" cy="6608"/>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AB8B0C2E-A1D2-4924-ACF8-2F7395F82124}"/>
                </a:ext>
              </a:extLst>
            </p:cNvPr>
            <p:cNvCxnSpPr>
              <a:cxnSpLocks/>
            </p:cNvCxnSpPr>
            <p:nvPr/>
          </p:nvCxnSpPr>
          <p:spPr>
            <a:xfrm flipV="1">
              <a:off x="6345847" y="3830397"/>
              <a:ext cx="579625" cy="6608"/>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sp>
          <p:nvSpPr>
            <p:cNvPr id="136" name="직사각형 135">
              <a:extLst>
                <a:ext uri="{FF2B5EF4-FFF2-40B4-BE49-F238E27FC236}">
                  <a16:creationId xmlns:a16="http://schemas.microsoft.com/office/drawing/2014/main" id="{2E736D48-6F94-410B-9B45-CFD263AF6EFC}"/>
                </a:ext>
              </a:extLst>
            </p:cNvPr>
            <p:cNvSpPr/>
            <p:nvPr/>
          </p:nvSpPr>
          <p:spPr>
            <a:xfrm>
              <a:off x="8409649" y="2536012"/>
              <a:ext cx="1102899" cy="527030"/>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MakeIterator</a:t>
              </a:r>
              <a:endParaRPr lang="ko-KR" altLang="en-US" sz="1050" b="1" dirty="0">
                <a:solidFill>
                  <a:srgbClr val="3B3B3B"/>
                </a:solidFill>
                <a:cs typeface="lato"/>
              </a:endParaRPr>
            </a:p>
          </p:txBody>
        </p:sp>
        <p:sp>
          <p:nvSpPr>
            <p:cNvPr id="137" name="직사각형 136">
              <a:extLst>
                <a:ext uri="{FF2B5EF4-FFF2-40B4-BE49-F238E27FC236}">
                  <a16:creationId xmlns:a16="http://schemas.microsoft.com/office/drawing/2014/main" id="{C9E0F5B4-006D-408A-94E4-99451F621F11}"/>
                </a:ext>
              </a:extLst>
            </p:cNvPr>
            <p:cNvSpPr/>
            <p:nvPr/>
          </p:nvSpPr>
          <p:spPr>
            <a:xfrm>
              <a:off x="8411120" y="3570155"/>
              <a:ext cx="1103192" cy="517354"/>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Iterator</a:t>
              </a:r>
            </a:p>
          </p:txBody>
        </p:sp>
        <p:cxnSp>
          <p:nvCxnSpPr>
            <p:cNvPr id="138" name="직선 화살표 연결선 137">
              <a:extLst>
                <a:ext uri="{FF2B5EF4-FFF2-40B4-BE49-F238E27FC236}">
                  <a16:creationId xmlns:a16="http://schemas.microsoft.com/office/drawing/2014/main" id="{4304C6E4-6AC9-4A80-B0E1-EA6D358A2ECF}"/>
                </a:ext>
              </a:extLst>
            </p:cNvPr>
            <p:cNvCxnSpPr>
              <a:cxnSpLocks/>
            </p:cNvCxnSpPr>
            <p:nvPr/>
          </p:nvCxnSpPr>
          <p:spPr>
            <a:xfrm flipH="1">
              <a:off x="7881783" y="2837946"/>
              <a:ext cx="526021" cy="2446"/>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sp>
          <p:nvSpPr>
            <p:cNvPr id="139" name="직사각형 138">
              <a:extLst>
                <a:ext uri="{FF2B5EF4-FFF2-40B4-BE49-F238E27FC236}">
                  <a16:creationId xmlns:a16="http://schemas.microsoft.com/office/drawing/2014/main" id="{6AE529EA-C351-4F01-8B37-FEFC77FB0168}"/>
                </a:ext>
              </a:extLst>
            </p:cNvPr>
            <p:cNvSpPr/>
            <p:nvPr/>
          </p:nvSpPr>
          <p:spPr>
            <a:xfrm>
              <a:off x="10223934" y="3570155"/>
              <a:ext cx="1101552" cy="517959"/>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IteratorGetNext</a:t>
              </a:r>
              <a:endParaRPr lang="ko-KR" altLang="en-US" sz="1050" b="1" dirty="0">
                <a:solidFill>
                  <a:srgbClr val="3B3B3B"/>
                </a:solidFill>
                <a:cs typeface="lato"/>
              </a:endParaRPr>
            </a:p>
          </p:txBody>
        </p:sp>
        <p:cxnSp>
          <p:nvCxnSpPr>
            <p:cNvPr id="140" name="직선 화살표 연결선 139">
              <a:extLst>
                <a:ext uri="{FF2B5EF4-FFF2-40B4-BE49-F238E27FC236}">
                  <a16:creationId xmlns:a16="http://schemas.microsoft.com/office/drawing/2014/main" id="{789A1D5F-6D99-4E97-B65D-8FA8E8B680BD}"/>
                </a:ext>
              </a:extLst>
            </p:cNvPr>
            <p:cNvCxnSpPr>
              <a:cxnSpLocks/>
            </p:cNvCxnSpPr>
            <p:nvPr/>
          </p:nvCxnSpPr>
          <p:spPr>
            <a:xfrm>
              <a:off x="9505446" y="3863015"/>
              <a:ext cx="725834" cy="2447"/>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sp>
          <p:nvSpPr>
            <p:cNvPr id="29" name="직사각형 28">
              <a:extLst>
                <a:ext uri="{FF2B5EF4-FFF2-40B4-BE49-F238E27FC236}">
                  <a16:creationId xmlns:a16="http://schemas.microsoft.com/office/drawing/2014/main" id="{5B75AD55-35A7-409B-9AEA-DB04D3A99ACF}"/>
                </a:ext>
              </a:extLst>
            </p:cNvPr>
            <p:cNvSpPr/>
            <p:nvPr/>
          </p:nvSpPr>
          <p:spPr>
            <a:xfrm>
              <a:off x="2523760" y="2635797"/>
              <a:ext cx="1030622" cy="390355"/>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Dataset Iterator</a:t>
              </a:r>
              <a:endParaRPr lang="ko-KR" altLang="en-US" sz="1050" b="1" dirty="0">
                <a:solidFill>
                  <a:srgbClr val="3B3B3B"/>
                </a:solidFill>
                <a:cs typeface="lato"/>
              </a:endParaRPr>
            </a:p>
          </p:txBody>
        </p:sp>
        <p:sp>
          <p:nvSpPr>
            <p:cNvPr id="30" name="직사각형 29">
              <a:extLst>
                <a:ext uri="{FF2B5EF4-FFF2-40B4-BE49-F238E27FC236}">
                  <a16:creationId xmlns:a16="http://schemas.microsoft.com/office/drawing/2014/main" id="{25E7FA34-C632-42CC-B6D2-B533D0ECF141}"/>
                </a:ext>
              </a:extLst>
            </p:cNvPr>
            <p:cNvSpPr/>
            <p:nvPr/>
          </p:nvSpPr>
          <p:spPr>
            <a:xfrm>
              <a:off x="4002402" y="2635796"/>
              <a:ext cx="1030622" cy="390355"/>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Shuffle Iterator</a:t>
              </a:r>
              <a:endParaRPr lang="ko-KR" altLang="en-US" sz="1050" b="1" dirty="0">
                <a:solidFill>
                  <a:srgbClr val="3B3B3B"/>
                </a:solidFill>
                <a:cs typeface="lato"/>
              </a:endParaRPr>
            </a:p>
          </p:txBody>
        </p:sp>
        <p:sp>
          <p:nvSpPr>
            <p:cNvPr id="31" name="직사각형 30">
              <a:extLst>
                <a:ext uri="{FF2B5EF4-FFF2-40B4-BE49-F238E27FC236}">
                  <a16:creationId xmlns:a16="http://schemas.microsoft.com/office/drawing/2014/main" id="{E3248887-2B5B-44B1-BAE0-0B0FA74CCCAB}"/>
                </a:ext>
              </a:extLst>
            </p:cNvPr>
            <p:cNvSpPr/>
            <p:nvPr/>
          </p:nvSpPr>
          <p:spPr>
            <a:xfrm>
              <a:off x="5444758" y="2635795"/>
              <a:ext cx="1030622" cy="390355"/>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Map Iterator</a:t>
              </a:r>
            </a:p>
          </p:txBody>
        </p:sp>
        <p:sp>
          <p:nvSpPr>
            <p:cNvPr id="32" name="직사각형 31">
              <a:extLst>
                <a:ext uri="{FF2B5EF4-FFF2-40B4-BE49-F238E27FC236}">
                  <a16:creationId xmlns:a16="http://schemas.microsoft.com/office/drawing/2014/main" id="{A1F7E262-4C1C-4D2E-9FBE-245061CEFA4D}"/>
                </a:ext>
              </a:extLst>
            </p:cNvPr>
            <p:cNvSpPr/>
            <p:nvPr/>
          </p:nvSpPr>
          <p:spPr>
            <a:xfrm>
              <a:off x="6859900" y="2635794"/>
              <a:ext cx="1030622" cy="390355"/>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50" b="1">
                  <a:solidFill>
                    <a:srgbClr val="3B3B3B"/>
                  </a:solidFill>
                  <a:cs typeface="lato"/>
                </a:rPr>
                <a:t>Batch Iterator</a:t>
              </a:r>
              <a:endParaRPr lang="ko-KR" altLang="en-US" sz="1050" b="1" dirty="0">
                <a:solidFill>
                  <a:srgbClr val="3B3B3B"/>
                </a:solidFill>
                <a:cs typeface="lato"/>
              </a:endParaRPr>
            </a:p>
          </p:txBody>
        </p:sp>
        <p:cxnSp>
          <p:nvCxnSpPr>
            <p:cNvPr id="34" name="직선 화살표 연결선 33">
              <a:extLst>
                <a:ext uri="{FF2B5EF4-FFF2-40B4-BE49-F238E27FC236}">
                  <a16:creationId xmlns:a16="http://schemas.microsoft.com/office/drawing/2014/main" id="{35348DBF-7EFC-4472-8D31-52DCA99E5C42}"/>
                </a:ext>
              </a:extLst>
            </p:cNvPr>
            <p:cNvCxnSpPr>
              <a:cxnSpLocks/>
            </p:cNvCxnSpPr>
            <p:nvPr/>
          </p:nvCxnSpPr>
          <p:spPr>
            <a:xfrm flipH="1">
              <a:off x="3011602" y="3029646"/>
              <a:ext cx="890" cy="55582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626DE163-7E1A-453C-9E76-C3C6CC23C0B2}"/>
                </a:ext>
              </a:extLst>
            </p:cNvPr>
            <p:cNvCxnSpPr>
              <a:cxnSpLocks/>
            </p:cNvCxnSpPr>
            <p:nvPr/>
          </p:nvCxnSpPr>
          <p:spPr>
            <a:xfrm flipH="1">
              <a:off x="4517458" y="3029645"/>
              <a:ext cx="890" cy="55582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9B29F4B7-2DA9-4239-9CCB-4C4D4F3F5EAD}"/>
                </a:ext>
              </a:extLst>
            </p:cNvPr>
            <p:cNvCxnSpPr>
              <a:cxnSpLocks/>
            </p:cNvCxnSpPr>
            <p:nvPr/>
          </p:nvCxnSpPr>
          <p:spPr>
            <a:xfrm flipH="1">
              <a:off x="5923529" y="3029644"/>
              <a:ext cx="890" cy="55582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ACF921AF-8C34-41C8-851F-9BD9BED60DB0}"/>
                </a:ext>
              </a:extLst>
            </p:cNvPr>
            <p:cNvCxnSpPr>
              <a:cxnSpLocks/>
            </p:cNvCxnSpPr>
            <p:nvPr/>
          </p:nvCxnSpPr>
          <p:spPr>
            <a:xfrm flipH="1">
              <a:off x="7329600" y="3029644"/>
              <a:ext cx="890" cy="55582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AF46C82-B7D3-4DC7-A505-619591F2F366}"/>
                </a:ext>
              </a:extLst>
            </p:cNvPr>
            <p:cNvCxnSpPr>
              <a:cxnSpLocks/>
            </p:cNvCxnSpPr>
            <p:nvPr/>
          </p:nvCxnSpPr>
          <p:spPr>
            <a:xfrm flipH="1">
              <a:off x="6448496" y="2847016"/>
              <a:ext cx="389951" cy="2446"/>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2E04BD52-551C-4358-9F5C-E6ED34D78CEE}"/>
                </a:ext>
              </a:extLst>
            </p:cNvPr>
            <p:cNvCxnSpPr>
              <a:cxnSpLocks/>
            </p:cNvCxnSpPr>
            <p:nvPr/>
          </p:nvCxnSpPr>
          <p:spPr>
            <a:xfrm flipH="1">
              <a:off x="5006139" y="2847015"/>
              <a:ext cx="453450" cy="2446"/>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FFA431EC-A5C1-48A2-ACF2-C00360E8059D}"/>
                </a:ext>
              </a:extLst>
            </p:cNvPr>
            <p:cNvCxnSpPr>
              <a:cxnSpLocks/>
            </p:cNvCxnSpPr>
            <p:nvPr/>
          </p:nvCxnSpPr>
          <p:spPr>
            <a:xfrm flipH="1">
              <a:off x="3545638" y="2837943"/>
              <a:ext cx="453450" cy="2446"/>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089086FA-2BC7-4327-9DC9-DC7DC54F406D}"/>
                </a:ext>
              </a:extLst>
            </p:cNvPr>
            <p:cNvCxnSpPr>
              <a:cxnSpLocks/>
            </p:cNvCxnSpPr>
            <p:nvPr/>
          </p:nvCxnSpPr>
          <p:spPr>
            <a:xfrm>
              <a:off x="8970232" y="3064731"/>
              <a:ext cx="121" cy="510445"/>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직사각형 37">
            <a:extLst>
              <a:ext uri="{FF2B5EF4-FFF2-40B4-BE49-F238E27FC236}">
                <a16:creationId xmlns:a16="http://schemas.microsoft.com/office/drawing/2014/main" id="{1C31F3F3-2E9A-4133-8956-8582A63A883D}"/>
              </a:ext>
            </a:extLst>
          </p:cNvPr>
          <p:cNvSpPr/>
          <p:nvPr/>
        </p:nvSpPr>
        <p:spPr>
          <a:xfrm>
            <a:off x="499630" y="1261793"/>
            <a:ext cx="239056" cy="218824"/>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000" b="1" dirty="0">
              <a:solidFill>
                <a:srgbClr val="3B3B3B"/>
              </a:solidFill>
              <a:cs typeface="lato"/>
            </a:endParaRPr>
          </a:p>
        </p:txBody>
      </p:sp>
      <p:sp>
        <p:nvSpPr>
          <p:cNvPr id="39" name="직사각형 38">
            <a:extLst>
              <a:ext uri="{FF2B5EF4-FFF2-40B4-BE49-F238E27FC236}">
                <a16:creationId xmlns:a16="http://schemas.microsoft.com/office/drawing/2014/main" id="{ECA5A303-5C63-4515-8595-E69D0DD5FCFB}"/>
              </a:ext>
            </a:extLst>
          </p:cNvPr>
          <p:cNvSpPr/>
          <p:nvPr/>
        </p:nvSpPr>
        <p:spPr>
          <a:xfrm>
            <a:off x="498463" y="1596315"/>
            <a:ext cx="238166" cy="218824"/>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000" b="1" dirty="0">
              <a:solidFill>
                <a:srgbClr val="3B3B3B"/>
              </a:solidFill>
              <a:cs typeface="lato"/>
            </a:endParaRPr>
          </a:p>
        </p:txBody>
      </p:sp>
      <p:sp>
        <p:nvSpPr>
          <p:cNvPr id="44" name="직사각형 43">
            <a:extLst>
              <a:ext uri="{FF2B5EF4-FFF2-40B4-BE49-F238E27FC236}">
                <a16:creationId xmlns:a16="http://schemas.microsoft.com/office/drawing/2014/main" id="{05B1DD0C-0923-47E5-979E-B442CDC3A179}"/>
              </a:ext>
            </a:extLst>
          </p:cNvPr>
          <p:cNvSpPr/>
          <p:nvPr/>
        </p:nvSpPr>
        <p:spPr>
          <a:xfrm>
            <a:off x="498462" y="1933867"/>
            <a:ext cx="238167" cy="218824"/>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sz="900" b="1" dirty="0">
              <a:solidFill>
                <a:srgbClr val="3B3B3B"/>
              </a:solidFill>
            </a:endParaRPr>
          </a:p>
        </p:txBody>
      </p:sp>
      <p:sp>
        <p:nvSpPr>
          <p:cNvPr id="6" name="TextBox 5">
            <a:extLst>
              <a:ext uri="{FF2B5EF4-FFF2-40B4-BE49-F238E27FC236}">
                <a16:creationId xmlns:a16="http://schemas.microsoft.com/office/drawing/2014/main" id="{21102C98-6CDE-4BDD-93D8-DA031A25CF21}"/>
              </a:ext>
            </a:extLst>
          </p:cNvPr>
          <p:cNvSpPr txBox="1"/>
          <p:nvPr/>
        </p:nvSpPr>
        <p:spPr>
          <a:xfrm>
            <a:off x="754599" y="1232705"/>
            <a:ext cx="914400" cy="276999"/>
          </a:xfrm>
          <a:prstGeom prst="rect">
            <a:avLst/>
          </a:prstGeom>
          <a:noFill/>
        </p:spPr>
        <p:txBody>
          <a:bodyPr wrap="square" rtlCol="0">
            <a:spAutoFit/>
          </a:bodyPr>
          <a:lstStyle/>
          <a:p>
            <a:r>
              <a:rPr lang="en-US" altLang="ko-KR" sz="1200" dirty="0"/>
              <a:t>Object</a:t>
            </a:r>
            <a:endParaRPr lang="ko-KR" altLang="en-US" sz="1200" dirty="0"/>
          </a:p>
        </p:txBody>
      </p:sp>
      <p:sp>
        <p:nvSpPr>
          <p:cNvPr id="45" name="TextBox 44">
            <a:extLst>
              <a:ext uri="{FF2B5EF4-FFF2-40B4-BE49-F238E27FC236}">
                <a16:creationId xmlns:a16="http://schemas.microsoft.com/office/drawing/2014/main" id="{F266C2B8-8FB0-4232-BE65-81B04997820A}"/>
              </a:ext>
            </a:extLst>
          </p:cNvPr>
          <p:cNvSpPr txBox="1"/>
          <p:nvPr/>
        </p:nvSpPr>
        <p:spPr>
          <a:xfrm>
            <a:off x="749129" y="1560957"/>
            <a:ext cx="914400" cy="276999"/>
          </a:xfrm>
          <a:prstGeom prst="rect">
            <a:avLst/>
          </a:prstGeom>
          <a:noFill/>
        </p:spPr>
        <p:txBody>
          <a:bodyPr wrap="square" rtlCol="0">
            <a:spAutoFit/>
          </a:bodyPr>
          <a:lstStyle/>
          <a:p>
            <a:r>
              <a:rPr lang="en-US" altLang="ko-KR" sz="1200" dirty="0"/>
              <a:t>Method</a:t>
            </a:r>
            <a:endParaRPr lang="ko-KR" altLang="en-US" sz="1200" dirty="0"/>
          </a:p>
        </p:txBody>
      </p:sp>
      <p:sp>
        <p:nvSpPr>
          <p:cNvPr id="46" name="TextBox 45">
            <a:extLst>
              <a:ext uri="{FF2B5EF4-FFF2-40B4-BE49-F238E27FC236}">
                <a16:creationId xmlns:a16="http://schemas.microsoft.com/office/drawing/2014/main" id="{8EF75332-DACB-4C4A-9B49-5FECFCA1223D}"/>
              </a:ext>
            </a:extLst>
          </p:cNvPr>
          <p:cNvSpPr txBox="1"/>
          <p:nvPr/>
        </p:nvSpPr>
        <p:spPr>
          <a:xfrm>
            <a:off x="743954" y="1902096"/>
            <a:ext cx="914400" cy="276999"/>
          </a:xfrm>
          <a:prstGeom prst="rect">
            <a:avLst/>
          </a:prstGeom>
          <a:noFill/>
        </p:spPr>
        <p:txBody>
          <a:bodyPr wrap="square" rtlCol="0">
            <a:spAutoFit/>
          </a:bodyPr>
          <a:lstStyle/>
          <a:p>
            <a:r>
              <a:rPr lang="en-US" altLang="ko-KR" sz="1200" dirty="0"/>
              <a:t>Parameter</a:t>
            </a:r>
            <a:endParaRPr lang="ko-KR" altLang="en-US" sz="1200" dirty="0"/>
          </a:p>
        </p:txBody>
      </p:sp>
      <p:sp>
        <p:nvSpPr>
          <p:cNvPr id="7" name="순서도: 자기 디스크 6">
            <a:extLst>
              <a:ext uri="{FF2B5EF4-FFF2-40B4-BE49-F238E27FC236}">
                <a16:creationId xmlns:a16="http://schemas.microsoft.com/office/drawing/2014/main" id="{1130F609-9C21-49B7-80B2-79E0C377C3BE}"/>
              </a:ext>
            </a:extLst>
          </p:cNvPr>
          <p:cNvSpPr/>
          <p:nvPr/>
        </p:nvSpPr>
        <p:spPr>
          <a:xfrm>
            <a:off x="234784" y="3357060"/>
            <a:ext cx="914400" cy="1261241"/>
          </a:xfrm>
          <a:prstGeom prst="flowChartMagneticDisk">
            <a:avLst/>
          </a:prstGeom>
          <a:solidFill>
            <a:schemeClr val="accent4">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File</a:t>
            </a:r>
            <a:endParaRPr lang="ko-KR" altLang="en-US" dirty="0">
              <a:solidFill>
                <a:schemeClr val="tx1"/>
              </a:solidFill>
            </a:endParaRPr>
          </a:p>
        </p:txBody>
      </p:sp>
      <p:cxnSp>
        <p:nvCxnSpPr>
          <p:cNvPr id="9" name="직선 화살표 연결선 8">
            <a:extLst>
              <a:ext uri="{FF2B5EF4-FFF2-40B4-BE49-F238E27FC236}">
                <a16:creationId xmlns:a16="http://schemas.microsoft.com/office/drawing/2014/main" id="{0D23C6D5-CCFC-4039-A6D0-8618B8EB1EB6}"/>
              </a:ext>
            </a:extLst>
          </p:cNvPr>
          <p:cNvCxnSpPr>
            <a:cxnSpLocks/>
          </p:cNvCxnSpPr>
          <p:nvPr/>
        </p:nvCxnSpPr>
        <p:spPr>
          <a:xfrm flipH="1">
            <a:off x="1186624" y="3006296"/>
            <a:ext cx="1337389" cy="98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59C9F72D-DFB6-4C07-BEB7-DAEB807AEA0D}"/>
              </a:ext>
            </a:extLst>
          </p:cNvPr>
          <p:cNvCxnSpPr>
            <a:cxnSpLocks/>
          </p:cNvCxnSpPr>
          <p:nvPr/>
        </p:nvCxnSpPr>
        <p:spPr>
          <a:xfrm flipV="1">
            <a:off x="1250062" y="2734538"/>
            <a:ext cx="1337649" cy="1001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화살표: 아래쪽 10">
            <a:extLst>
              <a:ext uri="{FF2B5EF4-FFF2-40B4-BE49-F238E27FC236}">
                <a16:creationId xmlns:a16="http://schemas.microsoft.com/office/drawing/2014/main" id="{B28F6382-1C09-468C-9B9A-E5DF51B95A4E}"/>
              </a:ext>
            </a:extLst>
          </p:cNvPr>
          <p:cNvSpPr/>
          <p:nvPr/>
        </p:nvSpPr>
        <p:spPr>
          <a:xfrm rot="5400000">
            <a:off x="5380696" y="-372427"/>
            <a:ext cx="354904" cy="559496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lato"/>
            </a:endParaRPr>
          </a:p>
        </p:txBody>
      </p:sp>
      <p:sp>
        <p:nvSpPr>
          <p:cNvPr id="12" name="화살표: 아래로 구부러짐 11">
            <a:extLst>
              <a:ext uri="{FF2B5EF4-FFF2-40B4-BE49-F238E27FC236}">
                <a16:creationId xmlns:a16="http://schemas.microsoft.com/office/drawing/2014/main" id="{A0B55758-65F8-436B-9359-1583F0BCD5CF}"/>
              </a:ext>
            </a:extLst>
          </p:cNvPr>
          <p:cNvSpPr/>
          <p:nvPr/>
        </p:nvSpPr>
        <p:spPr>
          <a:xfrm>
            <a:off x="3445920" y="1751921"/>
            <a:ext cx="1022959" cy="574110"/>
          </a:xfrm>
          <a:prstGeom prst="curved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2" name="화살표: 아래로 구부러짐 51">
            <a:extLst>
              <a:ext uri="{FF2B5EF4-FFF2-40B4-BE49-F238E27FC236}">
                <a16:creationId xmlns:a16="http://schemas.microsoft.com/office/drawing/2014/main" id="{28C52532-7382-4BDD-8A72-4ACCF6BC983F}"/>
              </a:ext>
            </a:extLst>
          </p:cNvPr>
          <p:cNvSpPr/>
          <p:nvPr/>
        </p:nvSpPr>
        <p:spPr>
          <a:xfrm>
            <a:off x="5105618" y="1751920"/>
            <a:ext cx="1022959" cy="574110"/>
          </a:xfrm>
          <a:prstGeom prst="curved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화살표: 아래로 구부러짐 52">
            <a:extLst>
              <a:ext uri="{FF2B5EF4-FFF2-40B4-BE49-F238E27FC236}">
                <a16:creationId xmlns:a16="http://schemas.microsoft.com/office/drawing/2014/main" id="{2BF4B24D-1E36-460A-828E-75372247C03B}"/>
              </a:ext>
            </a:extLst>
          </p:cNvPr>
          <p:cNvSpPr/>
          <p:nvPr/>
        </p:nvSpPr>
        <p:spPr>
          <a:xfrm>
            <a:off x="6566988" y="1751921"/>
            <a:ext cx="1022959" cy="574110"/>
          </a:xfrm>
          <a:prstGeom prst="curved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화살표: 아래로 구부러짐 53">
            <a:extLst>
              <a:ext uri="{FF2B5EF4-FFF2-40B4-BE49-F238E27FC236}">
                <a16:creationId xmlns:a16="http://schemas.microsoft.com/office/drawing/2014/main" id="{1D7316ED-9267-44F3-BB8C-620BB619EFE2}"/>
              </a:ext>
            </a:extLst>
          </p:cNvPr>
          <p:cNvSpPr/>
          <p:nvPr/>
        </p:nvSpPr>
        <p:spPr>
          <a:xfrm rot="1740000">
            <a:off x="8348886" y="2076823"/>
            <a:ext cx="3520717" cy="1000916"/>
          </a:xfrm>
          <a:prstGeom prst="curvedDownArrow">
            <a:avLst>
              <a:gd name="adj1" fmla="val 21030"/>
              <a:gd name="adj2" fmla="val 41512"/>
              <a:gd name="adj3" fmla="val 2620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TextBox 13">
            <a:extLst>
              <a:ext uri="{FF2B5EF4-FFF2-40B4-BE49-F238E27FC236}">
                <a16:creationId xmlns:a16="http://schemas.microsoft.com/office/drawing/2014/main" id="{A73C1891-CD27-4E26-822D-0F3F7B363F09}"/>
              </a:ext>
            </a:extLst>
          </p:cNvPr>
          <p:cNvSpPr txBox="1"/>
          <p:nvPr/>
        </p:nvSpPr>
        <p:spPr>
          <a:xfrm>
            <a:off x="5047090" y="226770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dirty="0" err="1">
                <a:solidFill>
                  <a:schemeClr val="bg1">
                    <a:lumMod val="95000"/>
                  </a:schemeClr>
                </a:solidFill>
                <a:cs typeface="lato"/>
              </a:rPr>
              <a:t>Recursive</a:t>
            </a:r>
            <a:r>
              <a:rPr lang="ko-KR" altLang="en-US" sz="1400" b="1" dirty="0">
                <a:solidFill>
                  <a:schemeClr val="bg1">
                    <a:lumMod val="95000"/>
                  </a:schemeClr>
                </a:solidFill>
                <a:cs typeface="lato"/>
              </a:rPr>
              <a:t> </a:t>
            </a:r>
            <a:r>
              <a:rPr lang="ko-KR" altLang="en-US" sz="1400" b="1" dirty="0" err="1">
                <a:solidFill>
                  <a:schemeClr val="bg1">
                    <a:lumMod val="95000"/>
                  </a:schemeClr>
                </a:solidFill>
                <a:cs typeface="lato"/>
              </a:rPr>
              <a:t>call</a:t>
            </a:r>
            <a:r>
              <a:rPr lang="ko-KR" altLang="en-US" sz="1400" b="1" dirty="0">
                <a:solidFill>
                  <a:schemeClr val="bg1">
                    <a:lumMod val="95000"/>
                  </a:schemeClr>
                </a:solidFill>
                <a:cs typeface="lato"/>
              </a:rPr>
              <a:t> </a:t>
            </a:r>
          </a:p>
        </p:txBody>
      </p:sp>
      <p:sp>
        <p:nvSpPr>
          <p:cNvPr id="55" name="TextBox 54">
            <a:extLst>
              <a:ext uri="{FF2B5EF4-FFF2-40B4-BE49-F238E27FC236}">
                <a16:creationId xmlns:a16="http://schemas.microsoft.com/office/drawing/2014/main" id="{36FC9D24-649E-447A-91BC-B75B530C2230}"/>
              </a:ext>
            </a:extLst>
          </p:cNvPr>
          <p:cNvSpPr txBox="1"/>
          <p:nvPr/>
        </p:nvSpPr>
        <p:spPr>
          <a:xfrm>
            <a:off x="4617406" y="1329325"/>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a:cs typeface="lato"/>
              </a:rPr>
              <a:t>Receive processed data</a:t>
            </a:r>
          </a:p>
        </p:txBody>
      </p:sp>
      <p:cxnSp>
        <p:nvCxnSpPr>
          <p:cNvPr id="8" name="직선 화살표 연결선 7">
            <a:extLst>
              <a:ext uri="{FF2B5EF4-FFF2-40B4-BE49-F238E27FC236}">
                <a16:creationId xmlns:a16="http://schemas.microsoft.com/office/drawing/2014/main" id="{C52A2303-6987-43CE-9B52-3DA6073878AA}"/>
              </a:ext>
            </a:extLst>
          </p:cNvPr>
          <p:cNvCxnSpPr>
            <a:cxnSpLocks/>
          </p:cNvCxnSpPr>
          <p:nvPr/>
        </p:nvCxnSpPr>
        <p:spPr>
          <a:xfrm flipV="1">
            <a:off x="8266296" y="3124122"/>
            <a:ext cx="707758" cy="905447"/>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Parallel</a:t>
            </a:r>
            <a:r>
              <a:rPr lang="ko-KR" altLang="en-US" dirty="0">
                <a:latin typeface="+mn-ea"/>
                <a:ea typeface="+mn-ea"/>
                <a:cs typeface="lato"/>
              </a:rPr>
              <a:t> </a:t>
            </a:r>
            <a:r>
              <a:rPr lang="ko-KR" altLang="en-US" err="1">
                <a:latin typeface="+mn-ea"/>
                <a:ea typeface="+mn-ea"/>
                <a:cs typeface="lato"/>
              </a:rPr>
              <a:t>Execution</a:t>
            </a:r>
            <a:endParaRPr lang="ko-KR" altLang="en-US">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993763"/>
            <a:ext cx="11757660" cy="5146052"/>
          </a:xfrm>
        </p:spPr>
        <p:txBody>
          <a:bodyPr vert="horz" lIns="91440" tIns="45720" rIns="91440" bIns="45720" rtlCol="0" anchor="t">
            <a:normAutofit/>
          </a:bodyPr>
          <a:lstStyle/>
          <a:p>
            <a:r>
              <a:rPr lang="en-US" altLang="ko-KR" dirty="0" err="1">
                <a:solidFill>
                  <a:srgbClr val="3B3B3B"/>
                </a:solidFill>
                <a:cs typeface="lato"/>
              </a:rPr>
              <a:t>tf.data.prefetch</a:t>
            </a:r>
            <a:r>
              <a:rPr lang="ko-KR" altLang="en-US" dirty="0">
                <a:solidFill>
                  <a:srgbClr val="3B3B3B"/>
                </a:solidFill>
                <a:cs typeface="lato"/>
              </a:rPr>
              <a:t>는 </a:t>
            </a:r>
            <a:r>
              <a:rPr lang="en-US" altLang="ko-KR" dirty="0">
                <a:solidFill>
                  <a:srgbClr val="3B3B3B"/>
                </a:solidFill>
                <a:cs typeface="lato"/>
              </a:rPr>
              <a:t>data producer</a:t>
            </a:r>
            <a:r>
              <a:rPr lang="ko-KR" altLang="en-US" dirty="0">
                <a:solidFill>
                  <a:srgbClr val="3B3B3B"/>
                </a:solidFill>
                <a:cs typeface="lato"/>
              </a:rPr>
              <a:t>와  </a:t>
            </a:r>
            <a:r>
              <a:rPr lang="en-US" altLang="ko-KR" dirty="0">
                <a:solidFill>
                  <a:srgbClr val="3B3B3B"/>
                </a:solidFill>
                <a:cs typeface="lato"/>
              </a:rPr>
              <a:t>consumer</a:t>
            </a:r>
            <a:r>
              <a:rPr lang="ko-KR" altLang="en-US" dirty="0">
                <a:solidFill>
                  <a:srgbClr val="3B3B3B"/>
                </a:solidFill>
                <a:cs typeface="lato"/>
              </a:rPr>
              <a:t>가 사용하는 </a:t>
            </a:r>
            <a:r>
              <a:rPr lang="ko-KR" altLang="en-US" dirty="0" err="1">
                <a:solidFill>
                  <a:srgbClr val="3B3B3B"/>
                </a:solidFill>
                <a:cs typeface="lato"/>
              </a:rPr>
              <a:t>내부버퍼를</a:t>
            </a:r>
            <a:r>
              <a:rPr lang="ko-KR" altLang="en-US" dirty="0">
                <a:solidFill>
                  <a:srgbClr val="3B3B3B"/>
                </a:solidFill>
                <a:cs typeface="lato"/>
              </a:rPr>
              <a:t> 분리</a:t>
            </a:r>
            <a:endParaRPr lang="en-US" altLang="ko-KR" dirty="0">
              <a:solidFill>
                <a:srgbClr val="3B3B3B"/>
              </a:solidFill>
              <a:cs typeface="lato"/>
            </a:endParaRPr>
          </a:p>
          <a:p>
            <a:pPr marL="575945" lvl="1"/>
            <a:r>
              <a:rPr lang="ko-KR" altLang="en-US" sz="1800" dirty="0">
                <a:solidFill>
                  <a:srgbClr val="3B3B3B"/>
                </a:solidFill>
                <a:cs typeface="lato"/>
              </a:rPr>
              <a:t>각각의 연산을 </a:t>
            </a:r>
            <a:r>
              <a:rPr lang="en-US" altLang="ko-KR" sz="1800" dirty="0">
                <a:solidFill>
                  <a:srgbClr val="3B3B3B"/>
                </a:solidFill>
                <a:cs typeface="lato"/>
              </a:rPr>
              <a:t>Overlap</a:t>
            </a:r>
            <a:r>
              <a:rPr lang="ko-KR" altLang="en-US" sz="1800" dirty="0">
                <a:solidFill>
                  <a:srgbClr val="3B3B3B"/>
                </a:solidFill>
                <a:cs typeface="lato"/>
              </a:rPr>
              <a:t>하여 </a:t>
            </a:r>
            <a:r>
              <a:rPr lang="en-US" altLang="ko-KR" sz="1800" dirty="0">
                <a:solidFill>
                  <a:srgbClr val="3B3B3B"/>
                </a:solidFill>
                <a:cs typeface="lato"/>
              </a:rPr>
              <a:t>Parallel</a:t>
            </a:r>
            <a:r>
              <a:rPr lang="ko-KR" altLang="en-US" sz="1800" dirty="0">
                <a:solidFill>
                  <a:srgbClr val="3B3B3B"/>
                </a:solidFill>
                <a:cs typeface="lato"/>
              </a:rPr>
              <a:t> </a:t>
            </a:r>
            <a:r>
              <a:rPr lang="en-US" altLang="ko-KR" sz="1800" dirty="0" err="1">
                <a:solidFill>
                  <a:srgbClr val="3B3B3B"/>
                </a:solidFill>
                <a:cs typeface="lato"/>
              </a:rPr>
              <a:t>Excution</a:t>
            </a:r>
            <a:r>
              <a:rPr lang="en-US" altLang="ko-KR" sz="1800" dirty="0">
                <a:solidFill>
                  <a:srgbClr val="3B3B3B"/>
                </a:solidFill>
                <a:cs typeface="lato"/>
              </a:rPr>
              <a:t> </a:t>
            </a:r>
            <a:r>
              <a:rPr lang="ko-KR" altLang="en-US" sz="1800" dirty="0">
                <a:solidFill>
                  <a:srgbClr val="3B3B3B"/>
                </a:solidFill>
                <a:cs typeface="lato"/>
              </a:rPr>
              <a:t>제공</a:t>
            </a:r>
            <a:endParaRPr lang="en-US" altLang="ko-KR" sz="1800" dirty="0">
              <a:solidFill>
                <a:srgbClr val="3B3B3B"/>
              </a:solidFill>
              <a:cs typeface="lato"/>
            </a:endParaRPr>
          </a:p>
          <a:p>
            <a:pPr marL="575945" lvl="1"/>
            <a:r>
              <a:rPr lang="en-US" altLang="ko-KR" sz="1800" dirty="0">
                <a:solidFill>
                  <a:srgbClr val="3B3B3B"/>
                </a:solidFill>
                <a:cs typeface="lato"/>
              </a:rPr>
              <a:t>Host computation,</a:t>
            </a:r>
            <a:r>
              <a:rPr lang="ko-KR" altLang="en-US" sz="1800" dirty="0">
                <a:solidFill>
                  <a:srgbClr val="3B3B3B"/>
                </a:solidFill>
                <a:cs typeface="lato"/>
              </a:rPr>
              <a:t> </a:t>
            </a:r>
            <a:r>
              <a:rPr lang="en-US" altLang="ko-KR" sz="1800" dirty="0">
                <a:solidFill>
                  <a:srgbClr val="3B3B3B"/>
                </a:solidFill>
                <a:cs typeface="lato"/>
              </a:rPr>
              <a:t>host-to-device transfer,  device computation</a:t>
            </a:r>
            <a:r>
              <a:rPr lang="ko-KR" altLang="en-US" sz="1800" dirty="0">
                <a:solidFill>
                  <a:srgbClr val="3B3B3B"/>
                </a:solidFill>
                <a:cs typeface="lato"/>
              </a:rPr>
              <a:t>이 동시에 수행</a:t>
            </a:r>
            <a:endParaRPr lang="en-US" altLang="ko-KR" dirty="0">
              <a:solidFill>
                <a:srgbClr val="3B3B3B"/>
              </a:solidFill>
              <a:cs typeface="lato"/>
            </a:endParaRPr>
          </a:p>
          <a:p>
            <a:r>
              <a:rPr lang="en-US" altLang="ko-KR" dirty="0">
                <a:solidFill>
                  <a:srgbClr val="3B3B3B"/>
                </a:solidFill>
                <a:cs typeface="lato"/>
              </a:rPr>
              <a:t>Map Method</a:t>
            </a:r>
            <a:r>
              <a:rPr lang="ko-KR" altLang="en-US" dirty="0">
                <a:solidFill>
                  <a:srgbClr val="3B3B3B"/>
                </a:solidFill>
                <a:cs typeface="lato"/>
              </a:rPr>
              <a:t>의 </a:t>
            </a:r>
            <a:r>
              <a:rPr lang="ko-KR" altLang="en-US" dirty="0" err="1">
                <a:solidFill>
                  <a:srgbClr val="3B3B3B"/>
                </a:solidFill>
                <a:cs typeface="lato"/>
              </a:rPr>
              <a:t>parapemeter로</a:t>
            </a:r>
            <a:r>
              <a:rPr lang="ko-KR" altLang="en-US" dirty="0">
                <a:solidFill>
                  <a:srgbClr val="3B3B3B"/>
                </a:solidFill>
                <a:cs typeface="lato"/>
              </a:rPr>
              <a:t> </a:t>
            </a:r>
            <a:r>
              <a:rPr lang="en-US" altLang="ko-KR" dirty="0">
                <a:solidFill>
                  <a:srgbClr val="3B3B3B"/>
                </a:solidFill>
                <a:cs typeface="lato"/>
              </a:rPr>
              <a:t>Parallel</a:t>
            </a:r>
            <a:r>
              <a:rPr lang="ko-KR" altLang="en-US" dirty="0">
                <a:solidFill>
                  <a:srgbClr val="3B3B3B"/>
                </a:solidFill>
                <a:cs typeface="lato"/>
              </a:rPr>
              <a:t> </a:t>
            </a:r>
            <a:r>
              <a:rPr lang="en-US" altLang="ko-KR" dirty="0" err="1">
                <a:solidFill>
                  <a:srgbClr val="3B3B3B"/>
                </a:solidFill>
                <a:cs typeface="lato"/>
              </a:rPr>
              <a:t>Excution</a:t>
            </a:r>
            <a:r>
              <a:rPr lang="en-US" altLang="ko-KR" dirty="0">
                <a:solidFill>
                  <a:srgbClr val="3B3B3B"/>
                </a:solidFill>
                <a:cs typeface="lato"/>
              </a:rPr>
              <a:t> </a:t>
            </a:r>
            <a:r>
              <a:rPr lang="ko-KR" altLang="en-US" dirty="0">
                <a:solidFill>
                  <a:srgbClr val="3B3B3B"/>
                </a:solidFill>
                <a:cs typeface="lato"/>
              </a:rPr>
              <a:t>사용가능</a:t>
            </a:r>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13</a:t>
            </a:fld>
            <a:endParaRPr lang="ko-KR" altLang="en-US" dirty="0"/>
          </a:p>
        </p:txBody>
      </p:sp>
      <p:sp>
        <p:nvSpPr>
          <p:cNvPr id="7" name="TextBox 6">
            <a:extLst>
              <a:ext uri="{FF2B5EF4-FFF2-40B4-BE49-F238E27FC236}">
                <a16:creationId xmlns:a16="http://schemas.microsoft.com/office/drawing/2014/main" id="{0C017EDA-4228-4D37-A0CB-8E22253164B1}"/>
              </a:ext>
            </a:extLst>
          </p:cNvPr>
          <p:cNvSpPr txBox="1"/>
          <p:nvPr/>
        </p:nvSpPr>
        <p:spPr>
          <a:xfrm>
            <a:off x="4755197" y="3125892"/>
            <a:ext cx="7233565" cy="2862322"/>
          </a:xfrm>
          <a:prstGeom prst="rect">
            <a:avLst/>
          </a:prstGeom>
          <a:noFill/>
        </p:spPr>
        <p:txBody>
          <a:bodyPr wrap="square" lIns="91440" tIns="45720" rIns="91440" bIns="45720" rtlCol="0" anchor="t">
            <a:spAutoFit/>
          </a:bodyPr>
          <a:lstStyle/>
          <a:p>
            <a:r>
              <a:rPr lang="en-US" altLang="ko-KR" dirty="0"/>
              <a:t>Read element from File: 5ms,</a:t>
            </a:r>
          </a:p>
          <a:p>
            <a:r>
              <a:rPr lang="en-US" altLang="ko-KR" dirty="0" err="1"/>
              <a:t>Pasing</a:t>
            </a:r>
            <a:r>
              <a:rPr lang="en-US" altLang="ko-KR"/>
              <a:t> element to UDF: 2ms</a:t>
            </a:r>
            <a:r>
              <a:rPr lang="en-US" altLang="ko-KR" dirty="0"/>
              <a:t>,</a:t>
            </a:r>
            <a:endParaRPr lang="en-US" altLang="ko-KR" dirty="0">
              <a:cs typeface="lato"/>
            </a:endParaRPr>
          </a:p>
          <a:p>
            <a:r>
              <a:rPr lang="en-US" altLang="ko-KR" dirty="0"/>
              <a:t>Batch to element: 1ms </a:t>
            </a:r>
            <a:r>
              <a:rPr lang="ko-KR" altLang="en-US" dirty="0"/>
              <a:t>일 때 </a:t>
            </a:r>
            <a:endParaRPr lang="en-US" altLang="ko-KR" dirty="0"/>
          </a:p>
          <a:p>
            <a:endParaRPr lang="en-US" altLang="ko-KR" dirty="0"/>
          </a:p>
          <a:p>
            <a:r>
              <a:rPr lang="en-US" altLang="ko-KR" dirty="0"/>
              <a:t>Non Parallel</a:t>
            </a:r>
            <a:r>
              <a:rPr lang="en-US" altLang="ko-KR"/>
              <a:t> Execution Time = (2+5)</a:t>
            </a:r>
            <a:r>
              <a:rPr lang="en-US" dirty="0"/>
              <a:t>∗</a:t>
            </a:r>
            <a:r>
              <a:rPr lang="en-US" altLang="ko-KR" dirty="0"/>
              <a:t>10+1=71ms,</a:t>
            </a:r>
          </a:p>
          <a:p>
            <a:endParaRPr lang="en-US" altLang="ko-KR" dirty="0">
              <a:cs typeface="lato"/>
            </a:endParaRPr>
          </a:p>
          <a:p>
            <a:r>
              <a:rPr lang="en-US">
                <a:ea typeface="+mn-lt"/>
                <a:cs typeface="+mn-lt"/>
              </a:rPr>
              <a:t>Parallel Execution Time</a:t>
            </a:r>
            <a:r>
              <a:rPr lang="en-US" altLang="ko-KR">
                <a:cs typeface="lato"/>
              </a:rPr>
              <a:t> = </a:t>
            </a:r>
            <a:r>
              <a:rPr lang="en-US">
                <a:ea typeface="+mn-lt"/>
                <a:cs typeface="+mn-lt"/>
              </a:rPr>
              <a:t>𝑚𝑎𝑥(10∗5/2, 10∗2/10, 1) = 25ms</a:t>
            </a:r>
            <a:endParaRPr lang="en-US" altLang="ko-KR">
              <a:cs typeface="lato"/>
            </a:endParaRPr>
          </a:p>
          <a:p>
            <a:endParaRPr lang="en-US" altLang="ko-KR" dirty="0">
              <a:cs typeface="lato"/>
            </a:endParaRPr>
          </a:p>
          <a:p>
            <a:endParaRPr lang="en-US" altLang="ko-KR" dirty="0">
              <a:cs typeface="lato"/>
            </a:endParaRPr>
          </a:p>
          <a:p>
            <a:endParaRPr lang="ko-KR" altLang="en-US" dirty="0">
              <a:cs typeface="lato"/>
            </a:endParaRPr>
          </a:p>
        </p:txBody>
      </p:sp>
      <p:pic>
        <p:nvPicPr>
          <p:cNvPr id="5" name="그림 7" descr="텍스트이(가) 표시된 사진&#10;&#10;자동 생성된 설명">
            <a:extLst>
              <a:ext uri="{FF2B5EF4-FFF2-40B4-BE49-F238E27FC236}">
                <a16:creationId xmlns:a16="http://schemas.microsoft.com/office/drawing/2014/main" id="{EB7509C5-BEB8-424F-BB37-DF6604A8ADC3}"/>
              </a:ext>
            </a:extLst>
          </p:cNvPr>
          <p:cNvPicPr>
            <a:picLocks noChangeAspect="1"/>
          </p:cNvPicPr>
          <p:nvPr/>
        </p:nvPicPr>
        <p:blipFill>
          <a:blip r:embed="rId3"/>
          <a:stretch>
            <a:fillRect/>
          </a:stretch>
        </p:blipFill>
        <p:spPr>
          <a:xfrm>
            <a:off x="515257" y="3124061"/>
            <a:ext cx="4238263" cy="2624423"/>
          </a:xfrm>
          <a:prstGeom prst="rect">
            <a:avLst/>
          </a:prstGeom>
        </p:spPr>
      </p:pic>
    </p:spTree>
    <p:extLst>
      <p:ext uri="{BB962C8B-B14F-4D97-AF65-F5344CB8AC3E}">
        <p14:creationId xmlns:p14="http://schemas.microsoft.com/office/powerpoint/2010/main" val="190552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Optimization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a:solidFill>
                  <a:srgbClr val="3B3B3B"/>
                </a:solidFill>
                <a:cs typeface="lato"/>
              </a:rPr>
              <a:t>Input pipeline은 내부적으로 Protocal buffer format의 tree를 구성</a:t>
            </a:r>
            <a:endParaRPr lang="en-US" altLang="ko-KR" dirty="0">
              <a:solidFill>
                <a:srgbClr val="3B3B3B"/>
              </a:solidFill>
              <a:cs typeface="lato"/>
            </a:endParaRPr>
          </a:p>
          <a:p>
            <a:pPr marL="575945" lvl="1"/>
            <a:r>
              <a:rPr lang="en-US" altLang="ko-KR">
                <a:solidFill>
                  <a:srgbClr val="3B3B3B"/>
                </a:solidFill>
                <a:cs typeface="lato"/>
              </a:rPr>
              <a:t>트리에서 중복노드나 비효율적인 노드를 찾아 통합, 변경하여 최적화 </a:t>
            </a:r>
            <a:endParaRPr lang="en-US" altLang="ko-KR" dirty="0">
              <a:solidFill>
                <a:srgbClr val="3B3B3B"/>
              </a:solidFill>
              <a:cs typeface="lato"/>
            </a:endParaRPr>
          </a:p>
          <a:p>
            <a:r>
              <a:rPr lang="en-US" altLang="ko-KR">
                <a:solidFill>
                  <a:srgbClr val="3B3B3B"/>
                </a:solidFill>
                <a:cs typeface="lato"/>
              </a:rPr>
              <a:t>Tensorflow 는 트리의 각 노드를 수정 할 수 있는 GraphDef 클래스로 지원 </a:t>
            </a:r>
            <a:endParaRPr lang="en-US" altLang="ko-KR" dirty="0">
              <a:solidFill>
                <a:srgbClr val="3B3B3B"/>
              </a:solidFill>
              <a:cs typeface="lato"/>
            </a:endParaRPr>
          </a:p>
          <a:p>
            <a:pPr marL="575945" lvl="1"/>
            <a:r>
              <a:rPr lang="en-US" altLang="ko-KR">
                <a:solidFill>
                  <a:srgbClr val="3B3B3B"/>
                </a:solidFill>
                <a:cs typeface="lato"/>
              </a:rPr>
              <a:t>Tensorflow2.0 부터 그래프를 생성하지 않고 즉시실행하는 eager mode가 default</a:t>
            </a:r>
            <a:endParaRPr lang="en-US" altLang="ko-KR" dirty="0">
              <a:solidFill>
                <a:srgbClr val="3B3B3B"/>
              </a:solidFill>
              <a:cs typeface="lato"/>
            </a:endParaRPr>
          </a:p>
          <a:p>
            <a:pPr marL="575945" lvl="1"/>
            <a:r>
              <a:rPr lang="en-US" altLang="ko-KR">
                <a:solidFill>
                  <a:srgbClr val="3B3B3B"/>
                </a:solidFill>
                <a:cs typeface="lato"/>
              </a:rPr>
              <a:t>이 경우 Grappler 클래스로 최적화 </a:t>
            </a:r>
            <a:endParaRPr lang="en-US" altLang="ko-KR" dirty="0">
              <a:solidFill>
                <a:srgbClr val="3B3B3B"/>
              </a:solidFill>
              <a:cs typeface="lato"/>
            </a:endParaRPr>
          </a:p>
          <a:p>
            <a:r>
              <a:rPr lang="en-US" altLang="ko-KR">
                <a:solidFill>
                  <a:srgbClr val="3B3B3B"/>
                </a:solidFill>
                <a:cs typeface="lato"/>
              </a:rPr>
              <a:t>tf.data pipeline optimization </a:t>
            </a:r>
            <a:endParaRPr lang="en-US" altLang="ko-KR" dirty="0">
              <a:solidFill>
                <a:srgbClr val="3B3B3B"/>
              </a:solidFill>
              <a:cs typeface="lato"/>
            </a:endParaRPr>
          </a:p>
          <a:p>
            <a:pPr marL="575945" lvl="1"/>
            <a:r>
              <a:rPr lang="en-US" altLang="ko-KR">
                <a:solidFill>
                  <a:srgbClr val="3B3B3B"/>
                </a:solidFill>
                <a:cs typeface="lato"/>
              </a:rPr>
              <a:t>Static Optimization</a:t>
            </a:r>
            <a:endParaRPr lang="en-US" altLang="ko-KR" dirty="0">
              <a:solidFill>
                <a:srgbClr val="3B3B3B"/>
              </a:solidFill>
              <a:cs typeface="lato"/>
            </a:endParaRPr>
          </a:p>
          <a:p>
            <a:pPr marL="575945" lvl="1"/>
            <a:r>
              <a:rPr lang="en-US" altLang="ko-KR">
                <a:solidFill>
                  <a:srgbClr val="3B3B3B"/>
                </a:solidFill>
                <a:cs typeface="lato"/>
              </a:rPr>
              <a:t>Dynamic Optimization</a:t>
            </a: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14</a:t>
            </a:fld>
            <a:endParaRPr lang="ko-KR" altLang="en-US" dirty="0"/>
          </a:p>
        </p:txBody>
      </p:sp>
    </p:spTree>
    <p:extLst>
      <p:ext uri="{BB962C8B-B14F-4D97-AF65-F5344CB8AC3E}">
        <p14:creationId xmlns:p14="http://schemas.microsoft.com/office/powerpoint/2010/main" val="392352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Static Optimization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a:solidFill>
                  <a:srgbClr val="3B3B3B"/>
                </a:solidFill>
                <a:cs typeface="lato"/>
              </a:rPr>
              <a:t>각 pipeline operation 마다 최적화 method를 지원 </a:t>
            </a:r>
            <a:endParaRPr lang="en-US" altLang="ko-KR" dirty="0">
              <a:solidFill>
                <a:srgbClr val="3B3B3B"/>
              </a:solidFill>
              <a:cs typeface="lato"/>
            </a:endParaRPr>
          </a:p>
          <a:p>
            <a:r>
              <a:rPr lang="en-US" altLang="ko-KR">
                <a:solidFill>
                  <a:srgbClr val="3B3B3B"/>
                </a:solidFill>
                <a:cs typeface="lato"/>
              </a:rPr>
              <a:t>내부트리에서 중복노드 발생 시 통합 </a:t>
            </a:r>
            <a:endParaRPr lang="en-US">
              <a:solidFill>
                <a:srgbClr val="3B3B3B"/>
              </a:solidFill>
              <a:ea typeface="+mn-lt"/>
              <a:cs typeface="+mn-lt"/>
            </a:endParaRPr>
          </a:p>
          <a:p>
            <a:pPr marL="575945" lvl="1">
              <a:buFont typeface="Arial" panose="05000000000000000000" pitchFamily="2" charset="2"/>
              <a:buChar char="•"/>
            </a:pPr>
            <a:r>
              <a:rPr lang="ko-KR" altLang="en-US">
                <a:solidFill>
                  <a:srgbClr val="3B3B3B"/>
                </a:solidFill>
                <a:ea typeface="+mn-lt"/>
                <a:cs typeface="+mn-lt"/>
              </a:rPr>
              <a:t>트리최적화</a:t>
            </a:r>
            <a:r>
              <a:rPr lang="en-US" dirty="0">
                <a:solidFill>
                  <a:srgbClr val="3B3B3B"/>
                </a:solidFill>
                <a:ea typeface="+mn-lt"/>
                <a:cs typeface="+mn-lt"/>
              </a:rPr>
              <a:t> </a:t>
            </a:r>
            <a:endParaRPr lang="en-US" dirty="0">
              <a:ea typeface="+mn-lt"/>
              <a:cs typeface="+mn-lt"/>
            </a:endParaRPr>
          </a:p>
          <a:p>
            <a:pPr marL="575945" lvl="1">
              <a:buFont typeface="Arial" panose="05000000000000000000" pitchFamily="2" charset="2"/>
              <a:buChar char="•"/>
            </a:pPr>
            <a:r>
              <a:rPr lang="en-US">
                <a:ea typeface="+mn-lt"/>
                <a:cs typeface="+mn-lt"/>
              </a:rPr>
              <a:t>Philip Wadler. 1988. Deforestation: transforming programs to eliminate trees. </a:t>
            </a:r>
            <a:r>
              <a:rPr lang="en-US" i="1">
                <a:ea typeface="+mn-lt"/>
                <a:cs typeface="+mn-lt"/>
              </a:rPr>
              <a:t>Theor. Comput. Sci.</a:t>
            </a:r>
            <a:r>
              <a:rPr lang="en-US">
                <a:ea typeface="+mn-lt"/>
                <a:cs typeface="+mn-lt"/>
              </a:rPr>
              <a:t> 73, 2 (June 22, 1990)</a:t>
            </a:r>
            <a:endParaRPr lang="en-US"/>
          </a:p>
          <a:p>
            <a:r>
              <a:rPr lang="en-US" sz="2400">
                <a:solidFill>
                  <a:srgbClr val="3B3B3B"/>
                </a:solidFill>
                <a:ea typeface="+mn-lt"/>
                <a:cs typeface="+mn-lt"/>
              </a:rPr>
              <a:t>Tensorflow 2.5.0 ver 이후 지원종료 </a:t>
            </a:r>
            <a:endParaRPr lang="en-US" sz="2400">
              <a:ea typeface="+mn-lt"/>
              <a:cs typeface="+mn-lt"/>
            </a:endParaRPr>
          </a:p>
          <a:p>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15</a:t>
            </a:fld>
            <a:endParaRPr lang="ko-KR" altLang="en-US" dirty="0"/>
          </a:p>
        </p:txBody>
      </p:sp>
    </p:spTree>
    <p:extLst>
      <p:ext uri="{BB962C8B-B14F-4D97-AF65-F5344CB8AC3E}">
        <p14:creationId xmlns:p14="http://schemas.microsoft.com/office/powerpoint/2010/main" val="411159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Dynamic Optimization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err="1">
                <a:solidFill>
                  <a:srgbClr val="3B3B3B"/>
                </a:solidFill>
                <a:cs typeface="lato"/>
              </a:rPr>
              <a:t>사용자가</a:t>
            </a:r>
            <a:r>
              <a:rPr lang="en-US" altLang="ko-KR" dirty="0">
                <a:solidFill>
                  <a:srgbClr val="3B3B3B"/>
                </a:solidFill>
                <a:cs typeface="lato"/>
              </a:rPr>
              <a:t> </a:t>
            </a:r>
            <a:r>
              <a:rPr lang="en-US" altLang="ko-KR" dirty="0" err="1">
                <a:solidFill>
                  <a:srgbClr val="3B3B3B"/>
                </a:solidFill>
                <a:cs typeface="lato"/>
              </a:rPr>
              <a:t>최적의</a:t>
            </a:r>
            <a:r>
              <a:rPr lang="en-US" altLang="ko-KR" dirty="0">
                <a:solidFill>
                  <a:srgbClr val="3B3B3B"/>
                </a:solidFill>
                <a:cs typeface="lato"/>
              </a:rPr>
              <a:t> parameter </a:t>
            </a:r>
            <a:r>
              <a:rPr lang="en-US" altLang="ko-KR" dirty="0" err="1">
                <a:solidFill>
                  <a:srgbClr val="3B3B3B"/>
                </a:solidFill>
                <a:cs typeface="lato"/>
              </a:rPr>
              <a:t>조합을</a:t>
            </a:r>
            <a:r>
              <a:rPr lang="en-US" altLang="ko-KR" dirty="0">
                <a:solidFill>
                  <a:srgbClr val="3B3B3B"/>
                </a:solidFill>
                <a:cs typeface="lato"/>
              </a:rPr>
              <a:t> </a:t>
            </a:r>
            <a:r>
              <a:rPr lang="en-US" altLang="ko-KR" dirty="0" err="1">
                <a:solidFill>
                  <a:srgbClr val="3B3B3B"/>
                </a:solidFill>
                <a:cs typeface="lato"/>
              </a:rPr>
              <a:t>찾는것이</a:t>
            </a:r>
            <a:r>
              <a:rPr lang="en-US" altLang="ko-KR" dirty="0">
                <a:solidFill>
                  <a:srgbClr val="3B3B3B"/>
                </a:solidFill>
                <a:cs typeface="lato"/>
              </a:rPr>
              <a:t> </a:t>
            </a:r>
            <a:r>
              <a:rPr lang="en-US" altLang="ko-KR" dirty="0" err="1">
                <a:solidFill>
                  <a:srgbClr val="3B3B3B"/>
                </a:solidFill>
                <a:cs typeface="lato"/>
              </a:rPr>
              <a:t>쉽지</a:t>
            </a:r>
            <a:r>
              <a:rPr lang="en-US" altLang="ko-KR" dirty="0">
                <a:solidFill>
                  <a:srgbClr val="3B3B3B"/>
                </a:solidFill>
                <a:cs typeface="lato"/>
              </a:rPr>
              <a:t> </a:t>
            </a:r>
            <a:r>
              <a:rPr lang="en-US" altLang="ko-KR" dirty="0" err="1">
                <a:solidFill>
                  <a:srgbClr val="3B3B3B"/>
                </a:solidFill>
                <a:cs typeface="lato"/>
              </a:rPr>
              <a:t>않음</a:t>
            </a:r>
            <a:r>
              <a:rPr lang="en-US" altLang="ko-KR" dirty="0">
                <a:solidFill>
                  <a:srgbClr val="3B3B3B"/>
                </a:solidFill>
                <a:cs typeface="lato"/>
              </a:rPr>
              <a:t> </a:t>
            </a:r>
          </a:p>
          <a:p>
            <a:pPr marL="575945" lvl="1"/>
            <a:r>
              <a:rPr lang="en-US" altLang="ko-KR" dirty="0">
                <a:cs typeface="lato"/>
              </a:rPr>
              <a:t>degree of parallelism, buffer, </a:t>
            </a:r>
            <a:r>
              <a:rPr lang="en-US" altLang="ko-KR" dirty="0" err="1">
                <a:cs typeface="lato"/>
              </a:rPr>
              <a:t>batch_size</a:t>
            </a:r>
            <a:r>
              <a:rPr lang="en-US" altLang="ko-KR" dirty="0">
                <a:cs typeface="lato"/>
              </a:rPr>
              <a:t>, prefetch, interleave,... Etc.</a:t>
            </a:r>
          </a:p>
          <a:p>
            <a:r>
              <a:rPr lang="en-US" dirty="0">
                <a:cs typeface="lato"/>
              </a:rPr>
              <a:t>Reinforcement learning </a:t>
            </a:r>
            <a:r>
              <a:rPr lang="en-US" dirty="0" err="1">
                <a:cs typeface="lato"/>
              </a:rPr>
              <a:t>기반</a:t>
            </a:r>
            <a:r>
              <a:rPr lang="en-US" dirty="0">
                <a:cs typeface="lato"/>
              </a:rPr>
              <a:t> pipeline parameter auto tunning</a:t>
            </a:r>
            <a:endParaRPr lang="en-US" dirty="0">
              <a:ea typeface="+mn-lt"/>
              <a:cs typeface="+mn-lt"/>
            </a:endParaRPr>
          </a:p>
          <a:p>
            <a:pPr marL="575945" lvl="1">
              <a:buFont typeface="Arial" panose="05000000000000000000" pitchFamily="2" charset="2"/>
              <a:buChar char="•"/>
            </a:pPr>
            <a:r>
              <a:rPr lang="en-US" dirty="0">
                <a:ea typeface="+mn-lt"/>
                <a:cs typeface="+mn-lt"/>
              </a:rPr>
              <a:t>Input pipeline</a:t>
            </a:r>
            <a:r>
              <a:rPr lang="ko-KR" altLang="en-US" dirty="0">
                <a:ea typeface="+mn-lt"/>
                <a:cs typeface="+mn-lt"/>
              </a:rPr>
              <a:t>의</a:t>
            </a:r>
            <a:r>
              <a:rPr lang="en-US" dirty="0">
                <a:ea typeface="+mn-lt"/>
                <a:cs typeface="+mn-lt"/>
              </a:rPr>
              <a:t> end-to-end </a:t>
            </a:r>
            <a:r>
              <a:rPr lang="en-US" dirty="0" err="1">
                <a:ea typeface="+mn-lt"/>
                <a:cs typeface="+mn-lt"/>
              </a:rPr>
              <a:t>laytency</a:t>
            </a:r>
            <a:r>
              <a:rPr lang="ko-KR" altLang="en-US" dirty="0">
                <a:ea typeface="+mn-lt"/>
                <a:cs typeface="+mn-lt"/>
              </a:rPr>
              <a:t>를</a:t>
            </a:r>
            <a:r>
              <a:rPr lang="en-US" dirty="0">
                <a:ea typeface="+mn-lt"/>
                <a:cs typeface="+mn-lt"/>
              </a:rPr>
              <a:t> </a:t>
            </a:r>
            <a:r>
              <a:rPr lang="ko-KR" altLang="en-US" dirty="0">
                <a:ea typeface="+mn-lt"/>
                <a:cs typeface="+mn-lt"/>
              </a:rPr>
              <a:t>최소화</a:t>
            </a:r>
            <a:r>
              <a:rPr lang="en-US" dirty="0">
                <a:ea typeface="+mn-lt"/>
                <a:cs typeface="+mn-lt"/>
              </a:rPr>
              <a:t> </a:t>
            </a:r>
            <a:r>
              <a:rPr lang="ko-KR" altLang="en-US" dirty="0">
                <a:ea typeface="+mn-lt"/>
                <a:cs typeface="+mn-lt"/>
              </a:rPr>
              <a:t>하는</a:t>
            </a:r>
            <a:r>
              <a:rPr lang="en-US" dirty="0">
                <a:ea typeface="+mn-lt"/>
                <a:cs typeface="+mn-lt"/>
              </a:rPr>
              <a:t> </a:t>
            </a:r>
            <a:r>
              <a:rPr lang="ko-KR" altLang="en-US" dirty="0">
                <a:ea typeface="+mn-lt"/>
                <a:cs typeface="+mn-lt"/>
              </a:rPr>
              <a:t>파라미터 동적</a:t>
            </a:r>
            <a:r>
              <a:rPr lang="en-US" dirty="0">
                <a:ea typeface="+mn-lt"/>
                <a:cs typeface="+mn-lt"/>
              </a:rPr>
              <a:t> </a:t>
            </a:r>
            <a:r>
              <a:rPr lang="ko-KR" altLang="en-US" dirty="0">
                <a:ea typeface="+mn-lt"/>
                <a:cs typeface="+mn-lt"/>
              </a:rPr>
              <a:t>최적화</a:t>
            </a:r>
            <a:r>
              <a:rPr lang="en-US" dirty="0">
                <a:ea typeface="+mn-lt"/>
                <a:cs typeface="+mn-lt"/>
              </a:rPr>
              <a:t> </a:t>
            </a:r>
          </a:p>
          <a:p>
            <a:r>
              <a:rPr lang="ko-KR" altLang="en-US" dirty="0">
                <a:solidFill>
                  <a:srgbClr val="3B3B3B"/>
                </a:solidFill>
                <a:cs typeface="lato"/>
              </a:rPr>
              <a:t>주기적으로  실행되는 분석모델 백그라운드 </a:t>
            </a:r>
            <a:r>
              <a:rPr lang="ko-KR" altLang="en-US" dirty="0" err="1">
                <a:solidFill>
                  <a:srgbClr val="3B3B3B"/>
                </a:solidFill>
                <a:cs typeface="lato"/>
              </a:rPr>
              <a:t>Thread</a:t>
            </a:r>
            <a:r>
              <a:rPr lang="ko-KR" altLang="en-US" dirty="0">
                <a:solidFill>
                  <a:srgbClr val="3B3B3B"/>
                </a:solidFill>
                <a:cs typeface="lato"/>
              </a:rPr>
              <a:t> 생성</a:t>
            </a:r>
          </a:p>
          <a:p>
            <a:pPr marL="575945" lvl="1"/>
            <a:r>
              <a:rPr lang="ko-KR" altLang="en-US" dirty="0" err="1">
                <a:solidFill>
                  <a:srgbClr val="3B3B3B"/>
                </a:solidFill>
                <a:cs typeface="lato"/>
              </a:rPr>
              <a:t>Overhead</a:t>
            </a:r>
            <a:r>
              <a:rPr lang="ko-KR" altLang="en-US" dirty="0">
                <a:solidFill>
                  <a:srgbClr val="3B3B3B"/>
                </a:solidFill>
                <a:cs typeface="lato"/>
              </a:rPr>
              <a:t> 100ns 이하 </a:t>
            </a:r>
          </a:p>
          <a:p>
            <a:pPr marL="575945" lvl="1"/>
            <a:r>
              <a:rPr lang="ko-KR" altLang="en-US" dirty="0" err="1">
                <a:solidFill>
                  <a:srgbClr val="3B3B3B"/>
                </a:solidFill>
                <a:cs typeface="lato"/>
              </a:rPr>
              <a:t>Estimation</a:t>
            </a:r>
            <a:r>
              <a:rPr lang="ko-KR" altLang="en-US" dirty="0">
                <a:solidFill>
                  <a:srgbClr val="3B3B3B"/>
                </a:solidFill>
                <a:cs typeface="lato"/>
              </a:rPr>
              <a:t> </a:t>
            </a:r>
            <a:r>
              <a:rPr lang="ko-KR" altLang="en-US" dirty="0" err="1">
                <a:solidFill>
                  <a:srgbClr val="3B3B3B"/>
                </a:solidFill>
                <a:cs typeface="lato"/>
              </a:rPr>
              <a:t>function으로</a:t>
            </a:r>
            <a:r>
              <a:rPr lang="ko-KR" altLang="en-US" dirty="0">
                <a:solidFill>
                  <a:srgbClr val="3B3B3B"/>
                </a:solidFill>
                <a:cs typeface="lato"/>
              </a:rPr>
              <a:t> 파라미터 산정</a:t>
            </a:r>
            <a:endParaRPr lang="en-US" altLang="ko-KR" dirty="0">
              <a:solidFill>
                <a:srgbClr val="3B3B3B"/>
              </a:solidFill>
              <a:cs typeface="lato"/>
            </a:endParaRPr>
          </a:p>
          <a:p>
            <a:pPr marL="575945" lvl="1"/>
            <a:r>
              <a:rPr lang="en-US" altLang="ko-KR" dirty="0">
                <a:solidFill>
                  <a:srgbClr val="3B3B3B"/>
                </a:solidFill>
                <a:cs typeface="lato"/>
              </a:rPr>
              <a:t>Gradient descent </a:t>
            </a:r>
            <a:r>
              <a:rPr lang="ko-KR" altLang="en-US" dirty="0">
                <a:solidFill>
                  <a:srgbClr val="3B3B3B"/>
                </a:solidFill>
                <a:cs typeface="lato"/>
              </a:rPr>
              <a:t>알고리즘으로 파라미터 동적 최적화 </a:t>
            </a: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16</a:t>
            </a:fld>
            <a:endParaRPr lang="ko-KR" altLang="en-US" dirty="0"/>
          </a:p>
        </p:txBody>
      </p:sp>
    </p:spTree>
    <p:extLst>
      <p:ext uri="{BB962C8B-B14F-4D97-AF65-F5344CB8AC3E}">
        <p14:creationId xmlns:p14="http://schemas.microsoft.com/office/powerpoint/2010/main" val="190990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Dynamic Optimization</a:t>
            </a:r>
            <a:endParaRPr lang="ko-KR" altLang="en-US" dirty="0">
              <a:latin typeface="+mn-ea"/>
              <a:ea typeface="+mn-ea"/>
              <a:cs typeface="lato"/>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a:solidFill>
                      <a:srgbClr val="3B3B3B"/>
                    </a:solidFill>
                    <a:cs typeface="lato"/>
                  </a:rPr>
                  <a:t>Estimation function</a:t>
                </a:r>
              </a:p>
              <a:p>
                <a:pPr marL="575945" lvl="1">
                  <a:buFont typeface="Arial" panose="05000000000000000000" pitchFamily="2" charset="2"/>
                  <a:buChar char="•"/>
                </a:pPr>
                <a:r>
                  <a:rPr lang="en-US" altLang="ko-KR" dirty="0">
                    <a:solidFill>
                      <a:srgbClr val="3B3B3B"/>
                    </a:solidFill>
                    <a:cs typeface="lato"/>
                  </a:rPr>
                  <a:t> pipeline</a:t>
                </a:r>
                <a:r>
                  <a:rPr lang="ko-KR" altLang="en-US" dirty="0">
                    <a:solidFill>
                      <a:srgbClr val="3B3B3B"/>
                    </a:solidFill>
                    <a:cs typeface="lato"/>
                  </a:rPr>
                  <a:t>내 각 </a:t>
                </a:r>
                <a:r>
                  <a:rPr lang="en-US" altLang="ko-KR" dirty="0">
                    <a:solidFill>
                      <a:srgbClr val="3B3B3B"/>
                    </a:solidFill>
                    <a:cs typeface="lato"/>
                  </a:rPr>
                  <a:t>Iterator</a:t>
                </a:r>
                <a:r>
                  <a:rPr lang="ko-KR" altLang="en-US" dirty="0">
                    <a:solidFill>
                      <a:srgbClr val="3B3B3B"/>
                    </a:solidFill>
                    <a:cs typeface="lato"/>
                  </a:rPr>
                  <a:t>의</a:t>
                </a:r>
                <a:r>
                  <a:rPr lang="en-US" altLang="ko-KR" dirty="0">
                    <a:solidFill>
                      <a:srgbClr val="3B3B3B"/>
                    </a:solidFill>
                    <a:cs typeface="lato"/>
                  </a:rPr>
                  <a:t> </a:t>
                </a:r>
                <a:r>
                  <a:rPr lang="ko-KR" altLang="en-US" dirty="0">
                    <a:solidFill>
                      <a:srgbClr val="3B3B3B"/>
                    </a:solidFill>
                    <a:cs typeface="lato"/>
                  </a:rPr>
                  <a:t>기대 지연시간을 계산하는 함수 </a:t>
                </a:r>
                <a:r>
                  <a:rPr lang="en-US" altLang="ko-KR" dirty="0">
                    <a:solidFill>
                      <a:srgbClr val="3B3B3B"/>
                    </a:solidFill>
                    <a:cs typeface="lato"/>
                  </a:rPr>
                  <a:t> </a:t>
                </a:r>
              </a:p>
              <a:p>
                <a:pPr marL="575945" lvl="1">
                  <a:buFont typeface="Arial" panose="05000000000000000000" pitchFamily="2" charset="2"/>
                  <a:buChar char="•"/>
                </a:pPr>
                <a:r>
                  <a:rPr lang="en-US" altLang="ko-KR" dirty="0">
                    <a:solidFill>
                      <a:srgbClr val="3B3B3B"/>
                    </a:solidFill>
                    <a:cs typeface="lato"/>
                  </a:rPr>
                  <a:t> </a:t>
                </a:r>
                <a:r>
                  <a:rPr lang="en-US" altLang="ko-KR" dirty="0" err="1">
                    <a:solidFill>
                      <a:srgbClr val="3B3B3B"/>
                    </a:solidFill>
                    <a:cs typeface="lato"/>
                  </a:rPr>
                  <a:t>개별</a:t>
                </a:r>
                <a:r>
                  <a:rPr lang="en-US" altLang="ko-KR" dirty="0">
                    <a:solidFill>
                      <a:srgbClr val="3B3B3B"/>
                    </a:solidFill>
                    <a:cs typeface="lato"/>
                  </a:rPr>
                  <a:t> Iterator 마</a:t>
                </a:r>
                <a:r>
                  <a:rPr lang="ko-KR" altLang="en-US" dirty="0">
                    <a:solidFill>
                      <a:srgbClr val="3B3B3B"/>
                    </a:solidFill>
                    <a:cs typeface="lato"/>
                  </a:rPr>
                  <a:t>다 </a:t>
                </a:r>
                <a:r>
                  <a:rPr lang="en-US" altLang="ko-KR" dirty="0">
                    <a:solidFill>
                      <a:srgbClr val="3B3B3B"/>
                    </a:solidFill>
                    <a:cs typeface="lato"/>
                  </a:rPr>
                  <a:t>expected latency</a:t>
                </a:r>
                <a:r>
                  <a:rPr lang="ko-KR" altLang="en-US" dirty="0">
                    <a:solidFill>
                      <a:srgbClr val="3B3B3B"/>
                    </a:solidFill>
                    <a:cs typeface="lato"/>
                  </a:rPr>
                  <a:t>를 계산하여 </a:t>
                </a:r>
                <a:r>
                  <a:rPr lang="en-US" altLang="ko-KR" dirty="0">
                    <a:solidFill>
                      <a:srgbClr val="3B3B3B"/>
                    </a:solidFill>
                    <a:cs typeface="lato"/>
                  </a:rPr>
                  <a:t>latency</a:t>
                </a:r>
                <a:r>
                  <a:rPr lang="ko-KR" altLang="en-US" dirty="0">
                    <a:solidFill>
                      <a:srgbClr val="3B3B3B"/>
                    </a:solidFill>
                    <a:cs typeface="lato"/>
                  </a:rPr>
                  <a:t>가 최소가 되는 파라미터를 산정 </a:t>
                </a:r>
                <a:endParaRPr lang="en-US" altLang="ko-KR" dirty="0"/>
              </a:p>
              <a:p>
                <a:pPr marL="575945" lvl="1"/>
                <a:r>
                  <a:rPr lang="ko-KR" altLang="en-US" dirty="0">
                    <a:solidFill>
                      <a:srgbClr val="3B3B3B"/>
                    </a:solidFill>
                    <a:cs typeface="lato"/>
                  </a:rPr>
                  <a:t> </a:t>
                </a:r>
                <a14:m>
                  <m:oMath xmlns:m="http://schemas.openxmlformats.org/officeDocument/2006/math">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𝑖𝑡𝑒𝑟𝑎𝑡𝑜𝑟</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𝑒𝑥𝑝𝑒𝑐𝑡𝑒𝑑</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𝑙𝑎𝑡𝑒𝑛𝑐𝑦</m:t>
                    </m:r>
                    <m:r>
                      <a:rPr lang="en-US" altLang="ko-KR" b="0" i="1" smtClean="0">
                        <a:solidFill>
                          <a:srgbClr val="3B3B3B"/>
                        </a:solidFill>
                        <a:latin typeface="Cambria Math" panose="02040503050406030204" pitchFamily="18" charset="0"/>
                        <a:cs typeface="lato"/>
                      </a:rPr>
                      <m:t>=</m:t>
                    </m:r>
                    <m:r>
                      <a:rPr lang="en-US" altLang="ko-KR" b="0" i="1" smtClean="0">
                        <a:solidFill>
                          <a:srgbClr val="3B3B3B"/>
                        </a:solidFill>
                        <a:latin typeface="Cambria Math" panose="02040503050406030204" pitchFamily="18" charset="0"/>
                        <a:cs typeface="lato"/>
                      </a:rPr>
                      <m:t>𝑝𝑟𝑒𝑣𝑖𝑜𝑢𝑠</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𝐼𝑡𝑒𝑟𝑎𝑡𝑜𝑟</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𝑙𝑎𝑡𝑒𝑛𝑐𝑦</m:t>
                    </m:r>
                    <m:r>
                      <a:rPr lang="en-US" altLang="ko-KR" b="0" i="1" smtClean="0">
                        <a:solidFill>
                          <a:srgbClr val="3B3B3B"/>
                        </a:solidFill>
                        <a:latin typeface="Cambria Math" panose="02040503050406030204" pitchFamily="18" charset="0"/>
                        <a:cs typeface="lato"/>
                      </a:rPr>
                      <m:t>+</m:t>
                    </m:r>
                    <m:r>
                      <a:rPr lang="en-US" altLang="ko-KR" b="0" i="1" smtClean="0">
                        <a:solidFill>
                          <a:srgbClr val="3B3B3B"/>
                        </a:solidFill>
                        <a:latin typeface="Cambria Math" panose="02040503050406030204" pitchFamily="18" charset="0"/>
                        <a:cs typeface="lato"/>
                      </a:rPr>
                      <m:t>𝑐𝑢𝑟𝑟𝑒𝑛𝑡</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𝐼𝑡𝑒𝑟𝑎𝑡𝑜𝑟</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𝑝𝑟𝑜𝑐𝑒𝑠𝑠𝑖𝑛𝑔</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cs typeface="lato"/>
                      </a:rPr>
                      <m:t>𝑡𝑖𝑚𝑒</m:t>
                    </m:r>
                    <m:r>
                      <a:rPr lang="en-US" altLang="ko-KR" b="0" i="1" smtClean="0">
                        <a:solidFill>
                          <a:srgbClr val="3B3B3B"/>
                        </a:solidFill>
                        <a:latin typeface="Cambria Math" panose="02040503050406030204" pitchFamily="18" charset="0"/>
                        <a:cs typeface="lato"/>
                      </a:rPr>
                      <m:t> </m:t>
                    </m:r>
                  </m:oMath>
                </a14:m>
                <a:endParaRPr lang="en-US" altLang="ko-KR" i="1" dirty="0">
                  <a:solidFill>
                    <a:srgbClr val="3B3B3B"/>
                  </a:solidFill>
                  <a:cs typeface="lato"/>
                </a:endParaRPr>
              </a:p>
              <a:p>
                <a:r>
                  <a:rPr lang="en-US" altLang="ko-KR" dirty="0">
                    <a:solidFill>
                      <a:srgbClr val="3B3B3B"/>
                    </a:solidFill>
                    <a:cs typeface="lato"/>
                  </a:rPr>
                  <a:t>Prefetch, interleave, parallel map, </a:t>
                </a:r>
                <a:r>
                  <a:rPr lang="ko-KR" altLang="en-US" dirty="0">
                    <a:solidFill>
                      <a:srgbClr val="3B3B3B"/>
                    </a:solidFill>
                    <a:cs typeface="lato"/>
                  </a:rPr>
                  <a:t>비동기 </a:t>
                </a:r>
                <a:r>
                  <a:rPr lang="en-US" altLang="ko-KR" dirty="0">
                    <a:solidFill>
                      <a:srgbClr val="3B3B3B"/>
                    </a:solidFill>
                    <a:cs typeface="lato"/>
                  </a:rPr>
                  <a:t>Iterator</a:t>
                </a:r>
                <a:r>
                  <a:rPr lang="ko-KR" altLang="en-US" dirty="0">
                    <a:solidFill>
                      <a:srgbClr val="3B3B3B"/>
                    </a:solidFill>
                    <a:cs typeface="lato"/>
                  </a:rPr>
                  <a:t>의 </a:t>
                </a:r>
                <a14:m>
                  <m:oMath xmlns:m="http://schemas.openxmlformats.org/officeDocument/2006/math">
                    <m:r>
                      <a:rPr lang="ko-KR" altLang="en-US">
                        <a:solidFill>
                          <a:srgbClr val="3B3B3B"/>
                        </a:solidFill>
                        <a:latin typeface="Cambria Math" panose="02040503050406030204" pitchFamily="18" charset="0"/>
                        <a:cs typeface="lato"/>
                      </a:rPr>
                      <m:t>경</m:t>
                    </m:r>
                    <m:r>
                      <a:rPr lang="ko-KR" altLang="en-US" i="1" smtClean="0">
                        <a:solidFill>
                          <a:srgbClr val="3B3B3B"/>
                        </a:solidFill>
                        <a:latin typeface="Cambria Math" panose="02040503050406030204" pitchFamily="18" charset="0"/>
                        <a:cs typeface="lato"/>
                      </a:rPr>
                      <m:t>우</m:t>
                    </m:r>
                    <m:r>
                      <a:rPr lang="en-US" altLang="ko-KR" b="0" i="1" smtClean="0">
                        <a:solidFill>
                          <a:srgbClr val="3B3B3B"/>
                        </a:solidFill>
                        <a:latin typeface="Cambria Math" panose="02040503050406030204" pitchFamily="18" charset="0"/>
                        <a:cs typeface="lato"/>
                      </a:rPr>
                      <m:t>,  </m:t>
                    </m:r>
                    <m:r>
                      <a:rPr lang="en-US" altLang="ko-KR" b="0" i="1" smtClean="0">
                        <a:solidFill>
                          <a:srgbClr val="3B3B3B"/>
                        </a:solidFill>
                        <a:latin typeface="Cambria Math" panose="02040503050406030204" pitchFamily="18" charset="0"/>
                        <a:ea typeface="Cambria Math" panose="02040503050406030204" pitchFamily="18" charset="0"/>
                        <a:cs typeface="lato"/>
                      </a:rPr>
                      <m:t>𝑃𝑒𝑚𝑝𝑡𝑦</m:t>
                    </m:r>
                  </m:oMath>
                </a14:m>
                <a:r>
                  <a:rPr lang="en-US" altLang="ko-KR" dirty="0">
                    <a:solidFill>
                      <a:srgbClr val="3B3B3B"/>
                    </a:solidFill>
                    <a:cs typeface="lato"/>
                  </a:rPr>
                  <a:t> </a:t>
                </a:r>
                <a:r>
                  <a:rPr lang="ko-KR" altLang="en-US" dirty="0">
                    <a:solidFill>
                      <a:srgbClr val="3B3B3B"/>
                    </a:solidFill>
                    <a:cs typeface="lato"/>
                  </a:rPr>
                  <a:t>를</a:t>
                </a:r>
                <a:r>
                  <a:rPr lang="en-US" altLang="ko-KR" dirty="0">
                    <a:solidFill>
                      <a:srgbClr val="3B3B3B"/>
                    </a:solidFill>
                    <a:cs typeface="lato"/>
                  </a:rPr>
                  <a:t> </a:t>
                </a:r>
                <a:r>
                  <a:rPr lang="ko-KR" altLang="en-US" dirty="0">
                    <a:solidFill>
                      <a:srgbClr val="3B3B3B"/>
                    </a:solidFill>
                    <a:cs typeface="lato"/>
                  </a:rPr>
                  <a:t>곱하여 산정</a:t>
                </a:r>
                <a:endParaRPr lang="en-US" altLang="ko-KR" dirty="0">
                  <a:solidFill>
                    <a:srgbClr val="3B3B3B"/>
                  </a:solidFill>
                  <a:cs typeface="lato"/>
                </a:endParaRPr>
              </a:p>
              <a:p>
                <a:pPr lvl="1"/>
                <a14:m>
                  <m:oMath xmlns:m="http://schemas.openxmlformats.org/officeDocument/2006/math">
                    <m:r>
                      <a:rPr lang="en-US" altLang="ko-KR" b="0" i="1" smtClean="0">
                        <a:solidFill>
                          <a:srgbClr val="3B3B3B"/>
                        </a:solidFill>
                        <a:latin typeface="Cambria Math" panose="02040503050406030204" pitchFamily="18" charset="0"/>
                        <a:ea typeface="Cambria Math" panose="02040503050406030204" pitchFamily="18" charset="0"/>
                        <a:cs typeface="lato"/>
                      </a:rPr>
                      <m:t>𝑃𝑒𝑚𝑝𝑡𝑦</m:t>
                    </m:r>
                  </m:oMath>
                </a14:m>
                <a:r>
                  <a:rPr lang="en-US" dirty="0">
                    <a:solidFill>
                      <a:srgbClr val="3B3B3B"/>
                    </a:solidFill>
                    <a:cs typeface="lato"/>
                  </a:rPr>
                  <a:t> = </a:t>
                </a:r>
                <a:r>
                  <a:rPr lang="ko-KR" altLang="en-US" dirty="0">
                    <a:solidFill>
                      <a:srgbClr val="3B3B3B"/>
                    </a:solidFill>
                    <a:cs typeface="lato"/>
                  </a:rPr>
                  <a:t>버퍼가 비어 있을 확률 </a:t>
                </a:r>
                <a:endParaRPr lang="en-US" altLang="ko-KR" dirty="0">
                  <a:solidFill>
                    <a:srgbClr val="3B3B3B"/>
                  </a:solidFill>
                  <a:cs typeface="lato"/>
                </a:endParaRPr>
              </a:p>
              <a:p>
                <a:pPr lvl="1"/>
                <a:r>
                  <a:rPr lang="en-US" altLang="ko-KR" dirty="0">
                    <a:solidFill>
                      <a:srgbClr val="3B3B3B"/>
                    </a:solidFill>
                    <a:cs typeface="lato"/>
                  </a:rPr>
                  <a:t>Prefetch</a:t>
                </a:r>
                <a:r>
                  <a:rPr lang="ko-KR" altLang="en-US" dirty="0">
                    <a:solidFill>
                      <a:srgbClr val="3B3B3B"/>
                    </a:solidFill>
                    <a:cs typeface="lato"/>
                  </a:rPr>
                  <a:t>나 병렬처리 </a:t>
                </a:r>
                <a:r>
                  <a:rPr lang="en-US" altLang="ko-KR" dirty="0">
                    <a:solidFill>
                      <a:srgbClr val="3B3B3B"/>
                    </a:solidFill>
                    <a:cs typeface="lato"/>
                  </a:rPr>
                  <a:t>Iterator</a:t>
                </a:r>
                <a:r>
                  <a:rPr lang="ko-KR" altLang="en-US" dirty="0">
                    <a:solidFill>
                      <a:srgbClr val="3B3B3B"/>
                    </a:solidFill>
                    <a:cs typeface="lato"/>
                  </a:rPr>
                  <a:t>의 경우 버퍼가 비어 있을 때 </a:t>
                </a:r>
                <a:r>
                  <a:rPr lang="en-US" altLang="ko-KR" dirty="0">
                    <a:solidFill>
                      <a:srgbClr val="3B3B3B"/>
                    </a:solidFill>
                    <a:cs typeface="lato"/>
                  </a:rPr>
                  <a:t>Iterator</a:t>
                </a:r>
                <a:r>
                  <a:rPr lang="ko-KR" altLang="en-US" dirty="0">
                    <a:solidFill>
                      <a:srgbClr val="3B3B3B"/>
                    </a:solidFill>
                    <a:cs typeface="lato"/>
                  </a:rPr>
                  <a:t>가 </a:t>
                </a:r>
                <a:r>
                  <a:rPr lang="en-US" altLang="ko-KR" dirty="0">
                    <a:solidFill>
                      <a:srgbClr val="3B3B3B"/>
                    </a:solidFill>
                    <a:cs typeface="lato"/>
                  </a:rPr>
                  <a:t>call </a:t>
                </a:r>
                <a:r>
                  <a:rPr lang="ko-KR" altLang="en-US" dirty="0">
                    <a:solidFill>
                      <a:srgbClr val="3B3B3B"/>
                    </a:solidFill>
                    <a:cs typeface="lato"/>
                  </a:rPr>
                  <a:t>되므로 비어 있을 확률을 곱해 기대지연시간을 계산함 </a:t>
                </a:r>
                <a:endParaRPr lang="en-US" altLang="ko-KR" dirty="0">
                  <a:solidFill>
                    <a:srgbClr val="3B3B3B"/>
                  </a:solidFill>
                  <a:cs typeface="lato"/>
                </a:endParaRPr>
              </a:p>
              <a:p>
                <a:pPr marL="1142945" lvl="2"/>
                <a:endParaRPr lang="en-US"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mc:Choice>
        <mc:Fallback xmlns="">
          <p:sp>
            <p:nvSpPr>
              <p:cNvPr id="3" name="내용 개체 틀 2">
                <a:extLst>
                  <a:ext uri="{FF2B5EF4-FFF2-40B4-BE49-F238E27FC236}">
                    <a16:creationId xmlns:a16="http://schemas.microsoft.com/office/drawing/2014/main" id="{4BDBFE05-562B-4399-AF9E-26DFE47FAD6D}"/>
                  </a:ext>
                </a:extLst>
              </p:cNvPr>
              <p:cNvSpPr>
                <a:spLocks noGrp="1" noRot="1" noChangeAspect="1" noMove="1" noResize="1" noEditPoints="1" noAdjustHandles="1" noChangeArrowheads="1" noChangeShapeType="1" noTextEdit="1"/>
              </p:cNvSpPr>
              <p:nvPr>
                <p:ph idx="1"/>
              </p:nvPr>
            </p:nvSpPr>
            <p:spPr>
              <a:blipFill>
                <a:blip r:embed="rId3"/>
                <a:stretch>
                  <a:fillRect l="-726"/>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17</a:t>
            </a:fld>
            <a:endParaRPr lang="ko-KR" altLang="en-US" dirty="0"/>
          </a:p>
        </p:txBody>
      </p:sp>
      <p:pic>
        <p:nvPicPr>
          <p:cNvPr id="7" name="그림 7">
            <a:extLst>
              <a:ext uri="{FF2B5EF4-FFF2-40B4-BE49-F238E27FC236}">
                <a16:creationId xmlns:a16="http://schemas.microsoft.com/office/drawing/2014/main" id="{A0A3BB9B-AAE2-4BEB-A3B0-B14BCCCD328A}"/>
              </a:ext>
            </a:extLst>
          </p:cNvPr>
          <p:cNvPicPr>
            <a:picLocks noChangeAspect="1"/>
          </p:cNvPicPr>
          <p:nvPr/>
        </p:nvPicPr>
        <p:blipFill rotWithShape="1">
          <a:blip r:embed="rId4"/>
          <a:srcRect r="12435" b="-775"/>
          <a:stretch/>
        </p:blipFill>
        <p:spPr>
          <a:xfrm>
            <a:off x="7656614" y="4867171"/>
            <a:ext cx="4027117" cy="134684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0F02B5-AF77-4F58-890B-05E678C4CA25}"/>
                  </a:ext>
                </a:extLst>
              </p:cNvPr>
              <p:cNvSpPr txBox="1"/>
              <p:nvPr/>
            </p:nvSpPr>
            <p:spPr>
              <a:xfrm>
                <a:off x="3442112" y="4959698"/>
                <a:ext cx="2743199" cy="311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14:m>
                  <m:oMathPara xmlns:m="http://schemas.openxmlformats.org/officeDocument/2006/math">
                    <m:oMathParaPr>
                      <m:jc m:val="centerGroup"/>
                    </m:oMathParaPr>
                    <m:oMath xmlns:m="http://schemas.openxmlformats.org/officeDocument/2006/math">
                      <m:r>
                        <a:rPr lang="en-US" altLang="ko-KR" sz="1400" b="1" i="1" smtClean="0">
                          <a:latin typeface="Cambria Math" panose="02040503050406030204" pitchFamily="18" charset="0"/>
                        </a:rPr>
                        <m:t>𝒏</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𝐵𝑢𝑓𝑓𝑒𝑟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𝑐𝑜𝑢𝑛𝑡</m:t>
                      </m:r>
                    </m:oMath>
                  </m:oMathPara>
                </a14:m>
                <a:endParaRPr lang="ko-KR" altLang="en-US" sz="1400" dirty="0"/>
              </a:p>
            </p:txBody>
          </p:sp>
        </mc:Choice>
        <mc:Fallback xmlns="">
          <p:sp>
            <p:nvSpPr>
              <p:cNvPr id="8" name="TextBox 7">
                <a:extLst>
                  <a:ext uri="{FF2B5EF4-FFF2-40B4-BE49-F238E27FC236}">
                    <a16:creationId xmlns:a16="http://schemas.microsoft.com/office/drawing/2014/main" id="{2B0F02B5-AF77-4F58-890B-05E678C4CA25}"/>
                  </a:ext>
                </a:extLst>
              </p:cNvPr>
              <p:cNvSpPr txBox="1">
                <a:spLocks noRot="1" noChangeAspect="1" noMove="1" noResize="1" noEditPoints="1" noAdjustHandles="1" noChangeArrowheads="1" noChangeShapeType="1" noTextEdit="1"/>
              </p:cNvSpPr>
              <p:nvPr/>
            </p:nvSpPr>
            <p:spPr>
              <a:xfrm>
                <a:off x="3442112" y="4959698"/>
                <a:ext cx="2743199" cy="311817"/>
              </a:xfrm>
              <a:prstGeom prst="rect">
                <a:avLst/>
              </a:prstGeom>
              <a:blipFill>
                <a:blip r:embed="rId5"/>
                <a:stretch>
                  <a:fillRect b="-980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2E25FB-A1B8-4C52-A0C5-19A797C299F9}"/>
                  </a:ext>
                </a:extLst>
              </p:cNvPr>
              <p:cNvSpPr txBox="1"/>
              <p:nvPr/>
            </p:nvSpPr>
            <p:spPr>
              <a:xfrm>
                <a:off x="4080287" y="5271515"/>
                <a:ext cx="3820308" cy="538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14:m>
                  <m:oMathPara xmlns:m="http://schemas.openxmlformats.org/officeDocument/2006/math">
                    <m:oMathParaPr>
                      <m:jc m:val="centerGroup"/>
                    </m:oMathParaPr>
                    <m:oMath xmlns:m="http://schemas.openxmlformats.org/officeDocument/2006/math">
                      <m:r>
                        <a:rPr lang="en-US" altLang="ko-KR" sz="1400" b="1" i="1" smtClean="0">
                          <a:latin typeface="Cambria Math" panose="02040503050406030204" pitchFamily="18" charset="0"/>
                        </a:rPr>
                        <m:t>𝒙</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𝑝𝑟𝑜𝑑𝑢𝑐𝑒𝑟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𝑟𝑎𝑡𝑒</m:t>
                      </m:r>
                      <m:r>
                        <a:rPr lang="en-US" altLang="ko-KR" sz="1400" b="0" i="0" smtClean="0">
                          <a:latin typeface="Cambria Math" panose="02040503050406030204" pitchFamily="18" charset="0"/>
                        </a:rPr>
                        <m:t>= </m:t>
                      </m:r>
                      <m:f>
                        <m:fPr>
                          <m:ctrlPr>
                            <a:rPr lang="en-US" altLang="ko-KR" sz="1400" i="1" smtClean="0">
                              <a:latin typeface="Cambria Math" panose="02040503050406030204" pitchFamily="18" charset="0"/>
                            </a:rPr>
                          </m:ctrlPr>
                        </m:fPr>
                        <m:num>
                          <m:r>
                            <a:rPr lang="en-US" altLang="ko-KR" sz="1400" b="0" i="1" smtClean="0">
                              <a:latin typeface="Cambria Math" panose="02040503050406030204" pitchFamily="18" charset="0"/>
                            </a:rPr>
                            <m:t>𝐺𝑒𝑡</m:t>
                          </m:r>
                          <m:r>
                            <a:rPr lang="en-US" altLang="ko-KR" sz="1400" b="0" i="1" smtClean="0">
                              <a:latin typeface="Cambria Math" panose="02040503050406030204" pitchFamily="18" charset="0"/>
                            </a:rPr>
                            <m:t>_</m:t>
                          </m:r>
                          <m:r>
                            <a:rPr lang="en-US" altLang="ko-KR" sz="1400" b="0" i="1" smtClean="0">
                              <a:latin typeface="Cambria Math" panose="02040503050406030204" pitchFamily="18" charset="0"/>
                            </a:rPr>
                            <m:t>𝑁𝑒𝑥𝑡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𝑐𝑎𝑙𝑙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𝑐𝑜𝑢𝑛𝑡</m:t>
                          </m:r>
                          <m:r>
                            <a:rPr lang="en-US" altLang="ko-KR" sz="1400" b="0" i="1" smtClean="0">
                              <a:latin typeface="Cambria Math" panose="02040503050406030204" pitchFamily="18" charset="0"/>
                            </a:rPr>
                            <m:t>  </m:t>
                          </m:r>
                        </m:num>
                        <m:den>
                          <m:r>
                            <a:rPr lang="en-US" altLang="ko-KR" sz="1400" b="0" i="1" smtClean="0">
                              <a:latin typeface="Cambria Math" panose="02040503050406030204" pitchFamily="18" charset="0"/>
                            </a:rPr>
                            <m:t>𝑝𝑟𝑒𝑣𝑖𝑜𝑢𝑡</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𝐼𝑡𝑒𝑟𝑎𝑜𝑡𝑟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𝑙𝑎𝑡𝑒𝑛𝑐𝑦</m:t>
                          </m:r>
                        </m:den>
                      </m:f>
                    </m:oMath>
                  </m:oMathPara>
                </a14:m>
                <a:endParaRPr lang="ko-KR" altLang="en-US" sz="1600" dirty="0"/>
              </a:p>
            </p:txBody>
          </p:sp>
        </mc:Choice>
        <mc:Fallback xmlns="">
          <p:sp>
            <p:nvSpPr>
              <p:cNvPr id="9" name="TextBox 8">
                <a:extLst>
                  <a:ext uri="{FF2B5EF4-FFF2-40B4-BE49-F238E27FC236}">
                    <a16:creationId xmlns:a16="http://schemas.microsoft.com/office/drawing/2014/main" id="{832E25FB-A1B8-4C52-A0C5-19A797C299F9}"/>
                  </a:ext>
                </a:extLst>
              </p:cNvPr>
              <p:cNvSpPr txBox="1">
                <a:spLocks noRot="1" noChangeAspect="1" noMove="1" noResize="1" noEditPoints="1" noAdjustHandles="1" noChangeArrowheads="1" noChangeShapeType="1" noTextEdit="1"/>
              </p:cNvSpPr>
              <p:nvPr/>
            </p:nvSpPr>
            <p:spPr>
              <a:xfrm>
                <a:off x="4080287" y="5271515"/>
                <a:ext cx="3820308" cy="538161"/>
              </a:xfrm>
              <a:prstGeom prst="rect">
                <a:avLst/>
              </a:prstGeom>
              <a:blipFill>
                <a:blip r:embed="rId6"/>
                <a:stretch>
                  <a:fillRect b="-568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F84969-6BF0-46BC-B4B2-FF7AF6CB1430}"/>
                  </a:ext>
                </a:extLst>
              </p:cNvPr>
              <p:cNvSpPr txBox="1"/>
              <p:nvPr/>
            </p:nvSpPr>
            <p:spPr>
              <a:xfrm>
                <a:off x="4080287" y="585637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400" b="1" dirty="0"/>
                  <a:t>y</a:t>
                </a:r>
                <a14:m>
                  <m:oMath xmlns:m="http://schemas.openxmlformats.org/officeDocument/2006/math">
                    <m:r>
                      <a:rPr lang="en-US" altLang="ko-KR" sz="1400" i="1">
                        <a:latin typeface="Cambria Math" panose="02040503050406030204" pitchFamily="18" charset="0"/>
                      </a:rPr>
                      <m:t>:</m:t>
                    </m:r>
                    <m:r>
                      <a:rPr lang="en-US" altLang="ko-KR" sz="1400" i="1">
                        <a:latin typeface="Cambria Math" panose="02040503050406030204" pitchFamily="18" charset="0"/>
                      </a:rPr>
                      <m:t>𝐺𝑒𝑡</m:t>
                    </m:r>
                    <m:r>
                      <a:rPr lang="en-US" altLang="ko-KR" sz="1400" i="1">
                        <a:latin typeface="Cambria Math" panose="02040503050406030204" pitchFamily="18" charset="0"/>
                      </a:rPr>
                      <m:t>_</m:t>
                    </m:r>
                    <m:r>
                      <a:rPr lang="en-US" altLang="ko-KR" sz="1400" i="1">
                        <a:latin typeface="Cambria Math" panose="02040503050406030204" pitchFamily="18" charset="0"/>
                      </a:rPr>
                      <m:t>𝑁𝑒𝑥𝑡</m:t>
                    </m:r>
                    <m:r>
                      <a:rPr lang="en-US" altLang="ko-KR" sz="1400" i="1">
                        <a:latin typeface="Cambria Math" panose="02040503050406030204" pitchFamily="18" charset="0"/>
                      </a:rPr>
                      <m:t> </m:t>
                    </m:r>
                    <m:r>
                      <a:rPr lang="en-US" altLang="ko-KR" sz="1400" i="1">
                        <a:latin typeface="Cambria Math" panose="02040503050406030204" pitchFamily="18" charset="0"/>
                      </a:rPr>
                      <m:t>𝑐𝑎𝑙𝑙</m:t>
                    </m:r>
                    <m:r>
                      <a:rPr lang="en-US" altLang="ko-KR" sz="1400" i="1">
                        <a:latin typeface="Cambria Math" panose="02040503050406030204" pitchFamily="18" charset="0"/>
                      </a:rPr>
                      <m:t> </m:t>
                    </m:r>
                    <m:r>
                      <a:rPr lang="en-US" altLang="ko-KR" sz="1400" i="1">
                        <a:latin typeface="Cambria Math" panose="02040503050406030204" pitchFamily="18" charset="0"/>
                      </a:rPr>
                      <m:t>𝑐𝑜𝑢𝑛𝑡</m:t>
                    </m:r>
                  </m:oMath>
                </a14:m>
                <a:endParaRPr lang="ko-KR" altLang="en-US" sz="1400" dirty="0"/>
              </a:p>
            </p:txBody>
          </p:sp>
        </mc:Choice>
        <mc:Fallback xmlns="">
          <p:sp>
            <p:nvSpPr>
              <p:cNvPr id="10" name="TextBox 9">
                <a:extLst>
                  <a:ext uri="{FF2B5EF4-FFF2-40B4-BE49-F238E27FC236}">
                    <a16:creationId xmlns:a16="http://schemas.microsoft.com/office/drawing/2014/main" id="{4EF84969-6BF0-46BC-B4B2-FF7AF6CB1430}"/>
                  </a:ext>
                </a:extLst>
              </p:cNvPr>
              <p:cNvSpPr txBox="1">
                <a:spLocks noRot="1" noChangeAspect="1" noMove="1" noResize="1" noEditPoints="1" noAdjustHandles="1" noChangeArrowheads="1" noChangeShapeType="1" noTextEdit="1"/>
              </p:cNvSpPr>
              <p:nvPr/>
            </p:nvSpPr>
            <p:spPr>
              <a:xfrm>
                <a:off x="4080287" y="5856378"/>
                <a:ext cx="2743199" cy="307777"/>
              </a:xfrm>
              <a:prstGeom prst="rect">
                <a:avLst/>
              </a:prstGeom>
              <a:blipFill>
                <a:blip r:embed="rId7"/>
                <a:stretch>
                  <a:fillRect l="-667" t="-4000" b="-20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546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dirty="0">
                <a:latin typeface="+mn-ea"/>
                <a:ea typeface="+mn-ea"/>
                <a:cs typeface="lato"/>
              </a:rPr>
              <a:t>Example</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ko-KR" altLang="en-US" dirty="0">
                <a:solidFill>
                  <a:srgbClr val="3B3B3B"/>
                </a:solidFill>
                <a:cs typeface="lato"/>
              </a:rPr>
              <a:t>백그라운드 </a:t>
            </a:r>
            <a:r>
              <a:rPr lang="en-US" altLang="ko-KR" dirty="0">
                <a:solidFill>
                  <a:srgbClr val="3B3B3B"/>
                </a:solidFill>
                <a:cs typeface="lato"/>
              </a:rPr>
              <a:t>Thread</a:t>
            </a:r>
            <a:r>
              <a:rPr lang="ko-KR" altLang="en-US">
                <a:solidFill>
                  <a:srgbClr val="3B3B3B"/>
                </a:solidFill>
                <a:cs typeface="lato"/>
              </a:rPr>
              <a:t>가 </a:t>
            </a:r>
            <a:r>
              <a:rPr lang="ko-KR" altLang="en-US" dirty="0">
                <a:solidFill>
                  <a:srgbClr val="3B3B3B"/>
                </a:solidFill>
                <a:cs typeface="lato"/>
              </a:rPr>
              <a:t>동작하면서 </a:t>
            </a:r>
            <a:r>
              <a:rPr lang="en-US" dirty="0">
                <a:solidFill>
                  <a:srgbClr val="3B3B3B"/>
                </a:solidFill>
                <a:cs typeface="lato"/>
              </a:rPr>
              <a:t>Consumer rate</a:t>
            </a:r>
            <a:r>
              <a:rPr lang="ko-KR" altLang="en-US" dirty="0">
                <a:solidFill>
                  <a:srgbClr val="3B3B3B"/>
                </a:solidFill>
                <a:cs typeface="lato"/>
              </a:rPr>
              <a:t>가 최상위 </a:t>
            </a:r>
            <a:r>
              <a:rPr lang="en-US" altLang="ko-KR" dirty="0">
                <a:solidFill>
                  <a:srgbClr val="3B3B3B"/>
                </a:solidFill>
                <a:cs typeface="lato"/>
              </a:rPr>
              <a:t>Node(Iterator)</a:t>
            </a:r>
            <a:r>
              <a:rPr lang="ko-KR" altLang="en-US" dirty="0">
                <a:solidFill>
                  <a:srgbClr val="3B3B3B"/>
                </a:solidFill>
                <a:cs typeface="lato"/>
              </a:rPr>
              <a:t>부터 </a:t>
            </a:r>
            <a:r>
              <a:rPr lang="ko-KR" altLang="en-US">
                <a:solidFill>
                  <a:srgbClr val="3B3B3B"/>
                </a:solidFill>
                <a:cs typeface="lato"/>
              </a:rPr>
              <a:t>계산</a:t>
            </a:r>
            <a:endParaRPr lang="en-US" altLang="ko-KR" dirty="0">
              <a:solidFill>
                <a:srgbClr val="3B3B3B"/>
              </a:solidFill>
              <a:cs typeface="lato"/>
            </a:endParaRPr>
          </a:p>
          <a:p>
            <a:pPr lvl="1"/>
            <a:r>
              <a:rPr lang="ko-KR" altLang="en-US">
                <a:solidFill>
                  <a:srgbClr val="3B3B3B"/>
                </a:solidFill>
                <a:cs typeface="lato"/>
              </a:rPr>
              <a:t>각 </a:t>
            </a:r>
            <a:r>
              <a:rPr lang="en-US" altLang="ko-KR" dirty="0">
                <a:solidFill>
                  <a:srgbClr val="3B3B3B"/>
                </a:solidFill>
                <a:cs typeface="lato"/>
              </a:rPr>
              <a:t>Node</a:t>
            </a:r>
            <a:r>
              <a:rPr lang="ko-KR" altLang="en-US">
                <a:solidFill>
                  <a:srgbClr val="3B3B3B"/>
                </a:solidFill>
                <a:cs typeface="lato"/>
              </a:rPr>
              <a:t>별로 </a:t>
            </a:r>
            <a:r>
              <a:rPr lang="ko-KR" altLang="en-US" dirty="0">
                <a:solidFill>
                  <a:srgbClr val="3B3B3B"/>
                </a:solidFill>
                <a:cs typeface="lato"/>
              </a:rPr>
              <a:t>계산된 </a:t>
            </a:r>
            <a:r>
              <a:rPr lang="en-US" altLang="ko-KR" dirty="0">
                <a:solidFill>
                  <a:srgbClr val="3B3B3B"/>
                </a:solidFill>
                <a:cs typeface="lato"/>
              </a:rPr>
              <a:t>Consumer rate</a:t>
            </a:r>
            <a:r>
              <a:rPr lang="ko-KR" altLang="en-US" dirty="0">
                <a:solidFill>
                  <a:srgbClr val="3B3B3B"/>
                </a:solidFill>
                <a:cs typeface="lato"/>
              </a:rPr>
              <a:t>로 </a:t>
            </a:r>
            <a:r>
              <a:rPr lang="en-US" altLang="ko-KR" dirty="0">
                <a:solidFill>
                  <a:srgbClr val="3B3B3B"/>
                </a:solidFill>
                <a:cs typeface="lato"/>
              </a:rPr>
              <a:t>Estimation Function </a:t>
            </a:r>
            <a:r>
              <a:rPr lang="ko-KR" altLang="en-US" dirty="0">
                <a:solidFill>
                  <a:srgbClr val="3B3B3B"/>
                </a:solidFill>
                <a:cs typeface="lato"/>
              </a:rPr>
              <a:t>계산 </a:t>
            </a:r>
            <a:endParaRPr lang="en-US" altLang="ko-KR" dirty="0">
              <a:solidFill>
                <a:srgbClr val="3B3B3B"/>
              </a:solidFill>
              <a:cs typeface="lato"/>
            </a:endParaRPr>
          </a:p>
          <a:p>
            <a:pPr lvl="1"/>
            <a:r>
              <a:rPr lang="ko-KR" altLang="en-US" dirty="0">
                <a:solidFill>
                  <a:srgbClr val="3B3B3B"/>
                </a:solidFill>
                <a:cs typeface="lato"/>
              </a:rPr>
              <a:t>이때 비동기 </a:t>
            </a:r>
            <a:r>
              <a:rPr lang="en-US" altLang="ko-KR" dirty="0">
                <a:solidFill>
                  <a:srgbClr val="3B3B3B"/>
                </a:solidFill>
                <a:cs typeface="lato"/>
              </a:rPr>
              <a:t>Node</a:t>
            </a:r>
            <a:r>
              <a:rPr lang="ko-KR" altLang="en-US" dirty="0">
                <a:solidFill>
                  <a:srgbClr val="3B3B3B"/>
                </a:solidFill>
                <a:cs typeface="lato"/>
              </a:rPr>
              <a:t>는 </a:t>
            </a:r>
            <a:r>
              <a:rPr lang="en-US" altLang="ko-KR" dirty="0" err="1">
                <a:solidFill>
                  <a:srgbClr val="3B3B3B"/>
                </a:solidFill>
                <a:cs typeface="lato"/>
              </a:rPr>
              <a:t>Pempty</a:t>
            </a:r>
            <a:r>
              <a:rPr lang="en-US" altLang="ko-KR" dirty="0">
                <a:solidFill>
                  <a:srgbClr val="3B3B3B"/>
                </a:solidFill>
                <a:cs typeface="lato"/>
              </a:rPr>
              <a:t> </a:t>
            </a:r>
            <a:r>
              <a:rPr lang="ko-KR" altLang="en-US">
                <a:solidFill>
                  <a:srgbClr val="3B3B3B"/>
                </a:solidFill>
                <a:cs typeface="lato"/>
              </a:rPr>
              <a:t>사용하여 </a:t>
            </a:r>
            <a:r>
              <a:rPr lang="ko-KR" altLang="en-US" dirty="0">
                <a:solidFill>
                  <a:srgbClr val="3B3B3B"/>
                </a:solidFill>
                <a:cs typeface="lato"/>
              </a:rPr>
              <a:t>계산 </a:t>
            </a:r>
            <a:endParaRPr lang="en-US" altLang="ko-KR" dirty="0">
              <a:solidFill>
                <a:srgbClr val="3B3B3B"/>
              </a:solidFill>
              <a:cs typeface="lato"/>
            </a:endParaRPr>
          </a:p>
          <a:p>
            <a:r>
              <a:rPr lang="en-US" altLang="ko-KR" dirty="0">
                <a:solidFill>
                  <a:srgbClr val="3B3B3B"/>
                </a:solidFill>
                <a:cs typeface="lato"/>
              </a:rPr>
              <a:t>Thread</a:t>
            </a:r>
            <a:r>
              <a:rPr lang="ko-KR" altLang="en-US">
                <a:solidFill>
                  <a:srgbClr val="3B3B3B"/>
                </a:solidFill>
                <a:cs typeface="lato"/>
              </a:rPr>
              <a:t>는 </a:t>
            </a:r>
            <a:r>
              <a:rPr lang="en-US" altLang="ko-KR" dirty="0">
                <a:solidFill>
                  <a:srgbClr val="3B3B3B"/>
                </a:solidFill>
                <a:cs typeface="lato"/>
              </a:rPr>
              <a:t>Node </a:t>
            </a:r>
            <a:r>
              <a:rPr lang="ko-KR" altLang="en-US" dirty="0">
                <a:solidFill>
                  <a:srgbClr val="3B3B3B"/>
                </a:solidFill>
                <a:cs typeface="lato"/>
              </a:rPr>
              <a:t>별로 정해진 </a:t>
            </a:r>
            <a:r>
              <a:rPr lang="en-US" altLang="ko-KR" dirty="0">
                <a:solidFill>
                  <a:srgbClr val="3B3B3B"/>
                </a:solidFill>
                <a:cs typeface="lato"/>
              </a:rPr>
              <a:t>Expected latency</a:t>
            </a:r>
            <a:r>
              <a:rPr lang="ko-KR" altLang="en-US" dirty="0">
                <a:solidFill>
                  <a:srgbClr val="3B3B3B"/>
                </a:solidFill>
                <a:cs typeface="lato"/>
              </a:rPr>
              <a:t>를 참조하여</a:t>
            </a:r>
            <a:r>
              <a:rPr lang="en-US" altLang="ko-KR" dirty="0">
                <a:solidFill>
                  <a:srgbClr val="3B3B3B"/>
                </a:solidFill>
                <a:cs typeface="lato"/>
              </a:rPr>
              <a:t> </a:t>
            </a:r>
            <a:r>
              <a:rPr lang="ko-KR" altLang="en-US" dirty="0">
                <a:solidFill>
                  <a:srgbClr val="3B3B3B"/>
                </a:solidFill>
                <a:cs typeface="lato"/>
              </a:rPr>
              <a:t>각 </a:t>
            </a:r>
            <a:r>
              <a:rPr lang="en-US" altLang="ko-KR" dirty="0">
                <a:solidFill>
                  <a:srgbClr val="3B3B3B"/>
                </a:solidFill>
                <a:cs typeface="lato"/>
              </a:rPr>
              <a:t>Node</a:t>
            </a:r>
            <a:r>
              <a:rPr lang="ko-KR" altLang="en-US" dirty="0">
                <a:solidFill>
                  <a:srgbClr val="3B3B3B"/>
                </a:solidFill>
                <a:cs typeface="lato"/>
              </a:rPr>
              <a:t> </a:t>
            </a:r>
            <a:r>
              <a:rPr lang="en-US" altLang="ko-KR">
                <a:solidFill>
                  <a:srgbClr val="3B3B3B"/>
                </a:solidFill>
                <a:cs typeface="lato"/>
              </a:rPr>
              <a:t>parameter </a:t>
            </a:r>
            <a:r>
              <a:rPr lang="ko-KR" altLang="en-US" dirty="0">
                <a:solidFill>
                  <a:srgbClr val="3B3B3B"/>
                </a:solidFill>
                <a:cs typeface="lato"/>
              </a:rPr>
              <a:t>산정</a:t>
            </a:r>
            <a:endParaRPr lang="en-US" altLang="ko-KR" dirty="0">
              <a:solidFill>
                <a:srgbClr val="3B3B3B"/>
              </a:solidFill>
              <a:cs typeface="lato"/>
            </a:endParaRPr>
          </a:p>
          <a:p>
            <a:pPr lvl="1"/>
            <a:r>
              <a:rPr lang="en-US" altLang="ko-KR" dirty="0">
                <a:solidFill>
                  <a:srgbClr val="3B3B3B"/>
                </a:solidFill>
                <a:cs typeface="lato"/>
              </a:rPr>
              <a:t>Pipeline</a:t>
            </a:r>
            <a:r>
              <a:rPr lang="ko-KR" altLang="en-US" dirty="0">
                <a:solidFill>
                  <a:srgbClr val="3B3B3B"/>
                </a:solidFill>
                <a:cs typeface="lato"/>
              </a:rPr>
              <a:t>의 </a:t>
            </a:r>
            <a:r>
              <a:rPr lang="en-US" altLang="ko-KR" dirty="0">
                <a:solidFill>
                  <a:srgbClr val="3B3B3B"/>
                </a:solidFill>
                <a:cs typeface="lato"/>
              </a:rPr>
              <a:t>resource </a:t>
            </a:r>
            <a:r>
              <a:rPr lang="ko-KR" altLang="en-US" dirty="0">
                <a:solidFill>
                  <a:srgbClr val="3B3B3B"/>
                </a:solidFill>
                <a:cs typeface="lato"/>
              </a:rPr>
              <a:t>사용량과 </a:t>
            </a:r>
            <a:r>
              <a:rPr lang="en-US" altLang="ko-KR" dirty="0">
                <a:solidFill>
                  <a:srgbClr val="3B3B3B"/>
                </a:solidFill>
                <a:cs typeface="lato"/>
              </a:rPr>
              <a:t>latency </a:t>
            </a:r>
            <a:r>
              <a:rPr lang="ko-KR" altLang="en-US">
                <a:solidFill>
                  <a:srgbClr val="3B3B3B"/>
                </a:solidFill>
                <a:cs typeface="lato"/>
              </a:rPr>
              <a:t>값을 비교하면서</a:t>
            </a:r>
            <a:r>
              <a:rPr lang="ko-KR" altLang="en-US" dirty="0">
                <a:solidFill>
                  <a:srgbClr val="3B3B3B"/>
                </a:solidFill>
                <a:cs typeface="lato"/>
              </a:rPr>
              <a:t> 기울기 업데이트 </a:t>
            </a:r>
            <a:endParaRPr lang="en-US" altLang="ko-KR">
              <a:solidFill>
                <a:srgbClr val="3B3B3B"/>
              </a:solidFill>
              <a:cs typeface="lato"/>
            </a:endParaRPr>
          </a:p>
          <a:p>
            <a:pPr lvl="1"/>
            <a:r>
              <a:rPr lang="ko-KR" altLang="en-US">
                <a:solidFill>
                  <a:srgbClr val="3B3B3B"/>
                </a:solidFill>
                <a:cs typeface="lato"/>
              </a:rPr>
              <a:t> 주기적으로</a:t>
            </a:r>
            <a:r>
              <a:rPr lang="ko-KR" altLang="en-US" dirty="0">
                <a:solidFill>
                  <a:srgbClr val="3B3B3B"/>
                </a:solidFill>
                <a:cs typeface="lato"/>
              </a:rPr>
              <a:t> </a:t>
            </a:r>
            <a:r>
              <a:rPr lang="en-US" altLang="ko-KR" dirty="0">
                <a:solidFill>
                  <a:srgbClr val="3B3B3B"/>
                </a:solidFill>
                <a:cs typeface="lato"/>
              </a:rPr>
              <a:t>parameter </a:t>
            </a:r>
            <a:r>
              <a:rPr lang="ko-KR" altLang="en-US" dirty="0">
                <a:solidFill>
                  <a:srgbClr val="3B3B3B"/>
                </a:solidFill>
                <a:cs typeface="lato"/>
              </a:rPr>
              <a:t>최적화 </a:t>
            </a:r>
            <a:r>
              <a:rPr lang="en-US" altLang="ko-KR">
                <a:solidFill>
                  <a:srgbClr val="3B3B3B"/>
                </a:solidFill>
                <a:cs typeface="lato"/>
              </a:rPr>
              <a:t>(</a:t>
            </a:r>
            <a:r>
              <a:rPr lang="en-US" altLang="ko-KR" dirty="0" err="1">
                <a:solidFill>
                  <a:srgbClr val="3B3B3B"/>
                </a:solidFill>
                <a:cs typeface="lato"/>
              </a:rPr>
              <a:t>ms</a:t>
            </a:r>
            <a:r>
              <a:rPr lang="en-US" altLang="ko-KR" dirty="0">
                <a:solidFill>
                  <a:srgbClr val="3B3B3B"/>
                </a:solidFill>
                <a:cs typeface="lato"/>
              </a:rPr>
              <a:t> </a:t>
            </a:r>
            <a:r>
              <a:rPr lang="en-US" altLang="ko-KR">
                <a:solidFill>
                  <a:srgbClr val="3B3B3B"/>
                </a:solidFill>
                <a:cs typeface="lato"/>
              </a:rPr>
              <a:t>~ sec) </a:t>
            </a:r>
            <a:endParaRPr lang="en-US" altLang="ko-KR" dirty="0">
              <a:solidFill>
                <a:srgbClr val="3B3B3B"/>
              </a:solidFill>
              <a:cs typeface="lato"/>
            </a:endParaRPr>
          </a:p>
          <a:p>
            <a:pPr lvl="1"/>
            <a:endParaRPr lang="en-US" altLang="ko-KR" dirty="0">
              <a:solidFill>
                <a:srgbClr val="3B3B3B"/>
              </a:solidFill>
              <a:cs typeface="lato"/>
            </a:endParaRPr>
          </a:p>
          <a:p>
            <a:pPr lvl="2"/>
            <a:endParaRPr lang="en-US" altLang="ko-KR" dirty="0">
              <a:solidFill>
                <a:srgbClr val="3B3B3B"/>
              </a:solidFill>
              <a:cs typeface="lato"/>
            </a:endParaRPr>
          </a:p>
          <a:p>
            <a:endParaRPr lang="en-US"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18</a:t>
            </a:fld>
            <a:endParaRPr lang="ko-KR" altLang="en-US" dirty="0"/>
          </a:p>
        </p:txBody>
      </p:sp>
      <p:pic>
        <p:nvPicPr>
          <p:cNvPr id="6" name="그림 6" descr="텍스트이(가) 표시된 사진&#10;&#10;자동 생성된 설명">
            <a:extLst>
              <a:ext uri="{FF2B5EF4-FFF2-40B4-BE49-F238E27FC236}">
                <a16:creationId xmlns:a16="http://schemas.microsoft.com/office/drawing/2014/main" id="{F5354F03-2873-45AD-A281-CA29A1FB696A}"/>
              </a:ext>
            </a:extLst>
          </p:cNvPr>
          <p:cNvPicPr>
            <a:picLocks noChangeAspect="1"/>
          </p:cNvPicPr>
          <p:nvPr/>
        </p:nvPicPr>
        <p:blipFill rotWithShape="1">
          <a:blip r:embed="rId3"/>
          <a:srcRect b="5040"/>
          <a:stretch/>
        </p:blipFill>
        <p:spPr>
          <a:xfrm>
            <a:off x="8091814" y="3902006"/>
            <a:ext cx="4100186" cy="2477926"/>
          </a:xfrm>
          <a:prstGeom prst="rect">
            <a:avLst/>
          </a:prstGeom>
        </p:spPr>
      </p:pic>
    </p:spTree>
    <p:extLst>
      <p:ext uri="{BB962C8B-B14F-4D97-AF65-F5344CB8AC3E}">
        <p14:creationId xmlns:p14="http://schemas.microsoft.com/office/powerpoint/2010/main" val="171453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dirty="0">
                <a:latin typeface="+mn-ea"/>
                <a:ea typeface="+mn-ea"/>
                <a:cs typeface="lato"/>
              </a:rPr>
              <a:t>Example</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endParaRPr lang="en-US"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19</a:t>
            </a:fld>
            <a:endParaRPr lang="ko-KR" altLang="en-US" dirty="0"/>
          </a:p>
        </p:txBody>
      </p:sp>
      <p:pic>
        <p:nvPicPr>
          <p:cNvPr id="5" name="그림 5">
            <a:extLst>
              <a:ext uri="{FF2B5EF4-FFF2-40B4-BE49-F238E27FC236}">
                <a16:creationId xmlns:a16="http://schemas.microsoft.com/office/drawing/2014/main" id="{27480759-6970-47E8-80A1-DF7B2D48DDDE}"/>
              </a:ext>
            </a:extLst>
          </p:cNvPr>
          <p:cNvPicPr>
            <a:picLocks noChangeAspect="1"/>
          </p:cNvPicPr>
          <p:nvPr/>
        </p:nvPicPr>
        <p:blipFill>
          <a:blip r:embed="rId3"/>
          <a:stretch>
            <a:fillRect/>
          </a:stretch>
        </p:blipFill>
        <p:spPr>
          <a:xfrm>
            <a:off x="6377315" y="1190499"/>
            <a:ext cx="4805035" cy="5078899"/>
          </a:xfrm>
          <a:prstGeom prst="rect">
            <a:avLst/>
          </a:prstGeom>
        </p:spPr>
      </p:pic>
      <p:sp>
        <p:nvSpPr>
          <p:cNvPr id="8" name="TextBox 7">
            <a:extLst>
              <a:ext uri="{FF2B5EF4-FFF2-40B4-BE49-F238E27FC236}">
                <a16:creationId xmlns:a16="http://schemas.microsoft.com/office/drawing/2014/main" id="{FDBC226F-6472-4D8B-9284-CAA53638AEA8}"/>
              </a:ext>
            </a:extLst>
          </p:cNvPr>
          <p:cNvSpPr txBox="1"/>
          <p:nvPr/>
        </p:nvSpPr>
        <p:spPr>
          <a:xfrm>
            <a:off x="654135" y="4280494"/>
            <a:ext cx="3207703" cy="923330"/>
          </a:xfrm>
          <a:prstGeom prst="rect">
            <a:avLst/>
          </a:prstGeom>
          <a:noFill/>
        </p:spPr>
        <p:txBody>
          <a:bodyPr wrap="square" lIns="91440" tIns="45720" rIns="91440" bIns="45720" rtlCol="0" anchor="t">
            <a:spAutoFit/>
          </a:bodyPr>
          <a:lstStyle/>
          <a:p>
            <a:r>
              <a:rPr lang="en-US" altLang="ko-KR" dirty="0"/>
              <a:t>Read element from File: 5ms</a:t>
            </a:r>
            <a:endParaRPr lang="en-US" altLang="ko-KR" dirty="0">
              <a:cs typeface="lato"/>
            </a:endParaRPr>
          </a:p>
          <a:p>
            <a:endParaRPr lang="en-US" altLang="ko-KR" dirty="0">
              <a:cs typeface="lato"/>
            </a:endParaRPr>
          </a:p>
          <a:p>
            <a:endParaRPr lang="ko-KR" altLang="en-US" dirty="0">
              <a:cs typeface="lato"/>
            </a:endParaRPr>
          </a:p>
        </p:txBody>
      </p:sp>
      <p:pic>
        <p:nvPicPr>
          <p:cNvPr id="9" name="그림 7" descr="텍스트이(가) 표시된 사진&#10;&#10;자동 생성된 설명">
            <a:extLst>
              <a:ext uri="{FF2B5EF4-FFF2-40B4-BE49-F238E27FC236}">
                <a16:creationId xmlns:a16="http://schemas.microsoft.com/office/drawing/2014/main" id="{606B4576-4CB3-4739-8C4E-A8219995AAA2}"/>
              </a:ext>
            </a:extLst>
          </p:cNvPr>
          <p:cNvPicPr>
            <a:picLocks noChangeAspect="1"/>
          </p:cNvPicPr>
          <p:nvPr/>
        </p:nvPicPr>
        <p:blipFill rotWithShape="1">
          <a:blip r:embed="rId4"/>
          <a:srcRect b="28496"/>
          <a:stretch/>
        </p:blipFill>
        <p:spPr>
          <a:xfrm>
            <a:off x="654135" y="2403930"/>
            <a:ext cx="4238263" cy="1876564"/>
          </a:xfrm>
          <a:prstGeom prst="rect">
            <a:avLst/>
          </a:prstGeom>
        </p:spPr>
      </p:pic>
      <p:sp>
        <p:nvSpPr>
          <p:cNvPr id="6" name="직사각형 5">
            <a:extLst>
              <a:ext uri="{FF2B5EF4-FFF2-40B4-BE49-F238E27FC236}">
                <a16:creationId xmlns:a16="http://schemas.microsoft.com/office/drawing/2014/main" id="{63A6F5F0-9248-4F74-B9FC-2A5C67C41FBD}"/>
              </a:ext>
            </a:extLst>
          </p:cNvPr>
          <p:cNvSpPr/>
          <p:nvPr/>
        </p:nvSpPr>
        <p:spPr>
          <a:xfrm>
            <a:off x="9267825" y="2990850"/>
            <a:ext cx="1796148" cy="27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F1DFD4F9-3B8C-4C2B-9A88-C72B1121A41D}"/>
              </a:ext>
            </a:extLst>
          </p:cNvPr>
          <p:cNvSpPr/>
          <p:nvPr/>
        </p:nvSpPr>
        <p:spPr>
          <a:xfrm>
            <a:off x="9267825" y="4290020"/>
            <a:ext cx="1796148" cy="27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CD9DD39-D749-42EB-BFC6-5FC18085812C}"/>
              </a:ext>
            </a:extLst>
          </p:cNvPr>
          <p:cNvSpPr/>
          <p:nvPr/>
        </p:nvSpPr>
        <p:spPr>
          <a:xfrm>
            <a:off x="9267825" y="5312964"/>
            <a:ext cx="1796148" cy="27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A747822-C05D-4F5A-9E43-2F8957F7D66A}"/>
              </a:ext>
            </a:extLst>
          </p:cNvPr>
          <p:cNvSpPr/>
          <p:nvPr/>
        </p:nvSpPr>
        <p:spPr>
          <a:xfrm>
            <a:off x="9247229" y="2457405"/>
            <a:ext cx="1796148" cy="27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2178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Introduction</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err="1">
                <a:ea typeface="+mn-lt"/>
                <a:cs typeface="+mn-lt"/>
              </a:rPr>
              <a:t>ML모델</a:t>
            </a:r>
            <a:r>
              <a:rPr lang="en-US" altLang="ko-KR" dirty="0">
                <a:ea typeface="+mn-lt"/>
                <a:cs typeface="+mn-lt"/>
              </a:rPr>
              <a:t> </a:t>
            </a:r>
            <a:r>
              <a:rPr lang="en-US" altLang="ko-KR" dirty="0" err="1">
                <a:ea typeface="+mn-lt"/>
                <a:cs typeface="+mn-lt"/>
              </a:rPr>
              <a:t>훈련은</a:t>
            </a:r>
            <a:r>
              <a:rPr lang="en-US" altLang="ko-KR" dirty="0">
                <a:ea typeface="+mn-lt"/>
                <a:cs typeface="+mn-lt"/>
              </a:rPr>
              <a:t> </a:t>
            </a:r>
            <a:r>
              <a:rPr lang="en-US" altLang="ko-KR" dirty="0" err="1">
                <a:ea typeface="+mn-lt"/>
                <a:cs typeface="+mn-lt"/>
              </a:rPr>
              <a:t>안정적인</a:t>
            </a:r>
            <a:r>
              <a:rPr lang="en-US" altLang="ko-KR" dirty="0">
                <a:ea typeface="+mn-lt"/>
                <a:cs typeface="+mn-lt"/>
              </a:rPr>
              <a:t> </a:t>
            </a:r>
            <a:r>
              <a:rPr lang="en-US" altLang="ko-KR" dirty="0" err="1">
                <a:ea typeface="+mn-lt"/>
                <a:cs typeface="+mn-lt"/>
              </a:rPr>
              <a:t>데이터</a:t>
            </a:r>
            <a:r>
              <a:rPr lang="en-US" altLang="ko-KR" dirty="0">
                <a:ea typeface="+mn-lt"/>
                <a:cs typeface="+mn-lt"/>
              </a:rPr>
              <a:t> </a:t>
            </a:r>
            <a:r>
              <a:rPr lang="en-US" altLang="ko-KR" dirty="0" err="1">
                <a:ea typeface="+mn-lt"/>
                <a:cs typeface="+mn-lt"/>
              </a:rPr>
              <a:t>공급을</a:t>
            </a:r>
            <a:r>
              <a:rPr lang="en-US" altLang="ko-KR" dirty="0">
                <a:ea typeface="+mn-lt"/>
                <a:cs typeface="+mn-lt"/>
              </a:rPr>
              <a:t> </a:t>
            </a:r>
            <a:r>
              <a:rPr lang="en-US" altLang="ko-KR" dirty="0" err="1">
                <a:ea typeface="+mn-lt"/>
                <a:cs typeface="+mn-lt"/>
              </a:rPr>
              <a:t>요구</a:t>
            </a:r>
          </a:p>
          <a:p>
            <a:r>
              <a:rPr lang="en-US" altLang="ko-KR" dirty="0" err="1">
                <a:ea typeface="+mn-lt"/>
                <a:cs typeface="+mn-lt"/>
              </a:rPr>
              <a:t>ML을</a:t>
            </a:r>
            <a:r>
              <a:rPr lang="en-US" altLang="ko-KR" dirty="0">
                <a:ea typeface="+mn-lt"/>
                <a:cs typeface="+mn-lt"/>
              </a:rPr>
              <a:t> </a:t>
            </a:r>
            <a:r>
              <a:rPr lang="en-US" altLang="ko-KR" dirty="0" err="1">
                <a:ea typeface="+mn-lt"/>
                <a:cs typeface="+mn-lt"/>
              </a:rPr>
              <a:t>위한</a:t>
            </a:r>
            <a:r>
              <a:rPr lang="en-US" altLang="ko-KR" dirty="0">
                <a:ea typeface="+mn-lt"/>
                <a:cs typeface="+mn-lt"/>
              </a:rPr>
              <a:t> </a:t>
            </a:r>
            <a:r>
              <a:rPr lang="en-US" altLang="ko-KR" dirty="0" err="1">
                <a:ea typeface="+mn-lt"/>
                <a:cs typeface="+mn-lt"/>
              </a:rPr>
              <a:t>데이터</a:t>
            </a:r>
            <a:r>
              <a:rPr lang="en-US" altLang="ko-KR" dirty="0">
                <a:ea typeface="+mn-lt"/>
                <a:cs typeface="+mn-lt"/>
              </a:rPr>
              <a:t> </a:t>
            </a:r>
            <a:r>
              <a:rPr lang="en-US" altLang="ko-KR" dirty="0" err="1">
                <a:ea typeface="+mn-lt"/>
                <a:cs typeface="+mn-lt"/>
              </a:rPr>
              <a:t>저장과</a:t>
            </a:r>
            <a:r>
              <a:rPr lang="en-US" altLang="ko-KR" dirty="0">
                <a:ea typeface="+mn-lt"/>
                <a:cs typeface="+mn-lt"/>
              </a:rPr>
              <a:t> </a:t>
            </a:r>
            <a:r>
              <a:rPr lang="en-US" altLang="ko-KR" dirty="0" err="1">
                <a:ea typeface="+mn-lt"/>
                <a:cs typeface="+mn-lt"/>
              </a:rPr>
              <a:t>전처리</a:t>
            </a:r>
            <a:r>
              <a:rPr lang="en-US" altLang="ko-KR" dirty="0">
                <a:ea typeface="+mn-lt"/>
                <a:cs typeface="+mn-lt"/>
              </a:rPr>
              <a:t> </a:t>
            </a:r>
            <a:r>
              <a:rPr lang="en-US" altLang="ko-KR" dirty="0" err="1">
                <a:ea typeface="+mn-lt"/>
                <a:cs typeface="+mn-lt"/>
              </a:rPr>
              <a:t>작업은</a:t>
            </a:r>
            <a:r>
              <a:rPr lang="en-US" altLang="ko-KR" dirty="0">
                <a:ea typeface="+mn-lt"/>
                <a:cs typeface="+mn-lt"/>
              </a:rPr>
              <a:t> </a:t>
            </a:r>
            <a:r>
              <a:rPr lang="en-US" altLang="ko-KR" dirty="0" err="1">
                <a:ea typeface="+mn-lt"/>
                <a:cs typeface="+mn-lt"/>
              </a:rPr>
              <a:t>훈련시간</a:t>
            </a:r>
            <a:r>
              <a:rPr lang="en-US" altLang="ko-KR" dirty="0">
                <a:ea typeface="+mn-lt"/>
                <a:cs typeface="+mn-lt"/>
              </a:rPr>
              <a:t> </a:t>
            </a:r>
            <a:r>
              <a:rPr lang="en-US" altLang="ko-KR" dirty="0" err="1">
                <a:ea typeface="+mn-lt"/>
                <a:cs typeface="+mn-lt"/>
              </a:rPr>
              <a:t>개선에</a:t>
            </a:r>
            <a:r>
              <a:rPr lang="en-US" altLang="ko-KR" dirty="0">
                <a:ea typeface="+mn-lt"/>
                <a:cs typeface="+mn-lt"/>
              </a:rPr>
              <a:t> </a:t>
            </a:r>
            <a:r>
              <a:rPr lang="en-US" altLang="ko-KR" dirty="0" err="1">
                <a:ea typeface="+mn-lt"/>
                <a:cs typeface="+mn-lt"/>
              </a:rPr>
              <a:t>있어서</a:t>
            </a:r>
            <a:r>
              <a:rPr lang="en-US" altLang="ko-KR" dirty="0">
                <a:ea typeface="+mn-lt"/>
                <a:cs typeface="+mn-lt"/>
              </a:rPr>
              <a:t> </a:t>
            </a:r>
            <a:r>
              <a:rPr lang="en-US" altLang="ko-KR" dirty="0" err="1">
                <a:ea typeface="+mn-lt"/>
                <a:cs typeface="+mn-lt"/>
              </a:rPr>
              <a:t>주목받지</a:t>
            </a:r>
            <a:r>
              <a:rPr lang="en-US" altLang="ko-KR" dirty="0">
                <a:ea typeface="+mn-lt"/>
                <a:cs typeface="+mn-lt"/>
              </a:rPr>
              <a:t> </a:t>
            </a:r>
            <a:r>
              <a:rPr lang="en-US" altLang="ko-KR" dirty="0" err="1">
                <a:ea typeface="+mn-lt"/>
                <a:cs typeface="+mn-lt"/>
              </a:rPr>
              <a:t>못함</a:t>
            </a:r>
          </a:p>
          <a:p>
            <a:r>
              <a:rPr lang="ko-KR" altLang="en-US" dirty="0">
                <a:solidFill>
                  <a:srgbClr val="3B3B3B"/>
                </a:solidFill>
                <a:cs typeface="lato"/>
              </a:rPr>
              <a:t>매달 구글 데이터센터에서 실행되는 ML </a:t>
            </a:r>
            <a:r>
              <a:rPr lang="ko-KR" altLang="en-US" dirty="0" err="1">
                <a:solidFill>
                  <a:srgbClr val="3B3B3B"/>
                </a:solidFill>
                <a:cs typeface="lato"/>
              </a:rPr>
              <a:t>jobs를</a:t>
            </a:r>
            <a:r>
              <a:rPr lang="ko-KR" altLang="en-US" dirty="0">
                <a:solidFill>
                  <a:srgbClr val="3B3B3B"/>
                </a:solidFill>
                <a:cs typeface="lato"/>
              </a:rPr>
              <a:t> 관찰</a:t>
            </a:r>
          </a:p>
          <a:p>
            <a:pPr marL="575945" lvl="1"/>
            <a:r>
              <a:rPr lang="ko-KR" altLang="en-US" dirty="0">
                <a:solidFill>
                  <a:srgbClr val="3B3B3B"/>
                </a:solidFill>
                <a:cs typeface="lato"/>
              </a:rPr>
              <a:t>전체 작업 중 20%가 </a:t>
            </a:r>
            <a:r>
              <a:rPr lang="ko-KR" altLang="en-US" dirty="0">
                <a:solidFill>
                  <a:srgbClr val="3B3B3B"/>
                </a:solidFill>
                <a:ea typeface="+mn-lt"/>
                <a:cs typeface="+mn-lt"/>
              </a:rPr>
              <a:t>C</a:t>
            </a:r>
            <a:r>
              <a:rPr lang="en-US" altLang="ko-KR" dirty="0" err="1">
                <a:solidFill>
                  <a:srgbClr val="3B3B3B"/>
                </a:solidFill>
                <a:ea typeface="+mn-lt"/>
                <a:cs typeface="+mn-lt"/>
              </a:rPr>
              <a:t>ompute</a:t>
            </a:r>
            <a:r>
              <a:rPr lang="ko-KR" dirty="0">
                <a:solidFill>
                  <a:srgbClr val="3B3B3B"/>
                </a:solidFill>
                <a:ea typeface="+mn-lt"/>
                <a:cs typeface="+mn-lt"/>
              </a:rPr>
              <a:t> </a:t>
            </a:r>
            <a:r>
              <a:rPr lang="ko-KR" dirty="0" err="1">
                <a:solidFill>
                  <a:srgbClr val="3B3B3B"/>
                </a:solidFill>
                <a:ea typeface="+mn-lt"/>
                <a:cs typeface="+mn-lt"/>
              </a:rPr>
              <a:t>time의</a:t>
            </a:r>
            <a:r>
              <a:rPr lang="ko-KR" altLang="en-US" dirty="0">
                <a:solidFill>
                  <a:srgbClr val="3B3B3B"/>
                </a:solidFill>
                <a:ea typeface="+mn-lt"/>
                <a:cs typeface="+mn-lt"/>
              </a:rPr>
              <a:t> 1/3이상을 </a:t>
            </a:r>
            <a:r>
              <a:rPr lang="ko-KR" altLang="en-US" dirty="0" err="1">
                <a:solidFill>
                  <a:srgbClr val="3B3B3B"/>
                </a:solidFill>
                <a:cs typeface="lato"/>
              </a:rPr>
              <a:t>input</a:t>
            </a:r>
            <a:r>
              <a:rPr lang="ko-KR" altLang="en-US" dirty="0">
                <a:solidFill>
                  <a:srgbClr val="3B3B3B"/>
                </a:solidFill>
                <a:cs typeface="lato"/>
              </a:rPr>
              <a:t> </a:t>
            </a:r>
            <a:r>
              <a:rPr lang="ko-KR" altLang="en-US" dirty="0" err="1">
                <a:solidFill>
                  <a:srgbClr val="3B3B3B"/>
                </a:solidFill>
                <a:cs typeface="lato"/>
              </a:rPr>
              <a:t>pipeline에</a:t>
            </a:r>
            <a:r>
              <a:rPr lang="ko-KR" altLang="en-US" dirty="0">
                <a:solidFill>
                  <a:srgbClr val="3B3B3B"/>
                </a:solidFill>
                <a:cs typeface="lato"/>
              </a:rPr>
              <a:t> 사용 </a:t>
            </a:r>
          </a:p>
          <a:p>
            <a:pPr marL="575945" lvl="1"/>
            <a:r>
              <a:rPr lang="ko-KR" altLang="en-US" dirty="0" err="1">
                <a:solidFill>
                  <a:srgbClr val="3B3B3B"/>
                </a:solidFill>
                <a:cs typeface="lato"/>
              </a:rPr>
              <a:t>Input</a:t>
            </a:r>
            <a:r>
              <a:rPr lang="ko-KR" altLang="en-US" dirty="0">
                <a:solidFill>
                  <a:srgbClr val="3B3B3B"/>
                </a:solidFill>
                <a:cs typeface="lato"/>
              </a:rPr>
              <a:t> </a:t>
            </a:r>
            <a:r>
              <a:rPr lang="ko-KR" altLang="en-US" dirty="0" err="1">
                <a:solidFill>
                  <a:srgbClr val="3B3B3B"/>
                </a:solidFill>
                <a:cs typeface="lato"/>
              </a:rPr>
              <a:t>data</a:t>
            </a:r>
            <a:r>
              <a:rPr lang="ko-KR" altLang="en-US" dirty="0">
                <a:solidFill>
                  <a:srgbClr val="3B3B3B"/>
                </a:solidFill>
                <a:cs typeface="lato"/>
              </a:rPr>
              <a:t> </a:t>
            </a:r>
            <a:r>
              <a:rPr lang="ko-KR" altLang="en-US" dirty="0" err="1">
                <a:solidFill>
                  <a:srgbClr val="3B3B3B"/>
                </a:solidFill>
                <a:cs typeface="lato"/>
              </a:rPr>
              <a:t>pipeline은</a:t>
            </a:r>
            <a:r>
              <a:rPr lang="ko-KR" altLang="en-US" dirty="0">
                <a:solidFill>
                  <a:srgbClr val="3B3B3B"/>
                </a:solidFill>
                <a:cs typeface="lato"/>
              </a:rPr>
              <a:t> </a:t>
            </a:r>
            <a:r>
              <a:rPr lang="ko-KR" altLang="en-US" dirty="0" err="1">
                <a:solidFill>
                  <a:srgbClr val="3B3B3B"/>
                </a:solidFill>
                <a:cs typeface="lato"/>
              </a:rPr>
              <a:t>end-to-end</a:t>
            </a:r>
            <a:r>
              <a:rPr lang="ko-KR" altLang="en-US" dirty="0">
                <a:solidFill>
                  <a:srgbClr val="3B3B3B"/>
                </a:solidFill>
                <a:cs typeface="lato"/>
              </a:rPr>
              <a:t> </a:t>
            </a:r>
            <a:r>
              <a:rPr lang="ko-KR" altLang="en-US" dirty="0" err="1">
                <a:solidFill>
                  <a:srgbClr val="3B3B3B"/>
                </a:solidFill>
                <a:cs typeface="lato"/>
              </a:rPr>
              <a:t>performance에</a:t>
            </a:r>
            <a:r>
              <a:rPr lang="ko-KR" altLang="en-US" dirty="0">
                <a:solidFill>
                  <a:srgbClr val="3B3B3B"/>
                </a:solidFill>
                <a:cs typeface="lato"/>
              </a:rPr>
              <a:t> 큰 영향을 끼침 </a:t>
            </a:r>
            <a:endParaRPr lang="ko-KR" altLang="en-US" sz="2000"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a:t>
            </a:fld>
            <a:endParaRPr lang="ko-KR" altLang="en-US" dirty="0"/>
          </a:p>
        </p:txBody>
      </p:sp>
      <p:pic>
        <p:nvPicPr>
          <p:cNvPr id="6" name="그림 7">
            <a:extLst>
              <a:ext uri="{FF2B5EF4-FFF2-40B4-BE49-F238E27FC236}">
                <a16:creationId xmlns:a16="http://schemas.microsoft.com/office/drawing/2014/main" id="{6E9DE896-0E7A-4EC4-B0D1-1C686FDA6130}"/>
              </a:ext>
            </a:extLst>
          </p:cNvPr>
          <p:cNvPicPr>
            <a:picLocks noChangeAspect="1"/>
          </p:cNvPicPr>
          <p:nvPr/>
        </p:nvPicPr>
        <p:blipFill>
          <a:blip r:embed="rId2"/>
          <a:stretch>
            <a:fillRect/>
          </a:stretch>
        </p:blipFill>
        <p:spPr>
          <a:xfrm>
            <a:off x="7949477" y="3633967"/>
            <a:ext cx="4238263" cy="2790209"/>
          </a:xfrm>
          <a:prstGeom prst="rect">
            <a:avLst/>
          </a:prstGeom>
        </p:spPr>
      </p:pic>
    </p:spTree>
    <p:extLst>
      <p:ext uri="{BB962C8B-B14F-4D97-AF65-F5344CB8AC3E}">
        <p14:creationId xmlns:p14="http://schemas.microsoft.com/office/powerpoint/2010/main" val="274040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Evaluation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ko-KR" altLang="en-US">
                <a:solidFill>
                  <a:srgbClr val="3B3B3B"/>
                </a:solidFill>
                <a:cs typeface="lato"/>
              </a:rPr>
              <a:t>tf.data input pipeline을 적용한 여러가지 학습모델의 성능비교 </a:t>
            </a:r>
            <a:endParaRPr lang="ko-KR" altLang="en-US" dirty="0">
              <a:solidFill>
                <a:srgbClr val="3B3B3B"/>
              </a:solidFill>
              <a:cs typeface="lato"/>
            </a:endParaRPr>
          </a:p>
          <a:p>
            <a:r>
              <a:rPr lang="en-US">
                <a:solidFill>
                  <a:srgbClr val="3B3B3B"/>
                </a:solidFill>
                <a:cs typeface="lato"/>
              </a:rPr>
              <a:t>MLPerf benchmark </a:t>
            </a:r>
            <a:r>
              <a:rPr lang="ko-KR" altLang="en-US">
                <a:solidFill>
                  <a:srgbClr val="3B3B3B"/>
                </a:solidFill>
                <a:cs typeface="lato"/>
              </a:rPr>
              <a:t>사용</a:t>
            </a:r>
            <a:endParaRPr lang="en-US" altLang="ko-KR">
              <a:solidFill>
                <a:srgbClr val="3B3B3B"/>
              </a:solidFill>
              <a:cs typeface="lato"/>
            </a:endParaRPr>
          </a:p>
          <a:p>
            <a:pPr marL="575945" lvl="1">
              <a:buFont typeface="Arial" panose="05000000000000000000" pitchFamily="2" charset="2"/>
              <a:buChar char="•"/>
            </a:pPr>
            <a:r>
              <a:rPr lang="ko-KR">
                <a:solidFill>
                  <a:srgbClr val="3B3B3B"/>
                </a:solidFill>
                <a:ea typeface="+mn-lt"/>
                <a:cs typeface="+mn-lt"/>
              </a:rPr>
              <a:t>Model이 목표 정확도에 도달할 때 까지의 훈련속도 측정도구 </a:t>
            </a:r>
            <a:endParaRPr lang="ko-KR">
              <a:ea typeface="+mn-lt"/>
              <a:cs typeface="+mn-lt"/>
            </a:endParaRPr>
          </a:p>
          <a:p>
            <a:r>
              <a:rPr lang="ko-KR" altLang="en-US">
                <a:solidFill>
                  <a:srgbClr val="3B3B3B"/>
                </a:solidFill>
                <a:cs typeface="lato"/>
              </a:rPr>
              <a:t>입력데이터로 이미지분류, 객체탐지, 번역 데이터셋  사용</a:t>
            </a:r>
            <a:endParaRPr lang="ko-KR" altLang="en-US"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20</a:t>
            </a:fld>
            <a:endParaRPr lang="ko-KR" altLang="en-US" dirty="0"/>
          </a:p>
        </p:txBody>
      </p:sp>
      <p:pic>
        <p:nvPicPr>
          <p:cNvPr id="7" name="그림 9" descr="테이블이(가) 표시된 사진&#10;&#10;자동 생성된 설명">
            <a:extLst>
              <a:ext uri="{FF2B5EF4-FFF2-40B4-BE49-F238E27FC236}">
                <a16:creationId xmlns:a16="http://schemas.microsoft.com/office/drawing/2014/main" id="{A757609D-9C6A-4088-BAD5-6F110D73D9D1}"/>
              </a:ext>
            </a:extLst>
          </p:cNvPr>
          <p:cNvPicPr>
            <a:picLocks noChangeAspect="1"/>
          </p:cNvPicPr>
          <p:nvPr/>
        </p:nvPicPr>
        <p:blipFill>
          <a:blip r:embed="rId3"/>
          <a:stretch>
            <a:fillRect/>
          </a:stretch>
        </p:blipFill>
        <p:spPr>
          <a:xfrm>
            <a:off x="6457168" y="4431560"/>
            <a:ext cx="5561556" cy="1940575"/>
          </a:xfrm>
          <a:prstGeom prst="rect">
            <a:avLst/>
          </a:prstGeom>
        </p:spPr>
      </p:pic>
      <p:graphicFrame>
        <p:nvGraphicFramePr>
          <p:cNvPr id="17" name="표 17">
            <a:extLst>
              <a:ext uri="{FF2B5EF4-FFF2-40B4-BE49-F238E27FC236}">
                <a16:creationId xmlns:a16="http://schemas.microsoft.com/office/drawing/2014/main" id="{339F0FBB-4EB8-44AE-B23B-25557156017C}"/>
              </a:ext>
            </a:extLst>
          </p:cNvPr>
          <p:cNvGraphicFramePr>
            <a:graphicFrameLocks noGrp="1"/>
          </p:cNvGraphicFramePr>
          <p:nvPr>
            <p:extLst>
              <p:ext uri="{D42A27DB-BD31-4B8C-83A1-F6EECF244321}">
                <p14:modId xmlns:p14="http://schemas.microsoft.com/office/powerpoint/2010/main" val="1530076854"/>
              </p:ext>
            </p:extLst>
          </p:nvPr>
        </p:nvGraphicFramePr>
        <p:xfrm>
          <a:off x="1179534" y="4791205"/>
          <a:ext cx="4825512" cy="1112519"/>
        </p:xfrm>
        <a:graphic>
          <a:graphicData uri="http://schemas.openxmlformats.org/drawingml/2006/table">
            <a:tbl>
              <a:tblPr firstRow="1" bandRow="1">
                <a:tableStyleId>{8799B23B-EC83-4686-B30A-512413B5E67A}</a:tableStyleId>
              </a:tblPr>
              <a:tblGrid>
                <a:gridCol w="1080288">
                  <a:extLst>
                    <a:ext uri="{9D8B030D-6E8A-4147-A177-3AD203B41FA5}">
                      <a16:colId xmlns:a16="http://schemas.microsoft.com/office/drawing/2014/main" val="3644152250"/>
                    </a:ext>
                  </a:extLst>
                </a:gridCol>
                <a:gridCol w="3745224">
                  <a:extLst>
                    <a:ext uri="{9D8B030D-6E8A-4147-A177-3AD203B41FA5}">
                      <a16:colId xmlns:a16="http://schemas.microsoft.com/office/drawing/2014/main" val="2919747026"/>
                    </a:ext>
                  </a:extLst>
                </a:gridCol>
              </a:tblGrid>
              <a:tr h="370840">
                <a:tc>
                  <a:txBody>
                    <a:bodyPr/>
                    <a:lstStyle/>
                    <a:p>
                      <a:pPr lvl="0">
                        <a:buNone/>
                      </a:pPr>
                      <a:r>
                        <a:rPr lang="ko-KR" sz="1800" b="0" u="none" strike="noStrike" noProof="0"/>
                        <a:t>CPU</a:t>
                      </a:r>
                    </a:p>
                  </a:txBody>
                  <a:tcPr>
                    <a:lnL w="28575">
                      <a:solidFill>
                        <a:schemeClr val="tx1"/>
                      </a:solidFill>
                    </a:lnL>
                    <a:lnR w="28575">
                      <a:solidFill>
                        <a:schemeClr val="tx1"/>
                      </a:solidFill>
                    </a:lnR>
                    <a:lnT w="28575">
                      <a:solidFill>
                        <a:schemeClr val="tx1"/>
                      </a:solidFill>
                    </a:lnT>
                    <a:lnB w="28575">
                      <a:solidFill>
                        <a:schemeClr val="tx1"/>
                      </a:solidFill>
                    </a:lnB>
                  </a:tcPr>
                </a:tc>
                <a:tc>
                  <a:txBody>
                    <a:bodyPr/>
                    <a:lstStyle/>
                    <a:p>
                      <a:pPr lvl="0">
                        <a:buNone/>
                      </a:pPr>
                      <a:r>
                        <a:rPr lang="ko-KR" sz="1800" b="0" u="none" strike="noStrike" noProof="0"/>
                        <a:t>56 Intel Xeon2.60 GHz CPU cores</a:t>
                      </a:r>
                      <a:endParaRPr lang="ko-KR" b="0"/>
                    </a:p>
                  </a:txBody>
                  <a:tcPr>
                    <a:lnL w="28575">
                      <a:solidFill>
                        <a:schemeClr val="tx1"/>
                      </a:solidFill>
                    </a:lnL>
                    <a:lnR w="57150">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1217576110"/>
                  </a:ext>
                </a:extLst>
              </a:tr>
              <a:tr h="370839">
                <a:tc>
                  <a:txBody>
                    <a:bodyPr/>
                    <a:lstStyle/>
                    <a:p>
                      <a:pPr lvl="0">
                        <a:buNone/>
                      </a:pPr>
                      <a:r>
                        <a:rPr lang="ko-KR" sz="1800" u="none" strike="noStrike" noProof="0"/>
                        <a:t>RAM</a:t>
                      </a:r>
                      <a:endParaRPr lang="en-US" altLang="ko-KR" sz="1800" u="none" strike="noStrike" noProof="0"/>
                    </a:p>
                  </a:txBody>
                  <a:tcPr>
                    <a:lnL w="28575">
                      <a:solidFill>
                        <a:schemeClr val="tx1"/>
                      </a:solidFill>
                    </a:lnL>
                    <a:lnR w="28575">
                      <a:solidFill>
                        <a:schemeClr val="tx1"/>
                      </a:solidFill>
                    </a:lnR>
                    <a:lnT w="28575">
                      <a:solidFill>
                        <a:schemeClr val="tx1"/>
                      </a:solidFill>
                    </a:lnT>
                    <a:lnB w="28575">
                      <a:solidFill>
                        <a:schemeClr val="tx1"/>
                      </a:solidFill>
                    </a:lnB>
                  </a:tcPr>
                </a:tc>
                <a:tc>
                  <a:txBody>
                    <a:bodyPr/>
                    <a:lstStyle/>
                    <a:p>
                      <a:pPr lvl="0">
                        <a:buNone/>
                      </a:pPr>
                      <a:r>
                        <a:rPr lang="ko-KR" altLang="en-US"/>
                        <a:t>128GB</a:t>
                      </a:r>
                      <a:endParaRPr lang="ko-KR" altLang="en-US" dirty="0"/>
                    </a:p>
                  </a:txBody>
                  <a:tcPr>
                    <a:lnL w="28575">
                      <a:solidFill>
                        <a:schemeClr val="tx1"/>
                      </a:solidFill>
                    </a:lnL>
                    <a:lnR w="57150">
                      <a:solidFill>
                        <a:schemeClr val="tx1"/>
                      </a:solidFill>
                    </a:lnR>
                    <a:lnT w="28575">
                      <a:solidFill>
                        <a:schemeClr val="tx1"/>
                      </a:solidFill>
                    </a:lnT>
                    <a:lnB w="28575">
                      <a:solidFill>
                        <a:schemeClr val="tx1"/>
                      </a:solidFill>
                    </a:lnB>
                  </a:tcPr>
                </a:tc>
                <a:extLst>
                  <a:ext uri="{0D108BD9-81ED-4DB2-BD59-A6C34878D82A}">
                    <a16:rowId xmlns:a16="http://schemas.microsoft.com/office/drawing/2014/main" val="3538168835"/>
                  </a:ext>
                </a:extLst>
              </a:tr>
              <a:tr h="370840">
                <a:tc>
                  <a:txBody>
                    <a:bodyPr/>
                    <a:lstStyle/>
                    <a:p>
                      <a:pPr latinLnBrk="1"/>
                      <a:r>
                        <a:rPr lang="ko-KR" altLang="en-US"/>
                        <a:t>Storage</a:t>
                      </a:r>
                      <a:endParaRPr lang="ko-KR" altLang="en-US" dirty="0"/>
                    </a:p>
                  </a:txBody>
                  <a:tcPr>
                    <a:lnL w="28575">
                      <a:solidFill>
                        <a:schemeClr val="tx1"/>
                      </a:solidFill>
                    </a:lnL>
                    <a:lnR w="28575">
                      <a:solidFill>
                        <a:schemeClr val="tx1"/>
                      </a:solidFill>
                    </a:lnR>
                    <a:lnT w="28575">
                      <a:solidFill>
                        <a:schemeClr val="tx1"/>
                      </a:solidFill>
                    </a:lnT>
                    <a:lnB w="57150">
                      <a:solidFill>
                        <a:schemeClr val="tx1"/>
                      </a:solidFill>
                    </a:lnB>
                  </a:tcPr>
                </a:tc>
                <a:tc>
                  <a:txBody>
                    <a:bodyPr/>
                    <a:lstStyle/>
                    <a:p>
                      <a:pPr lvl="0">
                        <a:buNone/>
                      </a:pPr>
                      <a:r>
                        <a:rPr lang="ko-KR" sz="1800" u="none" strike="noStrike" noProof="0"/>
                        <a:t>TB Samsung SM961 SSD</a:t>
                      </a:r>
                      <a:endParaRPr lang="ko-KR"/>
                    </a:p>
                  </a:txBody>
                  <a:tcPr>
                    <a:lnL w="28575">
                      <a:solidFill>
                        <a:schemeClr val="tx1"/>
                      </a:solidFill>
                    </a:lnL>
                    <a:lnR w="57150">
                      <a:solidFill>
                        <a:schemeClr val="tx1"/>
                      </a:solidFill>
                    </a:lnR>
                    <a:lnT w="28575">
                      <a:solidFill>
                        <a:schemeClr val="tx1"/>
                      </a:solidFill>
                    </a:lnT>
                    <a:lnB w="57150">
                      <a:solidFill>
                        <a:schemeClr val="tx1"/>
                      </a:solidFill>
                    </a:lnB>
                  </a:tcPr>
                </a:tc>
                <a:extLst>
                  <a:ext uri="{0D108BD9-81ED-4DB2-BD59-A6C34878D82A}">
                    <a16:rowId xmlns:a16="http://schemas.microsoft.com/office/drawing/2014/main" val="250968743"/>
                  </a:ext>
                </a:extLst>
              </a:tr>
            </a:tbl>
          </a:graphicData>
        </a:graphic>
      </p:graphicFrame>
    </p:spTree>
    <p:extLst>
      <p:ext uri="{BB962C8B-B14F-4D97-AF65-F5344CB8AC3E}">
        <p14:creationId xmlns:p14="http://schemas.microsoft.com/office/powerpoint/2010/main" val="274339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Evaluation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ko-KR" altLang="en-US">
                <a:solidFill>
                  <a:srgbClr val="3B3B3B"/>
                </a:solidFill>
                <a:cs typeface="lato"/>
              </a:rPr>
              <a:t>ResNET50: 50 layer CNN image classification model</a:t>
            </a:r>
            <a:endParaRPr lang="ko-KR" altLang="en-US" dirty="0">
              <a:solidFill>
                <a:srgbClr val="3B3B3B"/>
              </a:solidFill>
              <a:cs typeface="lato"/>
            </a:endParaRPr>
          </a:p>
          <a:p>
            <a:r>
              <a:rPr lang="ko-KR" altLang="en-US">
                <a:solidFill>
                  <a:srgbClr val="3B3B3B"/>
                </a:solidFill>
                <a:cs typeface="lato"/>
              </a:rPr>
              <a:t>SSD: Single Shot Detector, Object Detection model </a:t>
            </a:r>
            <a:endParaRPr lang="ko-KR" altLang="en-US" dirty="0">
              <a:solidFill>
                <a:srgbClr val="3B3B3B"/>
              </a:solidFill>
              <a:cs typeface="lato"/>
            </a:endParaRPr>
          </a:p>
          <a:p>
            <a:r>
              <a:rPr lang="en-US" altLang="ko-KR">
                <a:solidFill>
                  <a:srgbClr val="3B3B3B"/>
                </a:solidFill>
                <a:cs typeface="lato"/>
              </a:rPr>
              <a:t>MASK-RCNN: image segmentation model</a:t>
            </a:r>
            <a:endParaRPr lang="en-US" altLang="ko-KR" dirty="0">
              <a:solidFill>
                <a:srgbClr val="3B3B3B"/>
              </a:solidFill>
              <a:cs typeface="lato"/>
            </a:endParaRPr>
          </a:p>
          <a:p>
            <a:r>
              <a:rPr lang="en-US" altLang="ko-KR">
                <a:solidFill>
                  <a:srgbClr val="3B3B3B"/>
                </a:solidFill>
                <a:cs typeface="lato"/>
              </a:rPr>
              <a:t>GNMT: </a:t>
            </a:r>
            <a:r>
              <a:rPr lang="en-US">
                <a:ea typeface="+mn-lt"/>
                <a:cs typeface="+mn-lt"/>
              </a:rPr>
              <a:t>Google Neural Machine Translation model</a:t>
            </a:r>
            <a:endParaRPr lang="en-US" altLang="ko-KR" dirty="0">
              <a:ea typeface="+mn-lt"/>
              <a:cs typeface="+mn-lt"/>
            </a:endParaRPr>
          </a:p>
          <a:p>
            <a:r>
              <a:rPr lang="en-US" altLang="ko-KR">
                <a:solidFill>
                  <a:srgbClr val="3B3B3B"/>
                </a:solidFill>
                <a:cs typeface="lato"/>
              </a:rPr>
              <a:t>TRANSFORMER: incoder-decoder seqence-to-sequence NLP model</a:t>
            </a:r>
            <a:endParaRPr lang="en-US" altLang="ko-KR"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21</a:t>
            </a:fld>
            <a:endParaRPr lang="ko-KR" altLang="en-US" dirty="0"/>
          </a:p>
        </p:txBody>
      </p:sp>
      <p:pic>
        <p:nvPicPr>
          <p:cNvPr id="10" name="그림 10">
            <a:extLst>
              <a:ext uri="{FF2B5EF4-FFF2-40B4-BE49-F238E27FC236}">
                <a16:creationId xmlns:a16="http://schemas.microsoft.com/office/drawing/2014/main" id="{057D1A6F-3C29-4F2B-BD4F-546C588B2656}"/>
              </a:ext>
            </a:extLst>
          </p:cNvPr>
          <p:cNvPicPr>
            <a:picLocks noChangeAspect="1"/>
          </p:cNvPicPr>
          <p:nvPr/>
        </p:nvPicPr>
        <p:blipFill>
          <a:blip r:embed="rId3"/>
          <a:stretch>
            <a:fillRect/>
          </a:stretch>
        </p:blipFill>
        <p:spPr>
          <a:xfrm>
            <a:off x="256784" y="4132738"/>
            <a:ext cx="9100157" cy="2047619"/>
          </a:xfrm>
          <a:prstGeom prst="rect">
            <a:avLst/>
          </a:prstGeom>
        </p:spPr>
      </p:pic>
    </p:spTree>
    <p:extLst>
      <p:ext uri="{BB962C8B-B14F-4D97-AF65-F5344CB8AC3E}">
        <p14:creationId xmlns:p14="http://schemas.microsoft.com/office/powerpoint/2010/main" val="257793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Evaluation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ko-KR" altLang="en-US">
                <a:solidFill>
                  <a:srgbClr val="3B3B3B"/>
                </a:solidFill>
                <a:cs typeface="lato"/>
              </a:rPr>
              <a:t>tf.data 성능과 input pipeline throughput 의 연관성 평가 </a:t>
            </a:r>
            <a:endParaRPr lang="ko-KR" altLang="en-US" dirty="0">
              <a:solidFill>
                <a:srgbClr val="3B3B3B"/>
              </a:solidFill>
              <a:cs typeface="lato"/>
            </a:endParaRPr>
          </a:p>
          <a:p>
            <a:pPr marL="575945" lvl="1">
              <a:buFont typeface="Arial" panose="05000000000000000000" pitchFamily="2" charset="2"/>
              <a:buChar char="•"/>
            </a:pPr>
            <a:r>
              <a:rPr lang="ko-KR">
                <a:solidFill>
                  <a:srgbClr val="3B3B3B"/>
                </a:solidFill>
                <a:ea typeface="+mn-lt"/>
                <a:cs typeface="+mn-lt"/>
              </a:rPr>
              <a:t>Expert-tuned Parallelism:  tf.data </a:t>
            </a:r>
            <a:r>
              <a:rPr lang="ko-KR" altLang="en-US">
                <a:solidFill>
                  <a:srgbClr val="3B3B3B"/>
                </a:solidFill>
                <a:ea typeface="+mn-lt"/>
                <a:cs typeface="+mn-lt"/>
              </a:rPr>
              <a:t>사용안함 + </a:t>
            </a:r>
            <a:r>
              <a:rPr lang="en-US">
                <a:solidFill>
                  <a:srgbClr val="3B3B3B"/>
                </a:solidFill>
                <a:ea typeface="+mn-lt"/>
                <a:cs typeface="+mn-lt"/>
              </a:rPr>
              <a:t>user tunning(I/O + Computation)</a:t>
            </a:r>
            <a:endParaRPr lang="ko-KR">
              <a:ea typeface="+mn-lt"/>
              <a:cs typeface="+mn-lt"/>
            </a:endParaRPr>
          </a:p>
          <a:p>
            <a:pPr marL="575945" lvl="1">
              <a:buFont typeface="Arial" panose="05000000000000000000" pitchFamily="2" charset="2"/>
              <a:buChar char="•"/>
            </a:pPr>
            <a:r>
              <a:rPr lang="ko-KR">
                <a:solidFill>
                  <a:srgbClr val="3B3B3B"/>
                </a:solidFill>
                <a:cs typeface="lato"/>
              </a:rPr>
              <a:t>Expert-tuned Parallelism </a:t>
            </a:r>
            <a:r>
              <a:rPr lang="en-US">
                <a:solidFill>
                  <a:srgbClr val="3B3B3B"/>
                </a:solidFill>
                <a:ea typeface="+mn-lt"/>
                <a:cs typeface="lato"/>
              </a:rPr>
              <a:t>+</a:t>
            </a:r>
            <a:r>
              <a:rPr lang="ko-KR" dirty="0">
                <a:solidFill>
                  <a:srgbClr val="3B3B3B"/>
                </a:solidFill>
                <a:cs typeface="lato"/>
              </a:rPr>
              <a:t> </a:t>
            </a:r>
            <a:r>
              <a:rPr lang="en-US">
                <a:solidFill>
                  <a:srgbClr val="3B3B3B"/>
                </a:solidFill>
                <a:ea typeface="+mn-lt"/>
                <a:cs typeface="lato"/>
              </a:rPr>
              <a:t>Optimizations</a:t>
            </a:r>
            <a:r>
              <a:rPr lang="ko-KR">
                <a:solidFill>
                  <a:srgbClr val="3B3B3B"/>
                </a:solidFill>
                <a:cs typeface="lato"/>
              </a:rPr>
              <a:t>:  tf.data 사용 </a:t>
            </a:r>
            <a:r>
              <a:rPr lang="en-US">
                <a:solidFill>
                  <a:srgbClr val="3B3B3B"/>
                </a:solidFill>
                <a:ea typeface="+mn-lt"/>
                <a:cs typeface="lato"/>
              </a:rPr>
              <a:t>+ user tunning</a:t>
            </a:r>
            <a:endParaRPr lang="ko-KR">
              <a:ea typeface="+mn-lt"/>
              <a:cs typeface="+mn-lt"/>
            </a:endParaRPr>
          </a:p>
          <a:p>
            <a:pPr marL="575945" lvl="1">
              <a:buFont typeface="Arial" panose="05000000000000000000" pitchFamily="2" charset="2"/>
              <a:buChar char="•"/>
            </a:pPr>
            <a:r>
              <a:rPr lang="ko-KR">
                <a:solidFill>
                  <a:srgbClr val="3B3B3B"/>
                </a:solidFill>
                <a:ea typeface="+mn-lt"/>
                <a:cs typeface="+mn-lt"/>
              </a:rPr>
              <a:t>Autotune Parallelism + Optimizations:  tf.data 사용 + Auto tunning </a:t>
            </a:r>
            <a:endParaRPr lang="ko-KR">
              <a:ea typeface="+mn-lt"/>
              <a:cs typeface="+mn-lt"/>
            </a:endParaRPr>
          </a:p>
          <a:p>
            <a:r>
              <a:rPr lang="ko-KR" altLang="en-US">
                <a:solidFill>
                  <a:srgbClr val="3B3B3B"/>
                </a:solidFill>
                <a:cs typeface="lato"/>
              </a:rPr>
              <a:t>Result : mean duration of single epoch</a:t>
            </a:r>
            <a:endParaRPr lang="ko-KR" altLang="en-US" dirty="0">
              <a:solidFill>
                <a:srgbClr val="3B3B3B"/>
              </a:solidFill>
              <a:cs typeface="lato"/>
            </a:endParaRPr>
          </a:p>
          <a:p>
            <a:pPr marL="575945" lvl="1">
              <a:buFont typeface="Arial" panose="05000000000000000000" pitchFamily="2" charset="2"/>
              <a:buChar char="•"/>
            </a:pPr>
            <a:r>
              <a:rPr lang="ko-KR" altLang="en-US">
                <a:solidFill>
                  <a:srgbClr val="3B3B3B"/>
                </a:solidFill>
                <a:cs typeface="lato"/>
              </a:rPr>
              <a:t>tfdata를 사용하지 않은 baseline의 성능이 0일 때 기준</a:t>
            </a:r>
            <a:endParaRPr lang="ko-KR" altLang="en-US" dirty="0">
              <a:solidFill>
                <a:srgbClr val="3B3B3B"/>
              </a:solidFill>
              <a:cs typeface="lato"/>
            </a:endParaRPr>
          </a:p>
          <a:p>
            <a:pPr marL="575945" lvl="1">
              <a:buFont typeface="Arial" panose="05000000000000000000" pitchFamily="2" charset="2"/>
              <a:buChar char="•"/>
            </a:pPr>
            <a:r>
              <a:rPr lang="ko-KR" altLang="en-US">
                <a:solidFill>
                  <a:srgbClr val="3B3B3B"/>
                </a:solidFill>
                <a:cs typeface="lato"/>
              </a:rPr>
              <a:t>Auto tunning이 Expert tunning의 성능에 근접</a:t>
            </a:r>
          </a:p>
          <a:p>
            <a:pPr marL="575945" lvl="1">
              <a:buFont typeface="Arial" panose="05000000000000000000" pitchFamily="2" charset="2"/>
            </a:pPr>
            <a:r>
              <a:rPr lang="ko-KR" altLang="en-US">
                <a:solidFill>
                  <a:srgbClr val="3B3B3B"/>
                </a:solidFill>
                <a:cs typeface="lato"/>
              </a:rPr>
              <a:t>MASK, GNMT, TRANSFORMER는 Batching 과정에서 </a:t>
            </a:r>
            <a:br>
              <a:rPr lang="ko-KR" altLang="en-US" dirty="0">
                <a:solidFill>
                  <a:srgbClr val="3B3B3B"/>
                </a:solidFill>
                <a:cs typeface="lato"/>
              </a:rPr>
            </a:br>
            <a:r>
              <a:rPr lang="ko-KR" altLang="en-US">
                <a:solidFill>
                  <a:srgbClr val="3B3B3B"/>
                </a:solidFill>
                <a:cs typeface="lato"/>
              </a:rPr>
              <a:t>bottleneck 발생 </a:t>
            </a:r>
            <a:endParaRPr lang="ko-KR" altLang="en-US"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22</a:t>
            </a:fld>
            <a:endParaRPr lang="ko-KR" altLang="en-US" dirty="0"/>
          </a:p>
        </p:txBody>
      </p:sp>
      <p:pic>
        <p:nvPicPr>
          <p:cNvPr id="5" name="그림 5">
            <a:extLst>
              <a:ext uri="{FF2B5EF4-FFF2-40B4-BE49-F238E27FC236}">
                <a16:creationId xmlns:a16="http://schemas.microsoft.com/office/drawing/2014/main" id="{F208AD62-A5CA-4A62-9CA9-78FB4402F389}"/>
              </a:ext>
            </a:extLst>
          </p:cNvPr>
          <p:cNvPicPr>
            <a:picLocks noChangeAspect="1"/>
          </p:cNvPicPr>
          <p:nvPr/>
        </p:nvPicPr>
        <p:blipFill>
          <a:blip r:embed="rId3"/>
          <a:stretch>
            <a:fillRect/>
          </a:stretch>
        </p:blipFill>
        <p:spPr>
          <a:xfrm>
            <a:off x="7104345" y="3348873"/>
            <a:ext cx="5091830" cy="3062114"/>
          </a:xfrm>
          <a:prstGeom prst="rect">
            <a:avLst/>
          </a:prstGeom>
        </p:spPr>
      </p:pic>
    </p:spTree>
    <p:extLst>
      <p:ext uri="{BB962C8B-B14F-4D97-AF65-F5344CB8AC3E}">
        <p14:creationId xmlns:p14="http://schemas.microsoft.com/office/powerpoint/2010/main" val="257324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Evaluation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en-US" altLang="ko-KR">
                <a:solidFill>
                  <a:srgbClr val="3B3B3B"/>
                </a:solidFill>
                <a:ea typeface="+mn-lt"/>
                <a:cs typeface="+mn-lt"/>
              </a:rPr>
              <a:t>Evaluate end-to-end performance </a:t>
            </a:r>
            <a:endParaRPr lang="en-US" altLang="ko-KR" dirty="0">
              <a:solidFill>
                <a:srgbClr val="3B3B3B"/>
              </a:solidFill>
              <a:ea typeface="+mn-lt"/>
              <a:cs typeface="+mn-lt"/>
            </a:endParaRPr>
          </a:p>
          <a:p>
            <a:r>
              <a:rPr lang="en-US" altLang="ko-KR">
                <a:solidFill>
                  <a:srgbClr val="3B3B3B"/>
                </a:solidFill>
                <a:ea typeface="+mn-lt"/>
                <a:cs typeface="+mn-lt"/>
              </a:rPr>
              <a:t>MLPerf를 사용하여 일정수준의 Accuracy에 도달할 때 까지의 시간 측정 </a:t>
            </a:r>
            <a:endParaRPr lang="ko-KR" altLang="en-US">
              <a:solidFill>
                <a:srgbClr val="3B3B3B"/>
              </a:solidFill>
              <a:cs typeface="lato"/>
            </a:endParaRPr>
          </a:p>
          <a:p>
            <a:r>
              <a:rPr lang="en-US" altLang="ko-KR">
                <a:solidFill>
                  <a:srgbClr val="3B3B3B"/>
                </a:solidFill>
                <a:cs typeface="lato"/>
              </a:rPr>
              <a:t>Case는 Figure 7.과 동일 </a:t>
            </a:r>
            <a:endParaRPr lang="en-US" altLang="ko-KR" dirty="0">
              <a:solidFill>
                <a:srgbClr val="3B3B3B"/>
              </a:solidFill>
              <a:cs typeface="lato"/>
            </a:endParaRPr>
          </a:p>
          <a:p>
            <a:r>
              <a:rPr lang="en-US" altLang="ko-KR">
                <a:solidFill>
                  <a:srgbClr val="3B3B3B"/>
                </a:solidFill>
                <a:cs typeface="lato"/>
              </a:rPr>
              <a:t>Result: relative model training time </a:t>
            </a:r>
            <a:endParaRPr lang="ko-KR" altLang="en-US" sz="1600">
              <a:solidFill>
                <a:srgbClr val="3B3B3B"/>
              </a:solidFill>
              <a:cs typeface="lato"/>
            </a:endParaRPr>
          </a:p>
          <a:p>
            <a:pPr marL="575945" lvl="1"/>
            <a:r>
              <a:rPr lang="en-US" altLang="ko-KR">
                <a:solidFill>
                  <a:srgbClr val="3B3B3B"/>
                </a:solidFill>
                <a:cs typeface="lato"/>
              </a:rPr>
              <a:t>pipeline performance는</a:t>
            </a:r>
            <a:r>
              <a:rPr lang="en-US" altLang="ko-KR">
                <a:solidFill>
                  <a:srgbClr val="3B3B3B"/>
                </a:solidFill>
                <a:ea typeface="+mn-lt"/>
                <a:cs typeface="+mn-lt"/>
              </a:rPr>
              <a:t> end-to-end </a:t>
            </a:r>
            <a:r>
              <a:rPr lang="en-US">
                <a:solidFill>
                  <a:srgbClr val="3B3B3B"/>
                </a:solidFill>
                <a:ea typeface="+mn-lt"/>
                <a:cs typeface="+mn-lt"/>
              </a:rPr>
              <a:t>training time </a:t>
            </a:r>
            <a:r>
              <a:rPr lang="ko-KR" altLang="en-US">
                <a:solidFill>
                  <a:srgbClr val="3B3B3B"/>
                </a:solidFill>
                <a:ea typeface="+mn-lt"/>
                <a:cs typeface="+mn-lt"/>
              </a:rPr>
              <a:t>에</a:t>
            </a:r>
            <a:r>
              <a:rPr lang="en-US" dirty="0">
                <a:solidFill>
                  <a:srgbClr val="3B3B3B"/>
                </a:solidFill>
                <a:ea typeface="+mn-lt"/>
                <a:cs typeface="+mn-lt"/>
              </a:rPr>
              <a:t> </a:t>
            </a:r>
            <a:r>
              <a:rPr lang="ko-KR" altLang="en-US">
                <a:solidFill>
                  <a:srgbClr val="3B3B3B"/>
                </a:solidFill>
                <a:ea typeface="+mn-lt"/>
                <a:cs typeface="+mn-lt"/>
              </a:rPr>
              <a:t>큰</a:t>
            </a:r>
            <a:r>
              <a:rPr lang="en-US" dirty="0">
                <a:solidFill>
                  <a:srgbClr val="3B3B3B"/>
                </a:solidFill>
                <a:ea typeface="+mn-lt"/>
                <a:cs typeface="+mn-lt"/>
              </a:rPr>
              <a:t> </a:t>
            </a:r>
            <a:r>
              <a:rPr lang="ko-KR" altLang="en-US">
                <a:solidFill>
                  <a:srgbClr val="3B3B3B"/>
                </a:solidFill>
                <a:ea typeface="+mn-lt"/>
                <a:cs typeface="+mn-lt"/>
              </a:rPr>
              <a:t>영향을</a:t>
            </a:r>
            <a:r>
              <a:rPr lang="en-US" altLang="ko-KR" dirty="0">
                <a:solidFill>
                  <a:srgbClr val="3B3B3B"/>
                </a:solidFill>
                <a:ea typeface="+mn-lt"/>
                <a:cs typeface="+mn-lt"/>
              </a:rPr>
              <a:t> </a:t>
            </a:r>
            <a:r>
              <a:rPr lang="ko-KR" altLang="en-US">
                <a:solidFill>
                  <a:srgbClr val="3B3B3B"/>
                </a:solidFill>
                <a:ea typeface="+mn-lt"/>
                <a:cs typeface="+mn-lt"/>
              </a:rPr>
              <a:t>미침</a:t>
            </a:r>
            <a:r>
              <a:rPr lang="en-US" altLang="ko-KR" dirty="0">
                <a:solidFill>
                  <a:srgbClr val="3B3B3B"/>
                </a:solidFill>
                <a:ea typeface="+mn-lt"/>
                <a:cs typeface="+mn-lt"/>
              </a:rPr>
              <a:t> </a:t>
            </a:r>
            <a:endParaRPr lang="ko-KR" altLang="en-US">
              <a:solidFill>
                <a:srgbClr val="3B3B3B"/>
              </a:solidFill>
              <a:ea typeface="+mn-lt"/>
              <a:cs typeface="+mn-lt"/>
            </a:endParaRPr>
          </a:p>
          <a:p>
            <a:pPr marL="575945" lvl="1"/>
            <a:r>
              <a:rPr lang="en-US" altLang="ko-KR">
                <a:ea typeface="+mn-lt"/>
                <a:cs typeface="+mn-lt"/>
              </a:rPr>
              <a:t>IO parallelism은 필수적이지만 sequential input 일때 </a:t>
            </a:r>
            <a:br>
              <a:rPr lang="en-US" altLang="ko-KR" dirty="0">
                <a:ea typeface="+mn-lt"/>
                <a:cs typeface="+mn-lt"/>
              </a:rPr>
            </a:br>
            <a:r>
              <a:rPr lang="en-US" altLang="ko-KR">
                <a:ea typeface="+mn-lt"/>
                <a:cs typeface="+mn-lt"/>
              </a:rPr>
              <a:t>accelerator utilization을 높이는 것에는 충분하지 않음 </a:t>
            </a:r>
            <a:endParaRPr lang="en-US" altLang="ko-KR" dirty="0">
              <a:ea typeface="+mn-lt"/>
              <a:cs typeface="+mn-lt"/>
            </a:endParaRPr>
          </a:p>
          <a:p>
            <a:pPr marL="575945" lvl="1"/>
            <a:endParaRPr lang="en-US" altLang="ko-KR" sz="1600"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23</a:t>
            </a:fld>
            <a:endParaRPr lang="ko-KR" altLang="en-US" dirty="0"/>
          </a:p>
        </p:txBody>
      </p:sp>
      <p:pic>
        <p:nvPicPr>
          <p:cNvPr id="6" name="그림 6">
            <a:extLst>
              <a:ext uri="{FF2B5EF4-FFF2-40B4-BE49-F238E27FC236}">
                <a16:creationId xmlns:a16="http://schemas.microsoft.com/office/drawing/2014/main" id="{71245FC4-A6B6-4B0D-BCDF-DE11AE5CDD99}"/>
              </a:ext>
            </a:extLst>
          </p:cNvPr>
          <p:cNvPicPr>
            <a:picLocks noChangeAspect="1"/>
          </p:cNvPicPr>
          <p:nvPr/>
        </p:nvPicPr>
        <p:blipFill rotWithShape="1">
          <a:blip r:embed="rId3"/>
          <a:srcRect t="6574" r="133" b="5536"/>
          <a:stretch/>
        </p:blipFill>
        <p:spPr>
          <a:xfrm>
            <a:off x="7480126" y="3827836"/>
            <a:ext cx="4709791" cy="2647517"/>
          </a:xfrm>
          <a:prstGeom prst="rect">
            <a:avLst/>
          </a:prstGeom>
        </p:spPr>
      </p:pic>
    </p:spTree>
    <p:extLst>
      <p:ext uri="{BB962C8B-B14F-4D97-AF65-F5344CB8AC3E}">
        <p14:creationId xmlns:p14="http://schemas.microsoft.com/office/powerpoint/2010/main" val="395097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Evaluation</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en-US" altLang="ko-KR">
                <a:solidFill>
                  <a:srgbClr val="3B3B3B"/>
                </a:solidFill>
                <a:ea typeface="+mn-lt"/>
                <a:cs typeface="+mn-lt"/>
              </a:rPr>
              <a:t>다른 시스템 pipeline과 비교 </a:t>
            </a:r>
            <a:endParaRPr lang="en-US" altLang="ko-KR">
              <a:ea typeface="+mn-lt"/>
              <a:cs typeface="+mn-lt"/>
            </a:endParaRPr>
          </a:p>
          <a:p>
            <a:pPr marL="575945" lvl="1"/>
            <a:r>
              <a:rPr lang="en-US" altLang="ko-KR">
                <a:ea typeface="+mn-lt"/>
                <a:cs typeface="+mn-lt"/>
              </a:rPr>
              <a:t>Nvidia DALI: for image workload</a:t>
            </a:r>
            <a:endParaRPr lang="en-US" altLang="ko-KR" dirty="0">
              <a:ea typeface="+mn-lt"/>
              <a:cs typeface="+mn-lt"/>
            </a:endParaRPr>
          </a:p>
          <a:p>
            <a:pPr marL="575945" lvl="1"/>
            <a:r>
              <a:rPr lang="en-US" altLang="ko-KR">
                <a:ea typeface="+mn-lt"/>
                <a:cs typeface="+mn-lt"/>
              </a:rPr>
              <a:t>Pytorch DataLoader: for text workload</a:t>
            </a:r>
            <a:endParaRPr lang="en-US" altLang="ko-KR" dirty="0">
              <a:ea typeface="+mn-lt"/>
              <a:cs typeface="+mn-lt"/>
            </a:endParaRPr>
          </a:p>
          <a:p>
            <a:pPr marL="575945" lvl="1"/>
            <a:r>
              <a:rPr lang="en-US">
                <a:ea typeface="+mn-lt"/>
                <a:cs typeface="+mn-lt"/>
              </a:rPr>
              <a:t>다른 시스템의 pipeline과의 end-to-end training time</a:t>
            </a:r>
            <a:r>
              <a:rPr lang="ko-KR" altLang="en-US">
                <a:ea typeface="+mn-lt"/>
                <a:cs typeface="+mn-lt"/>
              </a:rPr>
              <a:t>에서</a:t>
            </a:r>
            <a:r>
              <a:rPr lang="en-US">
                <a:ea typeface="+mn-lt"/>
                <a:cs typeface="+mn-lt"/>
              </a:rPr>
              <a:t> tf.data가 가장 좋은 성능을 보임 </a:t>
            </a:r>
            <a:endParaRPr lang="en-US" altLang="ko-KR">
              <a:ea typeface="+mn-lt"/>
              <a:cs typeface="+mn-lt"/>
            </a:endParaRPr>
          </a:p>
          <a:p>
            <a:r>
              <a:rPr lang="en-US" altLang="ko-KR">
                <a:ea typeface="+mn-lt"/>
                <a:cs typeface="+mn-lt"/>
              </a:rPr>
              <a:t>GNMT의 경우 DataLoader보다 느림 </a:t>
            </a:r>
            <a:endParaRPr lang="en-US" altLang="ko-KR" dirty="0">
              <a:ea typeface="+mn-lt"/>
              <a:cs typeface="+mn-lt"/>
            </a:endParaRPr>
          </a:p>
          <a:p>
            <a:pPr marL="575945" lvl="1"/>
            <a:r>
              <a:rPr lang="ko-KR" altLang="en-US">
                <a:cs typeface="lato"/>
              </a:rPr>
              <a:t> Tensorflow가 전체적인 연산속도가 Pytorch보다 느리기 때문 </a:t>
            </a:r>
            <a:endParaRPr lang="en-US" altLang="ko-KR">
              <a:cs typeface="lato"/>
            </a:endParaRPr>
          </a:p>
          <a:p>
            <a:endParaRPr lang="en-US" altLang="ko-KR" dirty="0">
              <a:solidFill>
                <a:srgbClr val="3B3B3B"/>
              </a:solidFill>
              <a:cs typeface="lato"/>
            </a:endParaRPr>
          </a:p>
          <a:p>
            <a:pPr marL="575945" lvl="1"/>
            <a:endParaRPr lang="en-US" altLang="ko-KR" sz="1600"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24</a:t>
            </a:fld>
            <a:endParaRPr lang="ko-KR" altLang="en-US" dirty="0"/>
          </a:p>
        </p:txBody>
      </p:sp>
      <p:pic>
        <p:nvPicPr>
          <p:cNvPr id="5" name="그림 6" descr="테이블이(가) 표시된 사진&#10;&#10;자동 생성된 설명">
            <a:extLst>
              <a:ext uri="{FF2B5EF4-FFF2-40B4-BE49-F238E27FC236}">
                <a16:creationId xmlns:a16="http://schemas.microsoft.com/office/drawing/2014/main" id="{C914541A-CED3-4E3D-BEB7-B1E0F6AE29FD}"/>
              </a:ext>
            </a:extLst>
          </p:cNvPr>
          <p:cNvPicPr>
            <a:picLocks noChangeAspect="1"/>
          </p:cNvPicPr>
          <p:nvPr/>
        </p:nvPicPr>
        <p:blipFill>
          <a:blip r:embed="rId3"/>
          <a:stretch>
            <a:fillRect/>
          </a:stretch>
        </p:blipFill>
        <p:spPr>
          <a:xfrm>
            <a:off x="7219168" y="4007399"/>
            <a:ext cx="4945693" cy="2392245"/>
          </a:xfrm>
          <a:prstGeom prst="rect">
            <a:avLst/>
          </a:prstGeom>
        </p:spPr>
      </p:pic>
    </p:spTree>
    <p:extLst>
      <p:ext uri="{BB962C8B-B14F-4D97-AF65-F5344CB8AC3E}">
        <p14:creationId xmlns:p14="http://schemas.microsoft.com/office/powerpoint/2010/main" val="167590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Experience</a:t>
            </a:r>
            <a:endParaRPr lang="en-US" altLang="ko-KR"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en-US" altLang="ko-KR">
                <a:solidFill>
                  <a:srgbClr val="3B3B3B"/>
                </a:solidFill>
                <a:cs typeface="lato"/>
              </a:rPr>
              <a:t>GoogleColud 에서 실행되는 </a:t>
            </a:r>
            <a:r>
              <a:rPr lang="en-US">
                <a:solidFill>
                  <a:srgbClr val="3B3B3B"/>
                </a:solidFill>
                <a:ea typeface="+mn-lt"/>
                <a:cs typeface="+mn-lt"/>
              </a:rPr>
              <a:t>model training</a:t>
            </a:r>
            <a:r>
              <a:rPr lang="ko-KR" altLang="en-US">
                <a:solidFill>
                  <a:srgbClr val="3B3B3B"/>
                </a:solidFill>
                <a:ea typeface="+mn-lt"/>
                <a:cs typeface="+mn-lt"/>
              </a:rPr>
              <a:t>을 분</a:t>
            </a:r>
            <a:endParaRPr lang="ko-KR" altLang="en-US"/>
          </a:p>
          <a:p>
            <a:pPr marL="575945" lvl="1">
              <a:buFont typeface="Arial" panose="05000000000000000000" pitchFamily="2" charset="2"/>
              <a:buChar char="•"/>
            </a:pPr>
            <a:r>
              <a:rPr lang="en-US" altLang="ko-KR">
                <a:solidFill>
                  <a:srgbClr val="3B3B3B"/>
                </a:solidFill>
                <a:ea typeface="+mn-lt"/>
                <a:cs typeface="+mn-lt"/>
              </a:rPr>
              <a:t>Pipeline</a:t>
            </a:r>
            <a:r>
              <a:rPr lang="ko-KR" dirty="0">
                <a:solidFill>
                  <a:srgbClr val="3B3B3B"/>
                </a:solidFill>
                <a:ea typeface="+mn-lt"/>
                <a:cs typeface="+mn-lt"/>
              </a:rPr>
              <a:t> </a:t>
            </a:r>
            <a:r>
              <a:rPr lang="en-US" altLang="ko-KR">
                <a:solidFill>
                  <a:srgbClr val="3B3B3B"/>
                </a:solidFill>
                <a:ea typeface="+mn-lt"/>
                <a:cs typeface="+mn-lt"/>
              </a:rPr>
              <a:t>operation</a:t>
            </a:r>
            <a:r>
              <a:rPr lang="ko-KR">
                <a:solidFill>
                  <a:srgbClr val="3B3B3B"/>
                </a:solidFill>
                <a:ea typeface="+mn-lt"/>
                <a:cs typeface="+mn-lt"/>
              </a:rPr>
              <a:t> 중 </a:t>
            </a:r>
            <a:r>
              <a:rPr lang="en-US" altLang="ko-KR">
                <a:solidFill>
                  <a:srgbClr val="3B3B3B"/>
                </a:solidFill>
                <a:ea typeface="+mn-lt"/>
                <a:cs typeface="+mn-lt"/>
              </a:rPr>
              <a:t>map(dataset</a:t>
            </a:r>
            <a:r>
              <a:rPr lang="ko-KR" dirty="0">
                <a:solidFill>
                  <a:srgbClr val="3B3B3B"/>
                </a:solidFill>
                <a:ea typeface="+mn-lt"/>
                <a:cs typeface="+mn-lt"/>
              </a:rPr>
              <a:t> </a:t>
            </a:r>
            <a:r>
              <a:rPr lang="en-US" altLang="ko-KR">
                <a:solidFill>
                  <a:srgbClr val="3B3B3B"/>
                </a:solidFill>
                <a:ea typeface="+mn-lt"/>
                <a:cs typeface="+mn-lt"/>
              </a:rPr>
              <a:t>transformation)</a:t>
            </a:r>
            <a:r>
              <a:rPr lang="ko-KR" dirty="0">
                <a:solidFill>
                  <a:srgbClr val="3B3B3B"/>
                </a:solidFill>
                <a:ea typeface="+mn-lt"/>
                <a:cs typeface="+mn-lt"/>
              </a:rPr>
              <a:t> </a:t>
            </a:r>
            <a:r>
              <a:rPr lang="en-US" altLang="ko-KR">
                <a:solidFill>
                  <a:srgbClr val="3B3B3B"/>
                </a:solidFill>
                <a:ea typeface="+mn-lt"/>
                <a:cs typeface="+mn-lt"/>
              </a:rPr>
              <a:t>op</a:t>
            </a:r>
            <a:r>
              <a:rPr lang="ko-KR">
                <a:solidFill>
                  <a:srgbClr val="3B3B3B"/>
                </a:solidFill>
                <a:ea typeface="+mn-lt"/>
                <a:cs typeface="+mn-lt"/>
              </a:rPr>
              <a:t>가 가장많이 실행됨 </a:t>
            </a:r>
            <a:endParaRPr lang="ko-KR">
              <a:ea typeface="+mn-lt"/>
              <a:cs typeface="+mn-lt"/>
            </a:endParaRPr>
          </a:p>
          <a:p>
            <a:pPr marL="575945" lvl="1">
              <a:buFont typeface="Arial" panose="05000000000000000000" pitchFamily="2" charset="2"/>
              <a:buChar char="•"/>
            </a:pPr>
            <a:r>
              <a:rPr lang="en-US">
                <a:solidFill>
                  <a:srgbClr val="3B3B3B"/>
                </a:solidFill>
                <a:ea typeface="+mn-lt"/>
                <a:cs typeface="+mn-lt"/>
              </a:rPr>
              <a:t>pipeline</a:t>
            </a:r>
            <a:r>
              <a:rPr lang="ko-KR" altLang="en-US">
                <a:solidFill>
                  <a:srgbClr val="3B3B3B"/>
                </a:solidFill>
                <a:ea typeface="+mn-lt"/>
                <a:cs typeface="+mn-lt"/>
              </a:rPr>
              <a:t>이</a:t>
            </a:r>
            <a:r>
              <a:rPr lang="en-US" dirty="0">
                <a:solidFill>
                  <a:srgbClr val="3B3B3B"/>
                </a:solidFill>
                <a:ea typeface="+mn-lt"/>
                <a:cs typeface="+mn-lt"/>
              </a:rPr>
              <a:t> </a:t>
            </a:r>
            <a:r>
              <a:rPr lang="ko-KR" altLang="en-US">
                <a:solidFill>
                  <a:srgbClr val="3B3B3B"/>
                </a:solidFill>
                <a:ea typeface="+mn-lt"/>
                <a:cs typeface="+mn-lt"/>
              </a:rPr>
              <a:t>재사용되고있는</a:t>
            </a:r>
            <a:r>
              <a:rPr lang="en-US" dirty="0">
                <a:solidFill>
                  <a:srgbClr val="3B3B3B"/>
                </a:solidFill>
                <a:ea typeface="+mn-lt"/>
                <a:cs typeface="+mn-lt"/>
              </a:rPr>
              <a:t> </a:t>
            </a:r>
            <a:r>
              <a:rPr lang="ko-KR" altLang="en-US">
                <a:solidFill>
                  <a:srgbClr val="3B3B3B"/>
                </a:solidFill>
                <a:ea typeface="+mn-lt"/>
                <a:cs typeface="+mn-lt"/>
              </a:rPr>
              <a:t>비율이</a:t>
            </a:r>
            <a:r>
              <a:rPr lang="en-US" dirty="0">
                <a:solidFill>
                  <a:srgbClr val="3B3B3B"/>
                </a:solidFill>
                <a:ea typeface="+mn-lt"/>
                <a:cs typeface="+mn-lt"/>
              </a:rPr>
              <a:t> </a:t>
            </a:r>
            <a:r>
              <a:rPr lang="ko-KR" altLang="en-US">
                <a:solidFill>
                  <a:srgbClr val="3B3B3B"/>
                </a:solidFill>
                <a:ea typeface="+mn-lt"/>
                <a:cs typeface="+mn-lt"/>
              </a:rPr>
              <a:t>높음</a:t>
            </a:r>
            <a:r>
              <a:rPr lang="en-US" dirty="0">
                <a:solidFill>
                  <a:srgbClr val="3B3B3B"/>
                </a:solidFill>
                <a:ea typeface="+mn-lt"/>
                <a:cs typeface="+mn-lt"/>
              </a:rPr>
              <a:t> </a:t>
            </a:r>
            <a:endParaRPr lang="ko-KR" dirty="0">
              <a:ea typeface="+mn-lt"/>
              <a:cs typeface="+mn-lt"/>
            </a:endParaRPr>
          </a:p>
          <a:p>
            <a:r>
              <a:rPr lang="ko-KR">
                <a:solidFill>
                  <a:srgbClr val="3B3B3B"/>
                </a:solidFill>
                <a:ea typeface="+mn-lt"/>
                <a:cs typeface="+mn-lt"/>
              </a:rPr>
              <a:t>Map Op가 여러 번 재실행되고 있음 </a:t>
            </a:r>
            <a:endParaRPr lang="ko-KR" altLang="en-US" dirty="0">
              <a:solidFill>
                <a:srgbClr val="3B3B3B"/>
              </a:solidFill>
              <a:cs typeface="lato"/>
            </a:endParaRPr>
          </a:p>
          <a:p>
            <a:pPr marL="575945" lvl="1"/>
            <a:r>
              <a:rPr lang="ko-KR" altLang="en-US">
                <a:solidFill>
                  <a:srgbClr val="3B3B3B"/>
                </a:solidFill>
                <a:cs typeface="lato"/>
              </a:rPr>
              <a:t>재실행 case 중 Map Op의 caching 비율은 19%에 불과 </a:t>
            </a:r>
            <a:endParaRPr lang="ko-KR" altLang="en-US" dirty="0">
              <a:solidFill>
                <a:srgbClr val="3B3B3B"/>
              </a:solidFill>
              <a:cs typeface="lato"/>
            </a:endParaRPr>
          </a:p>
          <a:p>
            <a:pPr marL="347345" lvl="1"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sz="1600"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25</a:t>
            </a:fld>
            <a:endParaRPr lang="ko-KR" altLang="en-US" dirty="0"/>
          </a:p>
        </p:txBody>
      </p:sp>
      <p:pic>
        <p:nvPicPr>
          <p:cNvPr id="6" name="그림 6">
            <a:extLst>
              <a:ext uri="{FF2B5EF4-FFF2-40B4-BE49-F238E27FC236}">
                <a16:creationId xmlns:a16="http://schemas.microsoft.com/office/drawing/2014/main" id="{B2F73A4F-C1B0-4702-B024-71E8D21C3B31}"/>
              </a:ext>
            </a:extLst>
          </p:cNvPr>
          <p:cNvPicPr>
            <a:picLocks noChangeAspect="1"/>
          </p:cNvPicPr>
          <p:nvPr/>
        </p:nvPicPr>
        <p:blipFill rotWithShape="1">
          <a:blip r:embed="rId3"/>
          <a:srcRect l="9555" t="5063" r="444" b="3797"/>
          <a:stretch/>
        </p:blipFill>
        <p:spPr>
          <a:xfrm>
            <a:off x="7939413" y="3445505"/>
            <a:ext cx="4225628" cy="3014238"/>
          </a:xfrm>
          <a:prstGeom prst="rect">
            <a:avLst/>
          </a:prstGeom>
        </p:spPr>
      </p:pic>
      <p:pic>
        <p:nvPicPr>
          <p:cNvPr id="5" name="그림 6">
            <a:extLst>
              <a:ext uri="{FF2B5EF4-FFF2-40B4-BE49-F238E27FC236}">
                <a16:creationId xmlns:a16="http://schemas.microsoft.com/office/drawing/2014/main" id="{80B473D4-81B8-4364-8DAC-4FB9FDBE5FC6}"/>
              </a:ext>
            </a:extLst>
          </p:cNvPr>
          <p:cNvPicPr>
            <a:picLocks noChangeAspect="1"/>
          </p:cNvPicPr>
          <p:nvPr/>
        </p:nvPicPr>
        <p:blipFill rotWithShape="1">
          <a:blip r:embed="rId4"/>
          <a:srcRect t="9494" r="204" b="5881"/>
          <a:stretch/>
        </p:blipFill>
        <p:spPr>
          <a:xfrm>
            <a:off x="2845496" y="3670809"/>
            <a:ext cx="5102275" cy="2788465"/>
          </a:xfrm>
          <a:prstGeom prst="rect">
            <a:avLst/>
          </a:prstGeom>
        </p:spPr>
      </p:pic>
    </p:spTree>
    <p:extLst>
      <p:ext uri="{BB962C8B-B14F-4D97-AF65-F5344CB8AC3E}">
        <p14:creationId xmlns:p14="http://schemas.microsoft.com/office/powerpoint/2010/main" val="301709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Future Research</a:t>
            </a:r>
            <a:endParaRPr lang="en-US" altLang="ko-KR"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en-US" altLang="ko-KR">
                <a:solidFill>
                  <a:srgbClr val="3B3B3B"/>
                </a:solidFill>
                <a:cs typeface="lato"/>
              </a:rPr>
              <a:t>Automating caching</a:t>
            </a:r>
            <a:endParaRPr lang="en-US" altLang="ko-KR" dirty="0">
              <a:solidFill>
                <a:srgbClr val="3B3B3B"/>
              </a:solidFill>
              <a:cs typeface="lato"/>
            </a:endParaRPr>
          </a:p>
          <a:p>
            <a:pPr marL="575945" lvl="1"/>
            <a:r>
              <a:rPr lang="en-US" altLang="ko-KR">
                <a:solidFill>
                  <a:srgbClr val="3B3B3B"/>
                </a:solidFill>
                <a:cs typeface="lato"/>
              </a:rPr>
              <a:t>Data caching으로 인한 throughput 개선가능 </a:t>
            </a:r>
            <a:endParaRPr lang="en-US" altLang="ko-KR" dirty="0">
              <a:solidFill>
                <a:srgbClr val="3B3B3B"/>
              </a:solidFill>
              <a:cs typeface="lato"/>
            </a:endParaRPr>
          </a:p>
          <a:p>
            <a:pPr marL="575945" lvl="1"/>
            <a:r>
              <a:rPr lang="en-US" altLang="ko-KR">
                <a:solidFill>
                  <a:srgbClr val="3B3B3B"/>
                </a:solidFill>
                <a:cs typeface="lato"/>
              </a:rPr>
              <a:t>RAM 사용량 등의 비용효율적인 측면을 고려한 자동 data caching 기능  </a:t>
            </a:r>
          </a:p>
          <a:p>
            <a:pPr marL="575945" lvl="1"/>
            <a:r>
              <a:rPr lang="en-US" altLang="ko-KR">
                <a:solidFill>
                  <a:srgbClr val="3B3B3B"/>
                </a:solidFill>
                <a:cs typeface="lato"/>
              </a:rPr>
              <a:t>재실행으로 인한 overhead 감소 </a:t>
            </a: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sz="1600"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26</a:t>
            </a:fld>
            <a:endParaRPr lang="ko-KR" altLang="en-US" dirty="0"/>
          </a:p>
        </p:txBody>
      </p:sp>
    </p:spTree>
    <p:extLst>
      <p:ext uri="{BB962C8B-B14F-4D97-AF65-F5344CB8AC3E}">
        <p14:creationId xmlns:p14="http://schemas.microsoft.com/office/powerpoint/2010/main" val="327590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en-US" altLang="ko-KR">
                <a:latin typeface="+mn-ea"/>
                <a:ea typeface="+mn-ea"/>
                <a:cs typeface="lato"/>
              </a:rPr>
              <a:t>Conclusion</a:t>
            </a:r>
            <a:endParaRPr lang="en-US" altLang="ko-KR"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a:xfrm>
            <a:off x="184334" y="866127"/>
            <a:ext cx="11757660" cy="5146052"/>
          </a:xfrm>
        </p:spPr>
        <p:txBody>
          <a:bodyPr vert="horz" lIns="91440" tIns="45720" rIns="91440" bIns="45720" rtlCol="0" anchor="t">
            <a:normAutofit/>
          </a:bodyPr>
          <a:lstStyle/>
          <a:p>
            <a:r>
              <a:rPr lang="en-US" altLang="ko-KR">
                <a:solidFill>
                  <a:srgbClr val="3B3B3B"/>
                </a:solidFill>
                <a:cs typeface="lato"/>
              </a:rPr>
              <a:t>tf.data : </a:t>
            </a:r>
            <a:r>
              <a:rPr lang="en-US">
                <a:ea typeface="+mn-lt"/>
                <a:cs typeface="+mn-lt"/>
              </a:rPr>
              <a:t>framework for building and executing efficient input data pipelines</a:t>
            </a:r>
            <a:endParaRPr lang="en-US">
              <a:solidFill>
                <a:srgbClr val="3B3B3B"/>
              </a:solidFill>
              <a:cs typeface="lato"/>
            </a:endParaRPr>
          </a:p>
          <a:p>
            <a:r>
              <a:rPr lang="en-US">
                <a:solidFill>
                  <a:srgbClr val="3B3B3B"/>
                </a:solidFill>
                <a:cs typeface="lato"/>
              </a:rPr>
              <a:t>tf.data</a:t>
            </a:r>
            <a:r>
              <a:rPr lang="ko-KR" altLang="en-US">
                <a:solidFill>
                  <a:srgbClr val="3B3B3B"/>
                </a:solidFill>
                <a:cs typeface="lato"/>
              </a:rPr>
              <a:t>의 operation들의 조합으로 다양한 </a:t>
            </a:r>
            <a:r>
              <a:rPr lang="en-US" altLang="ko-KR">
                <a:ea typeface="+mn-lt"/>
                <a:cs typeface="lato"/>
              </a:rPr>
              <a:t>input data pipeline을 쉽게구성</a:t>
            </a:r>
            <a:endParaRPr lang="en-US" altLang="ko-KR">
              <a:solidFill>
                <a:srgbClr val="3B3B3B"/>
              </a:solidFill>
              <a:cs typeface="lato"/>
            </a:endParaRPr>
          </a:p>
          <a:p>
            <a:r>
              <a:rPr lang="en-US" altLang="ko-KR">
                <a:solidFill>
                  <a:srgbClr val="3B3B3B"/>
                </a:solidFill>
                <a:cs typeface="lato"/>
              </a:rPr>
              <a:t>Operation parameter를 통해  pipeline 최적화 가능</a:t>
            </a:r>
            <a:endParaRPr lang="en-US" altLang="ko-KR" dirty="0">
              <a:solidFill>
                <a:srgbClr val="3B3B3B"/>
              </a:solidFill>
              <a:cs typeface="lato"/>
            </a:endParaRPr>
          </a:p>
          <a:p>
            <a:r>
              <a:rPr lang="en-US" altLang="ko-KR">
                <a:solidFill>
                  <a:srgbClr val="3B3B3B"/>
                </a:solidFill>
                <a:cs typeface="lato"/>
              </a:rPr>
              <a:t>강화학습기반 Dynamic parameter autotunning 지원 </a:t>
            </a:r>
            <a:endParaRPr lang="en-US" altLang="ko-KR" dirty="0">
              <a:solidFill>
                <a:srgbClr val="3B3B3B"/>
              </a:solidFill>
              <a:cs typeface="lato"/>
            </a:endParaRPr>
          </a:p>
          <a:p>
            <a:r>
              <a:rPr lang="en-US" altLang="ko-KR">
                <a:solidFill>
                  <a:srgbClr val="3B3B3B"/>
                </a:solidFill>
                <a:cs typeface="lato"/>
              </a:rPr>
              <a:t>tf.data를 사용한 ResNET50의 end-to-end training time 경우 baseline보다 10배 성능개선 </a:t>
            </a: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sz="1600"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ko-KR" altLang="en-US" dirty="0">
              <a:solidFill>
                <a:srgbClr val="3B3B3B"/>
              </a:solidFill>
              <a:cs typeface="lato"/>
            </a:endParaRPr>
          </a:p>
          <a:p>
            <a:pPr marL="575945" lvl="1"/>
            <a:endParaRPr lang="ko-KR" altLang="en-US" dirty="0">
              <a:solidFill>
                <a:srgbClr val="3B3B3B"/>
              </a:solidFill>
              <a:cs typeface="lato"/>
            </a:endParaRPr>
          </a:p>
          <a:p>
            <a:endParaRPr lang="ko-KR" altLang="en-US" dirty="0">
              <a:solidFill>
                <a:srgbClr val="3B3B3B"/>
              </a:solidFill>
              <a:cs typeface="lato"/>
            </a:endParaRPr>
          </a:p>
          <a:p>
            <a:endParaRPr lang="ko-KR" alt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dirty="0">
              <a:solidFill>
                <a:srgbClr val="3B3B3B"/>
              </a:solidFill>
              <a:cs typeface="lato"/>
            </a:endParaRPr>
          </a:p>
          <a:p>
            <a:pPr>
              <a:buFont typeface="Wingdings"/>
              <a:buChar char="§"/>
            </a:pPr>
            <a:endParaRPr lang="en-US" altLang="ko-KR"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27</a:t>
            </a:fld>
            <a:endParaRPr lang="ko-KR" altLang="en-US" dirty="0"/>
          </a:p>
        </p:txBody>
      </p:sp>
    </p:spTree>
    <p:extLst>
      <p:ext uri="{BB962C8B-B14F-4D97-AF65-F5344CB8AC3E}">
        <p14:creationId xmlns:p14="http://schemas.microsoft.com/office/powerpoint/2010/main" val="25556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Introduction</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a:solidFill>
                  <a:srgbClr val="3B3B3B"/>
                </a:solidFill>
                <a:cs typeface="lato"/>
              </a:rPr>
              <a:t>ML </a:t>
            </a:r>
            <a:r>
              <a:rPr lang="en-US" altLang="ko-KR" dirty="0" err="1">
                <a:solidFill>
                  <a:srgbClr val="3B3B3B"/>
                </a:solidFill>
                <a:cs typeface="lato"/>
              </a:rPr>
              <a:t>훈련을</a:t>
            </a:r>
            <a:r>
              <a:rPr lang="en-US" altLang="ko-KR" dirty="0">
                <a:solidFill>
                  <a:srgbClr val="3B3B3B"/>
                </a:solidFill>
                <a:cs typeface="lato"/>
              </a:rPr>
              <a:t> </a:t>
            </a:r>
            <a:r>
              <a:rPr lang="en-US" altLang="ko-KR" dirty="0" err="1">
                <a:solidFill>
                  <a:srgbClr val="3B3B3B"/>
                </a:solidFill>
                <a:cs typeface="lato"/>
              </a:rPr>
              <a:t>위한</a:t>
            </a:r>
            <a:r>
              <a:rPr lang="en-US" altLang="ko-KR" dirty="0">
                <a:solidFill>
                  <a:srgbClr val="3B3B3B"/>
                </a:solidFill>
                <a:cs typeface="lato"/>
              </a:rPr>
              <a:t> </a:t>
            </a:r>
            <a:r>
              <a:rPr lang="en-US" altLang="ko-KR" dirty="0" err="1">
                <a:solidFill>
                  <a:srgbClr val="3B3B3B"/>
                </a:solidFill>
                <a:cs typeface="lato"/>
              </a:rPr>
              <a:t>하드웨어</a:t>
            </a:r>
            <a:r>
              <a:rPr lang="en-US" altLang="ko-KR" dirty="0">
                <a:solidFill>
                  <a:srgbClr val="3B3B3B"/>
                </a:solidFill>
                <a:cs typeface="lato"/>
              </a:rPr>
              <a:t> </a:t>
            </a:r>
            <a:r>
              <a:rPr lang="en-US" altLang="ko-KR" dirty="0" err="1">
                <a:solidFill>
                  <a:srgbClr val="3B3B3B"/>
                </a:solidFill>
                <a:cs typeface="lato"/>
              </a:rPr>
              <a:t>가속기</a:t>
            </a:r>
            <a:r>
              <a:rPr lang="en-US" altLang="ko-KR" dirty="0">
                <a:solidFill>
                  <a:srgbClr val="3B3B3B"/>
                </a:solidFill>
                <a:cs typeface="lato"/>
              </a:rPr>
              <a:t>(GPU, TPU)는 </a:t>
            </a:r>
            <a:r>
              <a:rPr lang="en-US" altLang="ko-KR" dirty="0" err="1">
                <a:solidFill>
                  <a:srgbClr val="3B3B3B"/>
                </a:solidFill>
                <a:cs typeface="lato"/>
              </a:rPr>
              <a:t>선형대수</a:t>
            </a:r>
            <a:r>
              <a:rPr lang="en-US" altLang="ko-KR" dirty="0">
                <a:solidFill>
                  <a:srgbClr val="3B3B3B"/>
                </a:solidFill>
                <a:cs typeface="lato"/>
              </a:rPr>
              <a:t> </a:t>
            </a:r>
            <a:r>
              <a:rPr lang="en-US" altLang="ko-KR" dirty="0" err="1">
                <a:solidFill>
                  <a:srgbClr val="3B3B3B"/>
                </a:solidFill>
                <a:cs typeface="lato"/>
              </a:rPr>
              <a:t>연산에</a:t>
            </a:r>
            <a:r>
              <a:rPr lang="en-US" altLang="ko-KR" dirty="0">
                <a:solidFill>
                  <a:srgbClr val="3B3B3B"/>
                </a:solidFill>
                <a:cs typeface="lato"/>
              </a:rPr>
              <a:t> </a:t>
            </a:r>
            <a:r>
              <a:rPr lang="en-US" altLang="ko-KR" dirty="0" err="1">
                <a:solidFill>
                  <a:srgbClr val="3B3B3B"/>
                </a:solidFill>
                <a:cs typeface="lato"/>
              </a:rPr>
              <a:t>특화되도록</a:t>
            </a:r>
            <a:r>
              <a:rPr lang="en-US" altLang="ko-KR" dirty="0">
                <a:solidFill>
                  <a:srgbClr val="3B3B3B"/>
                </a:solidFill>
                <a:cs typeface="lato"/>
              </a:rPr>
              <a:t> </a:t>
            </a:r>
            <a:r>
              <a:rPr lang="en-US" altLang="ko-KR" dirty="0" err="1">
                <a:solidFill>
                  <a:srgbClr val="3B3B3B"/>
                </a:solidFill>
                <a:cs typeface="lato"/>
              </a:rPr>
              <a:t>설계됨</a:t>
            </a:r>
            <a:r>
              <a:rPr lang="en-US" altLang="ko-KR" dirty="0">
                <a:solidFill>
                  <a:srgbClr val="3B3B3B"/>
                </a:solidFill>
                <a:cs typeface="lato"/>
              </a:rPr>
              <a:t> </a:t>
            </a:r>
            <a:endParaRPr lang="ko-KR" altLang="en-US" dirty="0">
              <a:solidFill>
                <a:srgbClr val="3B3B3B"/>
              </a:solidFill>
              <a:cs typeface="lato"/>
            </a:endParaRPr>
          </a:p>
          <a:p>
            <a:r>
              <a:rPr lang="en-US" altLang="ko-KR" dirty="0" err="1">
                <a:solidFill>
                  <a:srgbClr val="3B3B3B"/>
                </a:solidFill>
                <a:cs typeface="lato"/>
              </a:rPr>
              <a:t>일반적인</a:t>
            </a:r>
            <a:r>
              <a:rPr lang="en-US" altLang="ko-KR" dirty="0">
                <a:solidFill>
                  <a:srgbClr val="3B3B3B"/>
                </a:solidFill>
                <a:cs typeface="lato"/>
              </a:rPr>
              <a:t> data preprocessing </a:t>
            </a:r>
            <a:r>
              <a:rPr lang="en-US" altLang="ko-KR" dirty="0" err="1">
                <a:solidFill>
                  <a:srgbClr val="3B3B3B"/>
                </a:solidFill>
                <a:cs typeface="lato"/>
              </a:rPr>
              <a:t>연산에</a:t>
            </a:r>
            <a:r>
              <a:rPr lang="en-US" altLang="ko-KR" dirty="0">
                <a:solidFill>
                  <a:srgbClr val="3B3B3B"/>
                </a:solidFill>
                <a:cs typeface="lato"/>
              </a:rPr>
              <a:t> </a:t>
            </a:r>
            <a:r>
              <a:rPr lang="en-US" altLang="ko-KR" dirty="0" err="1">
                <a:solidFill>
                  <a:srgbClr val="3B3B3B"/>
                </a:solidFill>
                <a:cs typeface="lato"/>
              </a:rPr>
              <a:t>부적합</a:t>
            </a:r>
            <a:r>
              <a:rPr lang="en-US" altLang="ko-KR" dirty="0">
                <a:solidFill>
                  <a:srgbClr val="3B3B3B"/>
                </a:solidFill>
                <a:cs typeface="lato"/>
              </a:rPr>
              <a:t> (limited support)</a:t>
            </a:r>
            <a:endParaRPr lang="ko-KR" dirty="0">
              <a:solidFill>
                <a:srgbClr val="3B3B3B"/>
              </a:solidFill>
              <a:cs typeface="lato"/>
            </a:endParaRPr>
          </a:p>
          <a:p>
            <a:r>
              <a:rPr lang="en-US" altLang="ko-KR" dirty="0">
                <a:solidFill>
                  <a:srgbClr val="3B3B3B"/>
                </a:solidFill>
                <a:cs typeface="lato"/>
              </a:rPr>
              <a:t> input data </a:t>
            </a:r>
            <a:r>
              <a:rPr lang="en-US" altLang="ko-KR" dirty="0" err="1">
                <a:solidFill>
                  <a:srgbClr val="3B3B3B"/>
                </a:solidFill>
                <a:cs typeface="lato"/>
              </a:rPr>
              <a:t>preprocessing과</a:t>
            </a:r>
            <a:r>
              <a:rPr lang="en-US" dirty="0">
                <a:solidFill>
                  <a:srgbClr val="3B3B3B"/>
                </a:solidFill>
                <a:cs typeface="lato"/>
              </a:rPr>
              <a:t> </a:t>
            </a:r>
            <a:r>
              <a:rPr lang="en-US" altLang="ko-KR" dirty="0" err="1">
                <a:solidFill>
                  <a:srgbClr val="3B3B3B"/>
                </a:solidFill>
                <a:cs typeface="lato"/>
              </a:rPr>
              <a:t>전송을</a:t>
            </a:r>
            <a:r>
              <a:rPr lang="en-US" altLang="ko-KR" dirty="0">
                <a:solidFill>
                  <a:srgbClr val="3B3B3B"/>
                </a:solidFill>
                <a:cs typeface="lato"/>
              </a:rPr>
              <a:t> </a:t>
            </a:r>
            <a:r>
              <a:rPr lang="en-US" altLang="ko-KR" dirty="0" err="1">
                <a:solidFill>
                  <a:srgbClr val="3B3B3B"/>
                </a:solidFill>
                <a:cs typeface="lato"/>
              </a:rPr>
              <a:t>CPU가</a:t>
            </a:r>
            <a:r>
              <a:rPr lang="en-US" altLang="ko-KR" dirty="0">
                <a:solidFill>
                  <a:srgbClr val="3B3B3B"/>
                </a:solidFill>
                <a:cs typeface="lato"/>
              </a:rPr>
              <a:t> </a:t>
            </a:r>
            <a:r>
              <a:rPr lang="en-US" altLang="ko-KR" dirty="0" err="1">
                <a:solidFill>
                  <a:srgbClr val="3B3B3B"/>
                </a:solidFill>
                <a:cs typeface="lato"/>
              </a:rPr>
              <a:t>담당</a:t>
            </a:r>
            <a:r>
              <a:rPr lang="en-US" altLang="ko-KR" dirty="0">
                <a:solidFill>
                  <a:srgbClr val="3B3B3B"/>
                </a:solidFill>
                <a:cs typeface="lato"/>
              </a:rPr>
              <a:t> </a:t>
            </a:r>
            <a:endParaRPr lang="ko-KR" altLang="en-US" dirty="0">
              <a:solidFill>
                <a:srgbClr val="3B3B3B"/>
              </a:solidFill>
              <a:cs typeface="lato"/>
            </a:endParaRPr>
          </a:p>
          <a:p>
            <a:r>
              <a:rPr lang="en-US" altLang="ko-KR" dirty="0" err="1">
                <a:solidFill>
                  <a:srgbClr val="3B3B3B"/>
                </a:solidFill>
                <a:cs typeface="lato"/>
              </a:rPr>
              <a:t>빠르고</a:t>
            </a:r>
            <a:r>
              <a:rPr lang="en-US" altLang="ko-KR" dirty="0">
                <a:solidFill>
                  <a:srgbClr val="3B3B3B"/>
                </a:solidFill>
                <a:cs typeface="lato"/>
              </a:rPr>
              <a:t> </a:t>
            </a:r>
            <a:r>
              <a:rPr lang="en-US" altLang="ko-KR" dirty="0" err="1">
                <a:solidFill>
                  <a:srgbClr val="3B3B3B"/>
                </a:solidFill>
                <a:cs typeface="lato"/>
              </a:rPr>
              <a:t>지속적인</a:t>
            </a:r>
            <a:r>
              <a:rPr lang="en-US" altLang="ko-KR" dirty="0">
                <a:solidFill>
                  <a:srgbClr val="3B3B3B"/>
                </a:solidFill>
                <a:cs typeface="lato"/>
              </a:rPr>
              <a:t> </a:t>
            </a:r>
            <a:r>
              <a:rPr lang="en-US" altLang="ko-KR" dirty="0" err="1">
                <a:solidFill>
                  <a:srgbClr val="3B3B3B"/>
                </a:solidFill>
                <a:cs typeface="lato"/>
              </a:rPr>
              <a:t>데이터</a:t>
            </a:r>
            <a:r>
              <a:rPr lang="en-US" altLang="ko-KR" dirty="0">
                <a:solidFill>
                  <a:srgbClr val="3B3B3B"/>
                </a:solidFill>
                <a:cs typeface="lato"/>
              </a:rPr>
              <a:t> </a:t>
            </a:r>
            <a:r>
              <a:rPr lang="en-US" altLang="ko-KR" dirty="0" err="1">
                <a:solidFill>
                  <a:srgbClr val="3B3B3B"/>
                </a:solidFill>
                <a:cs typeface="lato"/>
              </a:rPr>
              <a:t>공급으로</a:t>
            </a:r>
            <a:r>
              <a:rPr lang="en-US" altLang="ko-KR" dirty="0">
                <a:solidFill>
                  <a:srgbClr val="3B3B3B"/>
                </a:solidFill>
                <a:cs typeface="lato"/>
              </a:rPr>
              <a:t> </a:t>
            </a:r>
            <a:r>
              <a:rPr lang="en-US" altLang="ko-KR" dirty="0" err="1">
                <a:solidFill>
                  <a:srgbClr val="3B3B3B"/>
                </a:solidFill>
                <a:cs typeface="lato"/>
              </a:rPr>
              <a:t>높은</a:t>
            </a:r>
            <a:r>
              <a:rPr lang="en-US" altLang="ko-KR" dirty="0">
                <a:solidFill>
                  <a:srgbClr val="3B3B3B"/>
                </a:solidFill>
                <a:cs typeface="lato"/>
              </a:rPr>
              <a:t> </a:t>
            </a:r>
            <a:r>
              <a:rPr lang="en-US" dirty="0">
                <a:solidFill>
                  <a:srgbClr val="3B3B3B"/>
                </a:solidFill>
                <a:ea typeface="+mn-lt"/>
                <a:cs typeface="+mn-lt"/>
              </a:rPr>
              <a:t>GPU, TPU</a:t>
            </a:r>
            <a:r>
              <a:rPr lang="en-US" altLang="ko-KR" dirty="0">
                <a:solidFill>
                  <a:srgbClr val="3B3B3B"/>
                </a:solidFill>
                <a:cs typeface="lato"/>
              </a:rPr>
              <a:t> </a:t>
            </a:r>
            <a:r>
              <a:rPr lang="en-US" altLang="ko-KR" dirty="0" err="1">
                <a:solidFill>
                  <a:srgbClr val="3B3B3B"/>
                </a:solidFill>
                <a:cs typeface="lato"/>
              </a:rPr>
              <a:t>utilization을</a:t>
            </a:r>
            <a:r>
              <a:rPr lang="en-US" altLang="ko-KR" dirty="0">
                <a:solidFill>
                  <a:srgbClr val="3B3B3B"/>
                </a:solidFill>
                <a:cs typeface="lato"/>
              </a:rPr>
              <a:t> </a:t>
            </a:r>
            <a:r>
              <a:rPr lang="en-US" altLang="ko-KR" dirty="0" err="1">
                <a:solidFill>
                  <a:srgbClr val="3B3B3B"/>
                </a:solidFill>
                <a:cs typeface="lato"/>
              </a:rPr>
              <a:t>유지하는것이</a:t>
            </a:r>
            <a:r>
              <a:rPr lang="en-US" altLang="ko-KR" dirty="0">
                <a:solidFill>
                  <a:srgbClr val="3B3B3B"/>
                </a:solidFill>
                <a:cs typeface="lato"/>
              </a:rPr>
              <a:t> </a:t>
            </a:r>
            <a:r>
              <a:rPr lang="en-US" altLang="ko-KR" dirty="0" err="1">
                <a:solidFill>
                  <a:srgbClr val="3B3B3B"/>
                </a:solidFill>
                <a:cs typeface="lato"/>
              </a:rPr>
              <a:t>중요</a:t>
            </a:r>
            <a:r>
              <a:rPr lang="en-US" altLang="ko-KR" dirty="0">
                <a:solidFill>
                  <a:srgbClr val="3B3B3B"/>
                </a:solidFill>
                <a:cs typeface="lato"/>
              </a:rPr>
              <a:t> </a:t>
            </a: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3</a:t>
            </a:fld>
            <a:endParaRPr lang="ko-KR" altLang="en-US" dirty="0"/>
          </a:p>
        </p:txBody>
      </p:sp>
    </p:spTree>
    <p:extLst>
      <p:ext uri="{BB962C8B-B14F-4D97-AF65-F5344CB8AC3E}">
        <p14:creationId xmlns:p14="http://schemas.microsoft.com/office/powerpoint/2010/main" val="428165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Introduction</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err="1">
                <a:solidFill>
                  <a:srgbClr val="3B3B3B"/>
                </a:solidFill>
                <a:cs typeface="lato"/>
              </a:rPr>
              <a:t>tf.data</a:t>
            </a:r>
            <a:r>
              <a:rPr lang="en-US" altLang="ko-KR" dirty="0">
                <a:solidFill>
                  <a:srgbClr val="3B3B3B"/>
                </a:solidFill>
                <a:cs typeface="lato"/>
              </a:rPr>
              <a:t> </a:t>
            </a:r>
            <a:r>
              <a:rPr lang="en-US" altLang="ko-KR" err="1">
                <a:solidFill>
                  <a:srgbClr val="3B3B3B"/>
                </a:solidFill>
                <a:cs typeface="lato"/>
              </a:rPr>
              <a:t>API는</a:t>
            </a:r>
            <a:r>
              <a:rPr lang="en-US" altLang="ko-KR" dirty="0">
                <a:solidFill>
                  <a:srgbClr val="3B3B3B"/>
                </a:solidFill>
                <a:cs typeface="lato"/>
              </a:rPr>
              <a:t> </a:t>
            </a:r>
            <a:r>
              <a:rPr lang="en-US" dirty="0">
                <a:ea typeface="+mn-lt"/>
                <a:cs typeface="+mn-lt"/>
              </a:rPr>
              <a:t>user-defined functions </a:t>
            </a:r>
            <a:r>
              <a:rPr lang="ko-KR" altLang="en-US" dirty="0">
                <a:ea typeface="+mn-lt"/>
                <a:cs typeface="+mn-lt"/>
              </a:rPr>
              <a:t>에</a:t>
            </a:r>
            <a:r>
              <a:rPr lang="en-US" dirty="0">
                <a:ea typeface="+mn-lt"/>
                <a:cs typeface="+mn-lt"/>
              </a:rPr>
              <a:t> </a:t>
            </a:r>
            <a:r>
              <a:rPr lang="ko-KR" altLang="en-US" dirty="0">
                <a:ea typeface="+mn-lt"/>
                <a:cs typeface="+mn-lt"/>
              </a:rPr>
              <a:t>의해</a:t>
            </a:r>
            <a:r>
              <a:rPr lang="en-US" dirty="0">
                <a:ea typeface="+mn-lt"/>
                <a:cs typeface="+mn-lt"/>
              </a:rPr>
              <a:t> parameterized </a:t>
            </a:r>
            <a:r>
              <a:rPr lang="ko-KR" altLang="en-US" dirty="0">
                <a:ea typeface="+mn-lt"/>
                <a:cs typeface="+mn-lt"/>
              </a:rPr>
              <a:t>될</a:t>
            </a:r>
            <a:r>
              <a:rPr lang="en-US" dirty="0">
                <a:ea typeface="+mn-lt"/>
                <a:cs typeface="+mn-lt"/>
              </a:rPr>
              <a:t> </a:t>
            </a:r>
            <a:r>
              <a:rPr lang="ko-KR" altLang="en-US" dirty="0">
                <a:ea typeface="+mn-lt"/>
                <a:cs typeface="+mn-lt"/>
              </a:rPr>
              <a:t>수</a:t>
            </a:r>
            <a:r>
              <a:rPr lang="en-US" dirty="0">
                <a:ea typeface="+mn-lt"/>
                <a:cs typeface="+mn-lt"/>
              </a:rPr>
              <a:t> </a:t>
            </a:r>
            <a:r>
              <a:rPr lang="ko-KR" altLang="en-US" dirty="0">
                <a:ea typeface="+mn-lt"/>
                <a:cs typeface="+mn-lt"/>
              </a:rPr>
              <a:t>있는</a:t>
            </a:r>
            <a:r>
              <a:rPr lang="en-US" altLang="ko-KR" dirty="0">
                <a:ea typeface="+mn-lt"/>
                <a:cs typeface="+mn-lt"/>
              </a:rPr>
              <a:t> </a:t>
            </a:r>
            <a:r>
              <a:rPr lang="en-US" altLang="ko-KR">
                <a:ea typeface="+mn-lt"/>
                <a:cs typeface="+mn-lt"/>
              </a:rPr>
              <a:t>operation을 </a:t>
            </a:r>
            <a:r>
              <a:rPr lang="en-US" altLang="ko-KR" err="1">
                <a:ea typeface="+mn-lt"/>
                <a:cs typeface="+mn-lt"/>
              </a:rPr>
              <a:t>제공하는</a:t>
            </a:r>
            <a:r>
              <a:rPr lang="en-US" altLang="ko-KR" dirty="0">
                <a:ea typeface="+mn-lt"/>
                <a:cs typeface="+mn-lt"/>
              </a:rPr>
              <a:t> </a:t>
            </a:r>
            <a:r>
              <a:rPr lang="en-US" altLang="ko-KR" err="1">
                <a:ea typeface="+mn-lt"/>
                <a:cs typeface="+mn-lt"/>
              </a:rPr>
              <a:t>효율적인</a:t>
            </a:r>
            <a:r>
              <a:rPr lang="en-US" altLang="ko-KR" dirty="0">
                <a:ea typeface="+mn-lt"/>
                <a:cs typeface="+mn-lt"/>
              </a:rPr>
              <a:t> input data pipeline API</a:t>
            </a:r>
            <a:endParaRPr lang="en-US" altLang="ko-KR" dirty="0">
              <a:solidFill>
                <a:srgbClr val="3B3B3B"/>
              </a:solidFill>
              <a:cs typeface="lato"/>
            </a:endParaRPr>
          </a:p>
          <a:p>
            <a:r>
              <a:rPr lang="en-US" altLang="ko-KR" dirty="0">
                <a:solidFill>
                  <a:srgbClr val="3B3B3B"/>
                </a:solidFill>
                <a:cs typeface="lato"/>
              </a:rPr>
              <a:t>2017년 </a:t>
            </a:r>
            <a:r>
              <a:rPr lang="en-US" altLang="ko-KR" err="1">
                <a:solidFill>
                  <a:srgbClr val="3B3B3B"/>
                </a:solidFill>
                <a:cs typeface="lato"/>
              </a:rPr>
              <a:t>부터</a:t>
            </a:r>
            <a:r>
              <a:rPr lang="en-US" altLang="ko-KR" dirty="0">
                <a:solidFill>
                  <a:srgbClr val="3B3B3B"/>
                </a:solidFill>
                <a:cs typeface="lato"/>
              </a:rPr>
              <a:t> </a:t>
            </a:r>
            <a:r>
              <a:rPr lang="en-US" altLang="ko-KR" err="1">
                <a:solidFill>
                  <a:srgbClr val="3B3B3B"/>
                </a:solidFill>
                <a:cs typeface="lato"/>
              </a:rPr>
              <a:t>Tensorflow에</a:t>
            </a:r>
            <a:r>
              <a:rPr lang="en-US" altLang="ko-KR" dirty="0">
                <a:solidFill>
                  <a:srgbClr val="3B3B3B"/>
                </a:solidFill>
                <a:cs typeface="lato"/>
              </a:rPr>
              <a:t> </a:t>
            </a:r>
            <a:r>
              <a:rPr lang="en-US" altLang="ko-KR" err="1">
                <a:solidFill>
                  <a:srgbClr val="3B3B3B"/>
                </a:solidFill>
                <a:cs typeface="lato"/>
              </a:rPr>
              <a:t>추가되어</a:t>
            </a:r>
            <a:r>
              <a:rPr lang="en-US" altLang="ko-KR" dirty="0">
                <a:solidFill>
                  <a:srgbClr val="3B3B3B"/>
                </a:solidFill>
                <a:cs typeface="lato"/>
              </a:rPr>
              <a:t> </a:t>
            </a:r>
            <a:r>
              <a:rPr lang="en-US" altLang="ko-KR" err="1">
                <a:solidFill>
                  <a:srgbClr val="3B3B3B"/>
                </a:solidFill>
                <a:cs typeface="lato"/>
              </a:rPr>
              <a:t>활발하게</a:t>
            </a:r>
            <a:r>
              <a:rPr lang="en-US" altLang="ko-KR" dirty="0">
                <a:solidFill>
                  <a:srgbClr val="3B3B3B"/>
                </a:solidFill>
                <a:cs typeface="lato"/>
              </a:rPr>
              <a:t> </a:t>
            </a:r>
            <a:r>
              <a:rPr lang="en-US" altLang="ko-KR" err="1">
                <a:solidFill>
                  <a:srgbClr val="3B3B3B"/>
                </a:solidFill>
                <a:cs typeface="lato"/>
              </a:rPr>
              <a:t>사용되고</a:t>
            </a:r>
            <a:r>
              <a:rPr lang="en-US" altLang="ko-KR" dirty="0">
                <a:solidFill>
                  <a:srgbClr val="3B3B3B"/>
                </a:solidFill>
                <a:cs typeface="lato"/>
              </a:rPr>
              <a:t> </a:t>
            </a:r>
            <a:r>
              <a:rPr lang="en-US" altLang="ko-KR" err="1">
                <a:solidFill>
                  <a:srgbClr val="3B3B3B"/>
                </a:solidFill>
                <a:cs typeface="lato"/>
              </a:rPr>
              <a:t>있음</a:t>
            </a:r>
            <a:r>
              <a:rPr lang="en-US" altLang="ko-KR" dirty="0">
                <a:solidFill>
                  <a:srgbClr val="3B3B3B"/>
                </a:solidFill>
                <a:cs typeface="lato"/>
              </a:rPr>
              <a:t> </a:t>
            </a:r>
          </a:p>
          <a:p>
            <a:r>
              <a:rPr lang="en-US" altLang="ko-KR" err="1">
                <a:solidFill>
                  <a:srgbClr val="3B3B3B"/>
                </a:solidFill>
                <a:cs typeface="lato"/>
              </a:rPr>
              <a:t>내부적으로</a:t>
            </a:r>
            <a:r>
              <a:rPr lang="en-US" altLang="ko-KR" dirty="0">
                <a:solidFill>
                  <a:srgbClr val="3B3B3B"/>
                </a:solidFill>
                <a:cs typeface="lato"/>
              </a:rPr>
              <a:t> graph </a:t>
            </a:r>
            <a:r>
              <a:rPr lang="en-US" altLang="ko-KR" err="1">
                <a:solidFill>
                  <a:srgbClr val="3B3B3B"/>
                </a:solidFill>
                <a:cs typeface="lato"/>
              </a:rPr>
              <a:t>형태의</a:t>
            </a:r>
            <a:r>
              <a:rPr lang="en-US" altLang="ko-KR" dirty="0">
                <a:solidFill>
                  <a:srgbClr val="3B3B3B"/>
                </a:solidFill>
                <a:cs typeface="lato"/>
              </a:rPr>
              <a:t> </a:t>
            </a:r>
            <a:r>
              <a:rPr lang="en-US" altLang="ko-KR" err="1">
                <a:solidFill>
                  <a:srgbClr val="3B3B3B"/>
                </a:solidFill>
                <a:cs typeface="lato"/>
              </a:rPr>
              <a:t>pipeline구성</a:t>
            </a:r>
            <a:r>
              <a:rPr lang="en-US" altLang="ko-KR" dirty="0">
                <a:solidFill>
                  <a:srgbClr val="3B3B3B"/>
                </a:solidFill>
                <a:cs typeface="lato"/>
              </a:rPr>
              <a:t> </a:t>
            </a:r>
          </a:p>
          <a:p>
            <a:pPr marL="575945" lvl="1">
              <a:buFont typeface="Arial" panose="05000000000000000000" pitchFamily="2" charset="2"/>
              <a:buChar char="•"/>
            </a:pPr>
            <a:r>
              <a:rPr lang="en-US" altLang="ko-KR" err="1">
                <a:solidFill>
                  <a:srgbClr val="3B3B3B"/>
                </a:solidFill>
                <a:cs typeface="lato"/>
              </a:rPr>
              <a:t>병렬처리</a:t>
            </a:r>
            <a:r>
              <a:rPr lang="en-US" altLang="ko-KR" dirty="0">
                <a:solidFill>
                  <a:srgbClr val="3B3B3B"/>
                </a:solidFill>
                <a:cs typeface="lato"/>
              </a:rPr>
              <a:t> </a:t>
            </a:r>
            <a:r>
              <a:rPr lang="en-US" altLang="ko-KR" err="1">
                <a:solidFill>
                  <a:srgbClr val="3B3B3B"/>
                </a:solidFill>
                <a:cs typeface="lato"/>
              </a:rPr>
              <a:t>지원</a:t>
            </a:r>
            <a:r>
              <a:rPr lang="en-US" altLang="ko-KR" dirty="0">
                <a:solidFill>
                  <a:srgbClr val="3B3B3B"/>
                </a:solidFill>
                <a:cs typeface="lato"/>
              </a:rPr>
              <a:t> </a:t>
            </a:r>
          </a:p>
          <a:p>
            <a:pPr marL="575945" lvl="1">
              <a:buFont typeface="Arial" panose="05000000000000000000" pitchFamily="2" charset="2"/>
              <a:buChar char="•"/>
            </a:pPr>
            <a:r>
              <a:rPr lang="en-US" altLang="ko-KR">
                <a:solidFill>
                  <a:srgbClr val="3B3B3B"/>
                </a:solidFill>
                <a:cs typeface="lato"/>
              </a:rPr>
              <a:t>preprocessing operation parameter 설정가능 </a:t>
            </a:r>
          </a:p>
          <a:p>
            <a:pPr marL="575945" lvl="1"/>
            <a:r>
              <a:rPr lang="en-US" altLang="ko-KR" err="1">
                <a:solidFill>
                  <a:srgbClr val="3B3B3B"/>
                </a:solidFill>
                <a:cs typeface="lato"/>
              </a:rPr>
              <a:t>강화학습기반</a:t>
            </a:r>
            <a:r>
              <a:rPr lang="en-US" altLang="ko-KR" dirty="0">
                <a:solidFill>
                  <a:srgbClr val="3B3B3B"/>
                </a:solidFill>
                <a:cs typeface="lato"/>
              </a:rPr>
              <a:t> </a:t>
            </a:r>
            <a:r>
              <a:rPr lang="en-US" altLang="ko-KR" err="1">
                <a:solidFill>
                  <a:srgbClr val="3B3B3B"/>
                </a:solidFill>
                <a:cs typeface="lato"/>
              </a:rPr>
              <a:t>dynaminc</a:t>
            </a:r>
            <a:r>
              <a:rPr lang="en-US" altLang="ko-KR" dirty="0">
                <a:solidFill>
                  <a:srgbClr val="3B3B3B"/>
                </a:solidFill>
                <a:cs typeface="lato"/>
              </a:rPr>
              <a:t> </a:t>
            </a:r>
            <a:r>
              <a:rPr lang="en-US" altLang="ko-KR" err="1">
                <a:solidFill>
                  <a:srgbClr val="3B3B3B"/>
                </a:solidFill>
                <a:cs typeface="lato"/>
              </a:rPr>
              <a:t>prameter</a:t>
            </a:r>
            <a:r>
              <a:rPr lang="en-US" altLang="ko-KR" dirty="0">
                <a:solidFill>
                  <a:srgbClr val="3B3B3B"/>
                </a:solidFill>
                <a:cs typeface="lato"/>
              </a:rPr>
              <a:t> auto tunning </a:t>
            </a:r>
            <a:r>
              <a:rPr lang="en-US" altLang="ko-KR" err="1">
                <a:solidFill>
                  <a:srgbClr val="3B3B3B"/>
                </a:solidFill>
                <a:cs typeface="lato"/>
              </a:rPr>
              <a:t>지원</a:t>
            </a:r>
            <a:r>
              <a:rPr lang="en-US" altLang="ko-KR" dirty="0">
                <a:solidFill>
                  <a:srgbClr val="3B3B3B"/>
                </a:solidFill>
                <a:cs typeface="lato"/>
              </a:rPr>
              <a:t> </a:t>
            </a:r>
          </a:p>
          <a:p>
            <a:r>
              <a:rPr lang="en-US" altLang="ko-KR">
                <a:solidFill>
                  <a:srgbClr val="3B3B3B"/>
                </a:solidFill>
                <a:cs typeface="lato"/>
              </a:rPr>
              <a:t>Tensorflow 2.0부터 그래프를 구성하지 않고 즉시실행하는 eager mode 지원 </a:t>
            </a:r>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4</a:t>
            </a:fld>
            <a:endParaRPr lang="ko-KR" altLang="en-US" dirty="0"/>
          </a:p>
        </p:txBody>
      </p:sp>
    </p:spTree>
    <p:extLst>
      <p:ext uri="{BB962C8B-B14F-4D97-AF65-F5344CB8AC3E}">
        <p14:creationId xmlns:p14="http://schemas.microsoft.com/office/powerpoint/2010/main" val="238849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Input</a:t>
            </a:r>
            <a:r>
              <a:rPr lang="ko-KR" altLang="en-US" dirty="0">
                <a:latin typeface="+mn-ea"/>
                <a:ea typeface="+mn-ea"/>
                <a:cs typeface="lato"/>
              </a:rPr>
              <a:t> Pipeline </a:t>
            </a:r>
            <a:r>
              <a:rPr lang="ko-KR" altLang="en-US" dirty="0" err="1">
                <a:latin typeface="+mn-ea"/>
                <a:ea typeface="+mn-ea"/>
                <a:cs typeface="lato"/>
              </a:rPr>
              <a:t>Requirements</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a:solidFill>
                  <a:srgbClr val="3B3B3B"/>
                </a:solidFill>
                <a:cs typeface="lato"/>
              </a:rPr>
              <a:t>ML Data preprocessing 은 Offline, </a:t>
            </a:r>
            <a:r>
              <a:rPr lang="en-US" altLang="ko-KR" err="1">
                <a:solidFill>
                  <a:srgbClr val="3B3B3B"/>
                </a:solidFill>
                <a:cs typeface="lato"/>
              </a:rPr>
              <a:t>Online으로</a:t>
            </a:r>
            <a:r>
              <a:rPr lang="en-US" altLang="ko-KR" dirty="0">
                <a:solidFill>
                  <a:srgbClr val="3B3B3B"/>
                </a:solidFill>
                <a:cs typeface="lato"/>
              </a:rPr>
              <a:t> </a:t>
            </a:r>
            <a:r>
              <a:rPr lang="en-US" altLang="ko-KR" err="1">
                <a:solidFill>
                  <a:srgbClr val="3B3B3B"/>
                </a:solidFill>
                <a:cs typeface="lato"/>
              </a:rPr>
              <a:t>구별</a:t>
            </a:r>
            <a:r>
              <a:rPr lang="en-US" altLang="ko-KR" dirty="0">
                <a:solidFill>
                  <a:srgbClr val="3B3B3B"/>
                </a:solidFill>
                <a:cs typeface="lato"/>
              </a:rPr>
              <a:t> </a:t>
            </a:r>
            <a:endParaRPr lang="en-US" altLang="ko-KR">
              <a:solidFill>
                <a:srgbClr val="3B3B3B"/>
              </a:solidFill>
              <a:cs typeface="lato"/>
            </a:endParaRPr>
          </a:p>
          <a:p>
            <a:r>
              <a:rPr lang="en-US" altLang="ko-KR" dirty="0">
                <a:solidFill>
                  <a:srgbClr val="3B3B3B"/>
                </a:solidFill>
                <a:cs typeface="lato"/>
              </a:rPr>
              <a:t>Offline preprocessing: </a:t>
            </a:r>
            <a:r>
              <a:rPr lang="en-US" altLang="ko-KR" err="1">
                <a:solidFill>
                  <a:srgbClr val="3B3B3B"/>
                </a:solidFill>
                <a:cs typeface="lato"/>
              </a:rPr>
              <a:t>원본데이터를</a:t>
            </a:r>
            <a:r>
              <a:rPr lang="en-US" altLang="ko-KR" dirty="0">
                <a:solidFill>
                  <a:srgbClr val="3B3B3B"/>
                </a:solidFill>
                <a:cs typeface="lato"/>
              </a:rPr>
              <a:t> </a:t>
            </a:r>
            <a:r>
              <a:rPr lang="en-US" altLang="ko-KR" err="1">
                <a:solidFill>
                  <a:srgbClr val="3B3B3B"/>
                </a:solidFill>
                <a:cs typeface="lato"/>
              </a:rPr>
              <a:t>전처리</a:t>
            </a:r>
            <a:r>
              <a:rPr lang="en-US" altLang="ko-KR" dirty="0">
                <a:solidFill>
                  <a:srgbClr val="3B3B3B"/>
                </a:solidFill>
                <a:cs typeface="lato"/>
              </a:rPr>
              <a:t> 후 </a:t>
            </a:r>
            <a:r>
              <a:rPr lang="en-US" altLang="ko-KR" err="1">
                <a:solidFill>
                  <a:srgbClr val="3B3B3B"/>
                </a:solidFill>
                <a:cs typeface="lato"/>
              </a:rPr>
              <a:t>다시</a:t>
            </a:r>
            <a:r>
              <a:rPr lang="en-US" altLang="ko-KR" dirty="0">
                <a:solidFill>
                  <a:srgbClr val="3B3B3B"/>
                </a:solidFill>
                <a:cs typeface="lato"/>
              </a:rPr>
              <a:t> </a:t>
            </a:r>
            <a:r>
              <a:rPr lang="en-US" altLang="ko-KR" err="1">
                <a:solidFill>
                  <a:srgbClr val="3B3B3B"/>
                </a:solidFill>
                <a:cs typeface="lato"/>
              </a:rPr>
              <a:t>storage에</a:t>
            </a:r>
            <a:r>
              <a:rPr lang="en-US" altLang="ko-KR" dirty="0">
                <a:solidFill>
                  <a:srgbClr val="3B3B3B"/>
                </a:solidFill>
                <a:cs typeface="lato"/>
              </a:rPr>
              <a:t> </a:t>
            </a:r>
            <a:r>
              <a:rPr lang="en-US" altLang="ko-KR" err="1">
                <a:solidFill>
                  <a:srgbClr val="3B3B3B"/>
                </a:solidFill>
                <a:cs typeface="lato"/>
              </a:rPr>
              <a:t>저장</a:t>
            </a:r>
            <a:r>
              <a:rPr lang="en-US" altLang="ko-KR" dirty="0">
                <a:solidFill>
                  <a:srgbClr val="3B3B3B"/>
                </a:solidFill>
                <a:cs typeface="lato"/>
              </a:rPr>
              <a:t> </a:t>
            </a:r>
          </a:p>
          <a:p>
            <a:pPr marL="575945" lvl="1"/>
            <a:r>
              <a:rPr lang="en-US" altLang="ko-KR" err="1">
                <a:solidFill>
                  <a:srgbClr val="3B3B3B"/>
                </a:solidFill>
                <a:cs typeface="lato"/>
              </a:rPr>
              <a:t>ML모델</a:t>
            </a:r>
            <a:r>
              <a:rPr lang="en-US" altLang="ko-KR" dirty="0">
                <a:solidFill>
                  <a:srgbClr val="3B3B3B"/>
                </a:solidFill>
                <a:cs typeface="lato"/>
              </a:rPr>
              <a:t> training 시 batch </a:t>
            </a:r>
            <a:r>
              <a:rPr lang="en-US" altLang="ko-KR" err="1">
                <a:solidFill>
                  <a:srgbClr val="3B3B3B"/>
                </a:solidFill>
                <a:cs typeface="lato"/>
              </a:rPr>
              <a:t>단위로</a:t>
            </a:r>
            <a:r>
              <a:rPr lang="en-US" altLang="ko-KR" dirty="0">
                <a:solidFill>
                  <a:srgbClr val="3B3B3B"/>
                </a:solidFill>
                <a:cs typeface="lato"/>
              </a:rPr>
              <a:t> load</a:t>
            </a:r>
          </a:p>
          <a:p>
            <a:r>
              <a:rPr lang="en-US" altLang="ko-KR" dirty="0">
                <a:solidFill>
                  <a:srgbClr val="3B3B3B"/>
                </a:solidFill>
                <a:cs typeface="lato"/>
              </a:rPr>
              <a:t>Offline</a:t>
            </a:r>
            <a:r>
              <a:rPr lang="en-US" altLang="ko-KR">
                <a:solidFill>
                  <a:srgbClr val="3B3B3B"/>
                </a:solidFill>
                <a:cs typeface="lato"/>
              </a:rPr>
              <a:t> preprocessing: ML training시 </a:t>
            </a:r>
            <a:r>
              <a:rPr lang="en-US" altLang="ko-KR" err="1">
                <a:solidFill>
                  <a:srgbClr val="3B3B3B"/>
                </a:solidFill>
                <a:cs typeface="lato"/>
              </a:rPr>
              <a:t>원본데이터를</a:t>
            </a:r>
            <a:r>
              <a:rPr lang="en-US" altLang="ko-KR" dirty="0">
                <a:solidFill>
                  <a:srgbClr val="3B3B3B"/>
                </a:solidFill>
                <a:cs typeface="lato"/>
              </a:rPr>
              <a:t> batch </a:t>
            </a:r>
            <a:r>
              <a:rPr lang="en-US" altLang="ko-KR" err="1">
                <a:solidFill>
                  <a:srgbClr val="3B3B3B"/>
                </a:solidFill>
                <a:cs typeface="lato"/>
              </a:rPr>
              <a:t>단위로</a:t>
            </a:r>
            <a:r>
              <a:rPr lang="en-US" altLang="ko-KR" dirty="0">
                <a:solidFill>
                  <a:srgbClr val="3B3B3B"/>
                </a:solidFill>
                <a:cs typeface="lato"/>
              </a:rPr>
              <a:t> </a:t>
            </a:r>
            <a:r>
              <a:rPr lang="en-US" altLang="ko-KR" err="1">
                <a:solidFill>
                  <a:srgbClr val="3B3B3B"/>
                </a:solidFill>
                <a:cs typeface="lato"/>
              </a:rPr>
              <a:t>읽어서</a:t>
            </a:r>
            <a:r>
              <a:rPr lang="en-US" altLang="ko-KR" dirty="0">
                <a:solidFill>
                  <a:srgbClr val="3B3B3B"/>
                </a:solidFill>
                <a:cs typeface="lato"/>
              </a:rPr>
              <a:t> </a:t>
            </a:r>
            <a:r>
              <a:rPr lang="en-US" altLang="ko-KR" err="1">
                <a:solidFill>
                  <a:srgbClr val="3B3B3B"/>
                </a:solidFill>
                <a:cs typeface="lato"/>
              </a:rPr>
              <a:t>전처리</a:t>
            </a:r>
            <a:r>
              <a:rPr lang="en-US" altLang="ko-KR" dirty="0">
                <a:solidFill>
                  <a:srgbClr val="3B3B3B"/>
                </a:solidFill>
                <a:cs typeface="lato"/>
              </a:rPr>
              <a:t> </a:t>
            </a:r>
          </a:p>
          <a:p>
            <a:pPr marL="575945" lvl="1"/>
            <a:r>
              <a:rPr lang="en-US" dirty="0">
                <a:solidFill>
                  <a:srgbClr val="3B3B3B"/>
                </a:solidFill>
                <a:ea typeface="+mn-lt"/>
                <a:cs typeface="+mn-lt"/>
              </a:rPr>
              <a:t>Data </a:t>
            </a:r>
            <a:r>
              <a:rPr lang="en-US" err="1">
                <a:solidFill>
                  <a:srgbClr val="3B3B3B"/>
                </a:solidFill>
                <a:ea typeface="+mn-lt"/>
                <a:cs typeface="+mn-lt"/>
              </a:rPr>
              <a:t>agumentation</a:t>
            </a:r>
            <a:r>
              <a:rPr lang="ko-KR" altLang="en-US" dirty="0">
                <a:solidFill>
                  <a:srgbClr val="3B3B3B"/>
                </a:solidFill>
                <a:ea typeface="+mn-lt"/>
                <a:cs typeface="+mn-lt"/>
              </a:rPr>
              <a:t>과</a:t>
            </a:r>
            <a:r>
              <a:rPr lang="en-US" dirty="0">
                <a:solidFill>
                  <a:srgbClr val="3B3B3B"/>
                </a:solidFill>
                <a:ea typeface="+mn-lt"/>
                <a:cs typeface="+mn-lt"/>
              </a:rPr>
              <a:t> </a:t>
            </a:r>
            <a:r>
              <a:rPr lang="ko-KR" altLang="en-US" dirty="0">
                <a:solidFill>
                  <a:srgbClr val="3B3B3B"/>
                </a:solidFill>
                <a:ea typeface="+mn-lt"/>
                <a:cs typeface="+mn-lt"/>
              </a:rPr>
              <a:t>같이</a:t>
            </a:r>
            <a:r>
              <a:rPr lang="en-US" dirty="0">
                <a:solidFill>
                  <a:srgbClr val="3B3B3B"/>
                </a:solidFill>
                <a:ea typeface="+mn-lt"/>
                <a:cs typeface="+mn-lt"/>
              </a:rPr>
              <a:t> </a:t>
            </a:r>
            <a:r>
              <a:rPr lang="ko-KR" altLang="en-US" err="1">
                <a:solidFill>
                  <a:srgbClr val="3B3B3B"/>
                </a:solidFill>
                <a:ea typeface="+mn-lt"/>
                <a:cs typeface="+mn-lt"/>
              </a:rPr>
              <a:t>전처리</a:t>
            </a:r>
            <a:r>
              <a:rPr lang="en-US" dirty="0">
                <a:solidFill>
                  <a:srgbClr val="3B3B3B"/>
                </a:solidFill>
                <a:ea typeface="+mn-lt"/>
                <a:cs typeface="+mn-lt"/>
              </a:rPr>
              <a:t> </a:t>
            </a:r>
            <a:r>
              <a:rPr lang="ko-KR" altLang="en-US" dirty="0">
                <a:solidFill>
                  <a:srgbClr val="3B3B3B"/>
                </a:solidFill>
                <a:ea typeface="+mn-lt"/>
                <a:cs typeface="+mn-lt"/>
              </a:rPr>
              <a:t>후</a:t>
            </a:r>
            <a:r>
              <a:rPr lang="en-US" dirty="0">
                <a:solidFill>
                  <a:srgbClr val="3B3B3B"/>
                </a:solidFill>
                <a:ea typeface="+mn-lt"/>
                <a:cs typeface="+mn-lt"/>
              </a:rPr>
              <a:t> </a:t>
            </a:r>
            <a:r>
              <a:rPr lang="ko-KR" altLang="en-US" dirty="0">
                <a:solidFill>
                  <a:srgbClr val="3B3B3B"/>
                </a:solidFill>
                <a:ea typeface="+mn-lt"/>
                <a:cs typeface="+mn-lt"/>
              </a:rPr>
              <a:t>원본데이터</a:t>
            </a:r>
            <a:r>
              <a:rPr lang="en-US" dirty="0">
                <a:solidFill>
                  <a:srgbClr val="3B3B3B"/>
                </a:solidFill>
                <a:ea typeface="+mn-lt"/>
                <a:cs typeface="+mn-lt"/>
              </a:rPr>
              <a:t> </a:t>
            </a:r>
            <a:r>
              <a:rPr lang="ko-KR" altLang="en-US" dirty="0">
                <a:solidFill>
                  <a:srgbClr val="3B3B3B"/>
                </a:solidFill>
                <a:ea typeface="+mn-lt"/>
                <a:cs typeface="+mn-lt"/>
              </a:rPr>
              <a:t>보다</a:t>
            </a:r>
            <a:r>
              <a:rPr lang="en-US" dirty="0">
                <a:solidFill>
                  <a:srgbClr val="3B3B3B"/>
                </a:solidFill>
                <a:ea typeface="+mn-lt"/>
                <a:cs typeface="+mn-lt"/>
              </a:rPr>
              <a:t> </a:t>
            </a:r>
            <a:r>
              <a:rPr lang="ko-KR" altLang="en-US" dirty="0">
                <a:solidFill>
                  <a:srgbClr val="3B3B3B"/>
                </a:solidFill>
                <a:ea typeface="+mn-lt"/>
                <a:cs typeface="+mn-lt"/>
              </a:rPr>
              <a:t>용량이</a:t>
            </a:r>
            <a:r>
              <a:rPr lang="en-US" dirty="0">
                <a:solidFill>
                  <a:srgbClr val="3B3B3B"/>
                </a:solidFill>
                <a:ea typeface="+mn-lt"/>
                <a:cs typeface="+mn-lt"/>
              </a:rPr>
              <a:t> </a:t>
            </a:r>
            <a:r>
              <a:rPr lang="ko-KR" altLang="en-US" dirty="0">
                <a:solidFill>
                  <a:srgbClr val="3B3B3B"/>
                </a:solidFill>
                <a:ea typeface="+mn-lt"/>
                <a:cs typeface="+mn-lt"/>
              </a:rPr>
              <a:t>커지는</a:t>
            </a:r>
            <a:r>
              <a:rPr lang="en-US" dirty="0">
                <a:solidFill>
                  <a:srgbClr val="3B3B3B"/>
                </a:solidFill>
                <a:ea typeface="+mn-lt"/>
                <a:cs typeface="+mn-lt"/>
              </a:rPr>
              <a:t> </a:t>
            </a:r>
            <a:r>
              <a:rPr lang="ko-KR" altLang="en-US" dirty="0">
                <a:solidFill>
                  <a:srgbClr val="3B3B3B"/>
                </a:solidFill>
                <a:ea typeface="+mn-lt"/>
                <a:cs typeface="+mn-lt"/>
              </a:rPr>
              <a:t>경우</a:t>
            </a:r>
            <a:r>
              <a:rPr lang="en-US" dirty="0">
                <a:solidFill>
                  <a:srgbClr val="3B3B3B"/>
                </a:solidFill>
                <a:ea typeface="+mn-lt"/>
                <a:cs typeface="+mn-lt"/>
              </a:rPr>
              <a:t> </a:t>
            </a:r>
            <a:r>
              <a:rPr lang="ko-KR" altLang="en-US" dirty="0">
                <a:solidFill>
                  <a:srgbClr val="3B3B3B"/>
                </a:solidFill>
                <a:ea typeface="+mn-lt"/>
                <a:cs typeface="+mn-lt"/>
              </a:rPr>
              <a:t>사용</a:t>
            </a:r>
            <a:r>
              <a:rPr lang="en-US" dirty="0">
                <a:solidFill>
                  <a:srgbClr val="3B3B3B"/>
                </a:solidFill>
                <a:ea typeface="+mn-lt"/>
                <a:cs typeface="+mn-lt"/>
              </a:rPr>
              <a:t> </a:t>
            </a:r>
            <a:endParaRPr lang="en-US" altLang="ko-KR" dirty="0">
              <a:solidFill>
                <a:srgbClr val="3B3B3B"/>
              </a:solidFill>
              <a:ea typeface="+mn-lt"/>
              <a:cs typeface="+mn-lt"/>
            </a:endParaRPr>
          </a:p>
          <a:p>
            <a:r>
              <a:rPr lang="ko-KR" altLang="en-US" err="1">
                <a:solidFill>
                  <a:srgbClr val="3B3B3B"/>
                </a:solidFill>
                <a:ea typeface="+mn-lt"/>
                <a:cs typeface="+mn-lt"/>
              </a:rPr>
              <a:t>tf.data</a:t>
            </a:r>
            <a:r>
              <a:rPr lang="en-US" dirty="0">
                <a:solidFill>
                  <a:srgbClr val="3B3B3B"/>
                </a:solidFill>
                <a:ea typeface="+mn-lt"/>
                <a:cs typeface="+mn-lt"/>
              </a:rPr>
              <a:t> </a:t>
            </a:r>
            <a:r>
              <a:rPr lang="en-US" err="1">
                <a:solidFill>
                  <a:srgbClr val="3B3B3B"/>
                </a:solidFill>
                <a:ea typeface="+mn-lt"/>
                <a:cs typeface="+mn-lt"/>
              </a:rPr>
              <a:t>API는</a:t>
            </a:r>
            <a:r>
              <a:rPr lang="en-US" dirty="0">
                <a:solidFill>
                  <a:srgbClr val="3B3B3B"/>
                </a:solidFill>
                <a:ea typeface="+mn-lt"/>
                <a:cs typeface="+mn-lt"/>
              </a:rPr>
              <a:t> Online data </a:t>
            </a:r>
            <a:r>
              <a:rPr lang="en-US" err="1">
                <a:solidFill>
                  <a:srgbClr val="3B3B3B"/>
                </a:solidFill>
                <a:ea typeface="+mn-lt"/>
                <a:cs typeface="+mn-lt"/>
              </a:rPr>
              <a:t>preprocessing에</a:t>
            </a:r>
            <a:r>
              <a:rPr lang="en-US" dirty="0">
                <a:solidFill>
                  <a:srgbClr val="3B3B3B"/>
                </a:solidFill>
                <a:ea typeface="+mn-lt"/>
                <a:cs typeface="+mn-lt"/>
              </a:rPr>
              <a:t> </a:t>
            </a:r>
            <a:r>
              <a:rPr lang="en-US" err="1">
                <a:solidFill>
                  <a:srgbClr val="3B3B3B"/>
                </a:solidFill>
                <a:ea typeface="+mn-lt"/>
                <a:cs typeface="+mn-lt"/>
              </a:rPr>
              <a:t>중점을</a:t>
            </a:r>
            <a:r>
              <a:rPr lang="en-US" dirty="0">
                <a:solidFill>
                  <a:srgbClr val="3B3B3B"/>
                </a:solidFill>
                <a:ea typeface="+mn-lt"/>
                <a:cs typeface="+mn-lt"/>
              </a:rPr>
              <a:t> </a:t>
            </a:r>
            <a:r>
              <a:rPr lang="en-US" err="1">
                <a:solidFill>
                  <a:srgbClr val="3B3B3B"/>
                </a:solidFill>
                <a:ea typeface="+mn-lt"/>
                <a:cs typeface="+mn-lt"/>
              </a:rPr>
              <a:t>두고</a:t>
            </a:r>
            <a:r>
              <a:rPr lang="en-US" dirty="0">
                <a:solidFill>
                  <a:srgbClr val="3B3B3B"/>
                </a:solidFill>
                <a:ea typeface="+mn-lt"/>
                <a:cs typeface="+mn-lt"/>
              </a:rPr>
              <a:t> </a:t>
            </a:r>
            <a:r>
              <a:rPr lang="en-US" err="1">
                <a:solidFill>
                  <a:srgbClr val="3B3B3B"/>
                </a:solidFill>
                <a:ea typeface="+mn-lt"/>
                <a:cs typeface="+mn-lt"/>
              </a:rPr>
              <a:t>설계됨</a:t>
            </a:r>
            <a:r>
              <a:rPr lang="en-US" dirty="0">
                <a:solidFill>
                  <a:srgbClr val="3B3B3B"/>
                </a:solidFill>
                <a:ea typeface="+mn-lt"/>
                <a:cs typeface="+mn-lt"/>
              </a:rPr>
              <a:t> </a:t>
            </a: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dirty="0">
              <a:solidFill>
                <a:srgbClr val="3B3B3B"/>
              </a:solidFill>
              <a:ea typeface="+mn-lt"/>
              <a:cs typeface="+mn-lt"/>
            </a:endParaRPr>
          </a:p>
          <a:p>
            <a:pPr marL="575945" lvl="1"/>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5</a:t>
            </a:fld>
            <a:endParaRPr lang="ko-KR" altLang="en-US" dirty="0"/>
          </a:p>
        </p:txBody>
      </p:sp>
    </p:spTree>
    <p:extLst>
      <p:ext uri="{BB962C8B-B14F-4D97-AF65-F5344CB8AC3E}">
        <p14:creationId xmlns:p14="http://schemas.microsoft.com/office/powerpoint/2010/main" val="374017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Input</a:t>
            </a:r>
            <a:r>
              <a:rPr lang="ko-KR" altLang="en-US" dirty="0">
                <a:latin typeface="+mn-ea"/>
                <a:ea typeface="+mn-ea"/>
                <a:cs typeface="lato"/>
              </a:rPr>
              <a:t> Pipeline </a:t>
            </a:r>
            <a:r>
              <a:rPr lang="ko-KR" altLang="en-US" dirty="0" err="1">
                <a:latin typeface="+mn-ea"/>
                <a:ea typeface="+mn-ea"/>
                <a:cs typeface="lato"/>
              </a:rPr>
              <a:t>Requirements</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a:solidFill>
                  <a:srgbClr val="3B3B3B"/>
                </a:solidFill>
                <a:cs typeface="lato"/>
              </a:rPr>
              <a:t>Data </a:t>
            </a:r>
            <a:r>
              <a:rPr lang="en-US" altLang="ko-KR" err="1">
                <a:solidFill>
                  <a:srgbClr val="3B3B3B"/>
                </a:solidFill>
                <a:cs typeface="lato"/>
              </a:rPr>
              <a:t>pipeline은</a:t>
            </a:r>
            <a:r>
              <a:rPr lang="en-US" altLang="ko-KR" dirty="0">
                <a:solidFill>
                  <a:srgbClr val="3B3B3B"/>
                </a:solidFill>
                <a:cs typeface="lato"/>
              </a:rPr>
              <a:t> </a:t>
            </a:r>
            <a:r>
              <a:rPr lang="en-US" altLang="ko-KR" err="1">
                <a:solidFill>
                  <a:srgbClr val="3B3B3B"/>
                </a:solidFill>
                <a:cs typeface="lato"/>
              </a:rPr>
              <a:t>크게</a:t>
            </a:r>
            <a:r>
              <a:rPr lang="en-US" altLang="ko-KR" dirty="0">
                <a:solidFill>
                  <a:srgbClr val="3B3B3B"/>
                </a:solidFill>
                <a:cs typeface="lato"/>
              </a:rPr>
              <a:t> Extract, Transform, Load, 3단계로 </a:t>
            </a:r>
            <a:r>
              <a:rPr lang="en-US" altLang="ko-KR" err="1">
                <a:solidFill>
                  <a:srgbClr val="3B3B3B"/>
                </a:solidFill>
                <a:cs typeface="lato"/>
              </a:rPr>
              <a:t>구별됨</a:t>
            </a:r>
            <a:endParaRPr lang="en-US" altLang="ko-KR" err="1">
              <a:cs typeface="lato"/>
            </a:endParaRPr>
          </a:p>
          <a:p>
            <a:r>
              <a:rPr lang="en-US" altLang="ko-KR" dirty="0">
                <a:solidFill>
                  <a:srgbClr val="3B3B3B"/>
                </a:solidFill>
                <a:cs typeface="lato"/>
              </a:rPr>
              <a:t>Extract: </a:t>
            </a:r>
            <a:r>
              <a:rPr lang="en-US" altLang="ko-KR" err="1">
                <a:solidFill>
                  <a:srgbClr val="3B3B3B"/>
                </a:solidFill>
                <a:cs typeface="lato"/>
              </a:rPr>
              <a:t>스토리지에서</a:t>
            </a:r>
            <a:r>
              <a:rPr lang="en-US" altLang="ko-KR" dirty="0">
                <a:solidFill>
                  <a:srgbClr val="3B3B3B"/>
                </a:solidFill>
                <a:cs typeface="lato"/>
              </a:rPr>
              <a:t> </a:t>
            </a:r>
            <a:r>
              <a:rPr lang="en-US" altLang="ko-KR" err="1">
                <a:solidFill>
                  <a:srgbClr val="3B3B3B"/>
                </a:solidFill>
                <a:cs typeface="lato"/>
              </a:rPr>
              <a:t>원본</a:t>
            </a:r>
            <a:r>
              <a:rPr lang="en-US" altLang="ko-KR" dirty="0">
                <a:solidFill>
                  <a:srgbClr val="3B3B3B"/>
                </a:solidFill>
                <a:cs typeface="lato"/>
              </a:rPr>
              <a:t> </a:t>
            </a:r>
            <a:r>
              <a:rPr lang="en-US" altLang="ko-KR" err="1">
                <a:solidFill>
                  <a:srgbClr val="3B3B3B"/>
                </a:solidFill>
                <a:cs typeface="lato"/>
              </a:rPr>
              <a:t>데이터</a:t>
            </a:r>
            <a:r>
              <a:rPr lang="en-US" altLang="ko-KR" dirty="0">
                <a:solidFill>
                  <a:srgbClr val="3B3B3B"/>
                </a:solidFill>
                <a:cs typeface="lato"/>
              </a:rPr>
              <a:t> Read</a:t>
            </a:r>
            <a:endParaRPr lang="en-US" altLang="ko-KR" dirty="0">
              <a:cs typeface="lato"/>
            </a:endParaRPr>
          </a:p>
          <a:p>
            <a:r>
              <a:rPr lang="en-US" altLang="ko-KR" dirty="0">
                <a:solidFill>
                  <a:srgbClr val="3B3B3B"/>
                </a:solidFill>
                <a:cs typeface="lato"/>
              </a:rPr>
              <a:t>Transform: ML training computation </a:t>
            </a:r>
            <a:r>
              <a:rPr lang="en-US" altLang="ko-KR" err="1">
                <a:solidFill>
                  <a:srgbClr val="3B3B3B"/>
                </a:solidFill>
                <a:cs typeface="lato"/>
              </a:rPr>
              <a:t>데이터로</a:t>
            </a:r>
            <a:r>
              <a:rPr lang="en-US" altLang="ko-KR" dirty="0">
                <a:solidFill>
                  <a:srgbClr val="3B3B3B"/>
                </a:solidFill>
                <a:cs typeface="lato"/>
              </a:rPr>
              <a:t> </a:t>
            </a:r>
            <a:r>
              <a:rPr lang="en-US" altLang="ko-KR" err="1">
                <a:solidFill>
                  <a:srgbClr val="3B3B3B"/>
                </a:solidFill>
                <a:cs typeface="lato"/>
              </a:rPr>
              <a:t>포맷</a:t>
            </a:r>
            <a:r>
              <a:rPr lang="en-US" altLang="ko-KR" dirty="0">
                <a:solidFill>
                  <a:srgbClr val="3B3B3B"/>
                </a:solidFill>
                <a:cs typeface="lato"/>
              </a:rPr>
              <a:t> </a:t>
            </a:r>
            <a:r>
              <a:rPr lang="en-US" altLang="ko-KR">
                <a:solidFill>
                  <a:srgbClr val="3B3B3B"/>
                </a:solidFill>
                <a:cs typeface="lato"/>
              </a:rPr>
              <a:t>변환 </a:t>
            </a:r>
            <a:endParaRPr lang="en-US">
              <a:solidFill>
                <a:srgbClr val="3B3B3B"/>
              </a:solidFill>
              <a:ea typeface="+mn-lt"/>
              <a:cs typeface="+mn-lt"/>
            </a:endParaRPr>
          </a:p>
          <a:p>
            <a:pPr marL="575945" lvl="1"/>
            <a:r>
              <a:rPr lang="en-US">
                <a:solidFill>
                  <a:srgbClr val="3B3B3B"/>
                </a:solidFill>
                <a:ea typeface="+mn-lt"/>
                <a:cs typeface="+mn-lt"/>
              </a:rPr>
              <a:t>Sampling, filtering, … Etc. </a:t>
            </a:r>
            <a:endParaRPr lang="en-US">
              <a:ea typeface="+mn-lt"/>
              <a:cs typeface="+mn-lt"/>
            </a:endParaRPr>
          </a:p>
          <a:p>
            <a:r>
              <a:rPr lang="en-US" altLang="ko-KR" dirty="0">
                <a:solidFill>
                  <a:srgbClr val="3B3B3B"/>
                </a:solidFill>
                <a:cs typeface="lato"/>
              </a:rPr>
              <a:t>Load: GPU, </a:t>
            </a:r>
            <a:r>
              <a:rPr lang="en-US" altLang="ko-KR" err="1">
                <a:solidFill>
                  <a:srgbClr val="3B3B3B"/>
                </a:solidFill>
                <a:cs typeface="lato"/>
              </a:rPr>
              <a:t>또는</a:t>
            </a:r>
            <a:r>
              <a:rPr lang="en-US" altLang="ko-KR" dirty="0">
                <a:solidFill>
                  <a:srgbClr val="3B3B3B"/>
                </a:solidFill>
                <a:cs typeface="lato"/>
              </a:rPr>
              <a:t> </a:t>
            </a:r>
            <a:r>
              <a:rPr lang="en-US" altLang="ko-KR" err="1">
                <a:solidFill>
                  <a:srgbClr val="3B3B3B"/>
                </a:solidFill>
                <a:cs typeface="lato"/>
              </a:rPr>
              <a:t>TPU로</a:t>
            </a:r>
            <a:r>
              <a:rPr lang="en-US" altLang="ko-KR" dirty="0">
                <a:solidFill>
                  <a:srgbClr val="3B3B3B"/>
                </a:solidFill>
                <a:cs typeface="lato"/>
              </a:rPr>
              <a:t> </a:t>
            </a:r>
            <a:r>
              <a:rPr lang="en-US" altLang="ko-KR" err="1">
                <a:solidFill>
                  <a:srgbClr val="3B3B3B"/>
                </a:solidFill>
                <a:cs typeface="lato"/>
              </a:rPr>
              <a:t>데이터</a:t>
            </a:r>
            <a:r>
              <a:rPr lang="en-US" altLang="ko-KR" dirty="0">
                <a:solidFill>
                  <a:srgbClr val="3B3B3B"/>
                </a:solidFill>
                <a:cs typeface="lato"/>
              </a:rPr>
              <a:t> load </a:t>
            </a: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6</a:t>
            </a:fld>
            <a:endParaRPr lang="ko-KR" altLang="en-US" dirty="0"/>
          </a:p>
        </p:txBody>
      </p:sp>
    </p:spTree>
    <p:extLst>
      <p:ext uri="{BB962C8B-B14F-4D97-AF65-F5344CB8AC3E}">
        <p14:creationId xmlns:p14="http://schemas.microsoft.com/office/powerpoint/2010/main" val="236568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Input</a:t>
            </a:r>
            <a:r>
              <a:rPr lang="ko-KR" altLang="en-US" dirty="0">
                <a:latin typeface="+mn-ea"/>
                <a:ea typeface="+mn-ea"/>
                <a:cs typeface="lato"/>
              </a:rPr>
              <a:t> Pipeline </a:t>
            </a:r>
            <a:r>
              <a:rPr lang="ko-KR" altLang="en-US" dirty="0" err="1">
                <a:latin typeface="+mn-ea"/>
                <a:ea typeface="+mn-ea"/>
                <a:cs typeface="lato"/>
              </a:rPr>
              <a:t>Requirements</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dirty="0">
                <a:solidFill>
                  <a:srgbClr val="3B3B3B"/>
                </a:solidFill>
                <a:cs typeface="lato"/>
              </a:rPr>
              <a:t>ML training </a:t>
            </a:r>
            <a:r>
              <a:rPr lang="en-US" altLang="ko-KR" dirty="0" err="1">
                <a:solidFill>
                  <a:srgbClr val="3B3B3B"/>
                </a:solidFill>
                <a:cs typeface="lato"/>
              </a:rPr>
              <a:t>성능을</a:t>
            </a:r>
            <a:r>
              <a:rPr lang="en-US" altLang="ko-KR" dirty="0">
                <a:solidFill>
                  <a:srgbClr val="3B3B3B"/>
                </a:solidFill>
                <a:cs typeface="lato"/>
              </a:rPr>
              <a:t> </a:t>
            </a:r>
            <a:r>
              <a:rPr lang="en-US" altLang="ko-KR" dirty="0" err="1">
                <a:solidFill>
                  <a:srgbClr val="3B3B3B"/>
                </a:solidFill>
                <a:cs typeface="lato"/>
              </a:rPr>
              <a:t>높이기</a:t>
            </a:r>
            <a:r>
              <a:rPr lang="en-US" altLang="ko-KR" dirty="0">
                <a:solidFill>
                  <a:srgbClr val="3B3B3B"/>
                </a:solidFill>
                <a:cs typeface="lato"/>
              </a:rPr>
              <a:t> </a:t>
            </a:r>
            <a:r>
              <a:rPr lang="en-US" altLang="ko-KR" dirty="0" err="1">
                <a:solidFill>
                  <a:srgbClr val="3B3B3B"/>
                </a:solidFill>
                <a:cs typeface="lato"/>
              </a:rPr>
              <a:t>위해</a:t>
            </a:r>
            <a:r>
              <a:rPr lang="en-US" altLang="ko-KR" dirty="0">
                <a:solidFill>
                  <a:srgbClr val="3B3B3B"/>
                </a:solidFill>
                <a:cs typeface="lato"/>
              </a:rPr>
              <a:t> input </a:t>
            </a:r>
            <a:r>
              <a:rPr lang="en-US" altLang="ko-KR" dirty="0" err="1">
                <a:solidFill>
                  <a:srgbClr val="3B3B3B"/>
                </a:solidFill>
                <a:cs typeface="lato"/>
              </a:rPr>
              <a:t>pipeline은</a:t>
            </a:r>
            <a:r>
              <a:rPr lang="en-US" altLang="ko-KR" dirty="0">
                <a:solidFill>
                  <a:srgbClr val="3B3B3B"/>
                </a:solidFill>
                <a:cs typeface="lato"/>
              </a:rPr>
              <a:t> </a:t>
            </a:r>
            <a:r>
              <a:rPr lang="en-US" altLang="ko-KR" dirty="0" err="1">
                <a:solidFill>
                  <a:srgbClr val="3B3B3B"/>
                </a:solidFill>
                <a:cs typeface="lato"/>
              </a:rPr>
              <a:t>다음이</a:t>
            </a:r>
            <a:r>
              <a:rPr lang="en-US" altLang="ko-KR" dirty="0">
                <a:solidFill>
                  <a:srgbClr val="3B3B3B"/>
                </a:solidFill>
                <a:cs typeface="lato"/>
              </a:rPr>
              <a:t> </a:t>
            </a:r>
            <a:r>
              <a:rPr lang="en-US" altLang="ko-KR" dirty="0" err="1">
                <a:solidFill>
                  <a:srgbClr val="3B3B3B"/>
                </a:solidFill>
                <a:cs typeface="lato"/>
              </a:rPr>
              <a:t>요구됨</a:t>
            </a:r>
            <a:r>
              <a:rPr lang="en-US" altLang="ko-KR" dirty="0">
                <a:solidFill>
                  <a:srgbClr val="3B3B3B"/>
                </a:solidFill>
                <a:cs typeface="lato"/>
              </a:rPr>
              <a:t> </a:t>
            </a:r>
          </a:p>
          <a:p>
            <a:r>
              <a:rPr lang="en-US" altLang="ko-KR" b="1" i="1" dirty="0">
                <a:solidFill>
                  <a:srgbClr val="3B3B3B"/>
                </a:solidFill>
                <a:cs typeface="lato"/>
              </a:rPr>
              <a:t>Data ordering: </a:t>
            </a:r>
            <a:r>
              <a:rPr lang="en-US" altLang="ko-KR" dirty="0" err="1">
                <a:solidFill>
                  <a:srgbClr val="3B3B3B"/>
                </a:solidFill>
                <a:cs typeface="lato"/>
              </a:rPr>
              <a:t>모델</a:t>
            </a:r>
            <a:r>
              <a:rPr lang="en-US" altLang="ko-KR" dirty="0">
                <a:solidFill>
                  <a:srgbClr val="3B3B3B"/>
                </a:solidFill>
                <a:cs typeface="lato"/>
              </a:rPr>
              <a:t> </a:t>
            </a:r>
            <a:r>
              <a:rPr lang="en-US" altLang="ko-KR" dirty="0" err="1">
                <a:solidFill>
                  <a:srgbClr val="3B3B3B"/>
                </a:solidFill>
                <a:cs typeface="lato"/>
              </a:rPr>
              <a:t>학습성능을</a:t>
            </a:r>
            <a:r>
              <a:rPr lang="en-US" altLang="ko-KR" dirty="0">
                <a:solidFill>
                  <a:srgbClr val="3B3B3B"/>
                </a:solidFill>
                <a:cs typeface="lato"/>
              </a:rPr>
              <a:t> </a:t>
            </a:r>
            <a:r>
              <a:rPr lang="en-US" altLang="ko-KR" dirty="0" err="1">
                <a:solidFill>
                  <a:srgbClr val="3B3B3B"/>
                </a:solidFill>
                <a:cs typeface="lato"/>
              </a:rPr>
              <a:t>위해</a:t>
            </a:r>
            <a:r>
              <a:rPr lang="en-US" altLang="ko-KR" dirty="0">
                <a:solidFill>
                  <a:srgbClr val="3B3B3B"/>
                </a:solidFill>
                <a:cs typeface="lato"/>
              </a:rPr>
              <a:t> epoch </a:t>
            </a:r>
            <a:r>
              <a:rPr lang="en-US" altLang="ko-KR" dirty="0" err="1">
                <a:solidFill>
                  <a:srgbClr val="3B3B3B"/>
                </a:solidFill>
                <a:cs typeface="lato"/>
              </a:rPr>
              <a:t>마다</a:t>
            </a:r>
            <a:r>
              <a:rPr lang="en-US" altLang="ko-KR" dirty="0">
                <a:solidFill>
                  <a:srgbClr val="3B3B3B"/>
                </a:solidFill>
                <a:cs typeface="lato"/>
              </a:rPr>
              <a:t> </a:t>
            </a:r>
            <a:r>
              <a:rPr lang="en-US" altLang="ko-KR" dirty="0" err="1">
                <a:solidFill>
                  <a:srgbClr val="3B3B3B"/>
                </a:solidFill>
                <a:cs typeface="lato"/>
              </a:rPr>
              <a:t>전달되는</a:t>
            </a:r>
            <a:r>
              <a:rPr lang="en-US" altLang="ko-KR" dirty="0">
                <a:solidFill>
                  <a:srgbClr val="3B3B3B"/>
                </a:solidFill>
                <a:cs typeface="lato"/>
              </a:rPr>
              <a:t> </a:t>
            </a:r>
            <a:r>
              <a:rPr lang="en-US" altLang="ko-KR" dirty="0" err="1">
                <a:solidFill>
                  <a:srgbClr val="3B3B3B"/>
                </a:solidFill>
                <a:cs typeface="lato"/>
              </a:rPr>
              <a:t>데이터셋</a:t>
            </a:r>
            <a:r>
              <a:rPr lang="en-US" altLang="ko-KR" dirty="0">
                <a:solidFill>
                  <a:srgbClr val="3B3B3B"/>
                </a:solidFill>
                <a:cs typeface="lato"/>
              </a:rPr>
              <a:t> </a:t>
            </a:r>
            <a:r>
              <a:rPr lang="en-US" altLang="ko-KR" dirty="0" err="1">
                <a:solidFill>
                  <a:srgbClr val="3B3B3B"/>
                </a:solidFill>
                <a:cs typeface="lato"/>
              </a:rPr>
              <a:t>순서</a:t>
            </a:r>
            <a:r>
              <a:rPr lang="en-US" altLang="ko-KR" dirty="0">
                <a:solidFill>
                  <a:srgbClr val="3B3B3B"/>
                </a:solidFill>
                <a:cs typeface="lato"/>
              </a:rPr>
              <a:t> </a:t>
            </a:r>
            <a:r>
              <a:rPr lang="en-US" altLang="ko-KR" dirty="0" err="1">
                <a:solidFill>
                  <a:srgbClr val="3B3B3B"/>
                </a:solidFill>
                <a:cs typeface="lato"/>
              </a:rPr>
              <a:t>재정렬</a:t>
            </a:r>
          </a:p>
          <a:p>
            <a:pPr marL="575945" lvl="1"/>
            <a:r>
              <a:rPr lang="en-US" dirty="0" err="1">
                <a:solidFill>
                  <a:srgbClr val="3B3B3B"/>
                </a:solidFill>
                <a:ea typeface="+mn-lt"/>
                <a:cs typeface="+mn-lt"/>
              </a:rPr>
              <a:t>tf.data</a:t>
            </a:r>
            <a:r>
              <a:rPr lang="ko-KR" altLang="en-US" dirty="0">
                <a:solidFill>
                  <a:srgbClr val="3B3B3B"/>
                </a:solidFill>
                <a:ea typeface="+mn-lt"/>
                <a:cs typeface="+mn-lt"/>
              </a:rPr>
              <a:t>는</a:t>
            </a:r>
            <a:r>
              <a:rPr lang="en-US" dirty="0">
                <a:solidFill>
                  <a:srgbClr val="3B3B3B"/>
                </a:solidFill>
                <a:ea typeface="+mn-lt"/>
                <a:cs typeface="+mn-lt"/>
              </a:rPr>
              <a:t> </a:t>
            </a:r>
            <a:r>
              <a:rPr lang="ko-KR" altLang="en-US" dirty="0">
                <a:solidFill>
                  <a:srgbClr val="3B3B3B"/>
                </a:solidFill>
                <a:ea typeface="+mn-lt"/>
                <a:cs typeface="+mn-lt"/>
              </a:rPr>
              <a:t>주어진</a:t>
            </a:r>
            <a:r>
              <a:rPr lang="en-US" dirty="0">
                <a:solidFill>
                  <a:srgbClr val="3B3B3B"/>
                </a:solidFill>
                <a:ea typeface="+mn-lt"/>
                <a:cs typeface="+mn-lt"/>
              </a:rPr>
              <a:t> seed</a:t>
            </a:r>
            <a:r>
              <a:rPr lang="ko-KR" altLang="en-US" dirty="0">
                <a:solidFill>
                  <a:srgbClr val="3B3B3B"/>
                </a:solidFill>
                <a:ea typeface="+mn-lt"/>
                <a:cs typeface="+mn-lt"/>
              </a:rPr>
              <a:t>값에</a:t>
            </a:r>
            <a:r>
              <a:rPr lang="en-US" dirty="0">
                <a:solidFill>
                  <a:srgbClr val="3B3B3B"/>
                </a:solidFill>
                <a:ea typeface="+mn-lt"/>
                <a:cs typeface="+mn-lt"/>
              </a:rPr>
              <a:t> </a:t>
            </a:r>
            <a:r>
              <a:rPr lang="en-US" dirty="0">
                <a:ea typeface="+mn-lt"/>
                <a:cs typeface="+mn-lt"/>
              </a:rPr>
              <a:t>deterministic order</a:t>
            </a:r>
            <a:r>
              <a:rPr lang="ko-KR" altLang="en-US" dirty="0">
                <a:solidFill>
                  <a:srgbClr val="3B3B3B"/>
                </a:solidFill>
                <a:ea typeface="+mn-lt"/>
                <a:cs typeface="+mn-lt"/>
              </a:rPr>
              <a:t>에</a:t>
            </a:r>
            <a:r>
              <a:rPr lang="en-US" dirty="0">
                <a:solidFill>
                  <a:srgbClr val="3B3B3B"/>
                </a:solidFill>
                <a:ea typeface="+mn-lt"/>
                <a:cs typeface="+mn-lt"/>
              </a:rPr>
              <a:t> </a:t>
            </a:r>
            <a:r>
              <a:rPr lang="ko-KR" dirty="0">
                <a:solidFill>
                  <a:srgbClr val="3B3B3B"/>
                </a:solidFill>
                <a:ea typeface="+mn-lt"/>
                <a:cs typeface="+mn-lt"/>
              </a:rPr>
              <a:t>의한</a:t>
            </a:r>
            <a:r>
              <a:rPr lang="en-US" dirty="0">
                <a:solidFill>
                  <a:srgbClr val="3B3B3B"/>
                </a:solidFill>
                <a:ea typeface="+mn-lt"/>
                <a:cs typeface="+mn-lt"/>
              </a:rPr>
              <a:t> </a:t>
            </a:r>
            <a:r>
              <a:rPr lang="ko-KR" altLang="en-US" dirty="0">
                <a:solidFill>
                  <a:srgbClr val="3B3B3B"/>
                </a:solidFill>
                <a:ea typeface="+mn-lt"/>
                <a:cs typeface="+mn-lt"/>
              </a:rPr>
              <a:t>무작위</a:t>
            </a:r>
            <a:r>
              <a:rPr lang="en-US" dirty="0">
                <a:solidFill>
                  <a:srgbClr val="3B3B3B"/>
                </a:solidFill>
                <a:ea typeface="+mn-lt"/>
                <a:cs typeface="+mn-lt"/>
              </a:rPr>
              <a:t> </a:t>
            </a:r>
            <a:r>
              <a:rPr lang="ko-KR" altLang="en-US" dirty="0">
                <a:solidFill>
                  <a:srgbClr val="3B3B3B"/>
                </a:solidFill>
                <a:ea typeface="+mn-lt"/>
                <a:cs typeface="+mn-lt"/>
              </a:rPr>
              <a:t>데이터셋</a:t>
            </a:r>
            <a:r>
              <a:rPr lang="en-US" dirty="0">
                <a:solidFill>
                  <a:srgbClr val="3B3B3B"/>
                </a:solidFill>
                <a:ea typeface="+mn-lt"/>
                <a:cs typeface="+mn-lt"/>
              </a:rPr>
              <a:t> </a:t>
            </a:r>
            <a:r>
              <a:rPr lang="ko-KR" altLang="en-US" dirty="0">
                <a:solidFill>
                  <a:srgbClr val="3B3B3B"/>
                </a:solidFill>
                <a:ea typeface="+mn-lt"/>
                <a:cs typeface="+mn-lt"/>
              </a:rPr>
              <a:t>생성</a:t>
            </a:r>
            <a:endParaRPr lang="en-US" altLang="ko-KR" dirty="0">
              <a:solidFill>
                <a:srgbClr val="3B3B3B"/>
              </a:solidFill>
              <a:ea typeface="+mn-lt"/>
              <a:cs typeface="+mn-lt"/>
            </a:endParaRPr>
          </a:p>
          <a:p>
            <a:pPr marL="575945" lvl="1"/>
            <a:r>
              <a:rPr lang="ko-KR" altLang="en-US" dirty="0">
                <a:solidFill>
                  <a:srgbClr val="3B3B3B"/>
                </a:solidFill>
                <a:ea typeface="+mn-lt"/>
                <a:cs typeface="+mn-lt"/>
              </a:rPr>
              <a:t>이 과정에서 </a:t>
            </a:r>
            <a:r>
              <a:rPr lang="ko-KR" altLang="en-US" dirty="0" err="1">
                <a:solidFill>
                  <a:srgbClr val="3B3B3B"/>
                </a:solidFill>
                <a:ea typeface="+mn-lt"/>
                <a:cs typeface="+mn-lt"/>
              </a:rPr>
              <a:t>reordering</a:t>
            </a:r>
            <a:r>
              <a:rPr lang="ko-KR" altLang="en-US" dirty="0">
                <a:solidFill>
                  <a:srgbClr val="3B3B3B"/>
                </a:solidFill>
                <a:ea typeface="+mn-lt"/>
                <a:cs typeface="+mn-lt"/>
              </a:rPr>
              <a:t> 에 의한 CPU-GPU 간 </a:t>
            </a:r>
            <a:r>
              <a:rPr lang="ko-KR" altLang="en-US" dirty="0" err="1">
                <a:solidFill>
                  <a:srgbClr val="3B3B3B"/>
                </a:solidFill>
                <a:ea typeface="+mn-lt"/>
                <a:cs typeface="+mn-lt"/>
              </a:rPr>
              <a:t>head</a:t>
            </a:r>
            <a:r>
              <a:rPr lang="ko-KR" altLang="en-US" dirty="0">
                <a:solidFill>
                  <a:srgbClr val="3B3B3B"/>
                </a:solidFill>
                <a:ea typeface="+mn-lt"/>
                <a:cs typeface="+mn-lt"/>
              </a:rPr>
              <a:t>-of-</a:t>
            </a:r>
            <a:r>
              <a:rPr lang="ko-KR" altLang="en-US" dirty="0" err="1">
                <a:solidFill>
                  <a:srgbClr val="3B3B3B"/>
                </a:solidFill>
                <a:ea typeface="+mn-lt"/>
                <a:cs typeface="+mn-lt"/>
              </a:rPr>
              <a:t>line</a:t>
            </a:r>
            <a:r>
              <a:rPr lang="ko-KR" altLang="en-US" dirty="0">
                <a:solidFill>
                  <a:srgbClr val="3B3B3B"/>
                </a:solidFill>
                <a:ea typeface="+mn-lt"/>
                <a:cs typeface="+mn-lt"/>
              </a:rPr>
              <a:t> </a:t>
            </a:r>
            <a:r>
              <a:rPr lang="ko-KR" altLang="en-US" dirty="0" err="1">
                <a:solidFill>
                  <a:srgbClr val="3B3B3B"/>
                </a:solidFill>
                <a:ea typeface="+mn-lt"/>
                <a:cs typeface="+mn-lt"/>
              </a:rPr>
              <a:t>blocking으로</a:t>
            </a:r>
            <a:r>
              <a:rPr lang="ko-KR" altLang="en-US" dirty="0">
                <a:solidFill>
                  <a:srgbClr val="3B3B3B"/>
                </a:solidFill>
                <a:ea typeface="+mn-lt"/>
                <a:cs typeface="+mn-lt"/>
              </a:rPr>
              <a:t> 성능저하가 발생할 수 있음 </a:t>
            </a:r>
          </a:p>
          <a:p>
            <a:r>
              <a:rPr lang="en-US" b="1" i="1" dirty="0">
                <a:solidFill>
                  <a:srgbClr val="3B3B3B"/>
                </a:solidFill>
                <a:ea typeface="+mn-lt"/>
                <a:cs typeface="+mn-lt"/>
              </a:rPr>
              <a:t>Performance: </a:t>
            </a:r>
            <a:r>
              <a:rPr lang="en-US" dirty="0">
                <a:solidFill>
                  <a:srgbClr val="3B3B3B"/>
                </a:solidFill>
                <a:ea typeface="+mn-lt"/>
                <a:cs typeface="+mn-lt"/>
              </a:rPr>
              <a:t>Maximizing the utilization of  H/W accelerator </a:t>
            </a:r>
            <a:endParaRPr lang="en-US" altLang="ko-KR">
              <a:solidFill>
                <a:srgbClr val="3B3B3B"/>
              </a:solidFill>
              <a:ea typeface="+mn-lt"/>
              <a:cs typeface="+mn-lt"/>
            </a:endParaRPr>
          </a:p>
          <a:p>
            <a:pPr marL="575945" lvl="1"/>
            <a:r>
              <a:rPr lang="en-US" dirty="0">
                <a:solidFill>
                  <a:srgbClr val="3B3B3B"/>
                </a:solidFill>
                <a:cs typeface="lato"/>
              </a:rPr>
              <a:t>GPU, </a:t>
            </a:r>
            <a:r>
              <a:rPr lang="ko-KR" altLang="en-US" dirty="0">
                <a:solidFill>
                  <a:srgbClr val="3B3B3B"/>
                </a:solidFill>
                <a:cs typeface="lato"/>
              </a:rPr>
              <a:t>또는</a:t>
            </a:r>
            <a:r>
              <a:rPr lang="en-US" dirty="0">
                <a:solidFill>
                  <a:srgbClr val="3B3B3B"/>
                </a:solidFill>
                <a:cs typeface="lato"/>
              </a:rPr>
              <a:t> TPU</a:t>
            </a:r>
            <a:r>
              <a:rPr lang="ko-KR" altLang="en-US" dirty="0">
                <a:solidFill>
                  <a:srgbClr val="3B3B3B"/>
                </a:solidFill>
                <a:cs typeface="lato"/>
              </a:rPr>
              <a:t>가</a:t>
            </a:r>
            <a:r>
              <a:rPr lang="en-US" dirty="0">
                <a:solidFill>
                  <a:srgbClr val="3B3B3B"/>
                </a:solidFill>
                <a:cs typeface="lato"/>
              </a:rPr>
              <a:t> </a:t>
            </a:r>
            <a:r>
              <a:rPr lang="ko-KR" altLang="en-US" dirty="0">
                <a:solidFill>
                  <a:srgbClr val="3B3B3B"/>
                </a:solidFill>
                <a:cs typeface="lato"/>
              </a:rPr>
              <a:t>다음</a:t>
            </a:r>
            <a:r>
              <a:rPr lang="en-US" dirty="0">
                <a:solidFill>
                  <a:srgbClr val="3B3B3B"/>
                </a:solidFill>
                <a:cs typeface="lato"/>
              </a:rPr>
              <a:t> preprocessed data</a:t>
            </a:r>
            <a:r>
              <a:rPr lang="ko-KR" altLang="en-US" dirty="0" err="1">
                <a:solidFill>
                  <a:srgbClr val="3B3B3B"/>
                </a:solidFill>
                <a:cs typeface="lato"/>
              </a:rPr>
              <a:t>를</a:t>
            </a:r>
            <a:r>
              <a:rPr lang="en-US" dirty="0">
                <a:solidFill>
                  <a:srgbClr val="3B3B3B"/>
                </a:solidFill>
                <a:cs typeface="lato"/>
              </a:rPr>
              <a:t> </a:t>
            </a:r>
            <a:r>
              <a:rPr lang="ko-KR" altLang="en-US" dirty="0">
                <a:solidFill>
                  <a:srgbClr val="3B3B3B"/>
                </a:solidFill>
                <a:cs typeface="lato"/>
              </a:rPr>
              <a:t>기다리는</a:t>
            </a:r>
            <a:r>
              <a:rPr lang="en-US" dirty="0">
                <a:solidFill>
                  <a:srgbClr val="3B3B3B"/>
                </a:solidFill>
                <a:cs typeface="lato"/>
              </a:rPr>
              <a:t> </a:t>
            </a:r>
            <a:r>
              <a:rPr lang="ko-KR" altLang="en-US" dirty="0">
                <a:solidFill>
                  <a:srgbClr val="3B3B3B"/>
                </a:solidFill>
                <a:cs typeface="lato"/>
              </a:rPr>
              <a:t>시간을</a:t>
            </a:r>
            <a:r>
              <a:rPr lang="en-US" dirty="0">
                <a:solidFill>
                  <a:srgbClr val="3B3B3B"/>
                </a:solidFill>
                <a:cs typeface="lato"/>
              </a:rPr>
              <a:t> </a:t>
            </a:r>
            <a:r>
              <a:rPr lang="ko-KR" altLang="en-US" dirty="0">
                <a:solidFill>
                  <a:srgbClr val="3B3B3B"/>
                </a:solidFill>
                <a:cs typeface="lato"/>
              </a:rPr>
              <a:t>최소화</a:t>
            </a:r>
            <a:r>
              <a:rPr lang="en-US" altLang="ko-KR" dirty="0">
                <a:solidFill>
                  <a:srgbClr val="3B3B3B"/>
                </a:solidFill>
                <a:cs typeface="lato"/>
              </a:rPr>
              <a:t> </a:t>
            </a:r>
            <a:endParaRPr lang="en-US" dirty="0">
              <a:solidFill>
                <a:srgbClr val="3B3B3B"/>
              </a:solidFill>
              <a:cs typeface="lato"/>
            </a:endParaRPr>
          </a:p>
          <a:p>
            <a:pPr marL="575945" lvl="1"/>
            <a:r>
              <a:rPr lang="en-US" altLang="ko-KR" dirty="0" err="1">
                <a:solidFill>
                  <a:srgbClr val="3B3B3B"/>
                </a:solidFill>
                <a:cs typeface="lato"/>
              </a:rPr>
              <a:t>데이터</a:t>
            </a:r>
            <a:r>
              <a:rPr lang="en-US" altLang="ko-KR" dirty="0">
                <a:solidFill>
                  <a:srgbClr val="3B3B3B"/>
                </a:solidFill>
                <a:cs typeface="lato"/>
              </a:rPr>
              <a:t> </a:t>
            </a:r>
            <a:r>
              <a:rPr lang="en-US" altLang="ko-KR" dirty="0" err="1">
                <a:solidFill>
                  <a:srgbClr val="3B3B3B"/>
                </a:solidFill>
                <a:cs typeface="lato"/>
              </a:rPr>
              <a:t>전처리는</a:t>
            </a:r>
            <a:r>
              <a:rPr lang="en-US" altLang="ko-KR" dirty="0">
                <a:solidFill>
                  <a:srgbClr val="3B3B3B"/>
                </a:solidFill>
                <a:cs typeface="lato"/>
              </a:rPr>
              <a:t> CPU intensive</a:t>
            </a:r>
          </a:p>
          <a:p>
            <a:pPr marL="575945" lvl="1"/>
            <a:r>
              <a:rPr lang="en-US" altLang="ko-KR" dirty="0" err="1">
                <a:solidFill>
                  <a:srgbClr val="3B3B3B"/>
                </a:solidFill>
                <a:cs typeface="lato"/>
              </a:rPr>
              <a:t>가용</a:t>
            </a:r>
            <a:r>
              <a:rPr lang="en-US" altLang="ko-KR" dirty="0">
                <a:solidFill>
                  <a:srgbClr val="3B3B3B"/>
                </a:solidFill>
                <a:cs typeface="lato"/>
              </a:rPr>
              <a:t> CPU </a:t>
            </a:r>
            <a:r>
              <a:rPr lang="en-US" altLang="ko-KR" dirty="0" err="1">
                <a:solidFill>
                  <a:srgbClr val="3B3B3B"/>
                </a:solidFill>
                <a:cs typeface="lato"/>
              </a:rPr>
              <a:t>resource를</a:t>
            </a:r>
            <a:r>
              <a:rPr lang="en-US" altLang="ko-KR" dirty="0">
                <a:solidFill>
                  <a:srgbClr val="3B3B3B"/>
                </a:solidFill>
                <a:cs typeface="lato"/>
              </a:rPr>
              <a:t> </a:t>
            </a:r>
            <a:r>
              <a:rPr lang="en-US" altLang="ko-KR" dirty="0" err="1">
                <a:solidFill>
                  <a:srgbClr val="3B3B3B"/>
                </a:solidFill>
                <a:cs typeface="lato"/>
              </a:rPr>
              <a:t>효율적으로</a:t>
            </a:r>
            <a:r>
              <a:rPr lang="en-US" altLang="ko-KR" dirty="0">
                <a:solidFill>
                  <a:srgbClr val="3B3B3B"/>
                </a:solidFill>
                <a:cs typeface="lato"/>
              </a:rPr>
              <a:t> </a:t>
            </a:r>
            <a:r>
              <a:rPr lang="en-US" altLang="ko-KR" dirty="0" err="1">
                <a:solidFill>
                  <a:srgbClr val="3B3B3B"/>
                </a:solidFill>
                <a:cs typeface="lato"/>
              </a:rPr>
              <a:t>사용하여</a:t>
            </a:r>
            <a:r>
              <a:rPr lang="en-US" altLang="ko-KR" dirty="0">
                <a:solidFill>
                  <a:srgbClr val="3B3B3B"/>
                </a:solidFill>
                <a:cs typeface="lato"/>
              </a:rPr>
              <a:t> pipeline </a:t>
            </a:r>
            <a:r>
              <a:rPr lang="en-US" altLang="ko-KR" dirty="0" err="1">
                <a:solidFill>
                  <a:srgbClr val="3B3B3B"/>
                </a:solidFill>
                <a:cs typeface="lato"/>
              </a:rPr>
              <a:t>성능</a:t>
            </a:r>
            <a:r>
              <a:rPr lang="en-US" altLang="ko-KR" dirty="0">
                <a:solidFill>
                  <a:srgbClr val="3B3B3B"/>
                </a:solidFill>
                <a:cs typeface="lato"/>
              </a:rPr>
              <a:t> </a:t>
            </a:r>
            <a:r>
              <a:rPr lang="en-US" altLang="ko-KR" dirty="0" err="1">
                <a:solidFill>
                  <a:srgbClr val="3B3B3B"/>
                </a:solidFill>
                <a:cs typeface="lato"/>
              </a:rPr>
              <a:t>향상</a:t>
            </a:r>
            <a:endParaRPr lang="en-US" altLang="ko-KR">
              <a:solidFill>
                <a:srgbClr val="3B3B3B"/>
              </a:solidFill>
              <a:cs typeface="lato"/>
            </a:endParaRPr>
          </a:p>
          <a:p>
            <a:pPr marL="575945" lvl="1"/>
            <a:endParaRPr lang="en-US" altLang="ko-KR"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7</a:t>
            </a:fld>
            <a:endParaRPr lang="ko-KR" altLang="en-US" dirty="0"/>
          </a:p>
        </p:txBody>
      </p:sp>
    </p:spTree>
    <p:extLst>
      <p:ext uri="{BB962C8B-B14F-4D97-AF65-F5344CB8AC3E}">
        <p14:creationId xmlns:p14="http://schemas.microsoft.com/office/powerpoint/2010/main" val="369203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dirty="0" err="1">
                <a:latin typeface="+mn-ea"/>
                <a:ea typeface="+mn-ea"/>
                <a:cs typeface="lato"/>
              </a:rPr>
              <a:t>Input</a:t>
            </a:r>
            <a:r>
              <a:rPr lang="ko-KR" altLang="en-US" dirty="0">
                <a:latin typeface="+mn-ea"/>
                <a:ea typeface="+mn-ea"/>
                <a:cs typeface="lato"/>
              </a:rPr>
              <a:t> Pipeline </a:t>
            </a:r>
            <a:r>
              <a:rPr lang="ko-KR" altLang="en-US" dirty="0" err="1">
                <a:latin typeface="+mn-ea"/>
                <a:ea typeface="+mn-ea"/>
                <a:cs typeface="lato"/>
              </a:rPr>
              <a:t>Requirements</a:t>
            </a: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b="1" i="1" dirty="0">
                <a:solidFill>
                  <a:srgbClr val="3B3B3B"/>
                </a:solidFill>
                <a:cs typeface="lato"/>
              </a:rPr>
              <a:t>Ease of use: </a:t>
            </a:r>
            <a:r>
              <a:rPr lang="en-US" altLang="ko-KR" dirty="0" err="1">
                <a:solidFill>
                  <a:srgbClr val="3B3B3B"/>
                </a:solidFill>
                <a:cs typeface="lato"/>
              </a:rPr>
              <a:t>사용</a:t>
            </a:r>
            <a:r>
              <a:rPr lang="en-US" altLang="ko-KR" dirty="0">
                <a:solidFill>
                  <a:srgbClr val="3B3B3B"/>
                </a:solidFill>
                <a:cs typeface="lato"/>
              </a:rPr>
              <a:t> </a:t>
            </a:r>
            <a:r>
              <a:rPr lang="en-US" altLang="ko-KR" dirty="0" err="1">
                <a:solidFill>
                  <a:srgbClr val="3B3B3B"/>
                </a:solidFill>
                <a:cs typeface="lato"/>
              </a:rPr>
              <a:t>편의성과</a:t>
            </a:r>
            <a:r>
              <a:rPr lang="en-US" altLang="ko-KR" dirty="0">
                <a:solidFill>
                  <a:srgbClr val="3B3B3B"/>
                </a:solidFill>
                <a:cs typeface="lato"/>
              </a:rPr>
              <a:t>  data transformation flexibility</a:t>
            </a:r>
          </a:p>
          <a:p>
            <a:pPr marL="575945" lvl="1"/>
            <a:r>
              <a:rPr lang="en-US" altLang="ko-KR" dirty="0">
                <a:solidFill>
                  <a:srgbClr val="3B3B3B"/>
                </a:solidFill>
                <a:cs typeface="lato"/>
              </a:rPr>
              <a:t>ML </a:t>
            </a:r>
            <a:r>
              <a:rPr lang="en-US" altLang="ko-KR" dirty="0" err="1">
                <a:solidFill>
                  <a:srgbClr val="3B3B3B"/>
                </a:solidFill>
                <a:cs typeface="lato"/>
              </a:rPr>
              <a:t>workload는</a:t>
            </a:r>
            <a:r>
              <a:rPr lang="en-US" altLang="ko-KR" dirty="0">
                <a:solidFill>
                  <a:srgbClr val="3B3B3B"/>
                </a:solidFill>
                <a:cs typeface="lato"/>
              </a:rPr>
              <a:t> </a:t>
            </a:r>
            <a:r>
              <a:rPr lang="en-US" altLang="ko-KR" dirty="0" err="1">
                <a:solidFill>
                  <a:srgbClr val="3B3B3B"/>
                </a:solidFill>
                <a:cs typeface="lato"/>
              </a:rPr>
              <a:t>서로다른</a:t>
            </a:r>
            <a:r>
              <a:rPr lang="en-US" altLang="ko-KR" dirty="0">
                <a:solidFill>
                  <a:srgbClr val="3B3B3B"/>
                </a:solidFill>
                <a:cs typeface="lato"/>
              </a:rPr>
              <a:t> </a:t>
            </a:r>
            <a:r>
              <a:rPr lang="en-US" altLang="ko-KR" dirty="0" err="1">
                <a:solidFill>
                  <a:srgbClr val="3B3B3B"/>
                </a:solidFill>
                <a:cs typeface="lato"/>
              </a:rPr>
              <a:t>domain의</a:t>
            </a:r>
            <a:r>
              <a:rPr lang="en-US" altLang="ko-KR" dirty="0">
                <a:solidFill>
                  <a:srgbClr val="3B3B3B"/>
                </a:solidFill>
                <a:cs typeface="lato"/>
              </a:rPr>
              <a:t> </a:t>
            </a:r>
            <a:r>
              <a:rPr lang="en-US" altLang="ko-KR" dirty="0" err="1">
                <a:solidFill>
                  <a:srgbClr val="3B3B3B"/>
                </a:solidFill>
                <a:cs typeface="lato"/>
              </a:rPr>
              <a:t>조합으로</a:t>
            </a:r>
            <a:r>
              <a:rPr lang="en-US" altLang="ko-KR" dirty="0">
                <a:solidFill>
                  <a:srgbClr val="3B3B3B"/>
                </a:solidFill>
                <a:cs typeface="lato"/>
              </a:rPr>
              <a:t> </a:t>
            </a:r>
            <a:r>
              <a:rPr lang="en-US" altLang="ko-KR" dirty="0" err="1">
                <a:solidFill>
                  <a:srgbClr val="3B3B3B"/>
                </a:solidFill>
                <a:cs typeface="lato"/>
              </a:rPr>
              <a:t>구성됨</a:t>
            </a:r>
            <a:r>
              <a:rPr lang="en-US" altLang="ko-KR" dirty="0">
                <a:solidFill>
                  <a:srgbClr val="3B3B3B"/>
                </a:solidFill>
                <a:cs typeface="lato"/>
              </a:rPr>
              <a:t>(Storage sys, CPU, GPU, Data format... Etc.)</a:t>
            </a:r>
            <a:endParaRPr lang="en-US" altLang="ko-KR" dirty="0">
              <a:cs typeface="lato"/>
            </a:endParaRPr>
          </a:p>
          <a:p>
            <a:pPr marL="575945" lvl="1"/>
            <a:r>
              <a:rPr lang="en-US" altLang="ko-KR" dirty="0">
                <a:solidFill>
                  <a:srgbClr val="3B3B3B"/>
                </a:solidFill>
                <a:cs typeface="lato"/>
              </a:rPr>
              <a:t>Domain </a:t>
            </a:r>
            <a:r>
              <a:rPr lang="en-US" altLang="ko-KR" dirty="0" err="1">
                <a:solidFill>
                  <a:srgbClr val="3B3B3B"/>
                </a:solidFill>
                <a:cs typeface="lato"/>
              </a:rPr>
              <a:t>조합에</a:t>
            </a:r>
            <a:r>
              <a:rPr lang="en-US" altLang="ko-KR" dirty="0">
                <a:solidFill>
                  <a:srgbClr val="3B3B3B"/>
                </a:solidFill>
                <a:cs typeface="lato"/>
              </a:rPr>
              <a:t> </a:t>
            </a:r>
            <a:r>
              <a:rPr lang="en-US" altLang="ko-KR" dirty="0" err="1">
                <a:solidFill>
                  <a:srgbClr val="3B3B3B"/>
                </a:solidFill>
                <a:cs typeface="lato"/>
              </a:rPr>
              <a:t>따라</a:t>
            </a:r>
            <a:r>
              <a:rPr lang="en-US" altLang="ko-KR" dirty="0">
                <a:solidFill>
                  <a:srgbClr val="3B3B3B"/>
                </a:solidFill>
                <a:cs typeface="lato"/>
              </a:rPr>
              <a:t> </a:t>
            </a:r>
            <a:r>
              <a:rPr lang="en-US" altLang="ko-KR" dirty="0" err="1">
                <a:solidFill>
                  <a:srgbClr val="3B3B3B"/>
                </a:solidFill>
                <a:cs typeface="lato"/>
              </a:rPr>
              <a:t>pararellesim</a:t>
            </a:r>
            <a:r>
              <a:rPr lang="en-US" altLang="ko-KR" dirty="0">
                <a:solidFill>
                  <a:srgbClr val="3B3B3B"/>
                </a:solidFill>
                <a:cs typeface="lato"/>
              </a:rPr>
              <a:t>, batch size, buffer size </a:t>
            </a:r>
            <a:r>
              <a:rPr lang="en-US" altLang="ko-KR" dirty="0" err="1">
                <a:solidFill>
                  <a:srgbClr val="3B3B3B"/>
                </a:solidFill>
                <a:cs typeface="lato"/>
              </a:rPr>
              <a:t>등의</a:t>
            </a:r>
            <a:r>
              <a:rPr lang="en-US" altLang="ko-KR" dirty="0">
                <a:solidFill>
                  <a:srgbClr val="3B3B3B"/>
                </a:solidFill>
                <a:cs typeface="lato"/>
              </a:rPr>
              <a:t> </a:t>
            </a:r>
            <a:r>
              <a:rPr lang="en-US" altLang="ko-KR" dirty="0" err="1">
                <a:solidFill>
                  <a:srgbClr val="3B3B3B"/>
                </a:solidFill>
                <a:cs typeface="lato"/>
              </a:rPr>
              <a:t>parameter를</a:t>
            </a:r>
            <a:r>
              <a:rPr lang="en-US" altLang="ko-KR" dirty="0">
                <a:solidFill>
                  <a:srgbClr val="3B3B3B"/>
                </a:solidFill>
                <a:cs typeface="lato"/>
              </a:rPr>
              <a:t> </a:t>
            </a:r>
            <a:r>
              <a:rPr lang="en-US" altLang="ko-KR" dirty="0" err="1">
                <a:solidFill>
                  <a:srgbClr val="3B3B3B"/>
                </a:solidFill>
                <a:cs typeface="lato"/>
              </a:rPr>
              <a:t>조정할</a:t>
            </a:r>
            <a:r>
              <a:rPr lang="en-US" altLang="ko-KR" dirty="0">
                <a:solidFill>
                  <a:srgbClr val="3B3B3B"/>
                </a:solidFill>
                <a:cs typeface="lato"/>
              </a:rPr>
              <a:t> 수 </a:t>
            </a:r>
            <a:r>
              <a:rPr lang="en-US" altLang="ko-KR" dirty="0" err="1">
                <a:solidFill>
                  <a:srgbClr val="3B3B3B"/>
                </a:solidFill>
                <a:cs typeface="lato"/>
              </a:rPr>
              <a:t>있어야</a:t>
            </a:r>
            <a:r>
              <a:rPr lang="en-US" altLang="ko-KR" dirty="0">
                <a:solidFill>
                  <a:srgbClr val="3B3B3B"/>
                </a:solidFill>
                <a:cs typeface="lato"/>
              </a:rPr>
              <a:t> 함 </a:t>
            </a:r>
          </a:p>
          <a:p>
            <a:pPr marL="575945" lvl="1"/>
            <a:r>
              <a:rPr lang="en-US" altLang="ko-KR" dirty="0" err="1">
                <a:solidFill>
                  <a:srgbClr val="3B3B3B"/>
                </a:solidFill>
                <a:cs typeface="lato"/>
              </a:rPr>
              <a:t>또는</a:t>
            </a:r>
            <a:r>
              <a:rPr lang="en-US" altLang="ko-KR" dirty="0">
                <a:solidFill>
                  <a:srgbClr val="3B3B3B"/>
                </a:solidFill>
                <a:cs typeface="lato"/>
              </a:rPr>
              <a:t> Parameter Auto tunning </a:t>
            </a:r>
          </a:p>
          <a:p>
            <a:pPr marL="575945" lvl="1"/>
            <a:endParaRPr lang="en-US" altLang="ko-KR" dirty="0">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8</a:t>
            </a:fld>
            <a:endParaRPr lang="ko-KR" altLang="en-US" dirty="0"/>
          </a:p>
        </p:txBody>
      </p:sp>
    </p:spTree>
    <p:extLst>
      <p:ext uri="{BB962C8B-B14F-4D97-AF65-F5344CB8AC3E}">
        <p14:creationId xmlns:p14="http://schemas.microsoft.com/office/powerpoint/2010/main" val="106769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7A937-0ADC-4867-B171-96098389F72C}"/>
              </a:ext>
            </a:extLst>
          </p:cNvPr>
          <p:cNvSpPr>
            <a:spLocks noGrp="1"/>
          </p:cNvSpPr>
          <p:nvPr>
            <p:ph type="title"/>
          </p:nvPr>
        </p:nvSpPr>
        <p:spPr/>
        <p:txBody>
          <a:bodyPr/>
          <a:lstStyle/>
          <a:p>
            <a:r>
              <a:rPr lang="ko-KR" altLang="en-US">
                <a:latin typeface="+mn-ea"/>
                <a:ea typeface="+mn-ea"/>
                <a:cs typeface="lato"/>
              </a:rPr>
              <a:t>tf.data.dataset</a:t>
            </a:r>
            <a:endParaRPr lang="ko-KR" altLang="en-US" dirty="0">
              <a:latin typeface="+mn-ea"/>
              <a:ea typeface="+mn-ea"/>
              <a:cs typeface="lato"/>
            </a:endParaRPr>
          </a:p>
        </p:txBody>
      </p:sp>
      <p:sp>
        <p:nvSpPr>
          <p:cNvPr id="3" name="내용 개체 틀 2">
            <a:extLst>
              <a:ext uri="{FF2B5EF4-FFF2-40B4-BE49-F238E27FC236}">
                <a16:creationId xmlns:a16="http://schemas.microsoft.com/office/drawing/2014/main" id="{4BDBFE05-562B-4399-AF9E-26DFE47FAD6D}"/>
              </a:ext>
            </a:extLst>
          </p:cNvPr>
          <p:cNvSpPr>
            <a:spLocks noGrp="1"/>
          </p:cNvSpPr>
          <p:nvPr>
            <p:ph idx="1"/>
          </p:nvPr>
        </p:nvSpPr>
        <p:spPr/>
        <p:txBody>
          <a:bodyPr vert="horz" lIns="91440" tIns="45720" rIns="91440" bIns="45720" rtlCol="0" anchor="t">
            <a:normAutofit/>
          </a:bodyPr>
          <a:lstStyle/>
          <a:p>
            <a:r>
              <a:rPr lang="en-US" altLang="ko-KR">
                <a:solidFill>
                  <a:srgbClr val="3B3B3B"/>
                </a:solidFill>
                <a:cs typeface="lato"/>
              </a:rPr>
              <a:t>tf.data.dataset객체가 input data pipeline 구성</a:t>
            </a:r>
            <a:endParaRPr lang="en-US"/>
          </a:p>
          <a:p>
            <a:pPr marL="575945" lvl="1"/>
            <a:r>
              <a:rPr lang="en-US" altLang="ko-KR">
                <a:solidFill>
                  <a:srgbClr val="3B3B3B"/>
                </a:solidFill>
                <a:cs typeface="lato"/>
              </a:rPr>
              <a:t>Make_itorator: 입력데이터셋에 대한 반복자 ​생성</a:t>
            </a:r>
            <a:endParaRPr lang="en-US" altLang="ko-KR" dirty="0">
              <a:solidFill>
                <a:srgbClr val="3B3B3B"/>
              </a:solidFill>
              <a:cs typeface="lato"/>
            </a:endParaRPr>
          </a:p>
          <a:p>
            <a:pPr marL="575945" lvl="1"/>
            <a:r>
              <a:rPr lang="en-US" altLang="ko-KR">
                <a:solidFill>
                  <a:srgbClr val="3B3B3B"/>
                </a:solidFill>
                <a:cs typeface="lato"/>
              </a:rPr>
              <a:t>Serialize: 데이터 직렬화, ML training 에 요구되는 타입 지정 </a:t>
            </a:r>
            <a:endParaRPr lang="en-US" altLang="ko-KR" dirty="0">
              <a:solidFill>
                <a:srgbClr val="3B3B3B"/>
              </a:solidFill>
              <a:cs typeface="lato"/>
            </a:endParaRPr>
          </a:p>
          <a:p>
            <a:pPr marL="575945" lvl="1"/>
            <a:r>
              <a:rPr lang="en-US" altLang="ko-KR">
                <a:solidFill>
                  <a:srgbClr val="3B3B3B"/>
                </a:solidFill>
                <a:cs typeface="lato"/>
              </a:rPr>
              <a:t>Preprocessing, interleave등을 method 형태로 접근 </a:t>
            </a:r>
            <a:endParaRPr lang="en-US" altLang="ko-KR" dirty="0">
              <a:solidFill>
                <a:srgbClr val="3B3B3B"/>
              </a:solidFill>
              <a:cs typeface="lato"/>
            </a:endParaRPr>
          </a:p>
          <a:p>
            <a:pPr marL="575945" lvl="1"/>
            <a:r>
              <a:rPr lang="en-US" altLang="ko-KR">
                <a:solidFill>
                  <a:srgbClr val="3B3B3B"/>
                </a:solidFill>
                <a:cs typeface="lato"/>
              </a:rPr>
              <a:t>UDF(User Define Function)지원</a:t>
            </a:r>
            <a:endParaRPr lang="en-US" altLang="ko-KR" dirty="0">
              <a:solidFill>
                <a:srgbClr val="3B3B3B"/>
              </a:solidFill>
              <a:cs typeface="lato"/>
            </a:endParaRPr>
          </a:p>
          <a:p>
            <a:pPr marL="347345" lvl="1" indent="0">
              <a:buNone/>
            </a:pPr>
            <a:endParaRPr lang="en-US" altLang="ko-KR" dirty="0">
              <a:solidFill>
                <a:srgbClr val="3B3B3B"/>
              </a:solidFill>
              <a:cs typeface="lato"/>
            </a:endParaRPr>
          </a:p>
          <a:p>
            <a:pPr marL="575945" lvl="1"/>
            <a:endParaRPr lang="en-US" altLang="ko-KR" dirty="0">
              <a:solidFill>
                <a:srgbClr val="3B3B3B"/>
              </a:solidFill>
              <a:cs typeface="lato"/>
            </a:endParaRPr>
          </a:p>
          <a:p>
            <a:pPr marL="575945" lvl="1"/>
            <a:endParaRPr lang="en-US" altLang="ko-KR" i="1">
              <a:solidFill>
                <a:srgbClr val="3B3B3B"/>
              </a:solidFill>
              <a:cs typeface="lato"/>
            </a:endParaRPr>
          </a:p>
          <a:p>
            <a:pPr marL="0" indent="0">
              <a:buNone/>
            </a:pPr>
            <a:endParaRPr lang="en-US" altLang="ko-KR" dirty="0">
              <a:solidFill>
                <a:srgbClr val="3B3B3B"/>
              </a:solidFill>
              <a:cs typeface="lato"/>
            </a:endParaRPr>
          </a:p>
          <a:p>
            <a:endParaRPr lang="en-US" altLang="ko-KR" dirty="0">
              <a:solidFill>
                <a:srgbClr val="3B3B3B"/>
              </a:solidFill>
              <a:cs typeface="lato"/>
            </a:endParaRPr>
          </a:p>
          <a:p>
            <a:pPr marL="575945" lvl="1"/>
            <a:endParaRPr lang="en-US" altLang="ko-KR" dirty="0">
              <a:solidFill>
                <a:srgbClr val="3B3B3B"/>
              </a:solidFill>
              <a:cs typeface="lato"/>
            </a:endParaRPr>
          </a:p>
          <a:p>
            <a:pPr marL="347345" lvl="1" indent="0">
              <a:buNone/>
            </a:pPr>
            <a:endParaRPr lang="en-US" dirty="0">
              <a:solidFill>
                <a:srgbClr val="3B3B3B"/>
              </a:solidFill>
              <a:cs typeface="lato"/>
            </a:endParaRPr>
          </a:p>
          <a:p>
            <a:pPr marL="575945" lvl="1"/>
            <a:endParaRPr lang="en-US" altLang="ko-KR" dirty="0">
              <a:solidFill>
                <a:srgbClr val="3B3B3B"/>
              </a:solidFill>
              <a:cs typeface="lato"/>
            </a:endParaRPr>
          </a:p>
          <a:p>
            <a:endParaRPr lang="en-US" altLang="ko-KR" dirty="0">
              <a:solidFill>
                <a:srgbClr val="3B3B3B"/>
              </a:solidFill>
              <a:cs typeface="lato"/>
            </a:endParaRPr>
          </a:p>
          <a:p>
            <a:pPr marL="575945" lvl="1"/>
            <a:endParaRPr lang="ko-KR" altLang="en-US" sz="2000" dirty="0">
              <a:solidFill>
                <a:srgbClr val="3B3B3B"/>
              </a:solidFill>
              <a:cs typeface="lato"/>
            </a:endParaRPr>
          </a:p>
          <a:p>
            <a:pPr>
              <a:buFont typeface="Wingdings"/>
              <a:buChar char="§"/>
            </a:pPr>
            <a:endParaRPr lang="en-US" altLang="ko-KR" sz="2000" baseline="50000" dirty="0">
              <a:solidFill>
                <a:srgbClr val="3B3B3B"/>
              </a:solidFill>
              <a:cs typeface="lato"/>
            </a:endParaRPr>
          </a:p>
        </p:txBody>
      </p:sp>
      <p:sp>
        <p:nvSpPr>
          <p:cNvPr id="4" name="슬라이드 번호 개체 틀 3">
            <a:extLst>
              <a:ext uri="{FF2B5EF4-FFF2-40B4-BE49-F238E27FC236}">
                <a16:creationId xmlns:a16="http://schemas.microsoft.com/office/drawing/2014/main" id="{65E94AD2-6DAA-4440-B0A8-A313D68FC664}"/>
              </a:ext>
            </a:extLst>
          </p:cNvPr>
          <p:cNvSpPr>
            <a:spLocks noGrp="1"/>
          </p:cNvSpPr>
          <p:nvPr>
            <p:ph type="sldNum" sz="quarter" idx="4"/>
          </p:nvPr>
        </p:nvSpPr>
        <p:spPr/>
        <p:txBody>
          <a:bodyPr/>
          <a:lstStyle/>
          <a:p>
            <a:fld id="{765CECA1-5C9B-4693-A1BD-3F65156FCD02}" type="slidenum">
              <a:rPr lang="ko-KR" altLang="en-US" smtClean="0"/>
              <a:pPr/>
              <a:t>9</a:t>
            </a:fld>
            <a:endParaRPr lang="ko-KR" altLang="en-US" dirty="0"/>
          </a:p>
        </p:txBody>
      </p:sp>
      <p:sp>
        <p:nvSpPr>
          <p:cNvPr id="5" name="직사각형 4">
            <a:extLst>
              <a:ext uri="{FF2B5EF4-FFF2-40B4-BE49-F238E27FC236}">
                <a16:creationId xmlns:a16="http://schemas.microsoft.com/office/drawing/2014/main" id="{A2DF2BE1-5D58-453D-9E96-DAF4B2A03F25}"/>
              </a:ext>
            </a:extLst>
          </p:cNvPr>
          <p:cNvSpPr/>
          <p:nvPr/>
        </p:nvSpPr>
        <p:spPr>
          <a:xfrm>
            <a:off x="6302670" y="4588932"/>
            <a:ext cx="1012478" cy="517354"/>
          </a:xfrm>
          <a:prstGeom prst="rect">
            <a:avLst/>
          </a:prstGeom>
          <a:solidFill>
            <a:schemeClr val="bg2"/>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err="1">
                <a:solidFill>
                  <a:srgbClr val="3B3B3B"/>
                </a:solidFill>
                <a:cs typeface="lato"/>
              </a:rPr>
              <a:t>tf.data.dataset</a:t>
            </a:r>
            <a:endParaRPr lang="ko-KR" altLang="en-US" sz="1000" b="1">
              <a:solidFill>
                <a:srgbClr val="3B3B3B"/>
              </a:solidFill>
              <a:cs typeface="lato"/>
            </a:endParaRPr>
          </a:p>
        </p:txBody>
      </p:sp>
      <p:sp>
        <p:nvSpPr>
          <p:cNvPr id="6" name="직사각형 5">
            <a:extLst>
              <a:ext uri="{FF2B5EF4-FFF2-40B4-BE49-F238E27FC236}">
                <a16:creationId xmlns:a16="http://schemas.microsoft.com/office/drawing/2014/main" id="{0845B67A-6AA0-462E-BC8E-E17ABED40A73}"/>
              </a:ext>
            </a:extLst>
          </p:cNvPr>
          <p:cNvSpPr/>
          <p:nvPr/>
        </p:nvSpPr>
        <p:spPr>
          <a:xfrm>
            <a:off x="7875854" y="4588932"/>
            <a:ext cx="848900"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Shuffle</a:t>
            </a:r>
            <a:endParaRPr lang="ko-KR" altLang="en-US" sz="1000" b="1">
              <a:solidFill>
                <a:srgbClr val="3B3B3B"/>
              </a:solidFill>
              <a:cs typeface="lato"/>
            </a:endParaRPr>
          </a:p>
        </p:txBody>
      </p:sp>
      <p:sp>
        <p:nvSpPr>
          <p:cNvPr id="7" name="직사각형 6">
            <a:extLst>
              <a:ext uri="{FF2B5EF4-FFF2-40B4-BE49-F238E27FC236}">
                <a16:creationId xmlns:a16="http://schemas.microsoft.com/office/drawing/2014/main" id="{BDC5E592-FAF4-43A0-9B34-7DDF2D4DAE5C}"/>
              </a:ext>
            </a:extLst>
          </p:cNvPr>
          <p:cNvSpPr/>
          <p:nvPr/>
        </p:nvSpPr>
        <p:spPr>
          <a:xfrm>
            <a:off x="10682699" y="4588932"/>
            <a:ext cx="848900"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Batch</a:t>
            </a:r>
            <a:endParaRPr lang="ko-KR" altLang="en-US" sz="1000" b="1">
              <a:solidFill>
                <a:srgbClr val="3B3B3B"/>
              </a:solidFill>
              <a:cs typeface="lato"/>
            </a:endParaRPr>
          </a:p>
        </p:txBody>
      </p:sp>
      <p:sp>
        <p:nvSpPr>
          <p:cNvPr id="8" name="직사각형 7">
            <a:extLst>
              <a:ext uri="{FF2B5EF4-FFF2-40B4-BE49-F238E27FC236}">
                <a16:creationId xmlns:a16="http://schemas.microsoft.com/office/drawing/2014/main" id="{5186EA86-20CA-45A8-AA61-7D74EA67E1BA}"/>
              </a:ext>
            </a:extLst>
          </p:cNvPr>
          <p:cNvSpPr/>
          <p:nvPr/>
        </p:nvSpPr>
        <p:spPr>
          <a:xfrm>
            <a:off x="9276996" y="4588931"/>
            <a:ext cx="848899" cy="508888"/>
          </a:xfrm>
          <a:prstGeom prst="rect">
            <a:avLst/>
          </a:prstGeom>
          <a:solidFill>
            <a:schemeClr val="bg1">
              <a:lumMod val="65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b="1" dirty="0" err="1">
                <a:solidFill>
                  <a:srgbClr val="3B3B3B"/>
                </a:solidFill>
                <a:cs typeface="lato"/>
              </a:rPr>
              <a:t>Map</a:t>
            </a:r>
            <a:endParaRPr lang="ko-KR" altLang="en-US" sz="1000" b="1">
              <a:solidFill>
                <a:srgbClr val="3B3B3B"/>
              </a:solidFill>
              <a:cs typeface="lato"/>
            </a:endParaRPr>
          </a:p>
        </p:txBody>
      </p:sp>
      <p:sp>
        <p:nvSpPr>
          <p:cNvPr id="10" name="직사각형 9">
            <a:extLst>
              <a:ext uri="{FF2B5EF4-FFF2-40B4-BE49-F238E27FC236}">
                <a16:creationId xmlns:a16="http://schemas.microsoft.com/office/drawing/2014/main" id="{15BED20B-907E-463F-950F-4A2177BAA7A3}"/>
              </a:ext>
            </a:extLst>
          </p:cNvPr>
          <p:cNvSpPr/>
          <p:nvPr/>
        </p:nvSpPr>
        <p:spPr>
          <a:xfrm>
            <a:off x="6315075" y="5851233"/>
            <a:ext cx="982849"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900" b="1" err="1">
                <a:solidFill>
                  <a:srgbClr val="3B3B3B"/>
                </a:solidFill>
                <a:cs typeface="lato"/>
              </a:rPr>
              <a:t>files</a:t>
            </a:r>
            <a:endParaRPr lang="ko-KR" sz="900" b="1" err="1">
              <a:solidFill>
                <a:srgbClr val="3B3B3B"/>
              </a:solidFill>
            </a:endParaRPr>
          </a:p>
        </p:txBody>
      </p:sp>
      <p:sp>
        <p:nvSpPr>
          <p:cNvPr id="11" name="직사각형 10">
            <a:extLst>
              <a:ext uri="{FF2B5EF4-FFF2-40B4-BE49-F238E27FC236}">
                <a16:creationId xmlns:a16="http://schemas.microsoft.com/office/drawing/2014/main" id="{0C498DE0-8AAE-41CA-9A2A-015949EC6ACC}"/>
              </a:ext>
            </a:extLst>
          </p:cNvPr>
          <p:cNvSpPr/>
          <p:nvPr/>
        </p:nvSpPr>
        <p:spPr>
          <a:xfrm>
            <a:off x="7875230" y="5834298"/>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900" b="1" dirty="0" err="1">
                <a:solidFill>
                  <a:srgbClr val="3B3B3B"/>
                </a:solidFill>
                <a:cs typeface="lato"/>
              </a:rPr>
              <a:t>buffer_size</a:t>
            </a:r>
          </a:p>
        </p:txBody>
      </p:sp>
      <p:sp>
        <p:nvSpPr>
          <p:cNvPr id="12" name="직사각형 11">
            <a:extLst>
              <a:ext uri="{FF2B5EF4-FFF2-40B4-BE49-F238E27FC236}">
                <a16:creationId xmlns:a16="http://schemas.microsoft.com/office/drawing/2014/main" id="{E86E5512-AE06-4C9B-BC56-FE9187B71EAD}"/>
              </a:ext>
            </a:extLst>
          </p:cNvPr>
          <p:cNvSpPr/>
          <p:nvPr/>
        </p:nvSpPr>
        <p:spPr>
          <a:xfrm>
            <a:off x="9301175" y="5848339"/>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900" b="1" dirty="0" err="1">
                <a:solidFill>
                  <a:srgbClr val="3B3B3B"/>
                </a:solidFill>
                <a:cs typeface="lato"/>
              </a:rPr>
              <a:t>Parse_func</a:t>
            </a:r>
            <a:r>
              <a:rPr lang="ko-KR" altLang="en-US" sz="900" b="1" dirty="0">
                <a:solidFill>
                  <a:srgbClr val="3B3B3B"/>
                </a:solidFill>
                <a:cs typeface="lato"/>
              </a:rPr>
              <a:t>()</a:t>
            </a:r>
          </a:p>
        </p:txBody>
      </p:sp>
      <p:sp>
        <p:nvSpPr>
          <p:cNvPr id="13" name="직사각형 12">
            <a:extLst>
              <a:ext uri="{FF2B5EF4-FFF2-40B4-BE49-F238E27FC236}">
                <a16:creationId xmlns:a16="http://schemas.microsoft.com/office/drawing/2014/main" id="{47866061-5278-498C-AB1B-B49C4CC4E5B7}"/>
              </a:ext>
            </a:extLst>
          </p:cNvPr>
          <p:cNvSpPr/>
          <p:nvPr/>
        </p:nvSpPr>
        <p:spPr>
          <a:xfrm>
            <a:off x="10736182" y="5848339"/>
            <a:ext cx="796582" cy="277575"/>
          </a:xfrm>
          <a:prstGeom prst="rect">
            <a:avLst/>
          </a:prstGeom>
          <a:solidFill>
            <a:schemeClr val="accent1">
              <a:lumMod val="60000"/>
              <a:lumOff val="40000"/>
            </a:schemeClr>
          </a:solidFill>
          <a:ln w="28575">
            <a:solidFill>
              <a:srgbClr val="2C2C5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900" b="1" dirty="0" err="1">
                <a:solidFill>
                  <a:srgbClr val="3B3B3B"/>
                </a:solidFill>
                <a:cs typeface="lato"/>
              </a:rPr>
              <a:t>batch_size</a:t>
            </a:r>
          </a:p>
        </p:txBody>
      </p:sp>
      <p:cxnSp>
        <p:nvCxnSpPr>
          <p:cNvPr id="15" name="직선 화살표 연결선 14">
            <a:extLst>
              <a:ext uri="{FF2B5EF4-FFF2-40B4-BE49-F238E27FC236}">
                <a16:creationId xmlns:a16="http://schemas.microsoft.com/office/drawing/2014/main" id="{28D8C196-6A4D-47B5-B1BC-A7167941A7F3}"/>
              </a:ext>
            </a:extLst>
          </p:cNvPr>
          <p:cNvCxnSpPr/>
          <p:nvPr/>
        </p:nvCxnSpPr>
        <p:spPr>
          <a:xfrm flipH="1" flipV="1">
            <a:off x="6794438" y="5125495"/>
            <a:ext cx="1735" cy="711691"/>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6CB0ECDF-30D5-4AD9-ADF1-1B394E723D38}"/>
              </a:ext>
            </a:extLst>
          </p:cNvPr>
          <p:cNvCxnSpPr>
            <a:cxnSpLocks/>
          </p:cNvCxnSpPr>
          <p:nvPr/>
        </p:nvCxnSpPr>
        <p:spPr>
          <a:xfrm flipV="1">
            <a:off x="8271660" y="5112277"/>
            <a:ext cx="4087" cy="704262"/>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6FD9C6D8-220B-4069-A451-7366DF62F034}"/>
              </a:ext>
            </a:extLst>
          </p:cNvPr>
          <p:cNvCxnSpPr>
            <a:cxnSpLocks/>
          </p:cNvCxnSpPr>
          <p:nvPr/>
        </p:nvCxnSpPr>
        <p:spPr>
          <a:xfrm flipH="1" flipV="1">
            <a:off x="9695077" y="5089772"/>
            <a:ext cx="2527" cy="766207"/>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513AAABC-4861-448F-9486-703A75863B0C}"/>
              </a:ext>
            </a:extLst>
          </p:cNvPr>
          <p:cNvCxnSpPr>
            <a:cxnSpLocks/>
          </p:cNvCxnSpPr>
          <p:nvPr/>
        </p:nvCxnSpPr>
        <p:spPr>
          <a:xfrm flipV="1">
            <a:off x="11107212" y="5101954"/>
            <a:ext cx="120" cy="732339"/>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2377DFEF-741B-417B-923F-2B76D260ED41}"/>
              </a:ext>
            </a:extLst>
          </p:cNvPr>
          <p:cNvCxnSpPr>
            <a:cxnSpLocks/>
          </p:cNvCxnSpPr>
          <p:nvPr/>
        </p:nvCxnSpPr>
        <p:spPr>
          <a:xfrm>
            <a:off x="7322473" y="4862996"/>
            <a:ext cx="622619" cy="5574"/>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3A3A651B-5419-4EB8-9F43-B902D7BA66EE}"/>
              </a:ext>
            </a:extLst>
          </p:cNvPr>
          <p:cNvCxnSpPr>
            <a:cxnSpLocks/>
          </p:cNvCxnSpPr>
          <p:nvPr/>
        </p:nvCxnSpPr>
        <p:spPr>
          <a:xfrm flipV="1">
            <a:off x="8723613" y="4858245"/>
            <a:ext cx="588753" cy="6608"/>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B175F20B-96EC-4F47-890A-338A97931936}"/>
              </a:ext>
            </a:extLst>
          </p:cNvPr>
          <p:cNvCxnSpPr>
            <a:cxnSpLocks/>
          </p:cNvCxnSpPr>
          <p:nvPr/>
        </p:nvCxnSpPr>
        <p:spPr>
          <a:xfrm flipV="1">
            <a:off x="10124754" y="4858245"/>
            <a:ext cx="579625" cy="6608"/>
          </a:xfrm>
          <a:prstGeom prst="straightConnector1">
            <a:avLst/>
          </a:prstGeom>
          <a:ln w="28575">
            <a:solidFill>
              <a:srgbClr val="2C2C54"/>
            </a:solidFill>
            <a:tailEnd type="triangle"/>
          </a:ln>
        </p:spPr>
        <p:style>
          <a:lnRef idx="1">
            <a:schemeClr val="accent1"/>
          </a:lnRef>
          <a:fillRef idx="0">
            <a:schemeClr val="accent1"/>
          </a:fillRef>
          <a:effectRef idx="0">
            <a:schemeClr val="accent1"/>
          </a:effectRef>
          <a:fontRef idx="minor">
            <a:schemeClr val="tx1"/>
          </a:fontRef>
        </p:style>
      </p:cxnSp>
      <p:pic>
        <p:nvPicPr>
          <p:cNvPr id="9" name="그림 13" descr="텍스트이(가) 표시된 사진&#10;&#10;자동 생성된 설명">
            <a:extLst>
              <a:ext uri="{FF2B5EF4-FFF2-40B4-BE49-F238E27FC236}">
                <a16:creationId xmlns:a16="http://schemas.microsoft.com/office/drawing/2014/main" id="{EF094FC9-FDFE-43A8-84EB-2E0345349940}"/>
              </a:ext>
            </a:extLst>
          </p:cNvPr>
          <p:cNvPicPr>
            <a:picLocks noChangeAspect="1"/>
          </p:cNvPicPr>
          <p:nvPr/>
        </p:nvPicPr>
        <p:blipFill>
          <a:blip r:embed="rId2"/>
          <a:stretch>
            <a:fillRect/>
          </a:stretch>
        </p:blipFill>
        <p:spPr>
          <a:xfrm>
            <a:off x="745066" y="3499481"/>
            <a:ext cx="3615266" cy="925836"/>
          </a:xfrm>
          <a:prstGeom prst="rect">
            <a:avLst/>
          </a:prstGeom>
        </p:spPr>
      </p:pic>
      <p:sp>
        <p:nvSpPr>
          <p:cNvPr id="14" name="TextBox 13">
            <a:extLst>
              <a:ext uri="{FF2B5EF4-FFF2-40B4-BE49-F238E27FC236}">
                <a16:creationId xmlns:a16="http://schemas.microsoft.com/office/drawing/2014/main" id="{7447FAA3-B3FD-4245-BDC5-FA13F82401F7}"/>
              </a:ext>
            </a:extLst>
          </p:cNvPr>
          <p:cNvSpPr txBox="1"/>
          <p:nvPr/>
        </p:nvSpPr>
        <p:spPr>
          <a:xfrm>
            <a:off x="5271558" y="584729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sz="1400" b="1">
                <a:cs typeface="lato"/>
              </a:rPr>
              <a:t>Prarmeter</a:t>
            </a:r>
          </a:p>
        </p:txBody>
      </p:sp>
      <p:sp>
        <p:nvSpPr>
          <p:cNvPr id="22" name="TextBox 21">
            <a:extLst>
              <a:ext uri="{FF2B5EF4-FFF2-40B4-BE49-F238E27FC236}">
                <a16:creationId xmlns:a16="http://schemas.microsoft.com/office/drawing/2014/main" id="{AC70DF03-B99E-418C-A5F1-3191A47CDA53}"/>
              </a:ext>
            </a:extLst>
          </p:cNvPr>
          <p:cNvSpPr txBox="1"/>
          <p:nvPr/>
        </p:nvSpPr>
        <p:spPr>
          <a:xfrm>
            <a:off x="5313891" y="466195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sz="1400" b="1">
                <a:cs typeface="lato"/>
              </a:rPr>
              <a:t>Object</a:t>
            </a:r>
          </a:p>
        </p:txBody>
      </p:sp>
      <p:sp>
        <p:nvSpPr>
          <p:cNvPr id="23" name="TextBox 22">
            <a:extLst>
              <a:ext uri="{FF2B5EF4-FFF2-40B4-BE49-F238E27FC236}">
                <a16:creationId xmlns:a16="http://schemas.microsoft.com/office/drawing/2014/main" id="{A20F8A48-0361-4B20-94C8-5822A0C54862}"/>
              </a:ext>
            </a:extLst>
          </p:cNvPr>
          <p:cNvSpPr txBox="1"/>
          <p:nvPr/>
        </p:nvSpPr>
        <p:spPr>
          <a:xfrm>
            <a:off x="9318624" y="402695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sz="1400" b="1">
                <a:cs typeface="lato"/>
              </a:rPr>
              <a:t>Method</a:t>
            </a:r>
          </a:p>
        </p:txBody>
      </p:sp>
      <p:sp>
        <p:nvSpPr>
          <p:cNvPr id="24" name="왼쪽 대괄호 23">
            <a:extLst>
              <a:ext uri="{FF2B5EF4-FFF2-40B4-BE49-F238E27FC236}">
                <a16:creationId xmlns:a16="http://schemas.microsoft.com/office/drawing/2014/main" id="{0B7D203F-68DF-4304-BBE0-60A148EECF57}"/>
              </a:ext>
            </a:extLst>
          </p:cNvPr>
          <p:cNvSpPr/>
          <p:nvPr/>
        </p:nvSpPr>
        <p:spPr>
          <a:xfrm rot="5400000">
            <a:off x="9611191" y="2620433"/>
            <a:ext cx="177798" cy="3657600"/>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5" name="그림 25" descr="테이블이(가) 표시된 사진&#10;&#10;자동 생성된 설명">
            <a:extLst>
              <a:ext uri="{FF2B5EF4-FFF2-40B4-BE49-F238E27FC236}">
                <a16:creationId xmlns:a16="http://schemas.microsoft.com/office/drawing/2014/main" id="{313F353E-4980-43F9-A8A6-5A8084E6F7B4}"/>
              </a:ext>
            </a:extLst>
          </p:cNvPr>
          <p:cNvPicPr>
            <a:picLocks noChangeAspect="1"/>
          </p:cNvPicPr>
          <p:nvPr/>
        </p:nvPicPr>
        <p:blipFill rotWithShape="1">
          <a:blip r:embed="rId3"/>
          <a:srcRect t="-74" r="2392" b="327"/>
          <a:stretch/>
        </p:blipFill>
        <p:spPr>
          <a:xfrm>
            <a:off x="8373532" y="849415"/>
            <a:ext cx="3454402" cy="2583387"/>
          </a:xfrm>
          <a:prstGeom prst="rect">
            <a:avLst/>
          </a:prstGeom>
        </p:spPr>
      </p:pic>
    </p:spTree>
    <p:extLst>
      <p:ext uri="{BB962C8B-B14F-4D97-AF65-F5344CB8AC3E}">
        <p14:creationId xmlns:p14="http://schemas.microsoft.com/office/powerpoint/2010/main" val="2679114581"/>
      </p:ext>
    </p:extLst>
  </p:cSld>
  <p:clrMapOvr>
    <a:masterClrMapping/>
  </p:clrMapOvr>
</p:sld>
</file>

<file path=ppt/theme/theme1.xml><?xml version="1.0" encoding="utf-8"?>
<a:theme xmlns:a="http://schemas.openxmlformats.org/drawingml/2006/main" name="Office 테마">
  <a:themeElements>
    <a:clrScheme name="사용자 지정 3">
      <a:dk1>
        <a:srgbClr val="3B3B3B"/>
      </a:dk1>
      <a:lt1>
        <a:sysClr val="window" lastClr="FFFFFF"/>
      </a:lt1>
      <a:dk2>
        <a:srgbClr val="2C2C2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roboto"/>
        <a:ea typeface="roboto"/>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와이드스크린</PresentationFormat>
  <Paragraphs>306</Paragraphs>
  <Slides>27</Slides>
  <Notes>17</Notes>
  <HiddenSlides>0</HiddenSlides>
  <MMClips>0</MMClips>
  <ScaleCrop>false</ScaleCrop>
  <HeadingPairs>
    <vt:vector size="4" baseType="variant">
      <vt:variant>
        <vt:lpstr>테마</vt:lpstr>
      </vt:variant>
      <vt:variant>
        <vt:i4>1</vt:i4>
      </vt:variant>
      <vt:variant>
        <vt:lpstr>슬라이드 제목</vt:lpstr>
      </vt:variant>
      <vt:variant>
        <vt:i4>27</vt:i4>
      </vt:variant>
    </vt:vector>
  </HeadingPairs>
  <TitlesOfParts>
    <vt:vector size="28" baseType="lpstr">
      <vt:lpstr>Office 테마</vt:lpstr>
      <vt:lpstr>PowerPoint 프레젠테이션</vt:lpstr>
      <vt:lpstr>Introduction</vt:lpstr>
      <vt:lpstr>Introduction</vt:lpstr>
      <vt:lpstr>Introduction</vt:lpstr>
      <vt:lpstr>Input Pipeline Requirements</vt:lpstr>
      <vt:lpstr>Input Pipeline Requirements</vt:lpstr>
      <vt:lpstr>Input Pipeline Requirements</vt:lpstr>
      <vt:lpstr>Input Pipeline Requirements</vt:lpstr>
      <vt:lpstr>tf.data.dataset</vt:lpstr>
      <vt:lpstr>tf.data.iterator</vt:lpstr>
      <vt:lpstr>Example</vt:lpstr>
      <vt:lpstr>Example</vt:lpstr>
      <vt:lpstr>Parallel Execution</vt:lpstr>
      <vt:lpstr>Optimization</vt:lpstr>
      <vt:lpstr>Static Optimization</vt:lpstr>
      <vt:lpstr>Dynamic Optimization</vt:lpstr>
      <vt:lpstr>Dynamic Optimization</vt:lpstr>
      <vt:lpstr>Example</vt:lpstr>
      <vt:lpstr>Example</vt:lpstr>
      <vt:lpstr>Evaluation</vt:lpstr>
      <vt:lpstr>Evaluation</vt:lpstr>
      <vt:lpstr>Evaluation</vt:lpstr>
      <vt:lpstr>Evaluation</vt:lpstr>
      <vt:lpstr>Evaluation</vt:lpstr>
      <vt:lpstr>Experience</vt:lpstr>
      <vt:lpstr>Future Research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6452</cp:revision>
  <dcterms:created xsi:type="dcterms:W3CDTF">2020-03-06T02:35:36Z</dcterms:created>
  <dcterms:modified xsi:type="dcterms:W3CDTF">2021-05-24T00:19:45Z</dcterms:modified>
</cp:coreProperties>
</file>