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3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12192000" cy="6858000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3D2D663E-42E9-25E2-319A-9BF1CFA42E1C}" v="97" dt="2021-06-28T06:18:05.165"/>
    <p1510:client id="{515E792A-6A92-11F6-8B69-44E9FC0E0FC1}" v="151" dt="2021-05-27T07:07:05.393"/>
    <p1510:client id="{5D34F034-E6DD-D3AA-225B-344338818208}" v="9" dt="2021-05-28T04:55:55.107"/>
    <p1510:client id="{6ACD637F-C03F-BCFD-61FE-0FFC4978C8A3}" v="642" dt="2021-05-27T06:52:40.696"/>
    <p1510:client id="{AF611DB9-8A49-488C-9AC9-C7E184A45D6B}" v="36" dt="2021-05-28T05:10:29.041"/>
    <p1510:client id="{B967057F-7A20-D280-EBE5-EDF502371032}" v="707" dt="2021-06-18T00:22:51.045"/>
    <p1510:client id="{DAFAEBD9-126D-568B-DCC8-032F55062A48}" v="112" dt="2021-06-03T10:31:52.213"/>
    <p1510:client id="{F683FD65-6194-AE77-EF1A-F3259C2F6E8A}" v="1533" dt="2021-06-21T07:09:38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roboto"/>
                <a:ea typeface="+mn-lt"/>
                <a:cs typeface="+mn-lt"/>
              </a:rPr>
              <a:t>ARS: Reducing F2FS Fragmentation </a:t>
            </a:r>
            <a:r>
              <a:rPr lang="en-US" sz="3600" b="1">
                <a:solidFill>
                  <a:srgbClr val="0070C0"/>
                </a:solidFill>
                <a:latin typeface="roboto"/>
                <a:ea typeface="+mn-lt"/>
                <a:cs typeface="+mn-lt"/>
              </a:rPr>
              <a:t>for</a:t>
            </a:r>
            <a:endParaRPr lang="en-US" sz="3600" dirty="0">
              <a:solidFill>
                <a:srgbClr val="4472C4"/>
              </a:solidFill>
              <a:latin typeface="lato"/>
              <a:ea typeface="+mn-lt"/>
              <a:cs typeface="+mn-lt"/>
            </a:endParaRPr>
          </a:p>
          <a:p>
            <a:pPr algn="ctr"/>
            <a:r>
              <a:rPr lang="en-US" sz="3600" b="1">
                <a:solidFill>
                  <a:srgbClr val="0070C0"/>
                </a:solidFill>
                <a:latin typeface="roboto"/>
                <a:ea typeface="+mn-lt"/>
                <a:cs typeface="+mn-lt"/>
              </a:rPr>
              <a:t>Smartphones</a:t>
            </a:r>
            <a:r>
              <a:rPr lang="en-US" sz="3600" b="1" dirty="0">
                <a:solidFill>
                  <a:srgbClr val="0070C0"/>
                </a:solidFill>
                <a:latin typeface="roboto"/>
                <a:ea typeface="+mn-lt"/>
                <a:cs typeface="+mn-lt"/>
              </a:rPr>
              <a:t> using Decision Trees</a:t>
            </a:r>
            <a:endParaRPr lang="en-US" sz="3600">
              <a:solidFill>
                <a:srgbClr val="4472C4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Lihua</a:t>
            </a:r>
            <a:r>
              <a:rPr lang="en-US" sz="2200" b="1" dirty="0">
                <a:solidFill>
                  <a:srgbClr val="0070C0"/>
                </a:solidFill>
                <a:ea typeface="+mn-lt"/>
                <a:cs typeface="+mn-lt"/>
              </a:rPr>
              <a:t> Yang</a:t>
            </a:r>
            <a:r>
              <a:rPr lang="en-US" altLang="ko-KR" sz="2200" dirty="0">
                <a:ea typeface="+mn-lt"/>
                <a:cs typeface="+mn-lt"/>
              </a:rPr>
              <a:t>,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</a:t>
            </a:r>
            <a:r>
              <a:rPr lang="en-US" sz="2200" dirty="0">
                <a:ea typeface="+mn-lt"/>
                <a:cs typeface="+mn-lt"/>
              </a:rPr>
              <a:t>Fang Wang, Zhipeng Tan, Dan Feng, Jiaxing Qian, </a:t>
            </a:r>
            <a:r>
              <a:rPr lang="en-US" sz="2200" dirty="0" err="1">
                <a:ea typeface="+mn-lt"/>
                <a:cs typeface="+mn-lt"/>
              </a:rPr>
              <a:t>Shiyun</a:t>
            </a:r>
            <a:r>
              <a:rPr lang="en-US" sz="2200" dirty="0">
                <a:ea typeface="+mn-lt"/>
                <a:cs typeface="+mn-lt"/>
              </a:rPr>
              <a:t> Tu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01273" y="517375"/>
            <a:ext cx="1101585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DATE'20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B3492-111C-46A4-9331-7C40846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Reservation strategy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FF007-56B3-4D1E-A677-A3A8BD3D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free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space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deficient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better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stop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reserving</a:t>
            </a:r>
          </a:p>
          <a:p>
            <a:r>
              <a:rPr lang="en-US" altLang="ko-KR" dirty="0">
                <a:ea typeface="+mn-lt"/>
                <a:cs typeface="+mn-lt"/>
              </a:rPr>
              <a:t>F2FS_IPU_UTIL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One of the IPU policies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Default</a:t>
            </a:r>
            <a:r>
              <a:rPr lang="en-US" dirty="0">
                <a:ea typeface="+mn-lt"/>
                <a:cs typeface="+mn-lt"/>
              </a:rPr>
              <a:t> file system </a:t>
            </a:r>
            <a:r>
              <a:rPr lang="en-US">
                <a:ea typeface="+mn-lt"/>
                <a:cs typeface="+mn-lt"/>
              </a:rPr>
              <a:t>space utilization</a:t>
            </a:r>
            <a:r>
              <a:rPr lang="en-US" dirty="0">
                <a:ea typeface="+mn-lt"/>
                <a:cs typeface="+mn-lt"/>
              </a:rPr>
              <a:t> threshold: 70%</a:t>
            </a: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Dynamic update policy for reserved files according to file system space utilization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Lower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than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70%: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reserving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space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all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target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files</a:t>
            </a:r>
          </a:p>
          <a:p>
            <a:pPr marL="575945" lvl="1"/>
            <a:r>
              <a:rPr lang="en-US" altLang="ko-KR">
                <a:ea typeface="+mn-lt"/>
                <a:cs typeface="+mn-lt"/>
              </a:rPr>
              <a:t>Between 70%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80%: s</a:t>
            </a:r>
            <a:r>
              <a:rPr lang="en-US" dirty="0">
                <a:ea typeface="+mn-lt"/>
                <a:cs typeface="+mn-lt"/>
              </a:rPr>
              <a:t>top </a:t>
            </a:r>
            <a:r>
              <a:rPr lang="en-US" err="1">
                <a:ea typeface="+mn-lt"/>
                <a:cs typeface="+mn-lt"/>
              </a:rPr>
              <a:t>preallocating</a:t>
            </a:r>
            <a:r>
              <a:rPr lang="en-US" dirty="0">
                <a:ea typeface="+mn-lt"/>
                <a:cs typeface="+mn-lt"/>
              </a:rPr>
              <a:t> space for a new-coming reserved file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Higher than 80%: stop reserving and reclaiming unused reserved space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3F518-22B0-4E03-9D13-674B5E00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57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635AF-1278-405A-9472-9313604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87496-3101-4706-8DEF-03F007E5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>
                <a:ea typeface="+mn-lt"/>
                <a:cs typeface="+mn-lt"/>
              </a:rPr>
              <a:t>Implement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ARS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ea typeface="+mn-lt"/>
                <a:cs typeface="+mn-lt"/>
              </a:rPr>
              <a:t>A module</a:t>
            </a:r>
            <a:r>
              <a:rPr lang="ko-KR">
                <a:ea typeface="+mn-lt"/>
                <a:cs typeface="+mn-lt"/>
              </a:rPr>
              <a:t> in 657 lines of C code based on the traditional F2FS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AOSP 9.0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r>
              <a:rPr lang="en-US">
                <a:ea typeface="+mn-lt"/>
                <a:cs typeface="+mn-lt"/>
              </a:rPr>
              <a:t>Only make some changes at the file system level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lato"/>
              </a:rPr>
              <a:t>Hardware</a:t>
            </a:r>
            <a:endParaRPr lang="en-US" dirty="0">
              <a:cs typeface="lato"/>
            </a:endParaRPr>
          </a:p>
          <a:p>
            <a:pPr marL="575945" lvl="1"/>
            <a:r>
              <a:rPr lang="en-US">
                <a:ea typeface="+mn-lt"/>
                <a:cs typeface="+mn-lt"/>
              </a:rPr>
              <a:t>Hikey960, Huawei Mate10 Pro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Compare the performance</a:t>
            </a:r>
            <a:endParaRPr lang="en-US" dirty="0">
              <a:ea typeface="+mn-lt"/>
              <a:cs typeface="+mn-lt"/>
            </a:endParaRPr>
          </a:p>
          <a:p>
            <a:pPr marL="575945" lvl="1"/>
            <a:r>
              <a:rPr lang="en-US">
                <a:ea typeface="+mn-lt"/>
                <a:cs typeface="+mn-lt"/>
              </a:rPr>
              <a:t>ARS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traditional F2FS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IPU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ARS+IPU</a:t>
            </a:r>
            <a:endParaRPr 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2E851-A8CA-4801-9FF4-9F034F996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0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52A8D-403E-4086-88F9-F6E9F026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File and Free Space Fragmentation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84FC3-AD1C-47A0-AB4B-7248BFCD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The performance of ARS are similar </a:t>
            </a:r>
            <a:r>
              <a:rPr lang="en-US" altLang="ko-KR">
                <a:ea typeface="+mn-lt"/>
                <a:cs typeface="+mn-lt"/>
              </a:rPr>
              <a:t>to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ARS</a:t>
            </a:r>
            <a:r>
              <a:rPr lang="ko-KR">
                <a:ea typeface="+mn-lt"/>
                <a:cs typeface="+mn-lt"/>
              </a:rPr>
              <a:t>+IPU</a:t>
            </a:r>
          </a:p>
          <a:p>
            <a:r>
              <a:rPr lang="en-US" altLang="ko-KR">
                <a:cs typeface="lato"/>
              </a:rPr>
              <a:t>ARS</a:t>
            </a:r>
            <a:r>
              <a:rPr lang="ko-KR" dirty="0">
                <a:cs typeface="lato"/>
              </a:rPr>
              <a:t> </a:t>
            </a:r>
            <a:r>
              <a:rPr lang="en-US" altLang="ko-KR">
                <a:cs typeface="lato"/>
              </a:rPr>
              <a:t>performs better</a:t>
            </a:r>
            <a:endParaRPr lang="ko-KR" dirty="0">
              <a:cs typeface="lato"/>
            </a:endParaRPr>
          </a:p>
          <a:p>
            <a:r>
              <a:rPr lang="en-US" altLang="ko-KR">
                <a:cs typeface="lato"/>
              </a:rPr>
              <a:t>ARS shortens the latency</a:t>
            </a:r>
            <a:endParaRPr lang="en-US" altLang="ko-KR" dirty="0">
              <a:cs typeface="lato"/>
            </a:endParaRPr>
          </a:p>
          <a:p>
            <a:r>
              <a:rPr lang="en-US" altLang="ko-KR">
                <a:ea typeface="+mn-lt"/>
                <a:cs typeface="+mn-lt"/>
              </a:rPr>
              <a:t>Mobile</a:t>
            </a:r>
            <a:r>
              <a:rPr lang="en-US">
                <a:ea typeface="+mn-lt"/>
                <a:cs typeface="+mn-lt"/>
              </a:rPr>
              <a:t> systems are subject to costly random writes with frequent fsync</a:t>
            </a:r>
            <a:endParaRPr lang="en-US" altLang="ko-KR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9D596-A4A3-4621-AC1D-67FA913A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ECD5C9A8-8417-4F55-80DF-E0F89DB2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4" y="3659340"/>
            <a:ext cx="5251048" cy="2413700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CECA45EB-CE41-41FE-B231-CD067D4E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26" y="3506285"/>
            <a:ext cx="4884516" cy="2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FE9A-E484-48D0-87C0-381BDD17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File and Free Space Fragmentation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908C7-45AC-43AB-B7A4-663D3D30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+mn-lt"/>
                <a:cs typeface="+mn-lt"/>
              </a:rPr>
              <a:t>The fragmentation</a:t>
            </a:r>
            <a:r>
              <a:rPr lang="ko-KR">
                <a:ea typeface="+mn-lt"/>
                <a:cs typeface="+mn-lt"/>
              </a:rPr>
              <a:t> is far reduced in ARS </a:t>
            </a:r>
            <a:r>
              <a:rPr lang="en-US" altLang="ko-KR">
                <a:ea typeface="+mn-lt"/>
                <a:cs typeface="+mn-lt"/>
              </a:rPr>
              <a:t>at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High</a:t>
            </a:r>
          </a:p>
          <a:p>
            <a:r>
              <a:rPr lang="en-US">
                <a:ea typeface="+mn-lt"/>
                <a:cs typeface="+mn-lt"/>
              </a:rPr>
              <a:t>The overheads of I/Os: ARS &lt; traditional F2FS and IPU</a:t>
            </a:r>
          </a:p>
          <a:p>
            <a:endParaRPr 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3C072-F2E5-44E2-AD88-FF59858DA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1E90E083-F25C-45BD-ADFF-F1520305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7" y="3530728"/>
            <a:ext cx="4884516" cy="2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3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1B59-3830-4CD3-A9BB-B2631F4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File and Free Space Fragmentation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F7C3A-63CE-4E1E-B9FD-A4CBBD43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cs typeface="lato"/>
              </a:rPr>
              <a:t>The</a:t>
            </a:r>
            <a:r>
              <a:rPr lang="ko-KR">
                <a:ea typeface="+mn-lt"/>
                <a:cs typeface="+mn-lt"/>
              </a:rPr>
              <a:t> distribution of free space fragmentation</a:t>
            </a:r>
          </a:p>
          <a:p>
            <a:pPr marL="575945" lvl="1"/>
            <a:r>
              <a:rPr lang="en-US" altLang="ko-KR">
                <a:ea typeface="+mn-lt"/>
                <a:cs typeface="+mn-lt"/>
              </a:rPr>
              <a:t>The least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L1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most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L3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free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space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fragments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schemes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More reductions than F2FS and IPU for GC count, move blocks, read I/Os and write I/Os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I/O performance improvements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GC overhead reductions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E4237-5B9D-43F3-B950-7358F0849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B15D992-F4B0-41C9-932C-7A888DCB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6" y="4008736"/>
            <a:ext cx="5825287" cy="23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7B5B-9585-442E-8317-42605E89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SQLite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A5B5-EDF5-42D2-9940-77F7CACA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+mn-lt"/>
                <a:cs typeface="+mn-lt"/>
              </a:rPr>
              <a:t>SQLite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performance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measured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by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transactions per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second</a:t>
            </a:r>
            <a:r>
              <a:rPr lang="ko-KR" altLang="en-US" dirty="0">
                <a:ea typeface="+mn-lt"/>
                <a:cs typeface="+mn-lt"/>
              </a:rPr>
              <a:t> (TPS)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 err="1">
                <a:ea typeface="+mn-lt"/>
                <a:cs typeface="+mn-lt"/>
              </a:rPr>
              <a:t>Moderate.IPU</a:t>
            </a:r>
            <a:r>
              <a:rPr lang="en-US" altLang="ko-KR" dirty="0">
                <a:ea typeface="+mn-lt"/>
                <a:cs typeface="+mn-lt"/>
              </a:rPr>
              <a:t> performs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worse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than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traditional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F2FS</a:t>
            </a:r>
            <a:endParaRPr lang="ko-KR" alt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ARS outperforms traditional F2FS by up to 1.26×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956D8-72C3-4C50-B7F0-1666005C0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73543F9-719A-4419-9421-943F7E41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93" y="3295710"/>
            <a:ext cx="5186302" cy="28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84B6A-852C-4FC5-AC01-6AC1F3DF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Running Time of Applications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2FBC3-74BB-4918-B03D-A844E533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ARS decreases the running time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597316-E179-4BA3-A604-55889C92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3780C146-C580-417F-9F4E-EFB6578E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57" y="2969331"/>
            <a:ext cx="7604567" cy="29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DE6F-78FD-4B68-8696-C5CA36BF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Space and Time Overhead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FFE01-121B-413C-A494-668E908F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+mn-lt"/>
                <a:cs typeface="+mn-lt"/>
              </a:rPr>
              <a:t>Reserved</a:t>
            </a:r>
            <a:r>
              <a:rPr lang="ko-KR">
                <a:ea typeface="+mn-lt"/>
                <a:cs typeface="+mn-lt"/>
              </a:rPr>
              <a:t> objects are just a few files</a:t>
            </a:r>
          </a:p>
          <a:p>
            <a:pPr marL="575945" lvl="1"/>
            <a:r>
              <a:rPr lang="en-US" altLang="ko-KR">
                <a:ea typeface="+mn-lt"/>
                <a:cs typeface="+mn-lt"/>
              </a:rPr>
              <a:t>Only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of reserved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files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updated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in-place</a:t>
            </a:r>
            <a:br>
              <a:rPr lang="en-US" altLang="ko-KR" dirty="0">
                <a:ea typeface="+mn-lt"/>
                <a:cs typeface="+mn-lt"/>
              </a:rPr>
            </a:br>
            <a:r>
              <a:rPr lang="en-US" altLang="ko-KR">
                <a:ea typeface="+mn-lt"/>
                <a:cs typeface="+mn-lt"/>
              </a:rPr>
              <a:t>but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no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change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 inode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management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ea typeface="+mn-lt"/>
                <a:cs typeface="+mn-lt"/>
              </a:rPr>
              <a:t>The running time is significantly shortened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>
                <a:ea typeface="+mn-lt"/>
                <a:cs typeface="+mn-lt"/>
              </a:rPr>
              <a:t>ARS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is</a:t>
            </a:r>
            <a:r>
              <a:rPr lang="ko-KR">
                <a:ea typeface="+mn-lt"/>
                <a:cs typeface="+mn-lt"/>
              </a:rPr>
              <a:t> superior than </a:t>
            </a:r>
            <a:r>
              <a:rPr lang="en-US" altLang="ko-KR">
                <a:ea typeface="+mn-lt"/>
                <a:cs typeface="+mn-lt"/>
              </a:rPr>
              <a:t>other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scheme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Does not replicate data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Reduces GC</a:t>
            </a:r>
            <a:endParaRPr lang="en-US" dirty="0">
              <a:ea typeface="+mn-lt"/>
              <a:cs typeface="+mn-lt"/>
            </a:endParaRPr>
          </a:p>
          <a:p>
            <a:pPr marL="575945" lvl="1"/>
            <a:r>
              <a:rPr lang="en-US">
                <a:ea typeface="+mn-lt"/>
                <a:cs typeface="+mn-lt"/>
              </a:rPr>
              <a:t>Selectively reserves space</a:t>
            </a:r>
            <a:endParaRPr 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1F294-1C48-4CFF-824A-31701BE35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313DB-663F-42CE-80AF-29EDDD96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956C9-2D3B-44EC-B2B1-1C58C457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+mn-lt"/>
                <a:cs typeface="+mn-lt"/>
              </a:rPr>
              <a:t>Smartphones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generate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lots</a:t>
            </a:r>
            <a:r>
              <a:rPr lang="ko-KR">
                <a:ea typeface="+mn-lt"/>
                <a:cs typeface="+mn-lt"/>
              </a:rPr>
              <a:t> of fragments</a:t>
            </a:r>
            <a:r>
              <a:rPr lang="ko-KR" altLang="en-US">
                <a:ea typeface="+mn-lt"/>
                <a:cs typeface="+mn-lt"/>
              </a:rPr>
              <a:t> in F2FS</a:t>
            </a:r>
          </a:p>
          <a:p>
            <a:r>
              <a:rPr lang="ko-KR" altLang="en-US">
                <a:cs typeface="lato"/>
              </a:rPr>
              <a:t>ARS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Decision</a:t>
            </a:r>
            <a:r>
              <a:rPr lang="ko-KR">
                <a:ea typeface="+mn-lt"/>
                <a:cs typeface="+mn-lt"/>
              </a:rPr>
              <a:t> trees </a:t>
            </a:r>
            <a:r>
              <a:rPr lang="en-US" altLang="ko-KR">
                <a:ea typeface="+mn-lt"/>
                <a:cs typeface="+mn-lt"/>
              </a:rPr>
              <a:t>: </a:t>
            </a:r>
            <a:r>
              <a:rPr lang="ko-KR">
                <a:ea typeface="+mn-lt"/>
                <a:cs typeface="+mn-lt"/>
              </a:rPr>
              <a:t>classify reserved files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&amp; reserve</a:t>
            </a:r>
            <a:r>
              <a:rPr lang="ko-KR">
                <a:ea typeface="+mn-lt"/>
                <a:cs typeface="+mn-lt"/>
              </a:rPr>
              <a:t> space for them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Effective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reducing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file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free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space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fragmentation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Improving I/O performance</a:t>
            </a: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Reducing GC overhead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Outperforms traditional F2FS and F2FS IPU</a:t>
            </a:r>
            <a:endParaRPr 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FF25E-0652-4CC8-A197-CB7094FE6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A0E2-6830-4995-A412-9158C653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A6F91-E4DA-4D65-9CA4-0F258EC2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F2FS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err="1">
                <a:cs typeface="lato"/>
              </a:rPr>
              <a:t>Severe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err="1">
                <a:cs typeface="lato"/>
              </a:rPr>
              <a:t>Out</a:t>
            </a:r>
            <a:r>
              <a:rPr lang="ko-KR" altLang="en-US" dirty="0">
                <a:cs typeface="lato"/>
              </a:rPr>
              <a:t>-of-</a:t>
            </a:r>
            <a:r>
              <a:rPr lang="ko-KR" altLang="en-US" err="1">
                <a:cs typeface="lato"/>
              </a:rPr>
              <a:t>place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updates</a:t>
            </a:r>
            <a:endParaRPr lang="ko-KR" altLang="en-US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Highly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synchronous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multi-threaded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behaviors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mobile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applications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r>
              <a:rPr lang="ko-KR" altLang="en-US" err="1">
                <a:cs typeface="lato"/>
              </a:rPr>
              <a:t>Reserving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prevent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fragmentation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err="1">
                <a:cs typeface="lato"/>
              </a:rPr>
              <a:t>There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err="1">
                <a:cs typeface="lato"/>
              </a:rPr>
              <a:t>files</a:t>
            </a:r>
            <a:endParaRPr lang="ko-KR" altLang="en-US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E3A8B-2908-4549-95AC-E6BD1269D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8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AF951-6BF5-4411-9324-A2C150D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46EF7-9885-41EB-BA99-65338903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</a:pPr>
            <a:r>
              <a:rPr lang="ko-KR">
                <a:ea typeface="+mn-lt"/>
                <a:cs typeface="+mn-lt"/>
              </a:rPr>
              <a:t>ARS</a:t>
            </a:r>
            <a:endParaRPr lang="en-US">
              <a:ea typeface="+mn-lt"/>
              <a:cs typeface="+mn-lt"/>
            </a:endParaRPr>
          </a:p>
          <a:p>
            <a:pPr marL="575945" lvl="1"/>
            <a:r>
              <a:rPr lang="ko-KR">
                <a:ea typeface="+mn-lt"/>
                <a:cs typeface="+mn-lt"/>
              </a:rPr>
              <a:t>Adaptive </a:t>
            </a:r>
            <a:r>
              <a:rPr lang="ko-KR" err="1">
                <a:ea typeface="+mn-lt"/>
                <a:cs typeface="+mn-lt"/>
              </a:rPr>
              <a:t>reserved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space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choose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some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specific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update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reserved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space</a:t>
            </a:r>
            <a:endParaRPr lang="ko-KR" altLang="en-US" sz="2400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ea typeface="+mn-lt"/>
                <a:cs typeface="+mn-lt"/>
              </a:rPr>
              <a:t>Decision tree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7EA0-C016-4ED0-A867-7980F5CD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B1249-FBA6-4DD2-A8FE-917D5E9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Motivations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DAB2A-B54A-4E13-AEC2-84643C93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impact of fragmentation on F2FS</a:t>
            </a:r>
          </a:p>
          <a:p>
            <a:r>
              <a:rPr lang="ko-KR" altLang="en-US">
                <a:cs typeface="lato"/>
              </a:rPr>
              <a:t>IPU(in-place update)</a:t>
            </a:r>
          </a:p>
          <a:p>
            <a:pPr marL="575945" lvl="1"/>
            <a:r>
              <a:rPr lang="ko-KR" altLang="en-US">
                <a:cs typeface="lato"/>
              </a:rPr>
              <a:t>Effective in alleviating fragmentation 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SQLite databases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most fragmented files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6277A-36EB-4C0E-A0B1-52B686F18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3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91FD-9641-49EC-87C8-110786B0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Motivations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ECD0F-CB31-4B73-BC58-B55E157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4KB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followed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fsync</a:t>
            </a:r>
            <a:r>
              <a:rPr lang="ko-KR" altLang="en-US" dirty="0">
                <a:cs typeface="lato"/>
              </a:rPr>
              <a:t>()</a:t>
            </a:r>
          </a:p>
          <a:p>
            <a:pPr marL="575945" lvl="1"/>
            <a:r>
              <a:rPr lang="ko-KR" altLang="en-US" dirty="0" err="1">
                <a:cs typeface="lato"/>
              </a:rPr>
              <a:t>Regardless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traditional</a:t>
            </a:r>
            <a:r>
              <a:rPr lang="ko-KR" altLang="en-US" dirty="0">
                <a:cs typeface="lato"/>
              </a:rPr>
              <a:t> F2FS and IPU,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extent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continuous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1</a:t>
            </a:r>
            <a:br>
              <a:rPr lang="ko-KR" altLang="en-US" dirty="0">
                <a:cs typeface="lato"/>
              </a:rPr>
            </a:br>
            <a:r>
              <a:rPr lang="en-US" altLang="ko-KR" dirty="0">
                <a:ea typeface="+mn-lt"/>
                <a:cs typeface="+mn-lt"/>
              </a:rPr>
              <a:t>A fragmented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about</a:t>
            </a:r>
            <a:r>
              <a:rPr lang="ko-KR" dirty="0">
                <a:ea typeface="+mn-lt"/>
                <a:cs typeface="+mn-lt"/>
              </a:rPr>
              <a:t> 32,767</a:t>
            </a: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28EB3-67D8-403B-9CA2-A95B79596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C1BC42F-1DC9-4148-B063-A948ED40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58" y="3706031"/>
            <a:ext cx="5135301" cy="23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18BE-35F9-49B7-BA7C-D9A3BB79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Motivations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04D1-2FD9-443A-A84E-C50DD4DA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split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fragments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different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sizes</a:t>
            </a:r>
          </a:p>
          <a:p>
            <a:pPr marL="575945" lvl="1"/>
            <a:r>
              <a:rPr lang="en-US" altLang="ko-KR" dirty="0">
                <a:cs typeface="lato"/>
              </a:rPr>
              <a:t>The fragment size ↑, the performance ↑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>
                <a:cs typeface="lato"/>
              </a:rPr>
              <a:t>Fragmentation is the key factor contribution to I/O throughput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57C7E-D95C-4B4D-AE70-8F9F701A9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1905106-F9B0-4258-A780-F43A024C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04" y="3301015"/>
            <a:ext cx="5514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9310-8097-40B9-B7E9-FBF424B6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7A3D0-135E-42A4-AA26-9EBCB752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solution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effectively choose reserved files</a:t>
            </a:r>
          </a:p>
          <a:p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amount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reserve space</a:t>
            </a:r>
          </a:p>
          <a:p>
            <a:r>
              <a:rPr lang="en-US">
                <a:ea typeface="+mn-lt"/>
                <a:cs typeface="+mn-lt"/>
              </a:rPr>
              <a:t>The reservation and recycling strategies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3A682-336E-4778-BA6C-CE5BB89E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F252F25-D04E-4D16-ADB1-1EE9FD1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27" y="3176798"/>
            <a:ext cx="8675225" cy="29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A69E-ED8B-40C4-846E-8E6C2916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Reserved files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D7824-B929-49C6-AE5F-0BEB0FC4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File features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File type</a:t>
            </a:r>
          </a:p>
          <a:p>
            <a:pPr marL="575945" lvl="1"/>
            <a:r>
              <a:rPr lang="ko-KR" altLang="en-US" b="1">
                <a:solidFill>
                  <a:srgbClr val="0070C0"/>
                </a:solidFill>
                <a:cs typeface="lato"/>
              </a:rPr>
              <a:t>File size</a:t>
            </a:r>
            <a:endParaRPr lang="ko-KR" altLang="en-US" b="1" dirty="0">
              <a:solidFill>
                <a:srgbClr val="0070C0"/>
              </a:solidFill>
              <a:cs typeface="lato"/>
            </a:endParaRPr>
          </a:p>
          <a:p>
            <a:pPr marL="575945" lvl="1"/>
            <a:r>
              <a:rPr lang="ko-KR" altLang="en-US" b="1">
                <a:solidFill>
                  <a:srgbClr val="0070C0"/>
                </a:solidFill>
                <a:cs typeface="lato"/>
              </a:rPr>
              <a:t>File write time interval</a:t>
            </a:r>
            <a:endParaRPr lang="ko-KR" altLang="en-US" b="1" dirty="0">
              <a:solidFill>
                <a:srgbClr val="0070C0"/>
              </a:solidFill>
              <a:cs typeface="lato"/>
            </a:endParaRPr>
          </a:p>
          <a:p>
            <a:pPr marL="575945" lvl="1"/>
            <a:r>
              <a:rPr lang="ko-KR" altLang="en-US" b="1">
                <a:solidFill>
                  <a:srgbClr val="0070C0"/>
                </a:solidFill>
                <a:cs typeface="lato"/>
              </a:rPr>
              <a:t>Write request times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40BF8-747F-4312-A52C-28B96819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1A74051-D981-4AC3-BE66-17F57844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62" y="2468668"/>
            <a:ext cx="5694744" cy="3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14C47-F81C-468C-809A-94AC286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Reserved space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7D8C2-ACEE-4DF2-A90A-A74DAFC7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Too large -&gt; waste space</a:t>
            </a:r>
          </a:p>
          <a:p>
            <a:r>
              <a:rPr lang="ko-KR" altLang="en-US">
                <a:cs typeface="lato"/>
              </a:rPr>
              <a:t>Too small -&gt; couldn't keep all data of a file</a:t>
            </a:r>
          </a:p>
          <a:p>
            <a:r>
              <a:rPr lang="ko-KR" altLang="en-US">
                <a:cs typeface="lato"/>
              </a:rPr>
              <a:t>Larger than 1MB, small negative effect</a:t>
            </a:r>
            <a:endParaRPr lang="ko-KR" altLang="en-US" dirty="0">
              <a:cs typeface="lato"/>
            </a:endParaRPr>
          </a:p>
          <a:p>
            <a:r>
              <a:rPr lang="ko-KR" altLang="en-US">
                <a:cs typeface="lato"/>
              </a:rPr>
              <a:t>GC unit: 2MB</a:t>
            </a:r>
            <a:endParaRPr lang="ko-KR" altLang="en-US" dirty="0">
              <a:cs typeface="lato"/>
            </a:endParaRPr>
          </a:p>
          <a:p>
            <a:r>
              <a:rPr lang="ko-KR" altLang="en-US">
                <a:cs typeface="lato"/>
              </a:rPr>
              <a:t>Decide that the initial reserve space is 2MB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CAFBF-B5C4-47FF-90F6-8AAE32BE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423DCAE-6BF3-4EBF-94DC-3673E286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59" y="3442712"/>
            <a:ext cx="5521124" cy="26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Introduction</vt:lpstr>
      <vt:lpstr>Introduction</vt:lpstr>
      <vt:lpstr>Motivations</vt:lpstr>
      <vt:lpstr>Motivations</vt:lpstr>
      <vt:lpstr>Motivations</vt:lpstr>
      <vt:lpstr>ARS</vt:lpstr>
      <vt:lpstr>Reserved files</vt:lpstr>
      <vt:lpstr>Reserved space</vt:lpstr>
      <vt:lpstr>Reservation strategy</vt:lpstr>
      <vt:lpstr>Evaluation</vt:lpstr>
      <vt:lpstr>File and Free Space Fragmentation</vt:lpstr>
      <vt:lpstr>File and Free Space Fragmentation</vt:lpstr>
      <vt:lpstr>File and Free Space Fragmentation</vt:lpstr>
      <vt:lpstr>SQLite</vt:lpstr>
      <vt:lpstr>Running Time of Applications</vt:lpstr>
      <vt:lpstr>Space and Time Overhead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634</cp:revision>
  <dcterms:created xsi:type="dcterms:W3CDTF">2020-03-06T02:35:36Z</dcterms:created>
  <dcterms:modified xsi:type="dcterms:W3CDTF">2021-06-28T06:18:14Z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