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8"/>
  </p:notesMasterIdLst>
  <p:sldIdLst>
    <p:sldId id="260" r:id="rId5"/>
    <p:sldId id="261" r:id="rId6"/>
    <p:sldId id="262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kinsoku lang="ko-KR" invalStChars="、。，．：；？！’”）〕］｝〉》」』】°℃％!%￠),.:;?]}&gt;" invalEndChars="‘“（〔［｛〈《「『【￥＄\￦￡€([{&lt;$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080" userDrawn="1">
          <p15:clr>
            <a:srgbClr val="A4A3A4"/>
          </p15:clr>
        </p15:guide>
        <p15:guide id="3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C00000"/>
    <a:srgbClr val="5B9BD5"/>
    <a:srgbClr val="FF9B9B"/>
    <a:srgbClr val="00A249"/>
    <a:srgbClr val="007635"/>
    <a:srgbClr val="0F0F70"/>
    <a:srgbClr val="66FF99"/>
    <a:srgbClr val="A5A5A5"/>
    <a:srgbClr val="2C2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CEA10-054C-499D-97A4-8EC051362FAF}" v="1" dt="2021-05-27T13:13:42.545"/>
    <p1510:client id="{515E792A-6A92-11F6-8B69-44E9FC0E0FC1}" v="151" dt="2021-05-27T07:07:05.393"/>
    <p1510:client id="{5D34F034-E6DD-D3AA-225B-344338818208}" v="9" dt="2021-05-28T04:55:55.107"/>
    <p1510:client id="{6553C777-5308-64ED-1FB9-C7B8E5CCD944}" v="860" dt="2021-07-09T05:09:45.830"/>
    <p1510:client id="{6ACD637F-C03F-BCFD-61FE-0FFC4978C8A3}" v="642" dt="2021-05-27T06:52:40.696"/>
    <p1510:client id="{AF611DB9-8A49-488C-9AC9-C7E184A45D6B}" v="36" dt="2021-05-28T05:10:29.041"/>
    <p1510:client id="{DAFAEBD9-126D-568B-DCC8-032F55062A48}" v="112" dt="2021-06-03T10:31:52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0" autoAdjust="0"/>
    <p:restoredTop sz="93946" autoAdjust="0"/>
  </p:normalViewPr>
  <p:slideViewPr>
    <p:cSldViewPr snapToGrid="0" showGuides="1">
      <p:cViewPr varScale="1">
        <p:scale>
          <a:sx n="62" d="100"/>
          <a:sy n="62" d="100"/>
        </p:scale>
        <p:origin x="260" y="48"/>
      </p:cViewPr>
      <p:guideLst>
        <p:guide pos="4080"/>
        <p:guide orient="horz" pos="1656"/>
      </p:guideLst>
    </p:cSldViewPr>
  </p:slideViewPr>
  <p:outlineViewPr>
    <p:cViewPr>
      <p:scale>
        <a:sx n="33" d="100"/>
        <a:sy n="33" d="100"/>
      </p:scale>
      <p:origin x="0" y="-204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87" d="100"/>
          <a:sy n="87" d="100"/>
        </p:scale>
        <p:origin x="1108" y="-214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53B65-7BB5-4D60-9879-5AFC8E04B446}" type="datetimeFigureOut">
              <a:rPr lang="ko-KR" altLang="en-US" smtClean="0"/>
              <a:t>2021-07-11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6E87F-228F-44B2-B4EE-9BD47B249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997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6E87F-228F-44B2-B4EE-9BD47B249A9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47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05740" y="165629"/>
            <a:ext cx="11757660" cy="700498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altLang="ko-KR" dirty="0"/>
              <a:t>Title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146052"/>
          </a:xfrm>
        </p:spPr>
        <p:txBody>
          <a:bodyPr/>
          <a:lstStyle>
            <a:lvl1pPr marL="228600" indent="-228600">
              <a:lnSpc>
                <a:spcPct val="140000"/>
              </a:lnSpc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1pPr>
            <a:lvl2pPr marL="576000" indent="-228600">
              <a:lnSpc>
                <a:spcPct val="140000"/>
              </a:lnSpc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3712" y="6457520"/>
            <a:ext cx="12192000" cy="400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9258790" y="6550276"/>
            <a:ext cx="2480717" cy="2075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Changwon National</a:t>
            </a:r>
            <a:r>
              <a:rPr lang="en-US" altLang="ko-KR" sz="1300" baseline="0" dirty="0">
                <a:solidFill>
                  <a:schemeClr val="bg1"/>
                </a:solidFill>
                <a:latin typeface="+mn-lt"/>
                <a:cs typeface="lato" panose="020F0502020204030203" pitchFamily="34" charset="0"/>
              </a:rPr>
              <a:t> University</a:t>
            </a:r>
            <a:endParaRPr lang="ko-KR" altLang="en-US" sz="1300" dirty="0">
              <a:solidFill>
                <a:schemeClr val="bg1"/>
              </a:solidFill>
              <a:latin typeface="+mn-lt"/>
              <a:cs typeface="lato" panose="020F0502020204030203" pitchFamily="34" charset="0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45621" y="6557732"/>
            <a:ext cx="5993100" cy="20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ko-KR" sz="1300" dirty="0" err="1">
                <a:solidFill>
                  <a:schemeClr val="bg1"/>
                </a:solidFill>
                <a:latin typeface="+mn-lt"/>
              </a:rPr>
              <a:t>Minseon</a:t>
            </a:r>
            <a:r>
              <a:rPr lang="en-US" altLang="ko-KR" sz="1300" dirty="0">
                <a:solidFill>
                  <a:schemeClr val="bg1"/>
                </a:solidFill>
                <a:latin typeface="+mn-lt"/>
              </a:rPr>
              <a:t> Cho</a:t>
            </a:r>
            <a:endParaRPr lang="ko-KR" altLang="en-US" sz="13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2" name="Shape 60"/>
          <p:cNvCxnSpPr/>
          <p:nvPr userDrawn="1"/>
        </p:nvCxnSpPr>
        <p:spPr>
          <a:xfrm>
            <a:off x="205740" y="797547"/>
            <a:ext cx="11757660" cy="0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직선 연결선 4"/>
          <p:cNvCxnSpPr/>
          <p:nvPr userDrawn="1"/>
        </p:nvCxnSpPr>
        <p:spPr>
          <a:xfrm>
            <a:off x="11639490" y="6503723"/>
            <a:ext cx="0" cy="2964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720373" y="6465657"/>
            <a:ext cx="44324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0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CECA1-5C9B-4693-A1BD-3F65156FC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424600" y="1749890"/>
            <a:ext cx="9342800" cy="110799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ParaFS</a:t>
            </a:r>
            <a:r>
              <a:rPr lang="en-US" sz="3600" b="1" dirty="0">
                <a:solidFill>
                  <a:schemeClr val="accent5"/>
                </a:solidFill>
                <a:latin typeface="Roboto"/>
                <a:ea typeface="+mn-lt"/>
                <a:cs typeface="+mn-lt"/>
              </a:rPr>
              <a:t>: A Log-Structured File System to Exploit the Internal Parallelism of Flash Devices</a:t>
            </a:r>
            <a:endParaRPr lang="ko-KR" altLang="en-US" dirty="0" err="1">
              <a:solidFill>
                <a:schemeClr val="accent5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140" y="3499502"/>
            <a:ext cx="1068895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dirty="0">
                <a:solidFill>
                  <a:schemeClr val="accent5"/>
                </a:solidFill>
                <a:latin typeface="lato"/>
                <a:ea typeface="lato"/>
                <a:cs typeface="lato"/>
              </a:rPr>
              <a:t>Jiacheng Zhang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Jiwu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Shu, </a:t>
            </a:r>
            <a:r>
              <a:rPr lang="en-US" altLang="ko-KR" sz="2200" dirty="0" err="1">
                <a:latin typeface="lato"/>
                <a:ea typeface="lato"/>
                <a:cs typeface="lato"/>
              </a:rPr>
              <a:t>Youyou</a:t>
            </a:r>
            <a:r>
              <a:rPr lang="en-US" altLang="ko-KR" sz="2200" dirty="0">
                <a:latin typeface="lato"/>
                <a:ea typeface="lato"/>
                <a:cs typeface="lato"/>
              </a:rPr>
              <a:t> Lu</a:t>
            </a:r>
            <a:endParaRPr lang="en-US" sz="2200" dirty="0">
              <a:latin typeface="lato"/>
              <a:ea typeface="+mn-lt"/>
              <a:cs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8947" y="5237184"/>
            <a:ext cx="6149341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ko-KR" sz="2400" dirty="0"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CHANGWON NATIONAL UNIVERSITY</a:t>
            </a: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040597" y="517375"/>
            <a:ext cx="1822936" cy="3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153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ato"/>
                <a:cs typeface="lato"/>
              </a:rPr>
              <a:t>USENIX ATC'16</a:t>
            </a:r>
          </a:p>
        </p:txBody>
      </p:sp>
    </p:spTree>
    <p:extLst>
      <p:ext uri="{BB962C8B-B14F-4D97-AF65-F5344CB8AC3E}">
        <p14:creationId xmlns:p14="http://schemas.microsoft.com/office/powerpoint/2010/main" val="33942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DE5E-DE68-7B41-9C51-7D27DF2D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Idea Summary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7645B-C38A-8341-AE49-4AE92F4A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27088"/>
            <a:ext cx="11757660" cy="5405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>
                <a:cs typeface="lato"/>
              </a:rPr>
              <a:t>2-D allocation in FTL</a:t>
            </a:r>
          </a:p>
          <a:p>
            <a:pPr marL="575945" lvl="1"/>
            <a:r>
              <a:rPr lang="en-US" altLang="ko-KR" dirty="0">
                <a:cs typeface="lato"/>
              </a:rPr>
              <a:t>Internal parallelism</a:t>
            </a:r>
          </a:p>
          <a:p>
            <a:pPr marL="575945" lvl="1"/>
            <a:r>
              <a:rPr lang="en-US" altLang="ko-KR" dirty="0">
                <a:cs typeface="lato"/>
              </a:rPr>
              <a:t>Channel-level dimension, hotness-level </a:t>
            </a:r>
            <a:r>
              <a:rPr lang="en-US" altLang="ko-KR" dirty="0" err="1">
                <a:cs typeface="lato"/>
              </a:rPr>
              <a:t>dimemsion</a:t>
            </a:r>
            <a:endParaRPr lang="en-US" altLang="ko-KR" dirty="0">
              <a:cs typeface="lato"/>
            </a:endParaRPr>
          </a:p>
          <a:p>
            <a:pPr marL="575945" lvl="1"/>
            <a:r>
              <a:rPr lang="en-US" altLang="ko-KR" dirty="0">
                <a:cs typeface="lato"/>
              </a:rPr>
              <a:t>Static allocation</a:t>
            </a:r>
          </a:p>
          <a:p>
            <a:r>
              <a:rPr lang="en-US" altLang="ko-KR" dirty="0">
                <a:cs typeface="lato"/>
              </a:rPr>
              <a:t>Coordinated multiple GC threads</a:t>
            </a:r>
            <a:endParaRPr lang="en-US" dirty="0"/>
          </a:p>
          <a:p>
            <a:pPr marL="575945" lvl="1"/>
            <a:r>
              <a:rPr lang="en-US" altLang="ko-KR" dirty="0" err="1">
                <a:cs typeface="lato"/>
              </a:rPr>
              <a:t>ParaGC</a:t>
            </a:r>
            <a:r>
              <a:rPr lang="en-US" altLang="ko-KR" dirty="0">
                <a:cs typeface="lato"/>
              </a:rPr>
              <a:t>: select victim segments &amp; migrate the valid pages</a:t>
            </a:r>
          </a:p>
          <a:p>
            <a:pPr marL="575945" lvl="1"/>
            <a:r>
              <a:rPr lang="en-US" altLang="ko-KR" dirty="0" err="1">
                <a:cs typeface="lato"/>
              </a:rPr>
              <a:t>FlashGC</a:t>
            </a:r>
            <a:r>
              <a:rPr lang="en-US" altLang="ko-KR" dirty="0">
                <a:cs typeface="lato"/>
              </a:rPr>
              <a:t>: only erases victim segments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altLang="ko-KR" dirty="0">
                <a:cs typeface="lato"/>
              </a:rPr>
              <a:t>Parallelism-aware scheduling</a:t>
            </a:r>
          </a:p>
          <a:p>
            <a:pPr marL="575945" lvl="1"/>
            <a:r>
              <a:rPr lang="en-US" altLang="ko-KR" dirty="0">
                <a:cs typeface="lato"/>
              </a:rPr>
              <a:t>A scheduling queue for each flash channel of the device</a:t>
            </a:r>
          </a:p>
          <a:p>
            <a:pPr marL="575945" lvl="1"/>
            <a:r>
              <a:rPr lang="en-US" altLang="ko-KR" dirty="0">
                <a:cs typeface="lato"/>
              </a:rPr>
              <a:t>Scheduled to the least busy channel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82EDA-EE16-C44E-9540-FA83DD63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21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Strength </a:t>
            </a:r>
            <a:r>
              <a:rPr lang="en-US" altLang="ko-KR"/>
              <a:t>&amp; Weakness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Strength</a:t>
            </a:r>
          </a:p>
          <a:p>
            <a:pPr marL="575945" lvl="1"/>
            <a:r>
              <a:rPr lang="en-US" altLang="ko-KR" dirty="0">
                <a:cs typeface="lato"/>
              </a:rPr>
              <a:t>Considering FTL</a:t>
            </a:r>
          </a:p>
          <a:p>
            <a:pPr marL="575945" lvl="1"/>
            <a:r>
              <a:rPr lang="en-US" altLang="ko-KR" dirty="0">
                <a:cs typeface="lato"/>
              </a:rPr>
              <a:t>Coordinated FS with FTL</a:t>
            </a:r>
          </a:p>
          <a:p>
            <a:pPr marL="575945" lvl="1"/>
            <a:endParaRPr lang="en-US" altLang="ko-KR" dirty="0"/>
          </a:p>
          <a:p>
            <a:r>
              <a:rPr lang="en-US" altLang="ko-KR" dirty="0"/>
              <a:t>Weakness</a:t>
            </a:r>
          </a:p>
          <a:p>
            <a:pPr marL="575945" lvl="1">
              <a:buFont typeface="Arial" panose="05000000000000000000" pitchFamily="2" charset="2"/>
              <a:buChar char="•"/>
            </a:pPr>
            <a:r>
              <a:rPr lang="en-US" altLang="ko-KR" dirty="0">
                <a:cs typeface="lato"/>
              </a:rPr>
              <a:t>Need to change FTL algorithm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65CECA1-5C9B-4693-A1BD-3F65156FCD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122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rgbClr val="3B3B3B"/>
      </a:dk1>
      <a:lt1>
        <a:sysClr val="window" lastClr="FFFFFF"/>
      </a:lt1>
      <a:dk2>
        <a:srgbClr val="2C2C2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roboto"/>
        <a:ea typeface="roboto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AB752937F8A24196C33AFBBA40D28C" ma:contentTypeVersion="2" ma:contentTypeDescription="새 문서를 만듭니다." ma:contentTypeScope="" ma:versionID="391dda8db9dd5ad8b89d8f52c2158ac4">
  <xsd:schema xmlns:xsd="http://www.w3.org/2001/XMLSchema" xmlns:xs="http://www.w3.org/2001/XMLSchema" xmlns:p="http://schemas.microsoft.com/office/2006/metadata/properties" xmlns:ns3="a68e65e3-49b4-4ad0-b4f7-84dd94ef6726" targetNamespace="http://schemas.microsoft.com/office/2006/metadata/properties" ma:root="true" ma:fieldsID="c443071c012476f25f7961864cf62d51" ns3:_="">
    <xsd:import namespace="a68e65e3-49b4-4ad0-b4f7-84dd94ef67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e65e3-49b4-4ad0-b4f7-84dd94ef6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2E5232-62F1-4788-A499-C0DB87C32B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8e65e3-49b4-4ad0-b4f7-84dd94ef67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B9D7-D6BE-4A17-BA2E-A2B71776D5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CBFA5-D137-4051-B575-B1286CCDB44B}">
  <ds:schemaRefs>
    <ds:schemaRef ds:uri="http://purl.org/dc/elements/1.1/"/>
    <ds:schemaRef ds:uri="http://schemas.microsoft.com/office/2006/metadata/properties"/>
    <ds:schemaRef ds:uri="http://www.w3.org/XML/1998/namespace"/>
    <ds:schemaRef ds:uri="a68e65e3-49b4-4ad0-b4f7-84dd94ef6726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와이드스크린</PresentationFormat>
  <Paragraphs>109</Paragraphs>
  <Slides>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Idea Summary</vt:lpstr>
      <vt:lpstr>Strength &amp; Weakness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335</cp:revision>
  <dcterms:created xsi:type="dcterms:W3CDTF">2020-03-06T02:35:36Z</dcterms:created>
  <dcterms:modified xsi:type="dcterms:W3CDTF">2021-07-12T00:15:42Z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0x0101007DAB752937F8A24196C33AFBBA40D28C</vt:lpwstr>
  </property>
</Properties>
</file>