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4"/>
  </p:sldMasterIdLst>
  <p:notesMasterIdLst>
    <p:notesMasterId r:id="rId20"/>
  </p:notesMasterIdLst>
  <p:sldIdLst>
    <p:sldId id="256" r:id="rId5"/>
    <p:sldId id="266" r:id="rId6"/>
    <p:sldId id="267" r:id="rId7"/>
    <p:sldId id="300" r:id="rId8"/>
    <p:sldId id="301" r:id="rId9"/>
    <p:sldId id="302" r:id="rId10"/>
    <p:sldId id="268" r:id="rId11"/>
    <p:sldId id="303" r:id="rId12"/>
    <p:sldId id="304" r:id="rId13"/>
    <p:sldId id="305" r:id="rId14"/>
    <p:sldId id="269" r:id="rId15"/>
    <p:sldId id="306" r:id="rId16"/>
    <p:sldId id="307" r:id="rId17"/>
    <p:sldId id="308" r:id="rId18"/>
    <p:sldId id="270" r:id="rId19"/>
  </p:sldIdLst>
  <p:sldSz cx="12192000" cy="6858000"/>
  <p:notesSz cx="6858000" cy="9144000"/>
  <p:embeddedFontLst>
    <p:embeddedFont>
      <p:font typeface="Cambria Math" panose="02040503050406030204" pitchFamily="18" charset="0"/>
      <p:regular r:id="rId21"/>
    </p:embeddedFont>
    <p:embeddedFont>
      <p:font typeface="lato" panose="020B0600000101010101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  <p:embeddedFont>
      <p:font typeface="맑은 고딕" panose="020B0503020000020004" pitchFamily="50" charset="-127"/>
      <p:regular r:id="rId30"/>
      <p:bold r:id="rId31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908" userDrawn="1">
          <p15:clr>
            <a:srgbClr val="A4A3A4"/>
          </p15:clr>
        </p15:guide>
        <p15:guide id="3" orient="horz" pos="16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B782"/>
    <a:srgbClr val="C00000"/>
    <a:srgbClr val="F2B800"/>
    <a:srgbClr val="007635"/>
    <a:srgbClr val="990000"/>
    <a:srgbClr val="5B9BD5"/>
    <a:srgbClr val="FF9B9B"/>
    <a:srgbClr val="00A249"/>
    <a:srgbClr val="0F0F70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74" autoAdjust="0"/>
    <p:restoredTop sz="92235" autoAdjust="0"/>
  </p:normalViewPr>
  <p:slideViewPr>
    <p:cSldViewPr snapToGrid="0" showGuides="1">
      <p:cViewPr varScale="1">
        <p:scale>
          <a:sx n="54" d="100"/>
          <a:sy n="54" d="100"/>
        </p:scale>
        <p:origin x="60" y="1146"/>
      </p:cViewPr>
      <p:guideLst>
        <p:guide pos="3908"/>
        <p:guide orient="horz" pos="1661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32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7-16T17:08:46.225" idx="1">
    <p:pos x="7536" y="584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011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807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708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923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379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117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500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063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433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096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 err="1">
                <a:solidFill>
                  <a:schemeClr val="bg1"/>
                </a:solidFill>
                <a:latin typeface="+mn-lt"/>
              </a:rPr>
              <a:t>Jinseo</a:t>
            </a:r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 Choi</a:t>
            </a:r>
            <a:endParaRPr lang="ko-KR" altLang="en-US" sz="13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/>
                </a:solidFill>
                <a:latin typeface="+mn-ea"/>
              </a:rPr>
              <a:t>Isolating namespace and performance in key-value SSDs for multi-tenant environments</a:t>
            </a:r>
            <a:endParaRPr lang="en-US" altLang="ko-KR" sz="3600" b="1" dirty="0">
              <a:solidFill>
                <a:schemeClr val="accent5"/>
              </a:solidFill>
              <a:latin typeface="+mn-ea"/>
              <a:cs typeface="la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2200" b="1" dirty="0" err="1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Donghyun</a:t>
            </a:r>
            <a:r>
              <a:rPr lang="en-US" altLang="ko-KR" sz="2200" b="1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Min, </a:t>
            </a:r>
            <a:r>
              <a:rPr lang="en-US" altLang="ko-KR" sz="22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Yongjae</a:t>
            </a:r>
            <a:r>
              <a:rPr lang="en-US" altLang="ko-KR" sz="22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Kim</a:t>
            </a:r>
            <a:r>
              <a:rPr lang="en-US" altLang="ko-KR" sz="2200" b="1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11228" y="5244783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6003642" y="517375"/>
            <a:ext cx="184731" cy="35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0153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latinLnBrk="0"/>
            <a:endParaRPr lang="en-US" altLang="ko-KR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A06C75-48C8-4C70-B725-73784E781BC2}"/>
              </a:ext>
            </a:extLst>
          </p:cNvPr>
          <p:cNvSpPr txBox="1"/>
          <p:nvPr/>
        </p:nvSpPr>
        <p:spPr>
          <a:xfrm>
            <a:off x="5457746" y="501656"/>
            <a:ext cx="236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</a:rPr>
              <a:t>Hotstorage’21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803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6AE4CE9-8406-47D8-8B7B-BBF2CE7C2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Lv0 </a:t>
            </a:r>
            <a:r>
              <a:rPr lang="en-US" altLang="ko-KR" dirty="0" err="1"/>
              <a:t>SSTable</a:t>
            </a:r>
            <a:r>
              <a:rPr lang="en-US" altLang="ko-KR" dirty="0"/>
              <a:t> Compaction</a:t>
            </a:r>
          </a:p>
          <a:p>
            <a:pPr lvl="1"/>
            <a:r>
              <a:rPr lang="en-US" altLang="ko-KR" dirty="0"/>
              <a:t>Lv0 </a:t>
            </a:r>
            <a:r>
              <a:rPr lang="en-US" altLang="ko-KR" dirty="0" err="1"/>
              <a:t>SSTable</a:t>
            </a:r>
            <a:r>
              <a:rPr lang="ko-KR" altLang="en-US" dirty="0"/>
              <a:t>에서 </a:t>
            </a:r>
            <a:r>
              <a:rPr lang="en-US" altLang="ko-KR" dirty="0"/>
              <a:t>Victim table  memory load </a:t>
            </a:r>
          </a:p>
          <a:p>
            <a:pPr lvl="1"/>
            <a:r>
              <a:rPr lang="en-US" altLang="ko-KR" dirty="0" err="1"/>
              <a:t>NSTable</a:t>
            </a:r>
            <a:r>
              <a:rPr lang="ko-KR" altLang="en-US" dirty="0"/>
              <a:t>을 참조하여 </a:t>
            </a:r>
            <a:r>
              <a:rPr lang="en-US" altLang="ko-KR" dirty="0"/>
              <a:t>Namespace</a:t>
            </a:r>
            <a:r>
              <a:rPr lang="ko-KR" altLang="en-US" dirty="0"/>
              <a:t>별로</a:t>
            </a:r>
            <a:r>
              <a:rPr lang="en-US" altLang="ko-KR" dirty="0"/>
              <a:t> Key Range Check (for Isolation)</a:t>
            </a:r>
          </a:p>
          <a:p>
            <a:pPr lvl="1"/>
            <a:r>
              <a:rPr lang="en-US" altLang="ko-KR" dirty="0"/>
              <a:t>Lv1 </a:t>
            </a:r>
            <a:r>
              <a:rPr lang="en-US" altLang="ko-KR" dirty="0" err="1"/>
              <a:t>SSTable</a:t>
            </a:r>
            <a:r>
              <a:rPr lang="ko-KR" altLang="en-US" dirty="0"/>
              <a:t>에서 </a:t>
            </a:r>
            <a:r>
              <a:rPr lang="en-US" altLang="ko-KR" dirty="0"/>
              <a:t> Key range</a:t>
            </a:r>
            <a:r>
              <a:rPr lang="ko-KR" altLang="en-US" dirty="0"/>
              <a:t>에 해당하는 </a:t>
            </a:r>
            <a:r>
              <a:rPr lang="en-US" altLang="ko-KR" dirty="0" err="1"/>
              <a:t>SSTable</a:t>
            </a:r>
            <a:r>
              <a:rPr lang="en-US" altLang="ko-KR" dirty="0"/>
              <a:t> memory load </a:t>
            </a:r>
          </a:p>
          <a:p>
            <a:pPr lvl="1"/>
            <a:r>
              <a:rPr lang="en-US" altLang="ko-KR" dirty="0"/>
              <a:t>Namespace</a:t>
            </a:r>
            <a:r>
              <a:rPr lang="ko-KR" altLang="en-US" dirty="0"/>
              <a:t>별 </a:t>
            </a:r>
            <a:r>
              <a:rPr lang="en-US" altLang="ko-KR" dirty="0"/>
              <a:t>Compaction </a:t>
            </a:r>
            <a:r>
              <a:rPr lang="ko-KR" altLang="en-US" dirty="0"/>
              <a:t>진행 </a:t>
            </a:r>
            <a:endParaRPr lang="en-US" altLang="ko-KR" dirty="0"/>
          </a:p>
          <a:p>
            <a:pPr lvl="1"/>
            <a:r>
              <a:rPr lang="ko-KR" altLang="en-US" dirty="0"/>
              <a:t>새로 생성된 </a:t>
            </a:r>
            <a:r>
              <a:rPr lang="en-US" altLang="ko-KR" dirty="0" err="1"/>
              <a:t>SSTable</a:t>
            </a:r>
            <a:r>
              <a:rPr lang="ko-KR" altLang="en-US" dirty="0"/>
              <a:t>은 </a:t>
            </a:r>
            <a:r>
              <a:rPr lang="en-US" altLang="ko-KR" dirty="0"/>
              <a:t>Namespace</a:t>
            </a:r>
            <a:r>
              <a:rPr lang="ko-KR" altLang="en-US" dirty="0"/>
              <a:t>별로 </a:t>
            </a:r>
            <a:r>
              <a:rPr lang="en-US" altLang="ko-KR" dirty="0"/>
              <a:t>append</a:t>
            </a:r>
          </a:p>
          <a:p>
            <a:pPr lvl="1"/>
            <a:r>
              <a:rPr lang="en-US" altLang="ko-KR" dirty="0" err="1"/>
              <a:t>NSTable</a:t>
            </a:r>
            <a:r>
              <a:rPr lang="en-US" altLang="ko-KR" dirty="0"/>
              <a:t> </a:t>
            </a:r>
            <a:r>
              <a:rPr lang="ko-KR" altLang="en-US" dirty="0"/>
              <a:t>갱신 </a:t>
            </a:r>
            <a:endParaRPr lang="en-US" altLang="ko-KR" dirty="0"/>
          </a:p>
          <a:p>
            <a:r>
              <a:rPr lang="en-US" altLang="ko-KR" dirty="0"/>
              <a:t>Lv1 Compaction</a:t>
            </a:r>
            <a:r>
              <a:rPr lang="ko-KR" altLang="en-US" dirty="0"/>
              <a:t>은 기존 </a:t>
            </a:r>
            <a:r>
              <a:rPr lang="en-US" altLang="ko-KR" dirty="0"/>
              <a:t>LSM-tree</a:t>
            </a:r>
            <a:r>
              <a:rPr lang="ko-KR" altLang="en-US" dirty="0"/>
              <a:t>와 동일 </a:t>
            </a:r>
            <a:endParaRPr lang="en-US" altLang="ko-KR" dirty="0"/>
          </a:p>
          <a:p>
            <a:pPr marL="3474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  <a:cs typeface="lato"/>
              </a:rPr>
              <a:t>Design</a:t>
            </a:r>
            <a:endParaRPr lang="ko-KR" altLang="en-US" dirty="0">
              <a:latin typeface="+mn-ea"/>
              <a:ea typeface="+mn-ea"/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3BD128F-52A5-4649-8296-63CA4E03D2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504" y="3148096"/>
            <a:ext cx="4730496" cy="331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615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6AE4CE9-8406-47D8-8B7B-BBF2CE7C2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iLSM</a:t>
            </a:r>
            <a:r>
              <a:rPr lang="en-US" altLang="ko-KR" dirty="0"/>
              <a:t>-tree +  </a:t>
            </a:r>
            <a:r>
              <a:rPr lang="en-US" altLang="ko-KR" dirty="0" err="1"/>
              <a:t>Cosmos+OpenSSD</a:t>
            </a:r>
            <a:endParaRPr lang="en-US" altLang="ko-KR" dirty="0"/>
          </a:p>
          <a:p>
            <a:r>
              <a:rPr lang="en-US" altLang="ko-KR" dirty="0" err="1"/>
              <a:t>NVMe</a:t>
            </a:r>
            <a:r>
              <a:rPr lang="en-US" altLang="ko-KR" dirty="0"/>
              <a:t> protocol </a:t>
            </a:r>
            <a:r>
              <a:rPr lang="ko-KR" altLang="en-US" dirty="0"/>
              <a:t>사용 </a:t>
            </a:r>
            <a:r>
              <a:rPr lang="en-US" altLang="ko-KR" dirty="0"/>
              <a:t> </a:t>
            </a:r>
          </a:p>
          <a:p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  <a:cs typeface="lato"/>
              </a:rPr>
              <a:t>Experiment Setup</a:t>
            </a:r>
            <a:endParaRPr lang="ko-KR" altLang="en-US" dirty="0">
              <a:latin typeface="+mn-ea"/>
              <a:ea typeface="+mn-ea"/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0373" y="6509808"/>
            <a:ext cx="443242" cy="365125"/>
          </a:xfrm>
        </p:spPr>
        <p:txBody>
          <a:bodyPr/>
          <a:lstStyle/>
          <a:p>
            <a:fld id="{765CECA1-5C9B-4693-A1BD-3F65156FCD0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1AE9120-7C07-4A88-83AA-9DF2AA6D25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256"/>
          <a:stretch/>
        </p:blipFill>
        <p:spPr>
          <a:xfrm>
            <a:off x="6999026" y="3069942"/>
            <a:ext cx="5192974" cy="314483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4C3088F-7B97-407F-8E8F-0DE6A89B8E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690" y="2847868"/>
            <a:ext cx="3307166" cy="3083044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5370CE0-1619-4FED-9708-9CA1B7A838C8}"/>
              </a:ext>
            </a:extLst>
          </p:cNvPr>
          <p:cNvCxnSpPr>
            <a:cxnSpLocks/>
          </p:cNvCxnSpPr>
          <p:nvPr/>
        </p:nvCxnSpPr>
        <p:spPr>
          <a:xfrm flipV="1">
            <a:off x="5458968" y="4863693"/>
            <a:ext cx="3008376" cy="78145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9015BF2E-3B27-4FC6-840C-90E78A0B83C8}"/>
              </a:ext>
            </a:extLst>
          </p:cNvPr>
          <p:cNvCxnSpPr>
            <a:cxnSpLocks/>
          </p:cNvCxnSpPr>
          <p:nvPr/>
        </p:nvCxnSpPr>
        <p:spPr>
          <a:xfrm>
            <a:off x="5559552" y="3022373"/>
            <a:ext cx="2907792" cy="1367017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2DE18E1-1976-4EB8-A8EE-B827792C6240}"/>
              </a:ext>
            </a:extLst>
          </p:cNvPr>
          <p:cNvSpPr txBox="1"/>
          <p:nvPr/>
        </p:nvSpPr>
        <p:spPr>
          <a:xfrm>
            <a:off x="1213462" y="5908221"/>
            <a:ext cx="57999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0" i="0" dirty="0"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Lee, Chang-</a:t>
            </a:r>
            <a:r>
              <a:rPr lang="en-US" altLang="ko-KR" sz="1000" b="0" i="0" dirty="0" err="1"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Gyu</a:t>
            </a:r>
            <a:r>
              <a:rPr lang="en-US" altLang="ko-KR" sz="1000" b="0" i="0" dirty="0"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, et al. "</a:t>
            </a:r>
            <a:r>
              <a:rPr lang="en-US" altLang="ko-KR" sz="1000" b="0" i="0" dirty="0" err="1"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iLSM</a:t>
            </a:r>
            <a:r>
              <a:rPr lang="en-US" altLang="ko-KR" sz="1000" b="0" i="0" dirty="0"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-SSD: An intelligent LSM-tree based key-value SSD for data analytics.</a:t>
            </a:r>
          </a:p>
          <a:p>
            <a:r>
              <a:rPr lang="en-US" altLang="ko-KR" sz="1000" b="0" i="0" dirty="0"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" </a:t>
            </a:r>
            <a:r>
              <a:rPr lang="en-US" altLang="ko-KR" sz="1000" b="0" i="1" dirty="0"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2019 IEEE 27th International Symposium on Modeling,</a:t>
            </a:r>
          </a:p>
          <a:p>
            <a:r>
              <a:rPr lang="en-US" altLang="ko-KR" sz="1000" b="0" i="1" dirty="0"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 Analysis, and Simulation of Computer and Telecommunication Systems (MASCOTS)</a:t>
            </a:r>
            <a:r>
              <a:rPr lang="en-US" altLang="ko-KR" sz="1000" b="0" i="0" dirty="0"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. IEEE, 2019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FB5BB62-D301-4F42-9891-7F970ED0EE66}"/>
              </a:ext>
            </a:extLst>
          </p:cNvPr>
          <p:cNvSpPr txBox="1"/>
          <p:nvPr/>
        </p:nvSpPr>
        <p:spPr>
          <a:xfrm>
            <a:off x="7013448" y="6215998"/>
            <a:ext cx="6022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solidFill>
                  <a:schemeClr val="accent5"/>
                </a:solidFill>
              </a:rPr>
              <a:t>CosMos+Open</a:t>
            </a:r>
            <a:r>
              <a:rPr lang="en-US" altLang="ko-KR" sz="1000" dirty="0">
                <a:solidFill>
                  <a:schemeClr val="accent5"/>
                </a:solidFill>
              </a:rPr>
              <a:t> SSD, https://github.com/Cosmos-OpenSSD/Cosmos-plus-OpenSSD/blob/master-prev</a:t>
            </a:r>
            <a:endParaRPr lang="ko-KR" altLang="en-US" sz="1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655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6AE4CE9-8406-47D8-8B7B-BBF2CE7C2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1GB</a:t>
            </a:r>
            <a:r>
              <a:rPr lang="ko-KR" altLang="en-US" dirty="0"/>
              <a:t> </a:t>
            </a:r>
            <a:r>
              <a:rPr lang="en-US" altLang="ko-KR" dirty="0"/>
              <a:t>DRAM</a:t>
            </a:r>
          </a:p>
          <a:p>
            <a:r>
              <a:rPr lang="en-US" altLang="ko-KR" dirty="0"/>
              <a:t>Key-Value size [8B : 1KB]</a:t>
            </a:r>
          </a:p>
          <a:p>
            <a:r>
              <a:rPr lang="en-US" altLang="ko-KR" dirty="0"/>
              <a:t>1~8 Multi tenant</a:t>
            </a:r>
          </a:p>
          <a:p>
            <a:pPr lvl="1"/>
            <a:r>
              <a:rPr lang="ko-KR" altLang="en-US" dirty="0"/>
              <a:t>각</a:t>
            </a:r>
            <a:r>
              <a:rPr lang="en-US" altLang="ko-KR" dirty="0"/>
              <a:t> Tenant</a:t>
            </a:r>
            <a:r>
              <a:rPr lang="ko-KR" altLang="en-US" dirty="0"/>
              <a:t>는 동시에 </a:t>
            </a:r>
            <a:r>
              <a:rPr lang="en-US" altLang="ko-KR" dirty="0"/>
              <a:t>KV request</a:t>
            </a:r>
          </a:p>
          <a:p>
            <a:pPr lvl="1"/>
            <a:r>
              <a:rPr lang="en-US" altLang="ko-KR" dirty="0"/>
              <a:t>Request </a:t>
            </a:r>
            <a:r>
              <a:rPr lang="ko-KR" altLang="en-US" dirty="0"/>
              <a:t>데이터 크기</a:t>
            </a:r>
            <a:r>
              <a:rPr lang="en-US" altLang="ko-KR" dirty="0"/>
              <a:t>: 1MB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  <a:cs typeface="lato"/>
              </a:rPr>
              <a:t>Experiment Setup</a:t>
            </a:r>
            <a:endParaRPr lang="ko-KR" altLang="en-US" dirty="0">
              <a:latin typeface="+mn-ea"/>
              <a:ea typeface="+mn-ea"/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0373" y="6509808"/>
            <a:ext cx="443242" cy="365125"/>
          </a:xfrm>
        </p:spPr>
        <p:txBody>
          <a:bodyPr/>
          <a:lstStyle/>
          <a:p>
            <a:fld id="{765CECA1-5C9B-4693-A1BD-3F65156FCD0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3810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6AE4CE9-8406-47D8-8B7B-BBF2CE7C2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Baseline: </a:t>
            </a:r>
            <a:r>
              <a:rPr lang="ko-KR" altLang="en-US" dirty="0"/>
              <a:t>단일 </a:t>
            </a:r>
            <a:r>
              <a:rPr lang="en-US" altLang="ko-KR" dirty="0"/>
              <a:t>LSM-tree (</a:t>
            </a:r>
            <a:r>
              <a:rPr lang="ko-KR" altLang="en-US" dirty="0"/>
              <a:t>스토리지 격리</a:t>
            </a:r>
            <a:r>
              <a:rPr lang="en-US" altLang="ko-KR" dirty="0"/>
              <a:t>X) </a:t>
            </a:r>
            <a:r>
              <a:rPr lang="ko-KR" altLang="en-US" dirty="0"/>
              <a:t>환경에서 </a:t>
            </a:r>
            <a:r>
              <a:rPr lang="en-US" altLang="ko-KR" dirty="0"/>
              <a:t>Multi tenant request </a:t>
            </a:r>
          </a:p>
          <a:p>
            <a:pPr lvl="1"/>
            <a:r>
              <a:rPr lang="en-US" altLang="ko-KR" dirty="0"/>
              <a:t>Put(): Store the value  associated with the key and Namespace  to  LSM-tree</a:t>
            </a:r>
          </a:p>
          <a:p>
            <a:pPr lvl="1"/>
            <a:r>
              <a:rPr lang="en-US" altLang="ko-KR" dirty="0"/>
              <a:t>Get(): Load the value associated with the key and Namespace from the LSM-tree</a:t>
            </a:r>
          </a:p>
          <a:p>
            <a:r>
              <a:rPr lang="en-US" altLang="ko-KR" dirty="0"/>
              <a:t>Put()</a:t>
            </a:r>
            <a:r>
              <a:rPr lang="ko-KR" altLang="en-US" dirty="0"/>
              <a:t>에서는 </a:t>
            </a:r>
            <a:r>
              <a:rPr lang="en-US" altLang="ko-KR" dirty="0"/>
              <a:t>Namespace </a:t>
            </a:r>
            <a:r>
              <a:rPr lang="ko-KR" altLang="en-US" dirty="0"/>
              <a:t>추가로 인해</a:t>
            </a:r>
            <a:r>
              <a:rPr lang="en-US" altLang="ko-KR" dirty="0"/>
              <a:t> </a:t>
            </a:r>
            <a:r>
              <a:rPr lang="ko-KR" altLang="en-US" dirty="0"/>
              <a:t>미세한 </a:t>
            </a:r>
            <a:r>
              <a:rPr lang="en-US" altLang="ko-KR" dirty="0"/>
              <a:t>overhead </a:t>
            </a:r>
            <a:r>
              <a:rPr lang="ko-KR" altLang="en-US" dirty="0"/>
              <a:t>발생 </a:t>
            </a:r>
            <a:endParaRPr lang="en-US" altLang="ko-KR" dirty="0"/>
          </a:p>
          <a:p>
            <a:r>
              <a:rPr lang="en-US" altLang="ko-KR" dirty="0"/>
              <a:t>Get()</a:t>
            </a:r>
            <a:r>
              <a:rPr lang="ko-KR" altLang="en-US" dirty="0"/>
              <a:t>에서는 </a:t>
            </a:r>
            <a:r>
              <a:rPr lang="en-US" altLang="ko-KR" dirty="0"/>
              <a:t>Namespace</a:t>
            </a:r>
            <a:r>
              <a:rPr lang="ko-KR" altLang="en-US" dirty="0"/>
              <a:t>별 분산저장으로 인해 트리 깊이가 낮아 탐색시간 이득</a:t>
            </a:r>
            <a:endParaRPr lang="en-US" altLang="ko-KR" dirty="0"/>
          </a:p>
          <a:p>
            <a:pPr lvl="1"/>
            <a:r>
              <a:rPr lang="en-US" altLang="ko-KR" dirty="0"/>
              <a:t>Tenant</a:t>
            </a:r>
            <a:r>
              <a:rPr lang="ko-KR" altLang="en-US" dirty="0"/>
              <a:t> 개수가 </a:t>
            </a:r>
            <a:r>
              <a:rPr lang="en-US" altLang="ko-KR" dirty="0"/>
              <a:t>8</a:t>
            </a:r>
            <a:r>
              <a:rPr lang="ko-KR" altLang="en-US" dirty="0"/>
              <a:t>개 일 때 최대 </a:t>
            </a:r>
            <a:r>
              <a:rPr lang="en-US" altLang="ko-KR" dirty="0"/>
              <a:t>2.7</a:t>
            </a:r>
            <a:r>
              <a:rPr lang="ko-KR" altLang="en-US" dirty="0"/>
              <a:t>배 빠름  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  <a:cs typeface="lato"/>
              </a:rPr>
              <a:t>Evaluation</a:t>
            </a:r>
            <a:endParaRPr lang="ko-KR" altLang="en-US" dirty="0">
              <a:latin typeface="+mn-ea"/>
              <a:ea typeface="+mn-ea"/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0373" y="6509808"/>
            <a:ext cx="443242" cy="365125"/>
          </a:xfrm>
        </p:spPr>
        <p:txBody>
          <a:bodyPr/>
          <a:lstStyle/>
          <a:p>
            <a:fld id="{765CECA1-5C9B-4693-A1BD-3F65156FCD0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1DBEC0-9145-474E-8675-02C67453B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166" y="4296558"/>
            <a:ext cx="8490834" cy="213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458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6AE4CE9-8406-47D8-8B7B-BBF2CE7C2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Get() </a:t>
            </a:r>
            <a:r>
              <a:rPr lang="ko-KR" altLang="en-US" dirty="0"/>
              <a:t>수행 중 탐색한 트리레벨 누적분포 </a:t>
            </a:r>
            <a:endParaRPr lang="en-US" altLang="ko-KR" dirty="0"/>
          </a:p>
          <a:p>
            <a:r>
              <a:rPr lang="en-US" altLang="ko-KR" dirty="0"/>
              <a:t>Iso-KVSSD</a:t>
            </a:r>
            <a:r>
              <a:rPr lang="ko-KR" altLang="en-US" dirty="0"/>
              <a:t> 경우 </a:t>
            </a:r>
            <a:r>
              <a:rPr lang="en-US" altLang="ko-KR" dirty="0"/>
              <a:t>Tenant</a:t>
            </a:r>
            <a:r>
              <a:rPr lang="ko-KR" altLang="en-US" dirty="0"/>
              <a:t> 개수에 상관없이 </a:t>
            </a:r>
            <a:r>
              <a:rPr lang="en-US" altLang="ko-KR" dirty="0"/>
              <a:t>Lv1 SST</a:t>
            </a:r>
            <a:r>
              <a:rPr lang="ko-KR" altLang="en-US" dirty="0"/>
              <a:t> 이상 탐색 </a:t>
            </a:r>
            <a:r>
              <a:rPr lang="en-US" altLang="ko-KR" dirty="0"/>
              <a:t>X</a:t>
            </a:r>
          </a:p>
          <a:p>
            <a:r>
              <a:rPr lang="en-US" altLang="ko-KR" dirty="0"/>
              <a:t>Baseline </a:t>
            </a:r>
            <a:r>
              <a:rPr lang="ko-KR" altLang="en-US" dirty="0"/>
              <a:t>경우 </a:t>
            </a:r>
            <a:r>
              <a:rPr lang="en-US" altLang="ko-KR" dirty="0"/>
              <a:t>Tenant</a:t>
            </a:r>
            <a:r>
              <a:rPr lang="ko-KR" altLang="en-US" dirty="0"/>
              <a:t>가 </a:t>
            </a:r>
            <a:r>
              <a:rPr lang="en-US" altLang="ko-KR" dirty="0"/>
              <a:t>8</a:t>
            </a:r>
            <a:r>
              <a:rPr lang="ko-KR" altLang="en-US" dirty="0"/>
              <a:t>개 일 때 </a:t>
            </a:r>
            <a:r>
              <a:rPr lang="en-US" altLang="ko-KR" dirty="0"/>
              <a:t>70.1% </a:t>
            </a:r>
            <a:r>
              <a:rPr lang="ko-KR" altLang="en-US" dirty="0"/>
              <a:t>확률로 </a:t>
            </a:r>
            <a:r>
              <a:rPr lang="en-US" altLang="ko-KR" dirty="0"/>
              <a:t>Lv2</a:t>
            </a:r>
            <a:r>
              <a:rPr lang="ko-KR" altLang="en-US" dirty="0"/>
              <a:t> </a:t>
            </a:r>
            <a:r>
              <a:rPr lang="en-US" altLang="ko-KR" dirty="0"/>
              <a:t>SST</a:t>
            </a:r>
            <a:r>
              <a:rPr lang="ko-KR" altLang="en-US" dirty="0"/>
              <a:t> 이상 탐색 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  <a:cs typeface="lato"/>
              </a:rPr>
              <a:t>Evaluation</a:t>
            </a:r>
            <a:endParaRPr lang="ko-KR" altLang="en-US" dirty="0">
              <a:latin typeface="+mn-ea"/>
              <a:ea typeface="+mn-ea"/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0373" y="6509808"/>
            <a:ext cx="443242" cy="365125"/>
          </a:xfrm>
        </p:spPr>
        <p:txBody>
          <a:bodyPr/>
          <a:lstStyle/>
          <a:p>
            <a:fld id="{765CECA1-5C9B-4693-A1BD-3F65156FCD0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37B0398-CE6C-4E82-B28B-30853E4970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0"/>
          <a:stretch/>
        </p:blipFill>
        <p:spPr>
          <a:xfrm>
            <a:off x="6794050" y="3566160"/>
            <a:ext cx="5397950" cy="287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315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6AE4CE9-8406-47D8-8B7B-BBF2CE7C2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Mult</a:t>
            </a:r>
            <a:r>
              <a:rPr lang="en-US" altLang="ko-KR" dirty="0"/>
              <a:t>i-Tenant </a:t>
            </a:r>
            <a:r>
              <a:rPr lang="ko-KR" altLang="en-US" dirty="0"/>
              <a:t>환경에서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isolation</a:t>
            </a:r>
            <a:r>
              <a:rPr lang="ko-KR" altLang="en-US" dirty="0"/>
              <a:t>을 제공하는 </a:t>
            </a:r>
            <a:r>
              <a:rPr lang="en-US" altLang="ko-KR" dirty="0"/>
              <a:t>KVSSD </a:t>
            </a:r>
            <a:r>
              <a:rPr lang="ko-KR" altLang="en-US" dirty="0"/>
              <a:t>제안</a:t>
            </a:r>
            <a:r>
              <a:rPr lang="en-US" altLang="ko-KR" dirty="0"/>
              <a:t>	</a:t>
            </a:r>
          </a:p>
          <a:p>
            <a:r>
              <a:rPr lang="en-US" altLang="ko-KR" dirty="0" err="1"/>
              <a:t>Cosmos+Open</a:t>
            </a:r>
            <a:r>
              <a:rPr lang="en-US" altLang="ko-KR" dirty="0"/>
              <a:t> SSD</a:t>
            </a:r>
            <a:r>
              <a:rPr lang="ko-KR" altLang="en-US" dirty="0"/>
              <a:t>에 </a:t>
            </a:r>
            <a:r>
              <a:rPr lang="en-US" altLang="ko-KR" dirty="0"/>
              <a:t>Prototype </a:t>
            </a:r>
            <a:r>
              <a:rPr lang="ko-KR" altLang="en-US" dirty="0"/>
              <a:t>구현</a:t>
            </a:r>
            <a:endParaRPr lang="en-US" altLang="ko-KR" dirty="0"/>
          </a:p>
          <a:p>
            <a:r>
              <a:rPr lang="en-US" altLang="ko-KR" dirty="0"/>
              <a:t>Isolation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보장하면서 기존 대비 최대 </a:t>
            </a:r>
            <a:r>
              <a:rPr lang="en-US" altLang="ko-KR" dirty="0"/>
              <a:t>190% Read</a:t>
            </a:r>
            <a:r>
              <a:rPr lang="ko-KR" altLang="en-US" dirty="0"/>
              <a:t> </a:t>
            </a:r>
            <a:r>
              <a:rPr lang="en-US" altLang="ko-KR" dirty="0"/>
              <a:t>throughput</a:t>
            </a:r>
            <a:r>
              <a:rPr lang="ko-KR" altLang="en-US" dirty="0"/>
              <a:t> 향상</a:t>
            </a:r>
            <a:endParaRPr lang="en-US" altLang="ko-KR" dirty="0"/>
          </a:p>
          <a:p>
            <a:r>
              <a:rPr lang="en-US" altLang="ko-KR" dirty="0"/>
              <a:t>1% Write throughput </a:t>
            </a:r>
            <a:r>
              <a:rPr lang="ko-KR" altLang="en-US" dirty="0"/>
              <a:t>감소 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  <a:cs typeface="lato"/>
              </a:rPr>
              <a:t>Conclusion</a:t>
            </a:r>
            <a:endParaRPr lang="ko-KR" altLang="en-US" dirty="0">
              <a:latin typeface="+mn-ea"/>
              <a:ea typeface="+mn-ea"/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3296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6AE4CE9-8406-47D8-8B7B-BBF2CE7C2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/>
              <a:t>Key-Value Store</a:t>
            </a: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en-US" altLang="ko-KR" dirty="0">
                <a:ea typeface="+mn-lt"/>
                <a:cs typeface="+mn-lt"/>
              </a:rPr>
              <a:t>Key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: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Value</a:t>
            </a:r>
            <a:r>
              <a:rPr lang="ko-KR" dirty="0">
                <a:ea typeface="+mn-lt"/>
                <a:cs typeface="+mn-lt"/>
              </a:rPr>
              <a:t> 쌍으로 데이터를 저장하고 키 값을 기준으로 관리하는 스토리지 패러다임 </a:t>
            </a:r>
            <a:endParaRPr lang="en-US" dirty="0">
              <a:ea typeface="+mn-lt"/>
              <a:cs typeface="+mn-lt"/>
            </a:endParaRP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ko-KR" altLang="en-US" dirty="0" err="1">
                <a:cs typeface="lato"/>
              </a:rPr>
              <a:t>Dictionary</a:t>
            </a:r>
            <a:r>
              <a:rPr lang="ko-KR" altLang="en-US" dirty="0">
                <a:cs typeface="lato"/>
              </a:rPr>
              <a:t>, </a:t>
            </a:r>
            <a:r>
              <a:rPr lang="ko-KR" altLang="en-US" dirty="0" err="1">
                <a:cs typeface="lato"/>
              </a:rPr>
              <a:t>Map</a:t>
            </a:r>
            <a:r>
              <a:rPr lang="ko-KR" altLang="en-US" dirty="0">
                <a:cs typeface="lato"/>
              </a:rPr>
              <a:t>, </a:t>
            </a:r>
            <a:r>
              <a:rPr lang="ko-KR" altLang="en-US" dirty="0" err="1">
                <a:cs typeface="lato"/>
              </a:rPr>
              <a:t>Hash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Table</a:t>
            </a:r>
            <a:r>
              <a:rPr lang="ko-KR" altLang="en-US" dirty="0">
                <a:cs typeface="lato"/>
              </a:rPr>
              <a:t> </a:t>
            </a:r>
          </a:p>
          <a:p>
            <a:r>
              <a:rPr lang="en-US" altLang="ko-KR" dirty="0">
                <a:cs typeface="lato"/>
              </a:rPr>
              <a:t>Key-Value DB (NoSQL)</a:t>
            </a: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en-US" dirty="0" err="1">
                <a:ea typeface="+mn-lt"/>
                <a:cs typeface="+mn-lt"/>
              </a:rPr>
              <a:t>RDB에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비해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데이터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구조가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단순하고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유연성이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높음</a:t>
            </a:r>
            <a:endParaRPr lang="en-US" dirty="0">
              <a:ea typeface="+mn-lt"/>
              <a:cs typeface="+mn-lt"/>
            </a:endParaRP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ko-KR" altLang="en-US" dirty="0">
                <a:ea typeface="+mn-lt"/>
                <a:cs typeface="+mn-lt"/>
              </a:rPr>
              <a:t>↑</a:t>
            </a:r>
            <a:r>
              <a:rPr lang="en-US" dirty="0">
                <a:ea typeface="+mn-lt"/>
                <a:cs typeface="+mn-lt"/>
              </a:rPr>
              <a:t>Scalability</a:t>
            </a: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en-US" dirty="0">
                <a:cs typeface="lato"/>
              </a:rPr>
              <a:t>Rocks DB, Redis, Mongo DB, …Etc. </a:t>
            </a:r>
          </a:p>
          <a:p>
            <a:r>
              <a:rPr lang="en-US" altLang="ko-KR" dirty="0">
                <a:cs typeface="lato"/>
              </a:rPr>
              <a:t>LSM-tree</a:t>
            </a:r>
            <a:r>
              <a:rPr lang="ko-KR" altLang="en-US" dirty="0">
                <a:cs typeface="lato"/>
              </a:rPr>
              <a:t>로 효율적인 데이터 관리 </a:t>
            </a:r>
            <a:endParaRPr lang="en-US" altLang="ko-KR" dirty="0">
              <a:cs typeface="lato"/>
            </a:endParaRPr>
          </a:p>
          <a:p>
            <a:pPr marL="575945" lvl="1">
              <a:buFont typeface="Arial" panose="05000000000000000000" pitchFamily="2" charset="2"/>
            </a:pPr>
            <a:endParaRPr lang="en-US" altLang="ko-KR" dirty="0">
              <a:cs typeface="lato"/>
            </a:endParaRPr>
          </a:p>
          <a:p>
            <a:pPr marL="575945" lvl="1">
              <a:buFont typeface="Arial" panose="05000000000000000000" pitchFamily="2" charset="2"/>
              <a:buChar char="•"/>
            </a:pPr>
            <a:endParaRPr lang="en-US" altLang="ko-KR" dirty="0">
              <a:ea typeface="+mn-lt"/>
              <a:cs typeface="+mn-lt"/>
            </a:endParaRPr>
          </a:p>
          <a:p>
            <a:pPr marL="575945" lvl="1">
              <a:buFont typeface="Arial" panose="05000000000000000000" pitchFamily="2" charset="2"/>
              <a:buChar char="•"/>
            </a:pPr>
            <a:endParaRPr lang="en-US" altLang="ko-KR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  <a:cs typeface="lato"/>
              </a:rPr>
              <a:t>Introduction</a:t>
            </a:r>
            <a:endParaRPr lang="ko-KR" altLang="en-US" dirty="0">
              <a:latin typeface="+mn-ea"/>
              <a:ea typeface="+mn-ea"/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pic>
        <p:nvPicPr>
          <p:cNvPr id="5" name="그림 4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36F2F0EC-0950-48A6-B717-25038D539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809" y="3429000"/>
            <a:ext cx="948298" cy="952609"/>
          </a:xfrm>
          <a:prstGeom prst="rect">
            <a:avLst/>
          </a:prstGeom>
        </p:spPr>
      </p:pic>
      <p:pic>
        <p:nvPicPr>
          <p:cNvPr id="12" name="그림 11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E9179292-4501-454A-A7C9-CAF7778B36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3" r="61927"/>
          <a:stretch/>
        </p:blipFill>
        <p:spPr>
          <a:xfrm>
            <a:off x="8431989" y="4707732"/>
            <a:ext cx="1061235" cy="9215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644CDDA-5CB5-4672-BC74-51DD9E8B33B4}"/>
              </a:ext>
            </a:extLst>
          </p:cNvPr>
          <p:cNvSpPr txBox="1"/>
          <p:nvPr/>
        </p:nvSpPr>
        <p:spPr>
          <a:xfrm>
            <a:off x="8289763" y="5594702"/>
            <a:ext cx="28785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accent5"/>
                </a:solidFill>
              </a:rPr>
              <a:t>Redis, https://redis.io/</a:t>
            </a:r>
            <a:endParaRPr lang="ko-KR" altLang="en-US" sz="900" dirty="0">
              <a:solidFill>
                <a:schemeClr val="accent5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190D5E-73CB-4731-A01E-428517829C41}"/>
              </a:ext>
            </a:extLst>
          </p:cNvPr>
          <p:cNvSpPr txBox="1"/>
          <p:nvPr/>
        </p:nvSpPr>
        <p:spPr>
          <a:xfrm>
            <a:off x="9729030" y="4389996"/>
            <a:ext cx="28785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accent5"/>
                </a:solidFill>
              </a:rPr>
              <a:t>Rocks DB, https://rocksdb.org/</a:t>
            </a:r>
            <a:endParaRPr lang="ko-KR" altLang="en-US" sz="9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401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내용 개체 틀 10">
                <a:extLst>
                  <a:ext uri="{FF2B5EF4-FFF2-40B4-BE49-F238E27FC236}">
                    <a16:creationId xmlns:a16="http://schemas.microsoft.com/office/drawing/2014/main" id="{16AE4CE9-8406-47D8-8B7B-BBF2CE7C22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pPr>
                  <a:buFont typeface="Wingdings"/>
                  <a:buChar char="§"/>
                </a:pPr>
                <a:r>
                  <a:rPr lang="en-US" altLang="ko-KR" dirty="0">
                    <a:cs typeface="lato"/>
                  </a:rPr>
                  <a:t>LSM(</a:t>
                </a:r>
                <a:r>
                  <a:rPr lang="ko-KR" altLang="en-US" dirty="0" err="1">
                    <a:cs typeface="lato"/>
                  </a:rPr>
                  <a:t>Log</a:t>
                </a:r>
                <a:r>
                  <a:rPr lang="ko-KR" altLang="en-US" dirty="0">
                    <a:cs typeface="lato"/>
                  </a:rPr>
                  <a:t> </a:t>
                </a:r>
                <a:r>
                  <a:rPr lang="ko-KR" altLang="en-US" dirty="0" err="1">
                    <a:cs typeface="lato"/>
                  </a:rPr>
                  <a:t>Structured</a:t>
                </a:r>
                <a:r>
                  <a:rPr lang="ko-KR" altLang="en-US" dirty="0">
                    <a:cs typeface="lato"/>
                  </a:rPr>
                  <a:t> </a:t>
                </a:r>
                <a:r>
                  <a:rPr lang="ko-KR" altLang="en-US" dirty="0" err="1">
                    <a:cs typeface="lato"/>
                  </a:rPr>
                  <a:t>Merge</a:t>
                </a:r>
                <a:r>
                  <a:rPr lang="en-US" altLang="ko-KR">
                    <a:cs typeface="lato"/>
                  </a:rPr>
                  <a:t>)-</a:t>
                </a:r>
                <a:r>
                  <a:rPr lang="ko-KR" altLang="en-US" dirty="0" err="1">
                    <a:cs typeface="lato"/>
                  </a:rPr>
                  <a:t>tree</a:t>
                </a:r>
                <a:r>
                  <a:rPr lang="en-US" altLang="ko-KR">
                    <a:cs typeface="lato"/>
                  </a:rPr>
                  <a:t>\</a:t>
                </a:r>
                <a:endParaRPr lang="en-US" altLang="ko-KR" dirty="0">
                  <a:cs typeface="lato"/>
                </a:endParaRPr>
              </a:p>
              <a:p>
                <a:pPr lvl="1">
                  <a:buFont typeface="Wingdings"/>
                  <a:buChar char="§"/>
                </a:pPr>
                <a:r>
                  <a:rPr lang="en-US" altLang="ko-KR" dirty="0">
                    <a:cs typeface="lato"/>
                  </a:rPr>
                  <a:t>Random Write </a:t>
                </a:r>
                <a:r>
                  <a:rPr lang="ko-KR" altLang="en-US" dirty="0">
                    <a:cs typeface="lato"/>
                  </a:rPr>
                  <a:t>보다 </a:t>
                </a:r>
                <a:r>
                  <a:rPr lang="en-US" altLang="ko-KR" dirty="0">
                    <a:cs typeface="lato"/>
                  </a:rPr>
                  <a:t>Sequential Write </a:t>
                </a:r>
                <a:r>
                  <a:rPr lang="ko-KR" altLang="en-US" dirty="0">
                    <a:cs typeface="lato"/>
                  </a:rPr>
                  <a:t>성능이 높은 스토리지 특성을 사용 </a:t>
                </a:r>
                <a:endParaRPr lang="en-US" altLang="ko-KR" dirty="0">
                  <a:cs typeface="lato"/>
                </a:endParaRPr>
              </a:p>
              <a:p>
                <a:pPr lvl="1">
                  <a:buFont typeface="Wingdings"/>
                  <a:buChar char="§"/>
                </a:pPr>
                <a:r>
                  <a:rPr lang="en-US" altLang="ko-KR" dirty="0">
                    <a:cs typeface="lato"/>
                  </a:rPr>
                  <a:t>Write-intensive workload </a:t>
                </a:r>
                <a:r>
                  <a:rPr lang="ko-KR" altLang="en-US" dirty="0">
                    <a:cs typeface="lato"/>
                  </a:rPr>
                  <a:t>처리에 특화된 자료구조 </a:t>
                </a:r>
                <a:endParaRPr lang="en-US" altLang="ko-KR" dirty="0">
                  <a:cs typeface="lato"/>
                </a:endParaRPr>
              </a:p>
              <a:p>
                <a:pPr lvl="1">
                  <a:buFont typeface="Wingdings"/>
                  <a:buChar char="§"/>
                </a:pPr>
                <a:r>
                  <a:rPr lang="en-US" altLang="ko-KR" dirty="0">
                    <a:cs typeface="lato"/>
                  </a:rPr>
                  <a:t>Transaction log </a:t>
                </a:r>
                <a:r>
                  <a:rPr lang="ko-KR" altLang="en-US" dirty="0">
                    <a:cs typeface="lato"/>
                  </a:rPr>
                  <a:t>와</a:t>
                </a:r>
                <a:r>
                  <a:rPr lang="en-US" altLang="ko-KR" dirty="0">
                    <a:cs typeface="lato"/>
                  </a:rPr>
                  <a:t> </a:t>
                </a:r>
                <a:r>
                  <a:rPr lang="ko-KR" altLang="en-US" dirty="0">
                    <a:cs typeface="lato"/>
                  </a:rPr>
                  <a:t>같은 </a:t>
                </a:r>
                <a:r>
                  <a:rPr lang="en-US" altLang="ko-KR" dirty="0">
                    <a:cs typeface="lato"/>
                  </a:rPr>
                  <a:t>append </a:t>
                </a:r>
                <a:r>
                  <a:rPr lang="ko-KR" altLang="en-US" dirty="0">
                    <a:cs typeface="lato"/>
                  </a:rPr>
                  <a:t>형식의 </a:t>
                </a:r>
                <a:r>
                  <a:rPr lang="en-US" altLang="ko-KR" dirty="0">
                    <a:cs typeface="lato"/>
                  </a:rPr>
                  <a:t>Linked-list </a:t>
                </a:r>
                <a:r>
                  <a:rPr lang="ko-KR" altLang="en-US" dirty="0">
                    <a:cs typeface="lato"/>
                  </a:rPr>
                  <a:t>구조로 트리 형성</a:t>
                </a:r>
                <a:endParaRPr lang="en-US" altLang="ko-KR" dirty="0">
                  <a:cs typeface="lato"/>
                </a:endParaRPr>
              </a:p>
              <a:p>
                <a:pPr>
                  <a:buFont typeface="Wingdings"/>
                  <a:buChar char="§"/>
                </a:pPr>
                <a:r>
                  <a:rPr lang="ko-KR" altLang="en-US" dirty="0">
                    <a:cs typeface="lato"/>
                  </a:rPr>
                  <a:t>키 값으로 정렬된 일정 크기의 데이터 테이블</a:t>
                </a:r>
                <a:r>
                  <a:rPr lang="en-US" altLang="ko-KR" dirty="0">
                    <a:cs typeface="lato"/>
                  </a:rPr>
                  <a:t>(SST)</a:t>
                </a:r>
                <a:r>
                  <a:rPr lang="ko-KR" altLang="en-US" dirty="0">
                    <a:cs typeface="lato"/>
                  </a:rPr>
                  <a:t>파일 단위로 관리 </a:t>
                </a:r>
                <a:endParaRPr lang="en-US" altLang="ko-KR" dirty="0">
                  <a:cs typeface="lato"/>
                </a:endParaRPr>
              </a:p>
              <a:p>
                <a:pPr>
                  <a:buFont typeface="Wingdings"/>
                  <a:buChar char="§"/>
                </a:pPr>
                <a:r>
                  <a:rPr lang="en-US" altLang="ko-KR" dirty="0">
                    <a:cs typeface="lato"/>
                  </a:rPr>
                  <a:t>Compaction</a:t>
                </a:r>
              </a:p>
              <a:p>
                <a:pPr lvl="1">
                  <a:buFont typeface="Wingdings"/>
                  <a:buChar char="§"/>
                </a:pPr>
                <a:r>
                  <a:rPr lang="en-US" altLang="ko-KR" dirty="0">
                    <a:cs typeface="lato"/>
                  </a:rPr>
                  <a:t>SST</a:t>
                </a:r>
                <a:r>
                  <a:rPr lang="ko-KR" altLang="en-US" dirty="0">
                    <a:cs typeface="lato"/>
                  </a:rPr>
                  <a:t>간 키 값 범위가 겹치거나 보유 데이터 </a:t>
                </a:r>
                <a:r>
                  <a:rPr lang="en-US" altLang="ko-KR" dirty="0">
                    <a:cs typeface="lato"/>
                  </a:rPr>
                  <a:t>Threshold</a:t>
                </a:r>
                <a:r>
                  <a:rPr lang="ko-KR" altLang="en-US" dirty="0">
                    <a:cs typeface="lato"/>
                  </a:rPr>
                  <a:t> 초과 시 병합</a:t>
                </a:r>
                <a:endParaRPr lang="en-US" altLang="ko-KR" dirty="0">
                  <a:cs typeface="lato"/>
                </a:endParaRPr>
              </a:p>
              <a:p>
                <a:pPr lvl="1">
                  <a:buFont typeface="Wingdings"/>
                  <a:buChar char="§"/>
                </a:pPr>
                <a:r>
                  <a:rPr lang="ko-KR" altLang="en-US" dirty="0">
                    <a:cs typeface="lato"/>
                  </a:rPr>
                  <a:t>큰 단위로 병합된 </a:t>
                </a:r>
                <a:r>
                  <a:rPr lang="en-US" altLang="ko-KR" dirty="0">
                    <a:cs typeface="lato"/>
                  </a:rPr>
                  <a:t>SST </a:t>
                </a:r>
                <a:r>
                  <a:rPr lang="ko-KR" altLang="en-US" dirty="0">
                    <a:cs typeface="lato"/>
                  </a:rPr>
                  <a:t>파일은 상위 </a:t>
                </a:r>
                <a:r>
                  <a:rPr lang="en-US" altLang="ko-KR" dirty="0">
                    <a:cs typeface="lato"/>
                  </a:rPr>
                  <a:t>Level</a:t>
                </a:r>
                <a:r>
                  <a:rPr lang="ko-KR" altLang="en-US" dirty="0">
                    <a:cs typeface="lato"/>
                  </a:rPr>
                  <a:t>로 이동  </a:t>
                </a:r>
                <a:endParaRPr lang="en-US" altLang="ko-KR" dirty="0">
                  <a:cs typeface="lato"/>
                </a:endParaRPr>
              </a:p>
              <a:p>
                <a:pPr lvl="1">
                  <a:buFont typeface="Wingdings"/>
                  <a:buChar char="§"/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  <a:cs typeface="lato"/>
                      </a:rPr>
                      <m:t>𝑶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cs typeface="lato"/>
                      </a:rPr>
                      <m:t>(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cs typeface="lato"/>
                      </a:rPr>
                      <m:t>𝒍𝒐𝒈𝒏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cs typeface="lato"/>
                      </a:rPr>
                      <m:t>)</m:t>
                    </m:r>
                    <m:r>
                      <a:rPr lang="ko-KR" altLang="en-US" b="1" i="1">
                        <a:latin typeface="Cambria Math" panose="02040503050406030204" pitchFamily="18" charset="0"/>
                        <a:cs typeface="lato"/>
                      </a:rPr>
                      <m:t>으</m:t>
                    </m:r>
                  </m:oMath>
                </a14:m>
                <a:r>
                  <a:rPr lang="ko-KR" altLang="en-US" dirty="0">
                    <a:cs typeface="lato"/>
                  </a:rPr>
                  <a:t>로</a:t>
                </a:r>
                <a:r>
                  <a:rPr lang="en-US" altLang="ko-KR" dirty="0">
                    <a:cs typeface="lato"/>
                  </a:rPr>
                  <a:t> </a:t>
                </a:r>
                <a:r>
                  <a:rPr lang="ko-KR" altLang="en-US" dirty="0">
                    <a:cs typeface="lato"/>
                  </a:rPr>
                  <a:t>데이터 조회 가능 </a:t>
                </a:r>
                <a:endParaRPr lang="en-US" altLang="ko-KR" dirty="0">
                  <a:cs typeface="lato"/>
                </a:endParaRPr>
              </a:p>
              <a:p>
                <a:pPr lvl="1"/>
                <a:endParaRPr lang="en-US" altLang="ko-KR" b="1" dirty="0"/>
              </a:p>
            </p:txBody>
          </p:sp>
        </mc:Choice>
        <mc:Fallback xmlns="">
          <p:sp>
            <p:nvSpPr>
              <p:cNvPr id="11" name="내용 개체 틀 10">
                <a:extLst>
                  <a:ext uri="{FF2B5EF4-FFF2-40B4-BE49-F238E27FC236}">
                    <a16:creationId xmlns:a16="http://schemas.microsoft.com/office/drawing/2014/main" id="{16AE4CE9-8406-47D8-8B7B-BBF2CE7C22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  <a:cs typeface="lato"/>
              </a:rPr>
              <a:t>Introduction</a:t>
            </a:r>
            <a:endParaRPr lang="ko-KR" altLang="en-US" dirty="0">
              <a:latin typeface="+mn-ea"/>
              <a:ea typeface="+mn-ea"/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169E78D-8FC0-4827-9EEC-6A01A866A5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8" r="3365" b="-418"/>
          <a:stretch/>
        </p:blipFill>
        <p:spPr>
          <a:xfrm>
            <a:off x="8234571" y="3821241"/>
            <a:ext cx="3925492" cy="23617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26C944-1F6C-489B-94FE-8277715EA7C1}"/>
              </a:ext>
            </a:extLst>
          </p:cNvPr>
          <p:cNvSpPr txBox="1"/>
          <p:nvPr/>
        </p:nvSpPr>
        <p:spPr>
          <a:xfrm>
            <a:off x="4748719" y="6211741"/>
            <a:ext cx="81446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i="0" dirty="0">
                <a:solidFill>
                  <a:schemeClr val="accent5"/>
                </a:solidFill>
                <a:effectLst/>
                <a:latin typeface="Roboto" panose="02000000000000000000" pitchFamily="2" charset="0"/>
              </a:rPr>
              <a:t>Lee, </a:t>
            </a:r>
            <a:r>
              <a:rPr lang="en-US" altLang="ko-KR" sz="1000" b="0" i="0" dirty="0" err="1">
                <a:solidFill>
                  <a:schemeClr val="accent5"/>
                </a:solidFill>
                <a:effectLst/>
                <a:latin typeface="Roboto" panose="02000000000000000000" pitchFamily="2" charset="0"/>
              </a:rPr>
              <a:t>Jihwan</a:t>
            </a:r>
            <a:r>
              <a:rPr lang="en-US" altLang="ko-KR" sz="1000" b="0" i="0" dirty="0">
                <a:solidFill>
                  <a:schemeClr val="accent5"/>
                </a:solidFill>
                <a:effectLst/>
                <a:latin typeface="Roboto" panose="02000000000000000000" pitchFamily="2" charset="0"/>
              </a:rPr>
              <a:t> et al. “TLSM: Tiered Log-Structured Merge-Tree Utilizing Non-Volatile Memory.” </a:t>
            </a:r>
            <a:r>
              <a:rPr lang="en-US" altLang="ko-KR" sz="1000" b="0" i="1" dirty="0">
                <a:solidFill>
                  <a:schemeClr val="accent5"/>
                </a:solidFill>
                <a:effectLst/>
                <a:latin typeface="Roboto" panose="02000000000000000000" pitchFamily="2" charset="0"/>
              </a:rPr>
              <a:t>IEEE Access</a:t>
            </a:r>
            <a:r>
              <a:rPr lang="en-US" altLang="ko-KR" sz="1000" b="0" i="0" dirty="0">
                <a:solidFill>
                  <a:schemeClr val="accent5"/>
                </a:solidFill>
                <a:effectLst/>
                <a:latin typeface="Roboto" panose="02000000000000000000" pitchFamily="2" charset="0"/>
              </a:rPr>
              <a:t> 8 (2020): 100948-100962.</a:t>
            </a:r>
            <a:endParaRPr lang="ko-KR" altLang="en-US" sz="1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174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6AE4CE9-8406-47D8-8B7B-BBF2CE7C2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ko-KR" altLang="en-US" dirty="0"/>
              <a:t>기존 </a:t>
            </a:r>
            <a:r>
              <a:rPr lang="en-US" altLang="ko-KR" dirty="0"/>
              <a:t>SSD</a:t>
            </a:r>
            <a:r>
              <a:rPr lang="ko-KR" altLang="en-US" dirty="0"/>
              <a:t>는 블록단위로 데이터 관리 </a:t>
            </a:r>
            <a:endParaRPr lang="en-US" altLang="ko-KR" dirty="0"/>
          </a:p>
          <a:p>
            <a:pPr lvl="1">
              <a:buFont typeface="Wingdings"/>
              <a:buChar char="§"/>
            </a:pPr>
            <a:r>
              <a:rPr lang="en-US" altLang="ko-KR" dirty="0"/>
              <a:t>Key-Value</a:t>
            </a:r>
            <a:r>
              <a:rPr lang="ko-KR" altLang="en-US" dirty="0"/>
              <a:t>데이터를 블록데이터로 변경하는 </a:t>
            </a:r>
            <a:r>
              <a:rPr lang="en-US" altLang="ko-KR" dirty="0"/>
              <a:t>Overhead(</a:t>
            </a:r>
            <a:r>
              <a:rPr lang="en-US" altLang="ko-KR" dirty="0" err="1"/>
              <a:t>Key:Value</a:t>
            </a:r>
            <a:r>
              <a:rPr lang="en-US" altLang="ko-KR" dirty="0"/>
              <a:t> </a:t>
            </a:r>
            <a:r>
              <a:rPr lang="ko-KR" altLang="en-US" dirty="0"/>
              <a:t>→ </a:t>
            </a:r>
            <a:r>
              <a:rPr lang="en-US" altLang="ko-KR" dirty="0" err="1"/>
              <a:t>SSTable</a:t>
            </a:r>
            <a:r>
              <a:rPr lang="en-US" altLang="ko-KR" dirty="0"/>
              <a:t> File)</a:t>
            </a:r>
            <a:r>
              <a:rPr lang="ko-KR" altLang="en-US" dirty="0"/>
              <a:t>발생 </a:t>
            </a:r>
            <a:endParaRPr lang="en-US" altLang="ko-KR" dirty="0"/>
          </a:p>
          <a:p>
            <a:pPr lvl="1">
              <a:buFont typeface="Wingdings"/>
              <a:buChar char="§"/>
            </a:pPr>
            <a:r>
              <a:rPr lang="ko-KR" altLang="en-US" dirty="0"/>
              <a:t>빈번하게 수행되는 </a:t>
            </a:r>
            <a:r>
              <a:rPr lang="en-US" altLang="ko-KR" dirty="0"/>
              <a:t>Compaction </a:t>
            </a:r>
            <a:r>
              <a:rPr lang="ko-KR" altLang="en-US" dirty="0"/>
              <a:t>→ 높은 </a:t>
            </a:r>
            <a:r>
              <a:rPr lang="en-US" altLang="ko-KR" dirty="0"/>
              <a:t>Overhead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  <a:cs typeface="lato"/>
              </a:rPr>
              <a:t>Introduction</a:t>
            </a:r>
            <a:endParaRPr lang="ko-KR" altLang="en-US" dirty="0">
              <a:latin typeface="+mn-ea"/>
              <a:ea typeface="+mn-ea"/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26C944-1F6C-489B-94FE-8277715EA7C1}"/>
              </a:ext>
            </a:extLst>
          </p:cNvPr>
          <p:cNvSpPr txBox="1"/>
          <p:nvPr/>
        </p:nvSpPr>
        <p:spPr>
          <a:xfrm>
            <a:off x="4482830" y="6029178"/>
            <a:ext cx="8144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i="0" dirty="0"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S. Wu, K. Lin and L. Chang, "KVSSD: Close integration of LSM trees and flash translation layer for write-efficient KV store," </a:t>
            </a:r>
            <a:r>
              <a:rPr lang="en-US" altLang="ko-KR" sz="1000" b="0" i="1" dirty="0"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2018 Design, Automation &amp; Test in Europe Conference &amp; Exhibition (DATE)</a:t>
            </a:r>
            <a:r>
              <a:rPr lang="en-US" altLang="ko-KR" sz="1000" b="0" i="0" dirty="0"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, 2018, pp. 563-568, </a:t>
            </a:r>
            <a:r>
              <a:rPr lang="en-US" altLang="ko-KR" sz="1000" b="0" i="0" dirty="0" err="1"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doi</a:t>
            </a:r>
            <a:r>
              <a:rPr lang="en-US" altLang="ko-KR" sz="1000" b="0" i="0" dirty="0"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: 10.23919/DATE.2018.8342070.</a:t>
            </a:r>
            <a:endParaRPr lang="ko-KR" altLang="en-US" sz="1000" dirty="0">
              <a:solidFill>
                <a:schemeClr val="accent5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0EC838-6AEF-47DA-A5BE-B8C6312FA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586" y="2422556"/>
            <a:ext cx="5121674" cy="357025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311D26A-D6AC-4823-A4BB-CA05A68FC3A2}"/>
              </a:ext>
            </a:extLst>
          </p:cNvPr>
          <p:cNvSpPr/>
          <p:nvPr/>
        </p:nvSpPr>
        <p:spPr>
          <a:xfrm>
            <a:off x="9425423" y="3990166"/>
            <a:ext cx="1022083" cy="13618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ED8C57-E0D7-45F7-8BB8-8AC15640382C}"/>
              </a:ext>
            </a:extLst>
          </p:cNvPr>
          <p:cNvSpPr txBox="1"/>
          <p:nvPr/>
        </p:nvSpPr>
        <p:spPr>
          <a:xfrm>
            <a:off x="9078537" y="3715672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Overhead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172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6AE4CE9-8406-47D8-8B7B-BBF2CE7C2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dirty="0"/>
              <a:t>KV-SSD</a:t>
            </a:r>
          </a:p>
          <a:p>
            <a:pPr lvl="1">
              <a:buFont typeface="Wingdings"/>
              <a:buChar char="§"/>
            </a:pPr>
            <a:r>
              <a:rPr lang="en-US" altLang="ko-KR" dirty="0"/>
              <a:t>Storage </a:t>
            </a:r>
            <a:r>
              <a:rPr lang="ko-KR" altLang="en-US" dirty="0"/>
              <a:t>수준에서 </a:t>
            </a:r>
            <a:r>
              <a:rPr lang="en-US" altLang="ko-KR" dirty="0"/>
              <a:t>Key-Value Store </a:t>
            </a:r>
            <a:r>
              <a:rPr lang="ko-KR" altLang="en-US" dirty="0"/>
              <a:t>지원</a:t>
            </a:r>
            <a:endParaRPr lang="en-US" altLang="ko-KR" dirty="0"/>
          </a:p>
          <a:p>
            <a:pPr lvl="1">
              <a:buFont typeface="Wingdings"/>
              <a:buChar char="§"/>
            </a:pPr>
            <a:r>
              <a:rPr lang="ko-KR" altLang="en-US" dirty="0"/>
              <a:t>스토리지 내부에 </a:t>
            </a:r>
            <a:r>
              <a:rPr lang="en-US" altLang="ko-KR" dirty="0"/>
              <a:t>LSM-tree </a:t>
            </a:r>
            <a:r>
              <a:rPr lang="ko-KR" altLang="en-US" dirty="0"/>
              <a:t>구현  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  <a:cs typeface="lato"/>
              </a:rPr>
              <a:t>Introduction</a:t>
            </a:r>
            <a:endParaRPr lang="ko-KR" altLang="en-US" dirty="0">
              <a:latin typeface="+mn-ea"/>
              <a:ea typeface="+mn-ea"/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26C944-1F6C-489B-94FE-8277715EA7C1}"/>
              </a:ext>
            </a:extLst>
          </p:cNvPr>
          <p:cNvSpPr txBox="1"/>
          <p:nvPr/>
        </p:nvSpPr>
        <p:spPr>
          <a:xfrm>
            <a:off x="4482830" y="6029178"/>
            <a:ext cx="8144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i="0" dirty="0"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S. Wu, K. Lin and L. Chang, "</a:t>
            </a:r>
            <a:r>
              <a:rPr lang="en-US" altLang="ko-KR" sz="1000" b="0" dirty="0"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KVSSD</a:t>
            </a:r>
            <a:r>
              <a:rPr lang="en-US" altLang="ko-KR" sz="1000" b="0" i="0" dirty="0"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: Close integration of LSM trees and flash translation layer for write-efficient KV store," </a:t>
            </a:r>
            <a:r>
              <a:rPr lang="en-US" altLang="ko-KR" sz="1000" b="0" i="1" dirty="0"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2018 Design, Automation &amp; Test in Europe Conference &amp; Exhibition (DATE)</a:t>
            </a:r>
            <a:r>
              <a:rPr lang="en-US" altLang="ko-KR" sz="1000" b="0" i="0" dirty="0"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, 2018, pp. 563-568, </a:t>
            </a:r>
            <a:r>
              <a:rPr lang="en-US" altLang="ko-KR" sz="1000" b="0" i="0" dirty="0" err="1"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doi</a:t>
            </a:r>
            <a:r>
              <a:rPr lang="en-US" altLang="ko-KR" sz="1000" b="0" i="0" dirty="0"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: 10.23919/DATE.2018.8342070.</a:t>
            </a:r>
            <a:endParaRPr lang="ko-KR" altLang="en-US" sz="1000" dirty="0">
              <a:solidFill>
                <a:schemeClr val="accent5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E83DA7-513F-4AF7-B925-BB5E7B9B9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977" y="2169350"/>
            <a:ext cx="5222638" cy="390379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B8FDD83-A344-4C31-AEE7-E3A516F7C289}"/>
              </a:ext>
            </a:extLst>
          </p:cNvPr>
          <p:cNvSpPr/>
          <p:nvPr/>
        </p:nvSpPr>
        <p:spPr>
          <a:xfrm>
            <a:off x="675636" y="5517206"/>
            <a:ext cx="2364233" cy="27237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Normal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</a:rPr>
              <a:t>SSD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9E27B6-49C5-449D-8FE8-C9E369799445}"/>
              </a:ext>
            </a:extLst>
          </p:cNvPr>
          <p:cNvSpPr/>
          <p:nvPr/>
        </p:nvSpPr>
        <p:spPr>
          <a:xfrm>
            <a:off x="3797756" y="5517206"/>
            <a:ext cx="2364233" cy="27237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KV SSD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7E9FAC6-C03E-4138-84CC-71DA0A3CEE4D}"/>
              </a:ext>
            </a:extLst>
          </p:cNvPr>
          <p:cNvSpPr/>
          <p:nvPr/>
        </p:nvSpPr>
        <p:spPr>
          <a:xfrm>
            <a:off x="675636" y="5128633"/>
            <a:ext cx="2364233" cy="27237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Driver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7191C05-BD5A-493A-ABAB-32FFA1DE0536}"/>
              </a:ext>
            </a:extLst>
          </p:cNvPr>
          <p:cNvSpPr/>
          <p:nvPr/>
        </p:nvSpPr>
        <p:spPr>
          <a:xfrm>
            <a:off x="3797755" y="5128633"/>
            <a:ext cx="2364233" cy="27237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KV Driver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BE6BD5F-D833-4933-BF59-A446687FC343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4979872" y="3688815"/>
            <a:ext cx="0" cy="143981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71F72B1-A277-445E-B55A-B3EEA9194547}"/>
              </a:ext>
            </a:extLst>
          </p:cNvPr>
          <p:cNvSpPr/>
          <p:nvPr/>
        </p:nvSpPr>
        <p:spPr>
          <a:xfrm>
            <a:off x="675636" y="3429000"/>
            <a:ext cx="2364233" cy="158343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Host 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Key-Value Store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S/W</a:t>
            </a:r>
          </a:p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24" name="그림 23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DEF4EE4C-ECE4-4047-9FF9-A7A110D277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514" y="4369948"/>
            <a:ext cx="583189" cy="585840"/>
          </a:xfrm>
          <a:prstGeom prst="rect">
            <a:avLst/>
          </a:prstGeom>
        </p:spPr>
      </p:pic>
      <p:pic>
        <p:nvPicPr>
          <p:cNvPr id="25" name="그림 24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A9584B92-66AA-486C-8FE6-A7822F8BC19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3" r="61927"/>
          <a:stretch/>
        </p:blipFill>
        <p:spPr>
          <a:xfrm>
            <a:off x="908370" y="4372383"/>
            <a:ext cx="682284" cy="59247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EF067A0F-6185-4771-8B49-EAC8D559415E}"/>
              </a:ext>
            </a:extLst>
          </p:cNvPr>
          <p:cNvSpPr/>
          <p:nvPr/>
        </p:nvSpPr>
        <p:spPr>
          <a:xfrm>
            <a:off x="3797755" y="3416441"/>
            <a:ext cx="2364233" cy="27237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KV Library Get(), Put(), ..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C46675-FCC3-4CEE-8B96-338410504BD8}"/>
              </a:ext>
            </a:extLst>
          </p:cNvPr>
          <p:cNvSpPr txBox="1"/>
          <p:nvPr/>
        </p:nvSpPr>
        <p:spPr>
          <a:xfrm>
            <a:off x="812433" y="3047087"/>
            <a:ext cx="2090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Traditional Key-Value Store</a:t>
            </a:r>
            <a:endParaRPr lang="ko-KR" altLang="en-US" sz="12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ADDCF0-CA6D-4B34-A429-08947B6ED643}"/>
              </a:ext>
            </a:extLst>
          </p:cNvPr>
          <p:cNvSpPr txBox="1"/>
          <p:nvPr/>
        </p:nvSpPr>
        <p:spPr>
          <a:xfrm>
            <a:off x="4617599" y="3020809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KV SSD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895500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6AE4CE9-8406-47D8-8B7B-BBF2CE7C2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Linux Namespace</a:t>
            </a:r>
          </a:p>
          <a:p>
            <a:pPr lvl="1"/>
            <a:r>
              <a:rPr lang="ko-KR" altLang="en-US" dirty="0"/>
              <a:t>단일 시스템 내에서 프로세스</a:t>
            </a:r>
            <a:r>
              <a:rPr lang="en-US" altLang="ko-KR" dirty="0"/>
              <a:t>( </a:t>
            </a:r>
            <a:r>
              <a:rPr lang="ko-KR" altLang="en-US" dirty="0"/>
              <a:t>또는 프로세스 그룹</a:t>
            </a:r>
            <a:r>
              <a:rPr lang="en-US" altLang="ko-KR" dirty="0"/>
              <a:t>)</a:t>
            </a:r>
            <a:r>
              <a:rPr lang="ko-KR" altLang="en-US" dirty="0"/>
              <a:t>에 격리된 환경을 제공하는 가상화 기능 </a:t>
            </a:r>
            <a:endParaRPr lang="en-US" altLang="ko-KR" dirty="0"/>
          </a:p>
          <a:p>
            <a:pPr lvl="1"/>
            <a:r>
              <a:rPr lang="ko-KR" altLang="en-US" dirty="0"/>
              <a:t>서로 다른 </a:t>
            </a:r>
            <a:r>
              <a:rPr lang="en-US" altLang="ko-KR" dirty="0"/>
              <a:t>Namespace</a:t>
            </a:r>
            <a:r>
              <a:rPr lang="ko-KR" altLang="en-US" dirty="0"/>
              <a:t>에 소속된 프로세스는 리소스 공유가 제한됨 </a:t>
            </a:r>
            <a:endParaRPr lang="en-US" altLang="ko-KR" dirty="0"/>
          </a:p>
          <a:p>
            <a:r>
              <a:rPr lang="ko-KR" altLang="en-US" dirty="0"/>
              <a:t>다양한 </a:t>
            </a:r>
            <a:r>
              <a:rPr lang="en-US" altLang="ko-KR" dirty="0"/>
              <a:t>Type</a:t>
            </a:r>
            <a:r>
              <a:rPr lang="ko-KR" altLang="en-US" dirty="0"/>
              <a:t>의 </a:t>
            </a:r>
            <a:r>
              <a:rPr lang="en-US" altLang="ko-KR" dirty="0"/>
              <a:t>Namespace </a:t>
            </a:r>
            <a:r>
              <a:rPr lang="ko-KR" altLang="en-US" dirty="0"/>
              <a:t>격리 지원 </a:t>
            </a:r>
            <a:endParaRPr lang="en-US" altLang="ko-KR" dirty="0"/>
          </a:p>
          <a:p>
            <a:pPr lvl="1"/>
            <a:r>
              <a:rPr lang="en-US" altLang="ko-KR" dirty="0"/>
              <a:t>PID,</a:t>
            </a:r>
            <a:r>
              <a:rPr lang="ko-KR" altLang="en-US" dirty="0"/>
              <a:t> </a:t>
            </a:r>
            <a:r>
              <a:rPr lang="en-US" altLang="ko-KR" dirty="0"/>
              <a:t>mount, Network, User, …</a:t>
            </a:r>
            <a:r>
              <a:rPr lang="en-US" altLang="ko-KR" dirty="0" err="1"/>
              <a:t>Etc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PID</a:t>
            </a:r>
            <a:r>
              <a:rPr lang="ko-KR" altLang="en-US" dirty="0"/>
              <a:t> </a:t>
            </a:r>
            <a:r>
              <a:rPr lang="en-US" altLang="ko-KR" dirty="0"/>
              <a:t>Namespace</a:t>
            </a:r>
            <a:r>
              <a:rPr lang="ko-KR" altLang="en-US" dirty="0"/>
              <a:t>의 경우 </a:t>
            </a:r>
            <a:r>
              <a:rPr lang="en-US" altLang="ko-KR" dirty="0"/>
              <a:t>Namespace</a:t>
            </a:r>
            <a:r>
              <a:rPr lang="ko-KR" altLang="en-US" dirty="0"/>
              <a:t>별 </a:t>
            </a:r>
            <a:r>
              <a:rPr lang="en-US" altLang="ko-KR" dirty="0" err="1"/>
              <a:t>init</a:t>
            </a:r>
            <a:r>
              <a:rPr lang="en-US" altLang="ko-KR" dirty="0"/>
              <a:t> process(PID=1)</a:t>
            </a:r>
            <a:r>
              <a:rPr lang="ko-KR" altLang="en-US" dirty="0"/>
              <a:t>를 생성하여 독립된 환경 구성가능 </a:t>
            </a:r>
            <a:endParaRPr lang="en-US" altLang="ko-KR" dirty="0"/>
          </a:p>
          <a:p>
            <a:r>
              <a:rPr lang="ko-KR" altLang="en-US" dirty="0"/>
              <a:t>실제</a:t>
            </a:r>
            <a:r>
              <a:rPr lang="en-US" altLang="ko-KR" dirty="0"/>
              <a:t> </a:t>
            </a:r>
            <a:r>
              <a:rPr lang="ko-KR" altLang="en-US" dirty="0"/>
              <a:t>물리적 리소스 제한은 </a:t>
            </a:r>
            <a:r>
              <a:rPr lang="en-US" altLang="ko-KR" dirty="0" err="1"/>
              <a:t>Cgroup</a:t>
            </a:r>
            <a:r>
              <a:rPr lang="ko-KR" altLang="en-US" dirty="0"/>
              <a:t>이 담당 </a:t>
            </a:r>
            <a:endParaRPr lang="en-US" altLang="ko-KR" dirty="0"/>
          </a:p>
          <a:p>
            <a:r>
              <a:rPr lang="en-US" altLang="ko-KR" dirty="0"/>
              <a:t>Namespace + </a:t>
            </a:r>
            <a:r>
              <a:rPr lang="en-US" altLang="ko-KR" dirty="0" err="1"/>
              <a:t>Cgroup</a:t>
            </a:r>
            <a:r>
              <a:rPr lang="ko-KR" altLang="en-US" dirty="0"/>
              <a:t>으로 </a:t>
            </a:r>
            <a:r>
              <a:rPr lang="en-US" altLang="ko-KR" dirty="0"/>
              <a:t>OS</a:t>
            </a:r>
            <a:r>
              <a:rPr lang="ko-KR" altLang="en-US" dirty="0"/>
              <a:t> 수준의 가상화 제공 </a:t>
            </a:r>
            <a:endParaRPr lang="en-US" altLang="ko-KR" dirty="0"/>
          </a:p>
          <a:p>
            <a:pPr lvl="1"/>
            <a:r>
              <a:rPr lang="en-US" altLang="ko-KR" dirty="0"/>
              <a:t>Linux</a:t>
            </a:r>
            <a:r>
              <a:rPr lang="ko-KR" altLang="en-US" dirty="0"/>
              <a:t> </a:t>
            </a:r>
            <a:r>
              <a:rPr lang="en-US" altLang="ko-KR" dirty="0"/>
              <a:t>Container,</a:t>
            </a:r>
            <a:r>
              <a:rPr lang="ko-KR" altLang="en-US" dirty="0"/>
              <a:t> </a:t>
            </a:r>
            <a:r>
              <a:rPr lang="en-US" altLang="ko-KR" dirty="0"/>
              <a:t>Docker </a:t>
            </a:r>
            <a:r>
              <a:rPr lang="ko-KR" altLang="en-US" dirty="0"/>
              <a:t>의 기반기술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  <a:cs typeface="lato"/>
              </a:rPr>
              <a:t>Introduction</a:t>
            </a:r>
            <a:endParaRPr lang="ko-KR" altLang="en-US" dirty="0">
              <a:latin typeface="+mn-ea"/>
              <a:ea typeface="+mn-ea"/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34B8DD6-1FF2-47E3-942D-71870978AD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625" y="4040155"/>
            <a:ext cx="4499990" cy="21457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9C9CE8-F1DB-4B02-A2D1-A8E73A0D5AAE}"/>
              </a:ext>
            </a:extLst>
          </p:cNvPr>
          <p:cNvSpPr txBox="1"/>
          <p:nvPr/>
        </p:nvSpPr>
        <p:spPr>
          <a:xfrm>
            <a:off x="6013704" y="6125715"/>
            <a:ext cx="12356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i="0" dirty="0"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M. G. Xavier, M. V. Neves, F. D. Rossi, T. C. </a:t>
            </a:r>
            <a:r>
              <a:rPr lang="en-US" altLang="ko-KR" sz="1000" b="0" i="0" dirty="0" err="1"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Ferreto</a:t>
            </a:r>
            <a:r>
              <a:rPr lang="en-US" altLang="ko-KR" sz="1000" b="0" i="0" dirty="0"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, T. Lange and C. A. F. De Rose,</a:t>
            </a:r>
          </a:p>
          <a:p>
            <a:r>
              <a:rPr lang="en-US" altLang="ko-KR" sz="1000" b="0" i="0" dirty="0"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 "Performance Evaluation of Container-Based Virtualization for High Performance Computing Environments,</a:t>
            </a:r>
          </a:p>
        </p:txBody>
      </p:sp>
    </p:spTree>
    <p:extLst>
      <p:ext uri="{BB962C8B-B14F-4D97-AF65-F5344CB8AC3E}">
        <p14:creationId xmlns:p14="http://schemas.microsoft.com/office/powerpoint/2010/main" val="161984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6AE4CE9-8406-47D8-8B7B-BBF2CE7C2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Multi-Tenant </a:t>
            </a:r>
            <a:r>
              <a:rPr lang="ko-KR" altLang="en-US" dirty="0"/>
              <a:t>환경에서 </a:t>
            </a:r>
            <a:r>
              <a:rPr lang="en-US" altLang="ko-KR" dirty="0"/>
              <a:t>KV-SSD</a:t>
            </a:r>
            <a:r>
              <a:rPr lang="ko-KR" altLang="en-US" dirty="0"/>
              <a:t>가 완전한 </a:t>
            </a:r>
            <a:r>
              <a:rPr lang="en-US" altLang="ko-KR" dirty="0"/>
              <a:t>Namespace isolation</a:t>
            </a:r>
            <a:r>
              <a:rPr lang="ko-KR" altLang="en-US" dirty="0"/>
              <a:t>을 지원하지 않음 </a:t>
            </a:r>
            <a:endParaRPr lang="en-US" altLang="ko-KR" dirty="0"/>
          </a:p>
          <a:p>
            <a:pPr lvl="1"/>
            <a:r>
              <a:rPr lang="ko-KR" altLang="en-US" dirty="0"/>
              <a:t>각 </a:t>
            </a:r>
            <a:r>
              <a:rPr lang="en-US" altLang="ko-KR" dirty="0"/>
              <a:t>Tenant</a:t>
            </a:r>
            <a:r>
              <a:rPr lang="ko-KR" altLang="en-US" dirty="0"/>
              <a:t> 가 같은 </a:t>
            </a:r>
            <a:r>
              <a:rPr lang="en-US" altLang="ko-KR" dirty="0"/>
              <a:t>Key</a:t>
            </a:r>
            <a:r>
              <a:rPr lang="ko-KR" altLang="en-US" dirty="0"/>
              <a:t>값을 가진 데이터를 저장할 경우 간섭 발생</a:t>
            </a:r>
            <a:endParaRPr lang="en-US" altLang="ko-KR" dirty="0"/>
          </a:p>
          <a:p>
            <a:pPr lvl="1"/>
            <a:r>
              <a:rPr lang="ko-KR" altLang="en-US" dirty="0"/>
              <a:t>나중에 수정한 </a:t>
            </a:r>
            <a:r>
              <a:rPr lang="en-US" altLang="ko-KR" dirty="0"/>
              <a:t>Tenant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데이터로 </a:t>
            </a:r>
            <a:r>
              <a:rPr lang="en-US" altLang="ko-KR" dirty="0"/>
              <a:t>overwrite</a:t>
            </a:r>
            <a:r>
              <a:rPr lang="ko-KR" altLang="en-US" dirty="0"/>
              <a:t>되는 문제 </a:t>
            </a:r>
            <a:endParaRPr lang="en-US" altLang="ko-KR" dirty="0"/>
          </a:p>
          <a:p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read</a:t>
            </a:r>
            <a:r>
              <a:rPr lang="ko-KR" altLang="en-US" dirty="0"/>
              <a:t>시 높은 </a:t>
            </a:r>
            <a:r>
              <a:rPr lang="en-US" altLang="ko-KR" dirty="0"/>
              <a:t>Latency</a:t>
            </a:r>
            <a:r>
              <a:rPr lang="ko-KR" altLang="en-US" dirty="0"/>
              <a:t>발생 </a:t>
            </a:r>
            <a:endParaRPr lang="en-US" altLang="ko-KR" dirty="0"/>
          </a:p>
          <a:p>
            <a:pPr lvl="1"/>
            <a:r>
              <a:rPr lang="ko-KR" altLang="en-US" dirty="0"/>
              <a:t>모든 </a:t>
            </a:r>
            <a:r>
              <a:rPr lang="en-US" altLang="ko-KR" dirty="0"/>
              <a:t>Tenant </a:t>
            </a:r>
            <a:r>
              <a:rPr lang="ko-KR" altLang="en-US" dirty="0"/>
              <a:t>가 하나의 </a:t>
            </a:r>
            <a:r>
              <a:rPr lang="en-US" altLang="ko-KR" dirty="0"/>
              <a:t>LSM-tree</a:t>
            </a:r>
            <a:r>
              <a:rPr lang="ko-KR" altLang="en-US" dirty="0"/>
              <a:t>를 공유</a:t>
            </a:r>
            <a:endParaRPr lang="en-US" altLang="ko-KR" dirty="0"/>
          </a:p>
          <a:p>
            <a:pPr lvl="1"/>
            <a:r>
              <a:rPr lang="ko-KR" altLang="en-US" dirty="0"/>
              <a:t>불필요한 다른 </a:t>
            </a:r>
            <a:r>
              <a:rPr lang="en-US" altLang="ko-KR" dirty="0"/>
              <a:t>Tenant 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데이터를 읽어 들이는 문제 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  <a:cs typeface="lato"/>
              </a:rPr>
              <a:t>Problem</a:t>
            </a:r>
            <a:endParaRPr lang="ko-KR" altLang="en-US" dirty="0">
              <a:latin typeface="+mn-ea"/>
              <a:ea typeface="+mn-ea"/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3B2CED-DD84-4266-B90C-5B7E44FD960E}"/>
              </a:ext>
            </a:extLst>
          </p:cNvPr>
          <p:cNvSpPr/>
          <p:nvPr/>
        </p:nvSpPr>
        <p:spPr>
          <a:xfrm>
            <a:off x="8119872" y="4134527"/>
            <a:ext cx="3474720" cy="226627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KV SSD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4A6F3C2-A9B3-4EEB-85EB-56D0955F0924}"/>
              </a:ext>
            </a:extLst>
          </p:cNvPr>
          <p:cNvSpPr/>
          <p:nvPr/>
        </p:nvSpPr>
        <p:spPr>
          <a:xfrm>
            <a:off x="8119872" y="3732483"/>
            <a:ext cx="3474720" cy="33376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Host OS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A3E7C2-86D2-4A13-A4A3-C4D2A9626284}"/>
              </a:ext>
            </a:extLst>
          </p:cNvPr>
          <p:cNvSpPr/>
          <p:nvPr/>
        </p:nvSpPr>
        <p:spPr>
          <a:xfrm>
            <a:off x="8119872" y="3116777"/>
            <a:ext cx="3474720" cy="54742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Virtualization Layer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(</a:t>
            </a:r>
            <a:r>
              <a:rPr lang="en-US" altLang="ko-KR" sz="1400" b="1" dirty="0" err="1">
                <a:solidFill>
                  <a:schemeClr val="tx1"/>
                </a:solidFill>
              </a:rPr>
              <a:t>Namespace+Cgroup</a:t>
            </a:r>
            <a:r>
              <a:rPr lang="en-US" altLang="ko-KR" sz="1400" b="1" dirty="0">
                <a:solidFill>
                  <a:schemeClr val="tx1"/>
                </a:solidFill>
              </a:rPr>
              <a:t>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D79D8A89-91A9-4FDE-BD4C-25AA27234C05}"/>
              </a:ext>
            </a:extLst>
          </p:cNvPr>
          <p:cNvSpPr/>
          <p:nvPr/>
        </p:nvSpPr>
        <p:spPr>
          <a:xfrm>
            <a:off x="9172325" y="5174855"/>
            <a:ext cx="1399032" cy="1155332"/>
          </a:xfrm>
          <a:prstGeom prst="triangle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B4838AB-6276-4DD1-AA43-B005C3C55EF3}"/>
              </a:ext>
            </a:extLst>
          </p:cNvPr>
          <p:cNvGrpSpPr/>
          <p:nvPr/>
        </p:nvGrpSpPr>
        <p:grpSpPr>
          <a:xfrm>
            <a:off x="8119872" y="2447965"/>
            <a:ext cx="3474720" cy="587300"/>
            <a:chOff x="8129016" y="3170341"/>
            <a:chExt cx="3063240" cy="58730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060F9E2-1346-4FC5-BF09-BA72860158ED}"/>
                </a:ext>
              </a:extLst>
            </p:cNvPr>
            <p:cNvSpPr/>
            <p:nvPr/>
          </p:nvSpPr>
          <p:spPr>
            <a:xfrm>
              <a:off x="8129016" y="3170342"/>
              <a:ext cx="978408" cy="58729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Tenant A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698687F-F581-4947-947D-E50AD72CA66B}"/>
                </a:ext>
              </a:extLst>
            </p:cNvPr>
            <p:cNvSpPr/>
            <p:nvPr/>
          </p:nvSpPr>
          <p:spPr>
            <a:xfrm>
              <a:off x="9171432" y="3170341"/>
              <a:ext cx="978408" cy="5872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Tenant B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B0313D6-9180-4BF7-94BC-C95F5092019B}"/>
                </a:ext>
              </a:extLst>
            </p:cNvPr>
            <p:cNvSpPr/>
            <p:nvPr/>
          </p:nvSpPr>
          <p:spPr>
            <a:xfrm>
              <a:off x="10213848" y="3170341"/>
              <a:ext cx="978408" cy="5872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Tenant C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F0D9239-CADF-43E4-BC4B-A95BEAD7537B}"/>
              </a:ext>
            </a:extLst>
          </p:cNvPr>
          <p:cNvSpPr/>
          <p:nvPr/>
        </p:nvSpPr>
        <p:spPr>
          <a:xfrm>
            <a:off x="10484756" y="5418699"/>
            <a:ext cx="667512" cy="8171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F10C863-3532-463B-BD08-34502321CEC7}"/>
              </a:ext>
            </a:extLst>
          </p:cNvPr>
          <p:cNvGrpSpPr/>
          <p:nvPr/>
        </p:nvGrpSpPr>
        <p:grpSpPr>
          <a:xfrm>
            <a:off x="8748237" y="5418699"/>
            <a:ext cx="667512" cy="817141"/>
            <a:chOff x="8715755" y="5316959"/>
            <a:chExt cx="667512" cy="817141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055EAD7-5B65-4A4F-AA8F-BA5137F71B84}"/>
                </a:ext>
              </a:extLst>
            </p:cNvPr>
            <p:cNvSpPr/>
            <p:nvPr/>
          </p:nvSpPr>
          <p:spPr>
            <a:xfrm>
              <a:off x="8715755" y="5316959"/>
              <a:ext cx="667512" cy="81714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675D9EE-686F-4B9F-9C47-34DFFBCD8128}"/>
                </a:ext>
              </a:extLst>
            </p:cNvPr>
            <p:cNvSpPr/>
            <p:nvPr/>
          </p:nvSpPr>
          <p:spPr>
            <a:xfrm>
              <a:off x="9078726" y="5370101"/>
              <a:ext cx="205486" cy="2103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BB0D603-5667-4645-875D-CE8D4355A372}"/>
                </a:ext>
              </a:extLst>
            </p:cNvPr>
            <p:cNvSpPr/>
            <p:nvPr/>
          </p:nvSpPr>
          <p:spPr>
            <a:xfrm>
              <a:off x="8808530" y="5370102"/>
              <a:ext cx="205486" cy="21031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9A47EA5-5D80-477E-BBD5-7092F639A553}"/>
                </a:ext>
              </a:extLst>
            </p:cNvPr>
            <p:cNvSpPr/>
            <p:nvPr/>
          </p:nvSpPr>
          <p:spPr>
            <a:xfrm>
              <a:off x="9078726" y="5622194"/>
              <a:ext cx="205486" cy="2103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6598219-E690-4481-AF79-62413AD48D86}"/>
                </a:ext>
              </a:extLst>
            </p:cNvPr>
            <p:cNvSpPr/>
            <p:nvPr/>
          </p:nvSpPr>
          <p:spPr>
            <a:xfrm>
              <a:off x="8808530" y="5622195"/>
              <a:ext cx="205486" cy="2103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AB77473-EE2A-4E49-8FBD-276A21E22AF9}"/>
                </a:ext>
              </a:extLst>
            </p:cNvPr>
            <p:cNvSpPr/>
            <p:nvPr/>
          </p:nvSpPr>
          <p:spPr>
            <a:xfrm>
              <a:off x="9078726" y="5874287"/>
              <a:ext cx="205486" cy="2103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F133905-0991-40F2-89EF-7A5B5C72DAC5}"/>
                </a:ext>
              </a:extLst>
            </p:cNvPr>
            <p:cNvSpPr/>
            <p:nvPr/>
          </p:nvSpPr>
          <p:spPr>
            <a:xfrm>
              <a:off x="8808530" y="5874288"/>
              <a:ext cx="205486" cy="21031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FF4C22D-4925-4DD8-A5EC-9DBB24622C43}"/>
              </a:ext>
            </a:extLst>
          </p:cNvPr>
          <p:cNvGrpSpPr/>
          <p:nvPr/>
        </p:nvGrpSpPr>
        <p:grpSpPr>
          <a:xfrm>
            <a:off x="9557187" y="5418699"/>
            <a:ext cx="667512" cy="817141"/>
            <a:chOff x="8715755" y="5316959"/>
            <a:chExt cx="667512" cy="817141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4DBDE93-1722-4372-A432-95BB3ACEE516}"/>
                </a:ext>
              </a:extLst>
            </p:cNvPr>
            <p:cNvSpPr/>
            <p:nvPr/>
          </p:nvSpPr>
          <p:spPr>
            <a:xfrm>
              <a:off x="8715755" y="5316959"/>
              <a:ext cx="667512" cy="81714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075C05E-88F9-4EE6-9985-811E4D7A6406}"/>
                </a:ext>
              </a:extLst>
            </p:cNvPr>
            <p:cNvSpPr/>
            <p:nvPr/>
          </p:nvSpPr>
          <p:spPr>
            <a:xfrm>
              <a:off x="9078726" y="5370101"/>
              <a:ext cx="205486" cy="2103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03A616C-E06A-471C-9CEF-5B93C1C9581B}"/>
                </a:ext>
              </a:extLst>
            </p:cNvPr>
            <p:cNvSpPr/>
            <p:nvPr/>
          </p:nvSpPr>
          <p:spPr>
            <a:xfrm>
              <a:off x="8808530" y="5370102"/>
              <a:ext cx="205486" cy="2103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4ABC303-501B-4719-9FED-B54B0DAB2F12}"/>
                </a:ext>
              </a:extLst>
            </p:cNvPr>
            <p:cNvSpPr/>
            <p:nvPr/>
          </p:nvSpPr>
          <p:spPr>
            <a:xfrm>
              <a:off x="9078726" y="5622194"/>
              <a:ext cx="205486" cy="2103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7D683A6-4E3D-4631-B96E-FD4B6EE69D19}"/>
                </a:ext>
              </a:extLst>
            </p:cNvPr>
            <p:cNvSpPr/>
            <p:nvPr/>
          </p:nvSpPr>
          <p:spPr>
            <a:xfrm>
              <a:off x="8808530" y="5622195"/>
              <a:ext cx="205486" cy="21031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13D0553-0A4E-4C5A-9A24-72D08CCF4FC6}"/>
                </a:ext>
              </a:extLst>
            </p:cNvPr>
            <p:cNvSpPr/>
            <p:nvPr/>
          </p:nvSpPr>
          <p:spPr>
            <a:xfrm>
              <a:off x="9078726" y="5874287"/>
              <a:ext cx="205486" cy="2103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00E561A-6A42-4A6D-955B-413F7DDD8AB4}"/>
                </a:ext>
              </a:extLst>
            </p:cNvPr>
            <p:cNvSpPr/>
            <p:nvPr/>
          </p:nvSpPr>
          <p:spPr>
            <a:xfrm>
              <a:off x="8808530" y="5874288"/>
              <a:ext cx="205486" cy="21031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FB81BF7-F996-4223-9AB4-0DFA14102FF2}"/>
              </a:ext>
            </a:extLst>
          </p:cNvPr>
          <p:cNvSpPr/>
          <p:nvPr/>
        </p:nvSpPr>
        <p:spPr>
          <a:xfrm>
            <a:off x="10571357" y="5471840"/>
            <a:ext cx="205486" cy="2103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BD0229B-44B5-4F3B-B14B-B095DE8E7343}"/>
              </a:ext>
            </a:extLst>
          </p:cNvPr>
          <p:cNvSpPr/>
          <p:nvPr/>
        </p:nvSpPr>
        <p:spPr>
          <a:xfrm>
            <a:off x="10869872" y="5471840"/>
            <a:ext cx="205486" cy="2103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1F23635-A517-4420-B1EF-1CD341A700FB}"/>
              </a:ext>
            </a:extLst>
          </p:cNvPr>
          <p:cNvSpPr/>
          <p:nvPr/>
        </p:nvSpPr>
        <p:spPr>
          <a:xfrm>
            <a:off x="8746599" y="4856532"/>
            <a:ext cx="2407176" cy="3494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2D4B373-09DC-49A5-9256-94EFCC05FEF2}"/>
              </a:ext>
            </a:extLst>
          </p:cNvPr>
          <p:cNvSpPr/>
          <p:nvPr/>
        </p:nvSpPr>
        <p:spPr>
          <a:xfrm>
            <a:off x="8839374" y="4917809"/>
            <a:ext cx="332951" cy="228428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K</a:t>
            </a:r>
            <a:r>
              <a:rPr lang="en-US" altLang="ko-KR" sz="900" b="1" baseline="-25000" dirty="0">
                <a:solidFill>
                  <a:schemeClr val="tx1"/>
                </a:solidFill>
              </a:rPr>
              <a:t>1</a:t>
            </a:r>
            <a:endParaRPr lang="ko-KR" altLang="en-US" sz="900" b="1" baseline="-250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3504B16-A150-4F94-BC64-C8939A1EEAB7}"/>
              </a:ext>
            </a:extLst>
          </p:cNvPr>
          <p:cNvSpPr/>
          <p:nvPr/>
        </p:nvSpPr>
        <p:spPr>
          <a:xfrm>
            <a:off x="9229708" y="4919856"/>
            <a:ext cx="332952" cy="228428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K</a:t>
            </a:r>
            <a:r>
              <a:rPr lang="en-US" altLang="ko-KR" sz="1000" b="1" baseline="-25000" dirty="0">
                <a:solidFill>
                  <a:schemeClr val="tx1"/>
                </a:solidFill>
              </a:rPr>
              <a:t>2</a:t>
            </a:r>
            <a:endParaRPr lang="ko-KR" altLang="en-US" sz="1000" b="1" baseline="-250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DE69C7-29CB-4640-9432-FBD6D8C59A01}"/>
              </a:ext>
            </a:extLst>
          </p:cNvPr>
          <p:cNvSpPr/>
          <p:nvPr/>
        </p:nvSpPr>
        <p:spPr>
          <a:xfrm>
            <a:off x="9613764" y="4917808"/>
            <a:ext cx="332952" cy="228428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K</a:t>
            </a:r>
            <a:r>
              <a:rPr lang="en-US" altLang="ko-KR" sz="1000" b="1" baseline="-25000" dirty="0">
                <a:solidFill>
                  <a:schemeClr val="tx1"/>
                </a:solidFill>
              </a:rPr>
              <a:t>3</a:t>
            </a:r>
            <a:endParaRPr lang="ko-KR" altLang="en-US" sz="1000" b="1" baseline="-250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0C730FB-3354-4762-AC78-6D1D8BA53FE0}"/>
              </a:ext>
            </a:extLst>
          </p:cNvPr>
          <p:cNvSpPr/>
          <p:nvPr/>
        </p:nvSpPr>
        <p:spPr>
          <a:xfrm>
            <a:off x="9997820" y="4919856"/>
            <a:ext cx="332952" cy="228428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K</a:t>
            </a:r>
            <a:r>
              <a:rPr lang="en-US" altLang="ko-KR" sz="1000" b="1" baseline="-25000" dirty="0">
                <a:solidFill>
                  <a:schemeClr val="tx1"/>
                </a:solidFill>
              </a:rPr>
              <a:t>4</a:t>
            </a:r>
            <a:endParaRPr lang="ko-KR" altLang="en-US" sz="1000" b="1" baseline="-250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FEDF501-8159-43D3-B03C-B0BF6DE53E84}"/>
              </a:ext>
            </a:extLst>
          </p:cNvPr>
          <p:cNvSpPr/>
          <p:nvPr/>
        </p:nvSpPr>
        <p:spPr>
          <a:xfrm>
            <a:off x="10384628" y="4917808"/>
            <a:ext cx="332952" cy="228428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baseline="30000" dirty="0">
                <a:solidFill>
                  <a:schemeClr val="tx1"/>
                </a:solidFill>
              </a:rPr>
              <a:t>…</a:t>
            </a:r>
            <a:endParaRPr lang="ko-KR" altLang="en-US" sz="1200" b="1" baseline="300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49CB7DC-8BB2-4D79-BB83-A87994A05FB2}"/>
              </a:ext>
            </a:extLst>
          </p:cNvPr>
          <p:cNvSpPr/>
          <p:nvPr/>
        </p:nvSpPr>
        <p:spPr>
          <a:xfrm>
            <a:off x="10746710" y="4917808"/>
            <a:ext cx="332952" cy="228428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>
                <a:solidFill>
                  <a:schemeClr val="tx1"/>
                </a:solidFill>
              </a:rPr>
              <a:t>K</a:t>
            </a:r>
            <a:r>
              <a:rPr lang="en-US" altLang="ko-KR" sz="1000" b="1" baseline="-25000" dirty="0" err="1">
                <a:solidFill>
                  <a:schemeClr val="tx1"/>
                </a:solidFill>
              </a:rPr>
              <a:t>n</a:t>
            </a:r>
            <a:endParaRPr lang="ko-KR" altLang="en-US" sz="1000" b="1" baseline="-25000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F8D9985-22AE-4171-80F4-D8C5A0B5F27D}"/>
              </a:ext>
            </a:extLst>
          </p:cNvPr>
          <p:cNvSpPr txBox="1"/>
          <p:nvPr/>
        </p:nvSpPr>
        <p:spPr>
          <a:xfrm>
            <a:off x="10175833" y="552431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5A74284C-E0D8-49D6-8783-6C9525EA10A7}"/>
              </a:ext>
            </a:extLst>
          </p:cNvPr>
          <p:cNvCxnSpPr>
            <a:cxnSpLocks/>
          </p:cNvCxnSpPr>
          <p:nvPr/>
        </p:nvCxnSpPr>
        <p:spPr>
          <a:xfrm rot="16200000" flipH="1">
            <a:off x="8034454" y="3616863"/>
            <a:ext cx="1884591" cy="721394"/>
          </a:xfrm>
          <a:prstGeom prst="bentConnector3">
            <a:avLst>
              <a:gd name="adj1" fmla="val 51456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64DD7075-DABC-41AD-A290-EA548656607D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>
            <a:off x="9314324" y="3203268"/>
            <a:ext cx="1893355" cy="1557346"/>
          </a:xfrm>
          <a:prstGeom prst="bentConnector3">
            <a:avLst>
              <a:gd name="adj1" fmla="val 51449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C7416086-6385-49CE-A00B-0CEAFA0DE319}"/>
              </a:ext>
            </a:extLst>
          </p:cNvPr>
          <p:cNvCxnSpPr>
            <a:stCxn id="50" idx="2"/>
            <a:endCxn id="21" idx="0"/>
          </p:cNvCxnSpPr>
          <p:nvPr/>
        </p:nvCxnSpPr>
        <p:spPr>
          <a:xfrm rot="5400000">
            <a:off x="9143290" y="5218946"/>
            <a:ext cx="323557" cy="182233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폭발: 8pt 63">
            <a:extLst>
              <a:ext uri="{FF2B5EF4-FFF2-40B4-BE49-F238E27FC236}">
                <a16:creationId xmlns:a16="http://schemas.microsoft.com/office/drawing/2014/main" id="{30868F5F-C509-4DE5-8598-FD15339AD3A3}"/>
              </a:ext>
            </a:extLst>
          </p:cNvPr>
          <p:cNvSpPr/>
          <p:nvPr/>
        </p:nvSpPr>
        <p:spPr>
          <a:xfrm>
            <a:off x="9128737" y="4448810"/>
            <a:ext cx="503115" cy="574009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6CF006C-199E-4D69-A503-E18997272BCC}"/>
              </a:ext>
            </a:extLst>
          </p:cNvPr>
          <p:cNvSpPr txBox="1"/>
          <p:nvPr/>
        </p:nvSpPr>
        <p:spPr>
          <a:xfrm>
            <a:off x="9534401" y="4413715"/>
            <a:ext cx="14382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Tenant interference</a:t>
            </a:r>
          </a:p>
          <a:p>
            <a:r>
              <a:rPr lang="en-US" altLang="ko-KR" sz="1100" b="1" dirty="0">
                <a:solidFill>
                  <a:srgbClr val="FF0000"/>
                </a:solidFill>
              </a:rPr>
              <a:t>Data inconsistency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973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6AE4CE9-8406-47D8-8B7B-BBF2CE7C2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Per</a:t>
            </a:r>
            <a:r>
              <a:rPr lang="ko-KR" altLang="en-US" dirty="0"/>
              <a:t> </a:t>
            </a:r>
            <a:r>
              <a:rPr lang="en-US" altLang="ko-KR" dirty="0"/>
              <a:t>Namespace dedicated LSM-tree </a:t>
            </a:r>
          </a:p>
          <a:p>
            <a:pPr lvl="1"/>
            <a:r>
              <a:rPr lang="ko-KR" altLang="en-US" dirty="0"/>
              <a:t>각 </a:t>
            </a:r>
            <a:r>
              <a:rPr lang="en-US" altLang="ko-KR" dirty="0"/>
              <a:t>tenant</a:t>
            </a:r>
            <a:r>
              <a:rPr lang="ko-KR" altLang="en-US" dirty="0"/>
              <a:t>의 </a:t>
            </a:r>
            <a:r>
              <a:rPr lang="en-US" altLang="ko-KR" dirty="0"/>
              <a:t>Namespace</a:t>
            </a:r>
            <a:r>
              <a:rPr lang="ko-KR" altLang="en-US" dirty="0"/>
              <a:t> 단위로 개별 </a:t>
            </a:r>
            <a:r>
              <a:rPr lang="en-US" altLang="ko-KR" dirty="0"/>
              <a:t>LSM-tree </a:t>
            </a:r>
            <a:r>
              <a:rPr lang="ko-KR" altLang="en-US" dirty="0"/>
              <a:t>구성</a:t>
            </a:r>
            <a:endParaRPr lang="en-US" altLang="ko-KR" dirty="0"/>
          </a:p>
          <a:p>
            <a:r>
              <a:rPr lang="en-US" altLang="ko-KR" dirty="0"/>
              <a:t>Key-Value </a:t>
            </a:r>
            <a:r>
              <a:rPr lang="ko-KR" altLang="en-US" dirty="0"/>
              <a:t>데이터 저장 시 </a:t>
            </a:r>
            <a:r>
              <a:rPr lang="en-US" altLang="ko-KR" dirty="0"/>
              <a:t>Namespace</a:t>
            </a:r>
            <a:r>
              <a:rPr lang="ko-KR" altLang="en-US" dirty="0"/>
              <a:t>에 대한 정보 저장 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  <a:cs typeface="lato"/>
              </a:rPr>
              <a:t>Solution</a:t>
            </a:r>
            <a:endParaRPr lang="ko-KR" altLang="en-US" dirty="0">
              <a:latin typeface="+mn-ea"/>
              <a:ea typeface="+mn-ea"/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4754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6AE4CE9-8406-47D8-8B7B-BBF2CE7C2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Iso-KVSSD</a:t>
            </a:r>
          </a:p>
          <a:p>
            <a:r>
              <a:rPr lang="en-US" altLang="ko-KR" dirty="0" err="1"/>
              <a:t>NSTable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현재 시점에서 </a:t>
            </a:r>
            <a:r>
              <a:rPr lang="en-US" altLang="ko-KR" dirty="0" err="1"/>
              <a:t>MemTable</a:t>
            </a:r>
            <a:r>
              <a:rPr lang="ko-KR" altLang="en-US" dirty="0"/>
              <a:t>내 </a:t>
            </a:r>
            <a:r>
              <a:rPr lang="en-US" altLang="ko-KR" dirty="0"/>
              <a:t>Namespace</a:t>
            </a:r>
            <a:r>
              <a:rPr lang="ko-KR" altLang="en-US" dirty="0"/>
              <a:t>별 키 값 범위</a:t>
            </a:r>
            <a:r>
              <a:rPr lang="en-US" altLang="ko-KR" dirty="0"/>
              <a:t> </a:t>
            </a:r>
            <a:r>
              <a:rPr lang="ko-KR" altLang="en-US" dirty="0"/>
              <a:t>저장</a:t>
            </a:r>
            <a:endParaRPr lang="en-US" altLang="ko-KR" dirty="0"/>
          </a:p>
          <a:p>
            <a:pPr lvl="1"/>
            <a:r>
              <a:rPr lang="en-US" altLang="ko-KR" dirty="0" err="1"/>
              <a:t>SSTable</a:t>
            </a:r>
            <a:r>
              <a:rPr lang="en-US" altLang="ko-KR" dirty="0"/>
              <a:t> Flush</a:t>
            </a:r>
            <a:r>
              <a:rPr lang="ko-KR" altLang="en-US" dirty="0"/>
              <a:t>시 </a:t>
            </a:r>
            <a:r>
              <a:rPr lang="en-US" altLang="ko-KR" dirty="0"/>
              <a:t>Namespace </a:t>
            </a:r>
            <a:r>
              <a:rPr lang="ko-KR" altLang="en-US" dirty="0"/>
              <a:t>확인  </a:t>
            </a:r>
            <a:endParaRPr lang="en-US" altLang="ko-KR" dirty="0"/>
          </a:p>
          <a:p>
            <a:r>
              <a:rPr lang="en-US" altLang="ko-KR" dirty="0"/>
              <a:t>Mem Table, </a:t>
            </a:r>
            <a:r>
              <a:rPr lang="en-US" altLang="ko-KR" dirty="0" err="1"/>
              <a:t>Lvl</a:t>
            </a:r>
            <a:r>
              <a:rPr lang="en-US" altLang="ko-KR" dirty="0"/>
              <a:t> 0 </a:t>
            </a:r>
            <a:r>
              <a:rPr lang="en-US" altLang="ko-KR" dirty="0" err="1"/>
              <a:t>SSTable</a:t>
            </a:r>
            <a:endParaRPr lang="en-US" altLang="ko-KR" dirty="0"/>
          </a:p>
          <a:p>
            <a:pPr lvl="1"/>
            <a:r>
              <a:rPr lang="en-US" altLang="ko-KR" dirty="0"/>
              <a:t>Namespace</a:t>
            </a:r>
            <a:r>
              <a:rPr lang="ko-KR" altLang="en-US" dirty="0"/>
              <a:t>에 상관없이 데이터 저장</a:t>
            </a:r>
            <a:endParaRPr lang="en-US" altLang="ko-KR" dirty="0"/>
          </a:p>
          <a:p>
            <a:pPr lvl="1"/>
            <a:r>
              <a:rPr lang="en-US" altLang="ko-KR" dirty="0"/>
              <a:t>Namespace</a:t>
            </a:r>
            <a:r>
              <a:rPr lang="ko-KR" altLang="en-US" dirty="0"/>
              <a:t>별로 데이터 저장 시 추가 메모리 공간 필요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  <a:cs typeface="lato"/>
              </a:rPr>
              <a:t>Design</a:t>
            </a:r>
            <a:endParaRPr lang="ko-KR" altLang="en-US" dirty="0">
              <a:latin typeface="+mn-ea"/>
              <a:ea typeface="+mn-ea"/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84715C-6E3D-4F55-94DB-A3BDFB4264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3" b="12539"/>
          <a:stretch/>
        </p:blipFill>
        <p:spPr>
          <a:xfrm>
            <a:off x="7152048" y="3057462"/>
            <a:ext cx="5039952" cy="333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825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83CB17014394C448B3AB0C2C5ED6134" ma:contentTypeVersion="9" ma:contentTypeDescription="새 문서를 만듭니다." ma:contentTypeScope="" ma:versionID="bb946ca5942fc1299d0d31ef91a0bb5d">
  <xsd:schema xmlns:xsd="http://www.w3.org/2001/XMLSchema" xmlns:xs="http://www.w3.org/2001/XMLSchema" xmlns:p="http://schemas.microsoft.com/office/2006/metadata/properties" xmlns:ns3="a279a19e-b71b-4b9f-be5c-b95113f40ee8" targetNamespace="http://schemas.microsoft.com/office/2006/metadata/properties" ma:root="true" ma:fieldsID="057659a94995825e3132201e02a2ad7f" ns3:_="">
    <xsd:import namespace="a279a19e-b71b-4b9f-be5c-b95113f40ee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79a19e-b71b-4b9f-be5c-b95113f40e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5D3166F-EEEA-4DF1-8B39-CC48752E97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79a19e-b71b-4b9f-be5c-b95113f40e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EF8CD8C-6455-41C5-9D0C-28F24B785E4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527749-1ED2-43AD-848C-165A01F78D4B}">
  <ds:schemaRefs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a279a19e-b71b-4b9f-be5c-b95113f40ee8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955</Words>
  <Application>Microsoft Office PowerPoint</Application>
  <PresentationFormat>와이드스크린</PresentationFormat>
  <Paragraphs>167</Paragraphs>
  <Slides>15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roboto</vt:lpstr>
      <vt:lpstr>Cambria Math</vt:lpstr>
      <vt:lpstr>lato</vt:lpstr>
      <vt:lpstr>맑은 고딕</vt:lpstr>
      <vt:lpstr>Arial</vt:lpstr>
      <vt:lpstr>roboto</vt:lpstr>
      <vt:lpstr>Wingdings</vt:lpstr>
      <vt:lpstr>Office 테마</vt:lpstr>
      <vt:lpstr>PowerPoint 프레젠테이션</vt:lpstr>
      <vt:lpstr>Introduction</vt:lpstr>
      <vt:lpstr>Introduction</vt:lpstr>
      <vt:lpstr>Introduction</vt:lpstr>
      <vt:lpstr>Introduction</vt:lpstr>
      <vt:lpstr>Introduction</vt:lpstr>
      <vt:lpstr>Problem</vt:lpstr>
      <vt:lpstr>Solution</vt:lpstr>
      <vt:lpstr>Design</vt:lpstr>
      <vt:lpstr>Design</vt:lpstr>
      <vt:lpstr>Experiment Setup</vt:lpstr>
      <vt:lpstr>Experiment Setup</vt:lpstr>
      <vt:lpstr>Evaluation</vt:lpstr>
      <vt:lpstr>Evaluation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3899</cp:revision>
  <dcterms:created xsi:type="dcterms:W3CDTF">2020-03-06T02:35:36Z</dcterms:created>
  <dcterms:modified xsi:type="dcterms:W3CDTF">2021-08-02T12:23:49Z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0x010100883CB17014394C448B3AB0C2C5ED6134</vt:lpwstr>
  </property>
</Properties>
</file>