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2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4B782-9653-43DF-B034-F34BC98702C7}" v="532" dt="2021-09-01T08:03:00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HAML-SSD: A Hardware Accelerated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Hotness-Aware Machine Learning based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SSD Management</a:t>
            </a:r>
            <a:endParaRPr lang="en-US" sz="3600" dirty="0">
              <a:solidFill>
                <a:schemeClr val="accent5"/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Bingzhe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 Li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Chunhua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Deng,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Jinfeng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Yang, David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Lilja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Bo Yuan, David Du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48374" y="517375"/>
            <a:ext cx="120738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ICCAD’19</a:t>
            </a:r>
            <a:endParaRPr lang="en-US" altLang="ko-KR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94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CC91-94C6-4BDC-B6BF-097BC925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0B67F-662C-46E1-9BC1-BD5DF905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Environment setup</a:t>
            </a:r>
          </a:p>
          <a:p>
            <a:pPr lvl="1"/>
            <a:r>
              <a:rPr lang="en-US" altLang="ko-KR" dirty="0"/>
              <a:t>Greedy GC scheme</a:t>
            </a:r>
          </a:p>
          <a:p>
            <a:pPr lvl="1"/>
            <a:r>
              <a:rPr lang="en-US" altLang="ko-KR" dirty="0"/>
              <a:t>GC activation threshold is set to 128 free blocks</a:t>
            </a:r>
          </a:p>
          <a:p>
            <a:pPr lvl="1"/>
            <a:r>
              <a:rPr lang="en-US" altLang="ko-KR" dirty="0" err="1"/>
              <a:t>SSDsim</a:t>
            </a:r>
            <a:r>
              <a:rPr lang="en-US" altLang="ko-KR" dirty="0"/>
              <a:t> simulator</a:t>
            </a:r>
          </a:p>
          <a:p>
            <a:pPr lvl="1"/>
            <a:r>
              <a:rPr lang="en-US" altLang="ko-KR" dirty="0"/>
              <a:t>Cambridge MSR traces, Systor’17 traces</a:t>
            </a:r>
          </a:p>
          <a:p>
            <a:pPr lvl="1"/>
            <a:r>
              <a:rPr lang="en-US" altLang="ko-KR" dirty="0"/>
              <a:t>K-Means cluster will be re-trained every 6 hours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3C0EF-D41A-4131-9411-42781170C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E91E8-9863-4A43-AB8B-8D84DF4B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11" y="4204010"/>
            <a:ext cx="6789784" cy="19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9580-0458-4E7A-8FE4-C8879D8C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63FB3-7C40-4580-9E0A-0D509756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HAML-SSD hardware implementation</a:t>
            </a:r>
          </a:p>
          <a:p>
            <a:pPr lvl="1"/>
            <a:r>
              <a:rPr lang="en-US" altLang="ko-KR" dirty="0" err="1"/>
              <a:t>Sysnopsys</a:t>
            </a:r>
            <a:r>
              <a:rPr lang="en-US" altLang="ko-KR" dirty="0"/>
              <a:t> Design Compiler to synthesize the design with the TSMC 28nm technology</a:t>
            </a:r>
          </a:p>
          <a:p>
            <a:r>
              <a:rPr lang="en-US" altLang="ko-KR" dirty="0" err="1"/>
              <a:t>Execusion</a:t>
            </a:r>
            <a:r>
              <a:rPr lang="en-US" altLang="ko-KR" dirty="0"/>
              <a:t> time comparison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50975-8503-458D-991B-F8F17BDB4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BFEFF-8CB2-44C6-9E56-F5F575EA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45" y="2801815"/>
            <a:ext cx="446784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6265-C262-4462-9AB1-55C4C59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957C8-31F4-4A2C-B9AC-3E4CCD78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performance comparison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5E6E8-F90D-404E-8D98-C14F10DA9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54697-83E7-43B2-B683-C41393C1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4" y="3058222"/>
            <a:ext cx="5855827" cy="2501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21C8DD-0108-4182-88C4-ED7D604C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81" y="2687444"/>
            <a:ext cx="5166382" cy="32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5C715-4F4D-4A88-A958-247A438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1655-8014-4FC0-8510-002AB1FC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performance comparison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F43FB-800D-45B3-BEF7-3FF47E0D2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62CE5C-F2D5-4BAE-AA8B-1B00229C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38" y="2055659"/>
            <a:ext cx="9001264" cy="37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841C4-07C1-4D4E-9D93-B6F9F8AE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0C3A-3A2A-4663-A57F-CBD2783E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Varying number of clusters</a:t>
            </a:r>
          </a:p>
          <a:p>
            <a:pPr lvl="1"/>
            <a:r>
              <a:rPr lang="en-US" altLang="ko-KR" dirty="0"/>
              <a:t>A large number of clusters has a higher ability to classify a lower number of </a:t>
            </a:r>
            <a:r>
              <a:rPr lang="en-US" altLang="ko-KR" dirty="0" err="1"/>
              <a:t>cluser</a:t>
            </a:r>
            <a:r>
              <a:rPr lang="en-US" altLang="ko-KR" dirty="0"/>
              <a:t> distribution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19ECA-6654-4AA4-A87D-717595CE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65065B-E9E3-41F3-ADE8-955B5670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51" y="2811078"/>
            <a:ext cx="7693698" cy="33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FF861-428B-41A5-980A-5736E9DC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50B00-6543-4B47-A29D-91E76AFE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with varying slice size</a:t>
            </a:r>
          </a:p>
          <a:p>
            <a:pPr lvl="1"/>
            <a:r>
              <a:rPr lang="en-US" altLang="ko-KR" dirty="0"/>
              <a:t>Ts_0, prxy_0 have obvious difference in small slice size</a:t>
            </a:r>
          </a:p>
          <a:p>
            <a:pPr lvl="1"/>
            <a:r>
              <a:rPr lang="en-US" altLang="ko-KR" dirty="0"/>
              <a:t>proj_1, LUN0 are not sensitive to the slice size</a:t>
            </a:r>
          </a:p>
          <a:p>
            <a:pPr lvl="1"/>
            <a:r>
              <a:rPr lang="en-US" altLang="ko-KR" dirty="0"/>
              <a:t>Web_2 does not have enough update information for small slice sizes in one time period</a:t>
            </a:r>
          </a:p>
          <a:p>
            <a:pPr lvl="1"/>
            <a:r>
              <a:rPr lang="en-US" altLang="ko-KR" dirty="0"/>
              <a:t>Smaller slice sizes might provide better I/O performance but cause longer execution time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85988-19C0-4D77-BDD6-C2ACCA1F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E33FF-3E17-41FC-A9C8-E0B15EA7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39" y="3624148"/>
            <a:ext cx="6252522" cy="26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329C-8D3D-4D72-9696-12E2F487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DEC53-3E48-475A-9055-5F0F69FA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with varying T</a:t>
            </a:r>
          </a:p>
          <a:p>
            <a:pPr lvl="1"/>
            <a:r>
              <a:rPr lang="en-US" altLang="ko-KR" dirty="0"/>
              <a:t>Usr_2, prxy_0 have similar update patterns for different T</a:t>
            </a:r>
          </a:p>
          <a:p>
            <a:pPr lvl="1"/>
            <a:r>
              <a:rPr lang="en-US" altLang="ko-KR" dirty="0"/>
              <a:t>LUN0, LUN3 have significantly changed access patterns for </a:t>
            </a:r>
            <a:r>
              <a:rPr lang="en-US" altLang="ko-KR" dirty="0" err="1"/>
              <a:t>differen</a:t>
            </a:r>
            <a:r>
              <a:rPr lang="en-US" altLang="ko-KR" dirty="0"/>
              <a:t> T</a:t>
            </a:r>
          </a:p>
          <a:p>
            <a:pPr lvl="1"/>
            <a:r>
              <a:rPr lang="en-US" altLang="ko-KR" dirty="0"/>
              <a:t>A shorter time period will cause more training, a trade-off between the time period and clustering execution 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EA75F-9D17-488A-8E30-D103ADF4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43D1C-699D-4160-86FB-12AA9141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58" y="3429000"/>
            <a:ext cx="7214224" cy="30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BDD64-1ED2-4302-85A5-30075FD0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2260F-709E-46D9-B173-09B145F6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HAML-SSD to improve the garbage collection efficiently</a:t>
            </a:r>
          </a:p>
          <a:p>
            <a:pPr lvl="1"/>
            <a:r>
              <a:rPr lang="en-US" altLang="ko-KR" dirty="0"/>
              <a:t>Update frequency,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time interval</a:t>
            </a:r>
          </a:p>
          <a:p>
            <a:pPr lvl="1"/>
            <a:r>
              <a:rPr lang="en-US" altLang="ko-KR" dirty="0"/>
              <a:t>K-Means clustering algorithm</a:t>
            </a:r>
          </a:p>
          <a:p>
            <a:pPr lvl="1"/>
            <a:r>
              <a:rPr lang="en-US" altLang="ko-KR" dirty="0"/>
              <a:t>HAML-unit is designed in the SSD, which reducing overhead</a:t>
            </a:r>
          </a:p>
          <a:p>
            <a:r>
              <a:rPr lang="en-US" altLang="ko-KR" dirty="0"/>
              <a:t>HAML-SSD reduces the response time compared to previous works</a:t>
            </a:r>
          </a:p>
          <a:p>
            <a:r>
              <a:rPr lang="en-US" altLang="ko-KR"/>
              <a:t>Investigation about different design parameters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016B4-34BD-44CF-AE30-842D7092C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C0613-BC0A-4068-8F68-12FF7E3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126AA-68BA-4509-8D32-90C5E50C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</a:p>
          <a:p>
            <a:pPr lvl="1"/>
            <a:r>
              <a:rPr lang="en-US" altLang="ko-KR" dirty="0"/>
              <a:t>Extra writes and causes large overhead</a:t>
            </a:r>
          </a:p>
          <a:p>
            <a:r>
              <a:rPr lang="en-US" altLang="ko-KR" dirty="0"/>
              <a:t>HAML-SSD</a:t>
            </a:r>
          </a:p>
          <a:p>
            <a:pPr lvl="1"/>
            <a:r>
              <a:rPr lang="en-US" altLang="ko-KR" dirty="0"/>
              <a:t>Hotness-Aware Machine Learning based SSD management</a:t>
            </a:r>
          </a:p>
          <a:p>
            <a:pPr lvl="1"/>
            <a:r>
              <a:rPr lang="en-US" altLang="ko-KR" dirty="0"/>
              <a:t>Reduce the overhead of GCs in SSDs</a:t>
            </a:r>
          </a:p>
          <a:p>
            <a:pPr lvl="1"/>
            <a:r>
              <a:rPr lang="en-US" altLang="ko-KR" dirty="0"/>
              <a:t>K-Means algorithm</a:t>
            </a:r>
          </a:p>
          <a:p>
            <a:pPr lvl="1"/>
            <a:r>
              <a:rPr lang="en-US" altLang="ko-KR" dirty="0"/>
              <a:t>Define the “hotness” of a data page by clustering data with I/O access patterns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0AF5D-6F7F-4EFF-80F1-745DC406C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5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DCF28-4AF5-481B-9188-B9057C32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499FA-9E4B-4F24-8F8E-3F1F739A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</a:p>
          <a:p>
            <a:pPr lvl="1"/>
            <a:r>
              <a:rPr lang="en-US" altLang="ko-KR" dirty="0"/>
              <a:t>Update frequency, average update time interval</a:t>
            </a:r>
          </a:p>
          <a:p>
            <a:pPr lvl="1"/>
            <a:r>
              <a:rPr lang="en-US" altLang="ko-KR" dirty="0"/>
              <a:t>Machine learning method</a:t>
            </a:r>
          </a:p>
          <a:p>
            <a:pPr lvl="1"/>
            <a:r>
              <a:rPr lang="en-US" altLang="ko-KR" dirty="0"/>
              <a:t>A hardware unit, HAML-unit is designed to accelerate the machine learning algorithm</a:t>
            </a:r>
          </a:p>
          <a:p>
            <a:pPr lvl="1"/>
            <a:r>
              <a:rPr lang="en-US" altLang="ko-KR" dirty="0"/>
              <a:t>Analyze trade-offs between different values of parameters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5D838-3BD9-4253-8028-5312702E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88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D1E0A-6A7D-4704-8553-BBFB6CA1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1F671-BDB1-48F4-BC85-8480F78C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 causes a large migration overhead</a:t>
            </a:r>
          </a:p>
          <a:p>
            <a:r>
              <a:rPr lang="en-US" altLang="ko-KR" dirty="0"/>
              <a:t>Previous works</a:t>
            </a:r>
          </a:p>
          <a:p>
            <a:pPr lvl="1"/>
            <a:r>
              <a:rPr lang="en-US" altLang="ko-KR" dirty="0"/>
              <a:t>Only defined the hotness by the update frequency</a:t>
            </a:r>
          </a:p>
          <a:p>
            <a:pPr lvl="1"/>
            <a:r>
              <a:rPr lang="en-US" altLang="ko-KR" dirty="0"/>
              <a:t>A constant threshold to partition data pages into hot and cold</a:t>
            </a:r>
          </a:p>
          <a:p>
            <a:r>
              <a:rPr lang="en-US" altLang="ko-KR" dirty="0"/>
              <a:t>HAML-SSD</a:t>
            </a:r>
          </a:p>
          <a:p>
            <a:pPr lvl="1"/>
            <a:r>
              <a:rPr lang="en-US" altLang="ko-KR" dirty="0"/>
              <a:t>Also consider about the average update time interval</a:t>
            </a:r>
          </a:p>
          <a:p>
            <a:pPr lvl="1"/>
            <a:r>
              <a:rPr lang="en-US" altLang="ko-KR" dirty="0"/>
              <a:t>Capable of dynamically classifying data access patterns by using ML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74954-0301-4DC5-BE56-517FEDEC1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8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D299-A199-46AE-9608-BB007F15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327C-39B3-4F8A-AAEB-406DC7AD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ground truth </a:t>
            </a:r>
            <a:r>
              <a:rPr lang="en-US" altLang="ko-KR" dirty="0"/>
              <a:t>to indicate which class they should belong to</a:t>
            </a:r>
          </a:p>
          <a:p>
            <a:r>
              <a:rPr lang="en-US" altLang="ko-KR" dirty="0"/>
              <a:t>K-Means</a:t>
            </a:r>
          </a:p>
          <a:p>
            <a:pPr lvl="1"/>
            <a:r>
              <a:rPr lang="en-US" altLang="ko-KR" dirty="0" err="1"/>
              <a:t>Sumpler</a:t>
            </a:r>
            <a:r>
              <a:rPr lang="en-US" altLang="ko-KR" dirty="0"/>
              <a:t>, faster and more flexible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FC0B5-BB06-49E1-86F0-6ECFDE33F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6615EC-1B4B-4D76-A57A-52AA2BF6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54" y="3902927"/>
            <a:ext cx="7061692" cy="16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1CE1-EFA0-4F2B-8F96-D43FAFC6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HAML-SSD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84A50-451E-48C1-A72B-C28330D5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Overall architecture</a:t>
            </a:r>
          </a:p>
          <a:p>
            <a:pPr lvl="1"/>
            <a:r>
              <a:rPr lang="en-US" altLang="ko-KR" dirty="0" err="1"/>
              <a:t>UpdateF_TBL</a:t>
            </a:r>
            <a:endParaRPr lang="en-US" altLang="ko-KR" dirty="0"/>
          </a:p>
          <a:p>
            <a:pPr lvl="1"/>
            <a:r>
              <a:rPr lang="en-US" altLang="ko-KR" dirty="0" err="1"/>
              <a:t>UpdateT_TBL</a:t>
            </a:r>
            <a:endParaRPr lang="en-US" altLang="ko-KR" dirty="0"/>
          </a:p>
          <a:p>
            <a:pPr lvl="1"/>
            <a:r>
              <a:rPr lang="en-US" altLang="ko-KR" dirty="0"/>
              <a:t>K-Means unit</a:t>
            </a:r>
          </a:p>
          <a:p>
            <a:pPr lvl="2"/>
            <a:r>
              <a:rPr lang="en-US" altLang="ko-KR" sz="2000" dirty="0"/>
              <a:t>The hardware implementation of the K-Means algorithm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EA775-81BF-4869-ACE0-6DCAB7674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CC50D3-E049-4D65-AE4F-9EF2CBC0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17" y="3518958"/>
            <a:ext cx="6538705" cy="2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EC46-AB0A-4EC3-A040-82CF2D08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HAML-SSD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9413E-01F4-4E28-AFC7-12E3F436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allocation policy</a:t>
            </a:r>
          </a:p>
          <a:p>
            <a:pPr lvl="1"/>
            <a:r>
              <a:rPr lang="en-US" altLang="ko-KR" dirty="0"/>
              <a:t>Parameters</a:t>
            </a:r>
          </a:p>
          <a:p>
            <a:pPr lvl="2"/>
            <a:r>
              <a:rPr lang="en-US" altLang="ko-KR" sz="2000" dirty="0"/>
              <a:t>Update frequency</a:t>
            </a:r>
          </a:p>
          <a:p>
            <a:pPr lvl="2"/>
            <a:r>
              <a:rPr lang="en-US" altLang="ko-KR" sz="2000" dirty="0"/>
              <a:t>Average update time interval</a:t>
            </a:r>
          </a:p>
          <a:p>
            <a:pPr lvl="1"/>
            <a:r>
              <a:rPr lang="en-US" altLang="ko-KR" dirty="0"/>
              <a:t>Slices</a:t>
            </a:r>
          </a:p>
          <a:p>
            <a:pPr lvl="2"/>
            <a:r>
              <a:rPr lang="en-US" altLang="ko-KR" sz="2000" dirty="0"/>
              <a:t>Split the SSD logical address into smaller contiguous regions called </a:t>
            </a:r>
            <a:r>
              <a:rPr lang="en-US" altLang="ko-KR" sz="2000" b="1" dirty="0"/>
              <a:t>slices</a:t>
            </a:r>
          </a:p>
          <a:p>
            <a:pPr lvl="2"/>
            <a:r>
              <a:rPr lang="en-US" altLang="ko-KR" sz="2000" dirty="0"/>
              <a:t>The SSD records two parameters for each slice in each time period</a:t>
            </a:r>
          </a:p>
          <a:p>
            <a:pPr lvl="1"/>
            <a:r>
              <a:rPr lang="en-US" altLang="ko-KR" dirty="0"/>
              <a:t>Two-dimension K-Means clustering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89140-0982-484F-B9EF-8717DC726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92898-5EB0-499A-9E73-35A007DA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6675"/>
            <a:ext cx="5734850" cy="2029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A7B6A3-6C17-41B1-991A-FA245FAB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18" y="3965148"/>
            <a:ext cx="531569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9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383-40A4-4F7D-8CDD-D6EF5BB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HAML-SSD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7976-C15C-46EF-8D4D-6BC769F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Major functions</a:t>
            </a:r>
          </a:p>
          <a:p>
            <a:pPr lvl="1"/>
            <a:r>
              <a:rPr lang="en-US" altLang="ko-KR" dirty="0"/>
              <a:t>Scheduling</a:t>
            </a:r>
          </a:p>
          <a:p>
            <a:pPr lvl="1"/>
            <a:r>
              <a:rPr lang="en-US" altLang="ko-KR" dirty="0"/>
              <a:t>Monitoring</a:t>
            </a:r>
          </a:p>
          <a:p>
            <a:pPr lvl="1"/>
            <a:r>
              <a:rPr lang="en-US" altLang="ko-KR" dirty="0"/>
              <a:t>K-Means clustering</a:t>
            </a:r>
          </a:p>
          <a:p>
            <a:pPr lvl="1"/>
            <a:r>
              <a:rPr lang="en-US" altLang="ko-KR" dirty="0" err="1"/>
              <a:t>Hot_Q</a:t>
            </a:r>
            <a:r>
              <a:rPr lang="en-US" altLang="ko-KR" dirty="0"/>
              <a:t>, </a:t>
            </a:r>
            <a:r>
              <a:rPr lang="en-US" altLang="ko-KR" dirty="0" err="1"/>
              <a:t>Cold_Q</a:t>
            </a:r>
            <a:r>
              <a:rPr lang="en-US" altLang="ko-KR" dirty="0"/>
              <a:t> for wear-leveling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1B83F-0B64-4268-959F-E97A5CBF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99FD06-E1D7-4BF8-B681-BB365BB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1" y="347554"/>
            <a:ext cx="3895491" cy="59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DB09-6AD9-414A-99CC-B9B1832B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HAML-SSD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4248A-3FBE-4DCA-B42D-FCF7DF99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unit design</a:t>
            </a:r>
          </a:p>
          <a:p>
            <a:pPr lvl="1"/>
            <a:r>
              <a:rPr lang="en-US" altLang="ko-KR" dirty="0"/>
              <a:t>K-means clustering algorithm is time-consuming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1C2F2-124D-4091-8041-FA6813B88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23B5D-305D-46A5-AD27-90870B0A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25" y="2421184"/>
            <a:ext cx="6218149" cy="3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BFA5-D137-4051-B575-B1286CCDB44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a68e65e3-49b4-4ad0-b4f7-84dd94ef672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AB8EE-229E-4D12-A105-503B99D35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와이드스크린</PresentationFormat>
  <Paragraphs>111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Introduction</vt:lpstr>
      <vt:lpstr>Introduction</vt:lpstr>
      <vt:lpstr>Motivation</vt:lpstr>
      <vt:lpstr>K-Means</vt:lpstr>
      <vt:lpstr>HAML-SSD Design</vt:lpstr>
      <vt:lpstr>HAML-SSD Design</vt:lpstr>
      <vt:lpstr>HAML-SSD Design</vt:lpstr>
      <vt:lpstr>HAML-SSD Design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261</cp:revision>
  <dcterms:created xsi:type="dcterms:W3CDTF">2020-03-06T02:35:36Z</dcterms:created>
  <dcterms:modified xsi:type="dcterms:W3CDTF">2021-09-06T01:19:40Z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