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2"/>
  </p:notesMasterIdLst>
  <p:sldIdLst>
    <p:sldId id="256" r:id="rId5"/>
    <p:sldId id="266" r:id="rId6"/>
    <p:sldId id="309" r:id="rId7"/>
    <p:sldId id="267" r:id="rId8"/>
    <p:sldId id="300" r:id="rId9"/>
    <p:sldId id="310" r:id="rId10"/>
    <p:sldId id="312" r:id="rId11"/>
    <p:sldId id="311" r:id="rId12"/>
    <p:sldId id="313" r:id="rId13"/>
    <p:sldId id="314" r:id="rId14"/>
    <p:sldId id="315" r:id="rId15"/>
    <p:sldId id="316" r:id="rId16"/>
    <p:sldId id="317" r:id="rId17"/>
    <p:sldId id="301" r:id="rId18"/>
    <p:sldId id="318" r:id="rId19"/>
    <p:sldId id="319" r:id="rId20"/>
    <p:sldId id="320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08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B782"/>
    <a:srgbClr val="C00000"/>
    <a:srgbClr val="F2B800"/>
    <a:srgbClr val="007635"/>
    <a:srgbClr val="990000"/>
    <a:srgbClr val="5B9BD5"/>
    <a:srgbClr val="FF9B9B"/>
    <a:srgbClr val="00A249"/>
    <a:srgbClr val="0F0F7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4" autoAdjust="0"/>
    <p:restoredTop sz="91059" autoAdjust="0"/>
  </p:normalViewPr>
  <p:slideViewPr>
    <p:cSldViewPr snapToGrid="0" showGuides="1">
      <p:cViewPr varScale="1">
        <p:scale>
          <a:sx n="55" d="100"/>
          <a:sy n="55" d="100"/>
        </p:scale>
        <p:origin x="114" y="1146"/>
      </p:cViewPr>
      <p:guideLst>
        <p:guide pos="3908"/>
        <p:guide orient="horz" pos="1661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Choi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+mn-ea"/>
                <a:cs typeface="lato"/>
              </a:rPr>
              <a:t>DBS: Dynamic Batch Size For Distributed Deep Neural Network Training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Qing Ye,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Yuhao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Zhou,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Mingjia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Shi,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Yanan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Sun,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Jiancheng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Lv</a:t>
            </a:r>
            <a:endParaRPr lang="en-US" altLang="ko-KR" sz="2200" b="1" dirty="0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06C75-48C8-4C70-B725-73784E781BC2}"/>
              </a:ext>
            </a:extLst>
          </p:cNvPr>
          <p:cNvSpPr txBox="1"/>
          <p:nvPr/>
        </p:nvSpPr>
        <p:spPr>
          <a:xfrm>
            <a:off x="5023086" y="509515"/>
            <a:ext cx="236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Arial" panose="020B0604020202020204" pitchFamily="34" charset="0"/>
              </a:rPr>
              <a:t>arXiv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9862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/>
              <a:t>Dynamic batch size </a:t>
            </a:r>
          </a:p>
          <a:p>
            <a:pPr lvl="1">
              <a:buFont typeface="Wingdings"/>
              <a:buChar char="§"/>
            </a:pPr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batch size,  sub-data </a:t>
            </a:r>
            <a:r>
              <a:rPr lang="ko-KR" altLang="en-US" dirty="0"/>
              <a:t>크기</a:t>
            </a:r>
            <a:r>
              <a:rPr lang="en-US" altLang="ko-KR" dirty="0"/>
              <a:t> </a:t>
            </a:r>
            <a:r>
              <a:rPr lang="ko-KR" altLang="en-US" dirty="0"/>
              <a:t>조절이 동적으로 가능한 </a:t>
            </a:r>
            <a:r>
              <a:rPr lang="en-US" altLang="ko-KR" dirty="0"/>
              <a:t>S-SGD</a:t>
            </a:r>
          </a:p>
          <a:p>
            <a:pPr>
              <a:buFont typeface="Wingdings"/>
              <a:buChar char="§"/>
            </a:pPr>
            <a:r>
              <a:rPr lang="en-US" altLang="ko-KR" dirty="0"/>
              <a:t>Epoch</a:t>
            </a:r>
            <a:r>
              <a:rPr lang="ko-KR" altLang="en-US" dirty="0"/>
              <a:t>마다 </a:t>
            </a:r>
            <a:r>
              <a:rPr lang="en-US" altLang="ko-KR" dirty="0"/>
              <a:t>machine  </a:t>
            </a:r>
            <a:r>
              <a:rPr lang="ko-KR" altLang="en-US" dirty="0"/>
              <a:t>성능평가</a:t>
            </a:r>
            <a:endParaRPr lang="en-US" altLang="ko-KR" dirty="0"/>
          </a:p>
          <a:p>
            <a:pPr>
              <a:buFont typeface="Wingdings"/>
              <a:buChar char="§"/>
            </a:pPr>
            <a:r>
              <a:rPr lang="en-US" altLang="ko-KR" dirty="0"/>
              <a:t>Load balance </a:t>
            </a:r>
            <a:r>
              <a:rPr lang="ko-KR" altLang="en-US" dirty="0"/>
              <a:t>유지 </a:t>
            </a:r>
            <a:endParaRPr lang="en-US" altLang="ko-KR" dirty="0"/>
          </a:p>
          <a:p>
            <a:pPr>
              <a:buFont typeface="Wingdings"/>
              <a:buChar char="§"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DBS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6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Performance factor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CAB05F0-1F35-4CA8-9165-C06C1BAB8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740" y="917563"/>
                <a:ext cx="11757660" cy="51460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Machine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epoch performance factor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전체 데이터에 대한 </a:t>
                </a:r>
                <a:r>
                  <a:rPr lang="en-US" altLang="ko-KR" dirty="0"/>
                  <a:t>Machine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에 분할된 데이터 비율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dirty="0"/>
                  <a:t> : Machine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번째 </a:t>
                </a:r>
                <a:r>
                  <a:rPr lang="en-US" altLang="ko-KR" dirty="0"/>
                  <a:t>epoch </a:t>
                </a:r>
                <a:r>
                  <a:rPr lang="ko-KR" altLang="en-US" dirty="0"/>
                  <a:t>수행시간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p>
                        </m:sSub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수행시간이 짧고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분할데이터 비율이 클 수록 높은 값 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CAB05F0-1F35-4CA8-9165-C06C1BAB8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" y="917563"/>
                <a:ext cx="11757660" cy="51460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4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Dynamic batch algorithm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CAB05F0-1F35-4CA8-9165-C06C1BAB8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740" y="917563"/>
                <a:ext cx="11757660" cy="5146052"/>
              </a:xfrm>
            </p:spPr>
            <p:txBody>
              <a:bodyPr/>
              <a:lstStyle/>
              <a:p>
                <a:r>
                  <a:rPr lang="ko-KR" altLang="en-US" dirty="0"/>
                  <a:t>초기상태</a:t>
                </a:r>
                <a:r>
                  <a:rPr lang="en-US" altLang="ko-KR" dirty="0"/>
                  <a:t>(epoch=0)</a:t>
                </a:r>
                <a:r>
                  <a:rPr lang="ko-KR" altLang="en-US" dirty="0"/>
                  <a:t>인 경우 모든 </a:t>
                </a:r>
                <a:r>
                  <a:rPr lang="en-US" altLang="ko-KR" dirty="0"/>
                  <a:t>machine</a:t>
                </a:r>
                <a:r>
                  <a:rPr lang="ko-KR" altLang="en-US" dirty="0"/>
                  <a:t>은 균일분배</a:t>
                </a:r>
                <a:endParaRPr lang="en-US" altLang="ko-KR" dirty="0"/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machine </a:t>
                </a:r>
                <a:r>
                  <a:rPr lang="ko-KR" altLang="en-US" dirty="0"/>
                  <a:t>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b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 후 </a:t>
                </a:r>
                <a:r>
                  <a:rPr lang="en-US" altLang="ko-KR" dirty="0"/>
                  <a:t>batch size ratio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 </a:t>
                </a:r>
                <a:endParaRPr lang="en-US" altLang="ko-KR" dirty="0"/>
              </a:p>
              <a:p>
                <a:r>
                  <a:rPr lang="en-US" altLang="ko-KR" dirty="0"/>
                  <a:t>Machine</a:t>
                </a:r>
                <a:r>
                  <a:rPr lang="ko-KR" altLang="en-US" dirty="0"/>
                  <a:t>별 </a:t>
                </a:r>
                <a:r>
                  <a:rPr lang="en-US" altLang="ko-KR" dirty="0"/>
                  <a:t>batch size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𝑤h𝑜𝑙𝑒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𝑏𝑎𝑡𝑐h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𝑠𝑖𝑧𝑒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계산된 개별 </a:t>
                </a:r>
                <a:r>
                  <a:rPr lang="en-US" altLang="ko-KR" dirty="0"/>
                  <a:t>batch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size</a:t>
                </a:r>
                <a:r>
                  <a:rPr lang="ko-KR" altLang="en-US" dirty="0"/>
                  <a:t> 값으로 </a:t>
                </a:r>
                <a:r>
                  <a:rPr lang="en-US" altLang="ko-KR" dirty="0"/>
                  <a:t>sub-dataset range </a:t>
                </a:r>
                <a:r>
                  <a:rPr lang="ko-KR" altLang="en-US" dirty="0"/>
                  <a:t>반환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CAB05F0-1F35-4CA8-9165-C06C1BAB8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" y="917563"/>
                <a:ext cx="11757660" cy="5146052"/>
              </a:xfrm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1C7447B-1AE9-4107-AAD8-DA357076F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07" y="4002493"/>
            <a:ext cx="5421093" cy="246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5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Dynamic dataset adjust algorithm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CAB05F0-1F35-4CA8-9165-C06C1BAB8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740" y="917563"/>
                <a:ext cx="11757660" cy="5146052"/>
              </a:xfrm>
            </p:spPr>
            <p:txBody>
              <a:bodyPr/>
              <a:lstStyle/>
              <a:p>
                <a:r>
                  <a:rPr lang="en-US" altLang="ko-KR" dirty="0"/>
                  <a:t>Machine</a:t>
                </a:r>
                <a:r>
                  <a:rPr lang="ko-KR" altLang="en-US" dirty="0"/>
                  <a:t>별 할당된 </a:t>
                </a:r>
                <a:r>
                  <a:rPr lang="en-US" altLang="ko-KR" dirty="0"/>
                  <a:t>batch size </a:t>
                </a:r>
                <a:r>
                  <a:rPr lang="ko-KR" altLang="en-US" dirty="0"/>
                  <a:t>비율에 따라 </a:t>
                </a:r>
                <a:r>
                  <a:rPr lang="en-US" altLang="ko-KR" dirty="0"/>
                  <a:t>sub-data </a:t>
                </a:r>
                <a:r>
                  <a:rPr lang="ko-KR" altLang="en-US" dirty="0"/>
                  <a:t>분배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실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형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태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ko-KR" altLang="en-US" dirty="0"/>
                  <a:t>을 정수로 변경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ko-KR" dirty="0"/>
                  <a:t> (parameter</a:t>
                </a:r>
                <a:r>
                  <a:rPr lang="ko-KR" altLang="en-US" dirty="0"/>
                  <a:t>는 정수형태로 제공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편</m:t>
                    </m:r>
                  </m:oMath>
                </a14:m>
                <a:r>
                  <a:rPr lang="ko-KR" altLang="en-US" dirty="0"/>
                  <a:t>차</a:t>
                </a:r>
                <a:r>
                  <a:rPr lang="en-US" altLang="ko-KR" dirty="0"/>
                  <a:t> k </a:t>
                </a:r>
                <a:r>
                  <a:rPr lang="ko-KR" altLang="en-US" dirty="0"/>
                  <a:t>계산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데이터 분할 시 반영 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내림차순 정렬 후 상위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번째 까지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 올림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정규화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값 비율 만큼 </a:t>
                </a:r>
                <a:r>
                  <a:rPr lang="en-US" altLang="ko-KR" dirty="0"/>
                  <a:t>machine </a:t>
                </a:r>
                <a:r>
                  <a:rPr lang="ko-KR" altLang="en-US" dirty="0"/>
                  <a:t>데이터 범위 반환 </a:t>
                </a:r>
                <a:endParaRPr lang="en-US" altLang="ko-KR" dirty="0"/>
              </a:p>
              <a:p>
                <a:pPr lvl="1"/>
                <a:r>
                  <a:rPr lang="en-US" altLang="ko-KR" sz="1800" dirty="0"/>
                  <a:t>Return [[0, 0.22], [0.22, 0.47], [0.47, 0.78], [0.78, 1]]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CAB05F0-1F35-4CA8-9165-C06C1BAB8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" y="917563"/>
                <a:ext cx="11757660" cy="5146052"/>
              </a:xfrm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ED9BCD1-FE9F-403D-8A07-2EADDF905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16" y="3429000"/>
            <a:ext cx="5869299" cy="3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9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 err="1"/>
              <a:t>Teslar</a:t>
            </a:r>
            <a:r>
              <a:rPr lang="ko-KR" altLang="en-US" dirty="0"/>
              <a:t> </a:t>
            </a:r>
            <a:r>
              <a:rPr lang="en-US" altLang="ko-KR" dirty="0"/>
              <a:t>V100,</a:t>
            </a:r>
            <a:r>
              <a:rPr lang="ko-KR" altLang="en-US" dirty="0"/>
              <a:t> </a:t>
            </a:r>
            <a:r>
              <a:rPr lang="en-US" altLang="ko-KR" dirty="0"/>
              <a:t>4GPUs</a:t>
            </a:r>
          </a:p>
          <a:p>
            <a:pPr>
              <a:buFont typeface="Wingdings"/>
              <a:buChar char="§"/>
            </a:pPr>
            <a:r>
              <a:rPr lang="en-US" altLang="ko-KR" dirty="0"/>
              <a:t>Model: ResNet101</a:t>
            </a:r>
          </a:p>
          <a:p>
            <a:pPr>
              <a:buFont typeface="Wingdings"/>
              <a:buChar char="§"/>
            </a:pPr>
            <a:r>
              <a:rPr lang="en-US" altLang="ko-KR" dirty="0"/>
              <a:t>Dataset: Cifar10</a:t>
            </a:r>
          </a:p>
          <a:p>
            <a:pPr>
              <a:buFont typeface="Wingdings"/>
              <a:buChar char="§"/>
            </a:pPr>
            <a:r>
              <a:rPr lang="en-US" altLang="ko-KR" dirty="0"/>
              <a:t>Baseline: S-SGD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Experiment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50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9E50A6-F8EC-4CE4-BEEE-614599122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866127"/>
            <a:ext cx="8150860" cy="3309920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Experiment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07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Experiment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A56C4EA-7978-4470-8C1F-98E064796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1144279"/>
            <a:ext cx="8434874" cy="2985118"/>
          </a:xfrm>
        </p:spPr>
      </p:pic>
    </p:spTree>
    <p:extLst>
      <p:ext uri="{BB962C8B-B14F-4D97-AF65-F5344CB8AC3E}">
        <p14:creationId xmlns:p14="http://schemas.microsoft.com/office/powerpoint/2010/main" val="349706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Conclusion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E5D7A8C-D183-4FC2-B389-EEF81BAA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 machine </a:t>
            </a:r>
            <a:r>
              <a:rPr lang="ko-KR" altLang="en-US" dirty="0"/>
              <a:t>환경에서 각 </a:t>
            </a:r>
            <a:r>
              <a:rPr lang="en-US" altLang="ko-KR" dirty="0"/>
              <a:t>machine </a:t>
            </a:r>
            <a:r>
              <a:rPr lang="ko-KR" altLang="en-US" dirty="0"/>
              <a:t>성능에 따라 동적으로 </a:t>
            </a:r>
            <a:r>
              <a:rPr lang="en-US" altLang="ko-KR" dirty="0"/>
              <a:t>batch size </a:t>
            </a:r>
            <a:r>
              <a:rPr lang="ko-KR" altLang="en-US" dirty="0"/>
              <a:t>조절</a:t>
            </a:r>
            <a:endParaRPr lang="en-US" altLang="ko-KR" dirty="0"/>
          </a:p>
          <a:p>
            <a:r>
              <a:rPr lang="en-US" altLang="ko-KR" dirty="0"/>
              <a:t>epoch </a:t>
            </a:r>
            <a:r>
              <a:rPr lang="ko-KR" altLang="en-US" dirty="0"/>
              <a:t>마다 </a:t>
            </a:r>
            <a:r>
              <a:rPr lang="en-US" altLang="ko-KR" dirty="0"/>
              <a:t>machine </a:t>
            </a:r>
            <a:r>
              <a:rPr lang="ko-KR" altLang="en-US" dirty="0"/>
              <a:t>성능 측정 </a:t>
            </a:r>
            <a:endParaRPr lang="en-US" altLang="ko-KR" dirty="0"/>
          </a:p>
          <a:p>
            <a:r>
              <a:rPr lang="en-US" altLang="ko-KR" dirty="0"/>
              <a:t>Performance facto</a:t>
            </a:r>
            <a:r>
              <a:rPr lang="ko-KR" altLang="en-US" dirty="0"/>
              <a:t>가 큰 </a:t>
            </a:r>
            <a:r>
              <a:rPr lang="en-US" altLang="ko-KR" dirty="0"/>
              <a:t>machine</a:t>
            </a:r>
            <a:r>
              <a:rPr lang="ko-KR" altLang="en-US" dirty="0"/>
              <a:t>에 더 큰 </a:t>
            </a:r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size, sub-data </a:t>
            </a:r>
            <a:r>
              <a:rPr lang="ko-KR" altLang="en-US" dirty="0"/>
              <a:t>할당 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S-SGD </a:t>
            </a:r>
            <a:r>
              <a:rPr lang="ko-KR" altLang="en-US" dirty="0"/>
              <a:t>보다 </a:t>
            </a:r>
            <a:r>
              <a:rPr lang="en-US" altLang="ko-KR" dirty="0"/>
              <a:t>Utilization </a:t>
            </a:r>
            <a:r>
              <a:rPr lang="ko-KR" altLang="en-US" dirty="0"/>
              <a:t>향상</a:t>
            </a:r>
            <a:endParaRPr lang="en-US" altLang="ko-KR" dirty="0"/>
          </a:p>
          <a:p>
            <a:r>
              <a:rPr lang="en-US" altLang="ko-KR" dirty="0"/>
              <a:t>Epoch </a:t>
            </a:r>
            <a:r>
              <a:rPr lang="ko-KR" altLang="en-US" dirty="0"/>
              <a:t>실행시간 </a:t>
            </a:r>
            <a:r>
              <a:rPr lang="en-US" altLang="ko-KR" dirty="0"/>
              <a:t>12% </a:t>
            </a:r>
            <a:r>
              <a:rPr lang="ko-KR" altLang="en-US"/>
              <a:t>감소 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188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6232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Generally, large-scale DNN is shared by computational workers </a:t>
            </a:r>
          </a:p>
          <a:p>
            <a:pPr lvl="1"/>
            <a:r>
              <a:rPr lang="en-US" altLang="ko-KR" dirty="0">
                <a:cs typeface="lato"/>
              </a:rPr>
              <a:t>Accelerate training performance by parallelism</a:t>
            </a:r>
          </a:p>
          <a:p>
            <a:r>
              <a:rPr lang="en-US" altLang="ko-KR" dirty="0">
                <a:cs typeface="lato"/>
              </a:rPr>
              <a:t>Distributed training </a:t>
            </a:r>
          </a:p>
          <a:p>
            <a:pPr lvl="1"/>
            <a:r>
              <a:rPr lang="en-US" altLang="ko-KR" dirty="0">
                <a:cs typeface="lato"/>
              </a:rPr>
              <a:t>Task distribution</a:t>
            </a:r>
          </a:p>
          <a:p>
            <a:pPr lvl="1"/>
            <a:r>
              <a:rPr lang="en-US" altLang="ko-KR" dirty="0">
                <a:cs typeface="lato"/>
              </a:rPr>
              <a:t>Parameter synchronization</a:t>
            </a:r>
          </a:p>
          <a:p>
            <a:pPr lvl="1"/>
            <a:r>
              <a:rPr lang="en-US" altLang="ko-KR" dirty="0">
                <a:cs typeface="lato"/>
              </a:rPr>
              <a:t>Gradient assemble</a:t>
            </a:r>
          </a:p>
          <a:p>
            <a:pPr lvl="1"/>
            <a:endParaRPr lang="en-US" altLang="ko-KR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Introduction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B35D55-0F50-4B68-8E26-2D387670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470" y="3130070"/>
            <a:ext cx="3808583" cy="2791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287DE3-778F-4C35-93CF-4FD8EE7FA4D8}"/>
              </a:ext>
            </a:extLst>
          </p:cNvPr>
          <p:cNvSpPr txBox="1"/>
          <p:nvPr/>
        </p:nvSpPr>
        <p:spPr>
          <a:xfrm flipH="1">
            <a:off x="7306454" y="5936301"/>
            <a:ext cx="42607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5"/>
                </a:solidFill>
              </a:rPr>
              <a:t>https://ai.googleblog.com/2019/03/introducing-gpipe-open-source-library.html</a:t>
            </a:r>
            <a:endParaRPr lang="ko-KR" altLang="en-US" sz="9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0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36232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Generally, large-scale DNN is shared by computational workers </a:t>
            </a:r>
          </a:p>
          <a:p>
            <a:pPr lvl="1"/>
            <a:r>
              <a:rPr lang="en-US" altLang="ko-KR" dirty="0">
                <a:cs typeface="lato"/>
              </a:rPr>
              <a:t>Accelerate training performance by parallelism</a:t>
            </a:r>
          </a:p>
          <a:p>
            <a:r>
              <a:rPr lang="en-US" altLang="ko-KR" dirty="0">
                <a:cs typeface="lato"/>
              </a:rPr>
              <a:t>Distributed training </a:t>
            </a:r>
          </a:p>
          <a:p>
            <a:pPr lvl="1"/>
            <a:r>
              <a:rPr lang="en-US" altLang="ko-KR" dirty="0">
                <a:cs typeface="lato"/>
              </a:rPr>
              <a:t>Task distribution</a:t>
            </a:r>
          </a:p>
          <a:p>
            <a:pPr lvl="1"/>
            <a:r>
              <a:rPr lang="en-US" altLang="ko-KR" dirty="0">
                <a:cs typeface="lato"/>
              </a:rPr>
              <a:t>Parameter synchronization</a:t>
            </a:r>
          </a:p>
          <a:p>
            <a:pPr lvl="1"/>
            <a:r>
              <a:rPr lang="en-US" altLang="ko-KR" dirty="0">
                <a:cs typeface="lato"/>
              </a:rPr>
              <a:t>Gradient assemble</a:t>
            </a:r>
          </a:p>
          <a:p>
            <a:pPr lvl="1"/>
            <a:endParaRPr lang="en-US" altLang="ko-KR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ea typeface="+mn-lt"/>
              <a:cs typeface="+mn-lt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en-US" altLang="ko-KR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Introduction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27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Task distribution </a:t>
            </a:r>
          </a:p>
          <a:p>
            <a:pPr lvl="1"/>
            <a:r>
              <a:rPr lang="ko-KR" altLang="en-US" dirty="0"/>
              <a:t>모델의 규모가 커 단일 </a:t>
            </a:r>
            <a:r>
              <a:rPr lang="en-US" altLang="ko-KR" dirty="0"/>
              <a:t>machine</a:t>
            </a:r>
            <a:r>
              <a:rPr lang="ko-KR" altLang="en-US" dirty="0"/>
              <a:t>에 로드되지 않을 경우</a:t>
            </a:r>
            <a:endParaRPr lang="en-US" altLang="ko-KR" dirty="0"/>
          </a:p>
          <a:p>
            <a:pPr lvl="1"/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parameter communication</a:t>
            </a:r>
            <a:r>
              <a:rPr lang="ko-KR" altLang="en-US" dirty="0"/>
              <a:t> </a:t>
            </a:r>
            <a:r>
              <a:rPr lang="en-US" altLang="ko-KR" dirty="0"/>
              <a:t>cost </a:t>
            </a:r>
            <a:r>
              <a:rPr lang="ko-KR" altLang="en-US" dirty="0"/>
              <a:t>존재 </a:t>
            </a:r>
            <a:endParaRPr lang="en-US" altLang="ko-KR" dirty="0">
              <a:cs typeface="lato"/>
            </a:endParaRPr>
          </a:p>
          <a:p>
            <a:pPr>
              <a:buFont typeface="Wingdings"/>
              <a:buChar char="§"/>
            </a:pPr>
            <a:r>
              <a:rPr lang="en-US" altLang="ko-KR" dirty="0">
                <a:cs typeface="lato"/>
              </a:rPr>
              <a:t>Data distribution</a:t>
            </a:r>
          </a:p>
          <a:p>
            <a:pPr lvl="1"/>
            <a:r>
              <a:rPr lang="ko-KR" altLang="en-US" dirty="0"/>
              <a:t>훈련속도 가속을 위해 학습데이터 분할 병렬처리 </a:t>
            </a:r>
            <a:endParaRPr lang="en-US" altLang="ko-KR" dirty="0"/>
          </a:p>
          <a:p>
            <a:pPr lvl="1"/>
            <a:r>
              <a:rPr lang="ko-KR" altLang="en-US" dirty="0"/>
              <a:t>복제된 모델이  </a:t>
            </a:r>
            <a:r>
              <a:rPr lang="en-US" altLang="ko-KR" dirty="0"/>
              <a:t>machine</a:t>
            </a:r>
            <a:r>
              <a:rPr lang="ko-KR" altLang="en-US" dirty="0"/>
              <a:t>단위 개별학습 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machine </a:t>
            </a:r>
            <a:r>
              <a:rPr lang="ko-KR" altLang="en-US" dirty="0"/>
              <a:t>별 업데이트된 가중치 취합 및 재분배 </a:t>
            </a:r>
            <a:endParaRPr lang="en-US" altLang="ko-KR" dirty="0"/>
          </a:p>
          <a:p>
            <a:pPr lvl="1"/>
            <a:r>
              <a:rPr lang="en-US" altLang="ko-KR" dirty="0"/>
              <a:t>Machine </a:t>
            </a:r>
            <a:r>
              <a:rPr lang="ko-KR" altLang="en-US" dirty="0"/>
              <a:t>동기</a:t>
            </a:r>
            <a:r>
              <a:rPr lang="en-US" altLang="ko-KR" dirty="0"/>
              <a:t>, </a:t>
            </a:r>
            <a:r>
              <a:rPr lang="ko-KR" altLang="en-US" dirty="0"/>
              <a:t>비동기 방식 존재 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Introduction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08B281-C4D5-450F-93B2-6C5149BCF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06" y="1059093"/>
            <a:ext cx="2131450" cy="1805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2795AD-75F5-4646-808B-277847F0DA69}"/>
              </a:ext>
            </a:extLst>
          </p:cNvPr>
          <p:cNvSpPr txBox="1"/>
          <p:nvPr/>
        </p:nvSpPr>
        <p:spPr>
          <a:xfrm>
            <a:off x="6948726" y="2925926"/>
            <a:ext cx="5214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5"/>
                </a:solidFill>
              </a:rPr>
              <a:t>Model parallelism, Jeffrey Dean, 2012. Large scale distributed deep networks.</a:t>
            </a:r>
          </a:p>
          <a:p>
            <a:r>
              <a:rPr lang="en-US" altLang="ko-KR" sz="1100" dirty="0">
                <a:solidFill>
                  <a:schemeClr val="accent5"/>
                </a:solidFill>
              </a:rPr>
              <a:t>In Proceedings NIPS'12. Curran Associates Inc., Red Hook, NY, USA, 1223–1231.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75882B-0282-4337-AFC0-FE39D5657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792" y="3295852"/>
            <a:ext cx="3270074" cy="23642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3ED860-0566-4ACB-B198-D7B06D317FC9}"/>
              </a:ext>
            </a:extLst>
          </p:cNvPr>
          <p:cNvSpPr txBox="1"/>
          <p:nvPr/>
        </p:nvSpPr>
        <p:spPr>
          <a:xfrm>
            <a:off x="6977111" y="5633324"/>
            <a:ext cx="5214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5"/>
                </a:solidFill>
              </a:rPr>
              <a:t>Data parallelism, Jeffrey Dean, 2012. Large scale distributed deep networks.</a:t>
            </a:r>
          </a:p>
          <a:p>
            <a:r>
              <a:rPr lang="en-US" altLang="ko-KR" sz="1100" dirty="0">
                <a:solidFill>
                  <a:schemeClr val="accent5"/>
                </a:solidFill>
              </a:rPr>
              <a:t>In Proceedings NIPS'12. Curran Associates Inc., Red Hook, NY, USA, 1223–1231.</a:t>
            </a:r>
          </a:p>
        </p:txBody>
      </p:sp>
    </p:spTree>
    <p:extLst>
      <p:ext uri="{BB962C8B-B14F-4D97-AF65-F5344CB8AC3E}">
        <p14:creationId xmlns:p14="http://schemas.microsoft.com/office/powerpoint/2010/main" val="348917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>
            <a:extLst>
              <a:ext uri="{FF2B5EF4-FFF2-40B4-BE49-F238E27FC236}">
                <a16:creationId xmlns:a16="http://schemas.microsoft.com/office/drawing/2014/main" id="{50F86E8D-4A47-4CAD-A9E8-825A85C8EECE}"/>
              </a:ext>
            </a:extLst>
          </p:cNvPr>
          <p:cNvSpPr/>
          <p:nvPr/>
        </p:nvSpPr>
        <p:spPr>
          <a:xfrm>
            <a:off x="5136629" y="3585743"/>
            <a:ext cx="2803932" cy="208690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/>
              <a:t>SGD(stochastic gradient descent)</a:t>
            </a:r>
          </a:p>
          <a:p>
            <a:pPr lvl="1">
              <a:buFont typeface="Wingdings"/>
              <a:buChar char="§"/>
            </a:pPr>
            <a:r>
              <a:rPr lang="ko-KR" altLang="en-US" dirty="0"/>
              <a:t>확률적 </a:t>
            </a:r>
            <a:r>
              <a:rPr lang="ko-KR" altLang="en-US" dirty="0" err="1"/>
              <a:t>경사하강법</a:t>
            </a:r>
            <a:endParaRPr lang="en-US" altLang="ko-KR" dirty="0"/>
          </a:p>
          <a:p>
            <a:pPr lvl="1">
              <a:buFont typeface="Wingdings"/>
              <a:buChar char="§"/>
            </a:pPr>
            <a:r>
              <a:rPr lang="ko-KR" altLang="en-US" dirty="0"/>
              <a:t>훈련데이터 중 일부</a:t>
            </a:r>
            <a:r>
              <a:rPr lang="en-US" altLang="ko-KR" dirty="0"/>
              <a:t>(mini</a:t>
            </a:r>
            <a:r>
              <a:rPr lang="ko-KR" altLang="en-US" dirty="0"/>
              <a:t> </a:t>
            </a:r>
            <a:r>
              <a:rPr lang="en-US" altLang="ko-KR" dirty="0"/>
              <a:t>batch)</a:t>
            </a:r>
            <a:r>
              <a:rPr lang="ko-KR" altLang="en-US" dirty="0"/>
              <a:t>만 확률적으로</a:t>
            </a:r>
            <a:r>
              <a:rPr lang="en-US" altLang="ko-KR" dirty="0"/>
              <a:t>(Random)</a:t>
            </a:r>
            <a:r>
              <a:rPr lang="ko-KR" altLang="en-US" dirty="0"/>
              <a:t> 선택 후 모델을 통과시켜 </a:t>
            </a:r>
            <a:r>
              <a:rPr lang="en-US" altLang="ko-KR" dirty="0"/>
              <a:t>loss</a:t>
            </a:r>
            <a:r>
              <a:rPr lang="ko-KR" altLang="en-US" dirty="0"/>
              <a:t> 계산</a:t>
            </a:r>
            <a:r>
              <a:rPr lang="en-US" altLang="ko-KR" dirty="0"/>
              <a:t>,</a:t>
            </a:r>
          </a:p>
          <a:p>
            <a:pPr lvl="1">
              <a:buFont typeface="Wingdings"/>
              <a:buChar char="§"/>
            </a:pPr>
            <a:r>
              <a:rPr lang="ko-KR" altLang="en-US" dirty="0"/>
              <a:t>각 </a:t>
            </a:r>
            <a:r>
              <a:rPr lang="en-US" altLang="ko-KR" dirty="0"/>
              <a:t>loss</a:t>
            </a:r>
            <a:r>
              <a:rPr lang="ko-KR" altLang="en-US" dirty="0"/>
              <a:t>값에 대한 기울기 값의 평균값으로 모델의</a:t>
            </a:r>
            <a:r>
              <a:rPr lang="en-US" altLang="ko-KR" dirty="0"/>
              <a:t> </a:t>
            </a:r>
            <a:r>
              <a:rPr lang="ko-KR" altLang="en-US" dirty="0"/>
              <a:t>가중치를 업데이트 하는 최적화 기법 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Introduction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684F4B-1890-4362-8E6B-40539469E69D}"/>
              </a:ext>
            </a:extLst>
          </p:cNvPr>
          <p:cNvSpPr/>
          <p:nvPr/>
        </p:nvSpPr>
        <p:spPr>
          <a:xfrm>
            <a:off x="205740" y="3560329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7064B-2506-4671-BF3E-B1BD685D2D16}"/>
              </a:ext>
            </a:extLst>
          </p:cNvPr>
          <p:cNvSpPr/>
          <p:nvPr/>
        </p:nvSpPr>
        <p:spPr>
          <a:xfrm>
            <a:off x="205740" y="3683304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1F0BCF-7BF3-437E-A19A-69F7173A56EE}"/>
              </a:ext>
            </a:extLst>
          </p:cNvPr>
          <p:cNvSpPr/>
          <p:nvPr/>
        </p:nvSpPr>
        <p:spPr>
          <a:xfrm>
            <a:off x="205740" y="3806499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A04223-2146-49EF-9F61-7BF892E4B7D8}"/>
              </a:ext>
            </a:extLst>
          </p:cNvPr>
          <p:cNvSpPr/>
          <p:nvPr/>
        </p:nvSpPr>
        <p:spPr>
          <a:xfrm>
            <a:off x="205740" y="3929474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861395-0E62-4B13-9172-6B7CA2777B53}"/>
              </a:ext>
            </a:extLst>
          </p:cNvPr>
          <p:cNvSpPr/>
          <p:nvPr/>
        </p:nvSpPr>
        <p:spPr>
          <a:xfrm>
            <a:off x="205740" y="4068656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EB4EC3-F0BA-421C-A17B-036099C36D10}"/>
              </a:ext>
            </a:extLst>
          </p:cNvPr>
          <p:cNvSpPr/>
          <p:nvPr/>
        </p:nvSpPr>
        <p:spPr>
          <a:xfrm>
            <a:off x="205740" y="4191631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6EB10A-AB3A-4252-9497-8E9403B4BD18}"/>
              </a:ext>
            </a:extLst>
          </p:cNvPr>
          <p:cNvSpPr/>
          <p:nvPr/>
        </p:nvSpPr>
        <p:spPr>
          <a:xfrm>
            <a:off x="205740" y="4314826"/>
            <a:ext cx="906018" cy="13918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3C42B8-2B24-47C3-9EC6-C3718C9D17B6}"/>
              </a:ext>
            </a:extLst>
          </p:cNvPr>
          <p:cNvSpPr/>
          <p:nvPr/>
        </p:nvSpPr>
        <p:spPr>
          <a:xfrm>
            <a:off x="205740" y="4437801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97D989-7CD7-4812-965E-A7A294596F2B}"/>
              </a:ext>
            </a:extLst>
          </p:cNvPr>
          <p:cNvSpPr/>
          <p:nvPr/>
        </p:nvSpPr>
        <p:spPr>
          <a:xfrm>
            <a:off x="205740" y="4560996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FFEAC5-F8B1-42CA-9E63-63E22B131860}"/>
              </a:ext>
            </a:extLst>
          </p:cNvPr>
          <p:cNvSpPr/>
          <p:nvPr/>
        </p:nvSpPr>
        <p:spPr>
          <a:xfrm>
            <a:off x="205740" y="4683971"/>
            <a:ext cx="906018" cy="13918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DC0D65-ADEB-4F1B-A6D3-FF618BF1224C}"/>
              </a:ext>
            </a:extLst>
          </p:cNvPr>
          <p:cNvSpPr/>
          <p:nvPr/>
        </p:nvSpPr>
        <p:spPr>
          <a:xfrm>
            <a:off x="205740" y="4807166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0F9C18-712E-43A3-8489-BB6DF3D2379E}"/>
              </a:ext>
            </a:extLst>
          </p:cNvPr>
          <p:cNvSpPr/>
          <p:nvPr/>
        </p:nvSpPr>
        <p:spPr>
          <a:xfrm>
            <a:off x="205740" y="4930141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B4B09B-FD9B-4B37-9BB4-32E9A413BAFC}"/>
              </a:ext>
            </a:extLst>
          </p:cNvPr>
          <p:cNvSpPr/>
          <p:nvPr/>
        </p:nvSpPr>
        <p:spPr>
          <a:xfrm>
            <a:off x="205740" y="5069323"/>
            <a:ext cx="906018" cy="13918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7F17A4-8FD6-4062-8CFB-7AA857A41CD5}"/>
              </a:ext>
            </a:extLst>
          </p:cNvPr>
          <p:cNvSpPr/>
          <p:nvPr/>
        </p:nvSpPr>
        <p:spPr>
          <a:xfrm>
            <a:off x="205740" y="5192298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F7796E-00D2-439B-9C6D-00427F3836BE}"/>
              </a:ext>
            </a:extLst>
          </p:cNvPr>
          <p:cNvSpPr/>
          <p:nvPr/>
        </p:nvSpPr>
        <p:spPr>
          <a:xfrm>
            <a:off x="205740" y="5315493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23C07E-1AF1-4094-95C1-D82646F2AF93}"/>
              </a:ext>
            </a:extLst>
          </p:cNvPr>
          <p:cNvSpPr/>
          <p:nvPr/>
        </p:nvSpPr>
        <p:spPr>
          <a:xfrm>
            <a:off x="205740" y="5438468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34DB74-C5EB-4964-9F74-C231B1E07C28}"/>
              </a:ext>
            </a:extLst>
          </p:cNvPr>
          <p:cNvSpPr/>
          <p:nvPr/>
        </p:nvSpPr>
        <p:spPr>
          <a:xfrm>
            <a:off x="204787" y="5577650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FFEFC2-AEA7-4B39-9007-99B623404232}"/>
              </a:ext>
            </a:extLst>
          </p:cNvPr>
          <p:cNvSpPr/>
          <p:nvPr/>
        </p:nvSpPr>
        <p:spPr>
          <a:xfrm>
            <a:off x="204787" y="5716832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DB3EB6-D81F-47F0-B678-9412B24C7EC5}"/>
              </a:ext>
            </a:extLst>
          </p:cNvPr>
          <p:cNvSpPr/>
          <p:nvPr/>
        </p:nvSpPr>
        <p:spPr>
          <a:xfrm>
            <a:off x="204787" y="5839807"/>
            <a:ext cx="906018" cy="13918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1CD8D8-886C-4808-AC29-D93C23BD3CC8}"/>
              </a:ext>
            </a:extLst>
          </p:cNvPr>
          <p:cNvSpPr/>
          <p:nvPr/>
        </p:nvSpPr>
        <p:spPr>
          <a:xfrm>
            <a:off x="204787" y="5963002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172936-94A0-4739-8A27-2C75F28D819C}"/>
              </a:ext>
            </a:extLst>
          </p:cNvPr>
          <p:cNvSpPr/>
          <p:nvPr/>
        </p:nvSpPr>
        <p:spPr>
          <a:xfrm>
            <a:off x="204787" y="6085977"/>
            <a:ext cx="906018" cy="13918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062535F-CA17-4B36-B028-FAD1982A94A2}"/>
              </a:ext>
            </a:extLst>
          </p:cNvPr>
          <p:cNvCxnSpPr>
            <a:stCxn id="22" idx="3"/>
            <a:endCxn id="25" idx="3"/>
          </p:cNvCxnSpPr>
          <p:nvPr/>
        </p:nvCxnSpPr>
        <p:spPr>
          <a:xfrm>
            <a:off x="1111758" y="4384417"/>
            <a:ext cx="12700" cy="36914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23F15CD-D39F-45F5-AE1F-CFB05E8D8A25}"/>
              </a:ext>
            </a:extLst>
          </p:cNvPr>
          <p:cNvCxnSpPr>
            <a:cxnSpLocks/>
            <a:stCxn id="25" idx="3"/>
            <a:endCxn id="28" idx="3"/>
          </p:cNvCxnSpPr>
          <p:nvPr/>
        </p:nvCxnSpPr>
        <p:spPr>
          <a:xfrm>
            <a:off x="1111758" y="4753562"/>
            <a:ext cx="12700" cy="385352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5D2E4B8-A260-4DD2-90FC-F49447CBF3CC}"/>
              </a:ext>
            </a:extLst>
          </p:cNvPr>
          <p:cNvCxnSpPr>
            <a:cxnSpLocks/>
            <a:stCxn id="28" idx="3"/>
            <a:endCxn id="34" idx="3"/>
          </p:cNvCxnSpPr>
          <p:nvPr/>
        </p:nvCxnSpPr>
        <p:spPr>
          <a:xfrm flipH="1">
            <a:off x="1110805" y="5138914"/>
            <a:ext cx="953" cy="770484"/>
          </a:xfrm>
          <a:prstGeom prst="bentConnector3">
            <a:avLst>
              <a:gd name="adj1" fmla="val -2398740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7820B19-F9CF-41F9-828C-45DA393BBC4D}"/>
              </a:ext>
            </a:extLst>
          </p:cNvPr>
          <p:cNvSpPr/>
          <p:nvPr/>
        </p:nvSpPr>
        <p:spPr>
          <a:xfrm>
            <a:off x="2115544" y="4132779"/>
            <a:ext cx="906018" cy="13918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0FE6AB-9135-4620-8246-A5D98598BEF9}"/>
              </a:ext>
            </a:extLst>
          </p:cNvPr>
          <p:cNvSpPr/>
          <p:nvPr/>
        </p:nvSpPr>
        <p:spPr>
          <a:xfrm>
            <a:off x="2115544" y="4274562"/>
            <a:ext cx="906018" cy="13918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055C6F5-07BA-406A-9B72-B73BAB4D7A12}"/>
              </a:ext>
            </a:extLst>
          </p:cNvPr>
          <p:cNvSpPr/>
          <p:nvPr/>
        </p:nvSpPr>
        <p:spPr>
          <a:xfrm>
            <a:off x="2115544" y="4413744"/>
            <a:ext cx="906018" cy="13918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84F9EF-C2B2-44D7-8137-422853DF65E7}"/>
              </a:ext>
            </a:extLst>
          </p:cNvPr>
          <p:cNvSpPr/>
          <p:nvPr/>
        </p:nvSpPr>
        <p:spPr>
          <a:xfrm>
            <a:off x="2381594" y="4559605"/>
            <a:ext cx="906018" cy="13918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82B623D-8753-46A7-9A7F-FCAF0FBC1FB4}"/>
              </a:ext>
            </a:extLst>
          </p:cNvPr>
          <p:cNvCxnSpPr>
            <a:cxnSpLocks/>
          </p:cNvCxnSpPr>
          <p:nvPr/>
        </p:nvCxnSpPr>
        <p:spPr>
          <a:xfrm flipV="1">
            <a:off x="1391390" y="4469248"/>
            <a:ext cx="614755" cy="611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E4A3CD7-4D5E-432D-8C63-B7D22375711F}"/>
              </a:ext>
            </a:extLst>
          </p:cNvPr>
          <p:cNvSpPr txBox="1"/>
          <p:nvPr/>
        </p:nvSpPr>
        <p:spPr>
          <a:xfrm>
            <a:off x="2024115" y="3845904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mini_batch</a:t>
            </a:r>
            <a:r>
              <a:rPr lang="en-US" altLang="ko-KR" sz="1200" b="1" dirty="0"/>
              <a:t>(n)</a:t>
            </a:r>
            <a:endParaRPr lang="ko-KR" altLang="en-US" sz="1200" b="1" dirty="0"/>
          </a:p>
        </p:txBody>
      </p:sp>
      <p:sp>
        <p:nvSpPr>
          <p:cNvPr id="73" name="순서도: 수동 연산 72">
            <a:extLst>
              <a:ext uri="{FF2B5EF4-FFF2-40B4-BE49-F238E27FC236}">
                <a16:creationId xmlns:a16="http://schemas.microsoft.com/office/drawing/2014/main" id="{3B0CCB59-5D67-48C4-BFA9-8EFE3EEF571A}"/>
              </a:ext>
            </a:extLst>
          </p:cNvPr>
          <p:cNvSpPr/>
          <p:nvPr/>
        </p:nvSpPr>
        <p:spPr>
          <a:xfrm rot="16200000">
            <a:off x="3434915" y="4307793"/>
            <a:ext cx="1778684" cy="642806"/>
          </a:xfrm>
          <a:prstGeom prst="flowChartManualOperation">
            <a:avLst/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3C89F7C-999B-444B-B58B-03A994406820}"/>
              </a:ext>
            </a:extLst>
          </p:cNvPr>
          <p:cNvCxnSpPr>
            <a:cxnSpLocks/>
          </p:cNvCxnSpPr>
          <p:nvPr/>
        </p:nvCxnSpPr>
        <p:spPr>
          <a:xfrm>
            <a:off x="3407508" y="4629196"/>
            <a:ext cx="537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58B8D5A-2B92-45CD-B963-94324B84D982}"/>
              </a:ext>
            </a:extLst>
          </p:cNvPr>
          <p:cNvSpPr txBox="1"/>
          <p:nvPr/>
        </p:nvSpPr>
        <p:spPr>
          <a:xfrm>
            <a:off x="4002080" y="4456783"/>
            <a:ext cx="78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model</a:t>
            </a:r>
            <a:endParaRPr lang="ko-KR" altLang="en-US" sz="1400" b="1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B8DDB83-ABA6-43D7-A7E5-B0F89E781B4D}"/>
              </a:ext>
            </a:extLst>
          </p:cNvPr>
          <p:cNvCxnSpPr>
            <a:cxnSpLocks/>
          </p:cNvCxnSpPr>
          <p:nvPr/>
        </p:nvCxnSpPr>
        <p:spPr>
          <a:xfrm>
            <a:off x="2574907" y="4169311"/>
            <a:ext cx="0" cy="430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37DFC60-9D9C-429A-B28D-C996C0D0DF4B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4652691" y="4629196"/>
            <a:ext cx="483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67C75F6-3EC8-4FBC-B50C-86841DC6728F}"/>
                  </a:ext>
                </a:extLst>
              </p:cNvPr>
              <p:cNvSpPr txBox="1"/>
              <p:nvPr/>
            </p:nvSpPr>
            <p:spPr>
              <a:xfrm>
                <a:off x="5218349" y="3799935"/>
                <a:ext cx="2777853" cy="1765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𝑒𝑠𝑡𝑖𝑚𝑎𝑡𝑒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sz="1400" b="0" dirty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sz="1400" b="0" dirty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sz="1400" b="0" dirty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𝒆𝒔𝒕𝒊𝒎𝒂𝒕𝒆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1400" b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67C75F6-3EC8-4FBC-B50C-86841DC67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349" y="3799935"/>
                <a:ext cx="2777853" cy="1765740"/>
              </a:xfrm>
              <a:prstGeom prst="rect">
                <a:avLst/>
              </a:prstGeom>
              <a:blipFill>
                <a:blip r:embed="rId2"/>
                <a:stretch>
                  <a:fillRect l="-2851" t="-3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2FC867-5A04-49B0-A3E3-5026D88EA558}"/>
              </a:ext>
            </a:extLst>
          </p:cNvPr>
          <p:cNvSpPr/>
          <p:nvPr/>
        </p:nvSpPr>
        <p:spPr>
          <a:xfrm>
            <a:off x="8415261" y="4366928"/>
            <a:ext cx="1213689" cy="524534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Update model variable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90E52DE-B9C3-43D4-9CCE-878A635FADE5}"/>
              </a:ext>
            </a:extLst>
          </p:cNvPr>
          <p:cNvSpPr txBox="1"/>
          <p:nvPr/>
        </p:nvSpPr>
        <p:spPr>
          <a:xfrm>
            <a:off x="5945109" y="3303355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SGD optimizer</a:t>
            </a:r>
            <a:endParaRPr lang="ko-KR" altLang="en-US" sz="1200" b="1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62AC1D4-6AEF-45F7-A0F7-1C0266E34074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7940561" y="4629195"/>
            <a:ext cx="4747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C0DB625E-5B05-47C0-9395-6ABFA5BF9D49}"/>
              </a:ext>
            </a:extLst>
          </p:cNvPr>
          <p:cNvCxnSpPr>
            <a:stCxn id="97" idx="2"/>
            <a:endCxn id="73" idx="1"/>
          </p:cNvCxnSpPr>
          <p:nvPr/>
        </p:nvCxnSpPr>
        <p:spPr>
          <a:xfrm rot="5400000">
            <a:off x="6448578" y="2767142"/>
            <a:ext cx="449208" cy="4697849"/>
          </a:xfrm>
          <a:prstGeom prst="bentConnector3">
            <a:avLst>
              <a:gd name="adj1" fmla="val 2591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A82D929-D64D-4C90-A564-2985AF597FF5}"/>
              </a:ext>
            </a:extLst>
          </p:cNvPr>
          <p:cNvSpPr txBox="1"/>
          <p:nvPr/>
        </p:nvSpPr>
        <p:spPr>
          <a:xfrm>
            <a:off x="8026329" y="3546105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err="1">
                <a:solidFill>
                  <a:schemeClr val="accent5"/>
                </a:solidFill>
              </a:rPr>
              <a:t>train_data</a:t>
            </a:r>
            <a:r>
              <a:rPr lang="en-US" altLang="ko-KR" sz="1200" i="1" dirty="0">
                <a:solidFill>
                  <a:schemeClr val="accent5"/>
                </a:solidFill>
              </a:rPr>
              <a:t> = </a:t>
            </a:r>
            <a:r>
              <a:rPr lang="en-US" altLang="ko-KR" sz="1200" i="1" dirty="0" err="1">
                <a:solidFill>
                  <a:schemeClr val="accent5"/>
                </a:solidFill>
              </a:rPr>
              <a:t>tf.data.dataset</a:t>
            </a:r>
            <a:r>
              <a:rPr lang="en-US" altLang="ko-KR" sz="1200" i="1" dirty="0">
                <a:solidFill>
                  <a:schemeClr val="accent5"/>
                </a:solidFill>
              </a:rPr>
              <a:t>(</a:t>
            </a:r>
            <a:r>
              <a:rPr lang="en-US" altLang="ko-KR" sz="1200" i="1" dirty="0" err="1">
                <a:solidFill>
                  <a:schemeClr val="accent5"/>
                </a:solidFill>
              </a:rPr>
              <a:t>x_train</a:t>
            </a:r>
            <a:r>
              <a:rPr lang="en-US" altLang="ko-KR" sz="1200" i="1" dirty="0">
                <a:solidFill>
                  <a:schemeClr val="accent5"/>
                </a:solidFill>
              </a:rPr>
              <a:t>, </a:t>
            </a:r>
            <a:r>
              <a:rPr lang="en-US" altLang="ko-KR" sz="1200" i="1" dirty="0" err="1">
                <a:solidFill>
                  <a:schemeClr val="accent5"/>
                </a:solidFill>
              </a:rPr>
              <a:t>y_train</a:t>
            </a:r>
            <a:r>
              <a:rPr lang="en-US" altLang="ko-KR" sz="1200" i="1" dirty="0">
                <a:solidFill>
                  <a:schemeClr val="accent5"/>
                </a:solidFill>
              </a:rPr>
              <a:t>).</a:t>
            </a:r>
          </a:p>
          <a:p>
            <a:r>
              <a:rPr lang="en-US" altLang="ko-KR" sz="1200" i="1" dirty="0" err="1">
                <a:solidFill>
                  <a:schemeClr val="accent5"/>
                </a:solidFill>
              </a:rPr>
              <a:t>batch_data</a:t>
            </a:r>
            <a:r>
              <a:rPr lang="en-US" altLang="ko-KR" sz="1200" i="1" dirty="0">
                <a:solidFill>
                  <a:schemeClr val="accent5"/>
                </a:solidFill>
              </a:rPr>
              <a:t>  = </a:t>
            </a:r>
            <a:r>
              <a:rPr lang="en-US" altLang="ko-KR" sz="1200" i="1" dirty="0" err="1">
                <a:solidFill>
                  <a:schemeClr val="accent5"/>
                </a:solidFill>
              </a:rPr>
              <a:t>train_data.shuffle</a:t>
            </a:r>
            <a:r>
              <a:rPr lang="en-US" altLang="ko-KR" sz="1200" i="1" dirty="0">
                <a:solidFill>
                  <a:schemeClr val="accent5"/>
                </a:solidFill>
              </a:rPr>
              <a:t>(</a:t>
            </a:r>
            <a:r>
              <a:rPr lang="en-US" altLang="ko-KR" sz="1200" i="1" dirty="0" err="1">
                <a:solidFill>
                  <a:schemeClr val="accent5"/>
                </a:solidFill>
              </a:rPr>
              <a:t>number_of_data</a:t>
            </a:r>
            <a:r>
              <a:rPr lang="en-US" altLang="ko-KR" sz="1200" i="1" dirty="0">
                <a:solidFill>
                  <a:schemeClr val="accent5"/>
                </a:solidFill>
              </a:rPr>
              <a:t>).batch(32)</a:t>
            </a:r>
            <a:endParaRPr lang="ko-KR" altLang="en-US" sz="1200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7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/>
              <a:t>S-SGD(synchronous stochastic gradient descent)</a:t>
            </a:r>
          </a:p>
          <a:p>
            <a:pPr lvl="1">
              <a:buFont typeface="Wingdings"/>
              <a:buChar char="§"/>
            </a:pPr>
            <a:r>
              <a:rPr lang="en-US" altLang="ko-KR" dirty="0"/>
              <a:t>Multi machine </a:t>
            </a:r>
            <a:r>
              <a:rPr lang="ko-KR" altLang="en-US" dirty="0"/>
              <a:t>환경에서 동기적 </a:t>
            </a:r>
            <a:r>
              <a:rPr lang="en-US" altLang="ko-KR" dirty="0"/>
              <a:t>SGD</a:t>
            </a:r>
          </a:p>
          <a:p>
            <a:pPr lvl="1">
              <a:buFont typeface="Wingdings"/>
              <a:buChar char="§"/>
            </a:pPr>
            <a:r>
              <a:rPr lang="ko-KR" altLang="en-US" dirty="0"/>
              <a:t>훈련데이터를 </a:t>
            </a:r>
            <a:r>
              <a:rPr lang="en-US" altLang="ko-KR" dirty="0"/>
              <a:t>machine </a:t>
            </a:r>
            <a:r>
              <a:rPr lang="ko-KR" altLang="en-US" dirty="0"/>
              <a:t>개수로 나눔 </a:t>
            </a:r>
            <a:endParaRPr lang="en-US" altLang="ko-KR" dirty="0"/>
          </a:p>
          <a:p>
            <a:pPr lvl="1">
              <a:buFont typeface="Wingdings"/>
              <a:buChar char="§"/>
            </a:pPr>
            <a:r>
              <a:rPr lang="ko-KR" altLang="en-US" dirty="0"/>
              <a:t>고정된 </a:t>
            </a:r>
            <a:r>
              <a:rPr lang="en-US" altLang="ko-KR" dirty="0" err="1"/>
              <a:t>batch_size</a:t>
            </a:r>
            <a:r>
              <a:rPr lang="ko-KR" altLang="en-US" dirty="0"/>
              <a:t>로 각 </a:t>
            </a:r>
            <a:r>
              <a:rPr lang="en-US" altLang="ko-KR" dirty="0"/>
              <a:t>machine</a:t>
            </a:r>
            <a:r>
              <a:rPr lang="ko-KR" altLang="en-US" dirty="0"/>
              <a:t>별 훈련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step(batch)</a:t>
            </a:r>
            <a:r>
              <a:rPr lang="ko-KR" altLang="en-US" dirty="0"/>
              <a:t> 마다 모든 </a:t>
            </a:r>
            <a:r>
              <a:rPr lang="en-US" altLang="ko-KR" dirty="0"/>
              <a:t>machine</a:t>
            </a:r>
            <a:r>
              <a:rPr lang="ko-KR" altLang="en-US" dirty="0"/>
              <a:t>  </a:t>
            </a:r>
            <a:r>
              <a:rPr lang="ko-KR" altLang="en-US" dirty="0" err="1"/>
              <a:t>기울기값</a:t>
            </a:r>
            <a:r>
              <a:rPr lang="ko-KR" altLang="en-US" dirty="0"/>
              <a:t> 동기화 </a:t>
            </a:r>
            <a:endParaRPr lang="en-US" altLang="ko-KR" dirty="0"/>
          </a:p>
          <a:p>
            <a:pPr lvl="1">
              <a:buFont typeface="Wingdings"/>
              <a:buChar char="§"/>
            </a:pPr>
            <a:r>
              <a:rPr lang="ko-KR" altLang="en-US" dirty="0"/>
              <a:t>가중치 </a:t>
            </a:r>
            <a:r>
              <a:rPr lang="en-US" altLang="ko-KR" dirty="0"/>
              <a:t>update </a:t>
            </a:r>
            <a:r>
              <a:rPr lang="ko-KR" altLang="en-US" dirty="0"/>
              <a:t>후 재분배</a:t>
            </a:r>
            <a:endParaRPr lang="en-US" altLang="ko-KR" dirty="0"/>
          </a:p>
          <a:p>
            <a:pPr marL="3474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Introduction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BB016D8-A693-4222-9D21-8DD9CE3D8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60" y="3657599"/>
            <a:ext cx="5040035" cy="26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1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2BE7FBF-056C-4753-A5BF-F8C8A3972CAA}"/>
              </a:ext>
            </a:extLst>
          </p:cNvPr>
          <p:cNvSpPr/>
          <p:nvPr/>
        </p:nvSpPr>
        <p:spPr>
          <a:xfrm>
            <a:off x="2673489" y="2373745"/>
            <a:ext cx="7711020" cy="40331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D5E4F4-2CB4-4CD3-B431-A047BD52746E}"/>
              </a:ext>
            </a:extLst>
          </p:cNvPr>
          <p:cNvSpPr/>
          <p:nvPr/>
        </p:nvSpPr>
        <p:spPr>
          <a:xfrm>
            <a:off x="3004167" y="2852863"/>
            <a:ext cx="1452534" cy="566962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위로 굽음 63">
            <a:extLst>
              <a:ext uri="{FF2B5EF4-FFF2-40B4-BE49-F238E27FC236}">
                <a16:creationId xmlns:a16="http://schemas.microsoft.com/office/drawing/2014/main" id="{9C32AEE3-DE57-4207-B64C-2FD52BBE3C10}"/>
              </a:ext>
            </a:extLst>
          </p:cNvPr>
          <p:cNvSpPr/>
          <p:nvPr/>
        </p:nvSpPr>
        <p:spPr>
          <a:xfrm rot="16200000">
            <a:off x="2569766" y="3015912"/>
            <a:ext cx="722051" cy="270172"/>
          </a:xfrm>
          <a:prstGeom prst="bentUpArrow">
            <a:avLst>
              <a:gd name="adj1" fmla="val 28869"/>
              <a:gd name="adj2" fmla="val 12573"/>
              <a:gd name="adj3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/>
              <a:t>Synchronization</a:t>
            </a:r>
            <a:r>
              <a:rPr lang="ko-KR" altLang="en-US" dirty="0"/>
              <a:t>이 빈번하게 발생할 경우 높은</a:t>
            </a:r>
            <a:r>
              <a:rPr lang="en-US" altLang="ko-KR" dirty="0"/>
              <a:t> communication cost</a:t>
            </a:r>
            <a:r>
              <a:rPr lang="ko-KR" altLang="en-US" dirty="0"/>
              <a:t> 발생</a:t>
            </a:r>
            <a:endParaRPr lang="en-US" altLang="ko-KR" dirty="0"/>
          </a:p>
          <a:p>
            <a:pPr>
              <a:buFont typeface="Wingdings"/>
              <a:buChar char="§"/>
            </a:pPr>
            <a:r>
              <a:rPr lang="ko-KR" altLang="en-US" dirty="0"/>
              <a:t>모든 </a:t>
            </a:r>
            <a:r>
              <a:rPr lang="en-US" altLang="ko-KR" dirty="0"/>
              <a:t>machine</a:t>
            </a:r>
            <a:r>
              <a:rPr lang="ko-KR" altLang="en-US" dirty="0"/>
              <a:t>의 연산이 종료될 때 까지 대기</a:t>
            </a:r>
            <a:r>
              <a:rPr lang="en-US" altLang="ko-KR" dirty="0"/>
              <a:t>, utilization </a:t>
            </a:r>
            <a:r>
              <a:rPr lang="ko-KR" altLang="en-US" dirty="0"/>
              <a:t>↓ </a:t>
            </a:r>
            <a:endParaRPr lang="en-US" altLang="ko-KR" dirty="0"/>
          </a:p>
          <a:p>
            <a:pPr marL="3474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Introduction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146A02-1079-4BB2-9537-938B466E8E88}"/>
              </a:ext>
            </a:extLst>
          </p:cNvPr>
          <p:cNvSpPr/>
          <p:nvPr/>
        </p:nvSpPr>
        <p:spPr>
          <a:xfrm>
            <a:off x="939165" y="3360363"/>
            <a:ext cx="906018" cy="1391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96893E-C10A-4CB3-87A4-B1AEAB749252}"/>
              </a:ext>
            </a:extLst>
          </p:cNvPr>
          <p:cNvSpPr/>
          <p:nvPr/>
        </p:nvSpPr>
        <p:spPr>
          <a:xfrm>
            <a:off x="939165" y="3483558"/>
            <a:ext cx="906018" cy="1391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FAFCFB-43A8-41F7-98D3-20CD70D22933}"/>
              </a:ext>
            </a:extLst>
          </p:cNvPr>
          <p:cNvSpPr/>
          <p:nvPr/>
        </p:nvSpPr>
        <p:spPr>
          <a:xfrm>
            <a:off x="939165" y="3606533"/>
            <a:ext cx="906018" cy="1391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499105-DD31-4D57-BB03-CC8EF896719E}"/>
              </a:ext>
            </a:extLst>
          </p:cNvPr>
          <p:cNvSpPr/>
          <p:nvPr/>
        </p:nvSpPr>
        <p:spPr>
          <a:xfrm>
            <a:off x="939165" y="3745715"/>
            <a:ext cx="906018" cy="1391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B2CC98-2E46-49CE-BE25-10CB4BFEFFE6}"/>
              </a:ext>
            </a:extLst>
          </p:cNvPr>
          <p:cNvSpPr/>
          <p:nvPr/>
        </p:nvSpPr>
        <p:spPr>
          <a:xfrm>
            <a:off x="939165" y="3868690"/>
            <a:ext cx="906018" cy="1391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DB7942-B88D-4DD7-9407-FA1FDF7358F6}"/>
              </a:ext>
            </a:extLst>
          </p:cNvPr>
          <p:cNvSpPr/>
          <p:nvPr/>
        </p:nvSpPr>
        <p:spPr>
          <a:xfrm>
            <a:off x="939165" y="3991885"/>
            <a:ext cx="906018" cy="139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9719CF-F5CB-4E64-B7D0-9B5126CCEE3D}"/>
              </a:ext>
            </a:extLst>
          </p:cNvPr>
          <p:cNvSpPr/>
          <p:nvPr/>
        </p:nvSpPr>
        <p:spPr>
          <a:xfrm>
            <a:off x="939165" y="4114860"/>
            <a:ext cx="906018" cy="139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EF99BC-61B6-484A-B9B9-B4BB8D657E23}"/>
              </a:ext>
            </a:extLst>
          </p:cNvPr>
          <p:cNvSpPr/>
          <p:nvPr/>
        </p:nvSpPr>
        <p:spPr>
          <a:xfrm>
            <a:off x="939165" y="4238055"/>
            <a:ext cx="906018" cy="139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3C8CA5-1EC1-4008-80A7-F6BC79456781}"/>
              </a:ext>
            </a:extLst>
          </p:cNvPr>
          <p:cNvSpPr/>
          <p:nvPr/>
        </p:nvSpPr>
        <p:spPr>
          <a:xfrm>
            <a:off x="939165" y="4361030"/>
            <a:ext cx="906018" cy="139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3F0AAC-4749-4B92-BC56-9669914B525A}"/>
              </a:ext>
            </a:extLst>
          </p:cNvPr>
          <p:cNvSpPr/>
          <p:nvPr/>
        </p:nvSpPr>
        <p:spPr>
          <a:xfrm>
            <a:off x="939165" y="4484225"/>
            <a:ext cx="906018" cy="139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A3FD79-8D4D-4854-BF8D-D9B160593556}"/>
              </a:ext>
            </a:extLst>
          </p:cNvPr>
          <p:cNvSpPr/>
          <p:nvPr/>
        </p:nvSpPr>
        <p:spPr>
          <a:xfrm>
            <a:off x="939165" y="4607200"/>
            <a:ext cx="906018" cy="139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FC27E5-17C2-46FA-82BE-9029D23AB7BE}"/>
              </a:ext>
            </a:extLst>
          </p:cNvPr>
          <p:cNvSpPr/>
          <p:nvPr/>
        </p:nvSpPr>
        <p:spPr>
          <a:xfrm>
            <a:off x="939165" y="4746382"/>
            <a:ext cx="906018" cy="139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3DAE2B-AC23-4515-AAED-BE34C3B04173}"/>
              </a:ext>
            </a:extLst>
          </p:cNvPr>
          <p:cNvSpPr/>
          <p:nvPr/>
        </p:nvSpPr>
        <p:spPr>
          <a:xfrm>
            <a:off x="939165" y="4869357"/>
            <a:ext cx="906018" cy="139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F9266F-F55D-4113-A745-129B6D09838C}"/>
              </a:ext>
            </a:extLst>
          </p:cNvPr>
          <p:cNvSpPr/>
          <p:nvPr/>
        </p:nvSpPr>
        <p:spPr>
          <a:xfrm>
            <a:off x="939165" y="4992552"/>
            <a:ext cx="906018" cy="139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5F249E2-0EB1-4F25-9342-585B38F8A829}"/>
              </a:ext>
            </a:extLst>
          </p:cNvPr>
          <p:cNvSpPr/>
          <p:nvPr/>
        </p:nvSpPr>
        <p:spPr>
          <a:xfrm>
            <a:off x="939165" y="5115527"/>
            <a:ext cx="906018" cy="139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BACF3C-9B06-4CE9-ADE3-EDAB0E6FFBD2}"/>
              </a:ext>
            </a:extLst>
          </p:cNvPr>
          <p:cNvSpPr/>
          <p:nvPr/>
        </p:nvSpPr>
        <p:spPr>
          <a:xfrm>
            <a:off x="938212" y="5254709"/>
            <a:ext cx="906018" cy="1391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D634087-685B-4225-9452-57EB7E7A5018}"/>
              </a:ext>
            </a:extLst>
          </p:cNvPr>
          <p:cNvSpPr/>
          <p:nvPr/>
        </p:nvSpPr>
        <p:spPr>
          <a:xfrm>
            <a:off x="938212" y="5393891"/>
            <a:ext cx="906018" cy="1391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1B004A-7790-470C-B7C3-DC0AAA9FB81D}"/>
              </a:ext>
            </a:extLst>
          </p:cNvPr>
          <p:cNvSpPr/>
          <p:nvPr/>
        </p:nvSpPr>
        <p:spPr>
          <a:xfrm>
            <a:off x="938212" y="5516866"/>
            <a:ext cx="906018" cy="1391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DA017A2-2EEC-43D2-9A2E-1B0D31BD0BD3}"/>
              </a:ext>
            </a:extLst>
          </p:cNvPr>
          <p:cNvSpPr/>
          <p:nvPr/>
        </p:nvSpPr>
        <p:spPr>
          <a:xfrm>
            <a:off x="938212" y="5640061"/>
            <a:ext cx="906018" cy="1391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696996-41EB-474B-BC8B-28498FA7A5D9}"/>
              </a:ext>
            </a:extLst>
          </p:cNvPr>
          <p:cNvSpPr/>
          <p:nvPr/>
        </p:nvSpPr>
        <p:spPr>
          <a:xfrm>
            <a:off x="938212" y="5763036"/>
            <a:ext cx="906018" cy="1391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순서도: 수동 연산 55">
                <a:extLst>
                  <a:ext uri="{FF2B5EF4-FFF2-40B4-BE49-F238E27FC236}">
                    <a16:creationId xmlns:a16="http://schemas.microsoft.com/office/drawing/2014/main" id="{565488A5-6134-497A-9F64-4E190B8C28F9}"/>
                  </a:ext>
                </a:extLst>
              </p:cNvPr>
              <p:cNvSpPr/>
              <p:nvPr/>
            </p:nvSpPr>
            <p:spPr>
              <a:xfrm rot="16200000">
                <a:off x="3332557" y="2814941"/>
                <a:ext cx="526373" cy="642806"/>
              </a:xfrm>
              <a:prstGeom prst="flowChartManualOperation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순서도: 수동 연산 55">
                <a:extLst>
                  <a:ext uri="{FF2B5EF4-FFF2-40B4-BE49-F238E27FC236}">
                    <a16:creationId xmlns:a16="http://schemas.microsoft.com/office/drawing/2014/main" id="{565488A5-6134-497A-9F64-4E190B8C2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32557" y="2814941"/>
                <a:ext cx="526373" cy="642806"/>
              </a:xfrm>
              <a:prstGeom prst="flowChartManualOperation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DE9725-0103-4E6B-94B2-AA27156DF24D}"/>
              </a:ext>
            </a:extLst>
          </p:cNvPr>
          <p:cNvSpPr/>
          <p:nvPr/>
        </p:nvSpPr>
        <p:spPr>
          <a:xfrm rot="10800000">
            <a:off x="2945019" y="2918633"/>
            <a:ext cx="75914" cy="20100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1C72B1D-FAB3-45D0-A60D-2B01E595A13C}"/>
              </a:ext>
            </a:extLst>
          </p:cNvPr>
          <p:cNvSpPr/>
          <p:nvPr/>
        </p:nvSpPr>
        <p:spPr>
          <a:xfrm>
            <a:off x="4021453" y="2956344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C55DB3-70C6-495D-9510-4C7FB54C0E30}"/>
              </a:ext>
            </a:extLst>
          </p:cNvPr>
          <p:cNvSpPr/>
          <p:nvPr/>
        </p:nvSpPr>
        <p:spPr>
          <a:xfrm rot="10800000">
            <a:off x="2945018" y="3200220"/>
            <a:ext cx="75914" cy="20100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E2CD301-A4DE-4F08-9C1D-BC724083A9A4}"/>
              </a:ext>
            </a:extLst>
          </p:cNvPr>
          <p:cNvSpPr/>
          <p:nvPr/>
        </p:nvSpPr>
        <p:spPr>
          <a:xfrm>
            <a:off x="3004167" y="3718076"/>
            <a:ext cx="1452534" cy="566962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화살표: 위로 굽음 66">
            <a:extLst>
              <a:ext uri="{FF2B5EF4-FFF2-40B4-BE49-F238E27FC236}">
                <a16:creationId xmlns:a16="http://schemas.microsoft.com/office/drawing/2014/main" id="{FE4E927F-79B5-44C1-AFCC-F126F0A6EEDF}"/>
              </a:ext>
            </a:extLst>
          </p:cNvPr>
          <p:cNvSpPr/>
          <p:nvPr/>
        </p:nvSpPr>
        <p:spPr>
          <a:xfrm rot="16200000">
            <a:off x="2569766" y="3881125"/>
            <a:ext cx="722051" cy="270172"/>
          </a:xfrm>
          <a:prstGeom prst="bentUpArrow">
            <a:avLst>
              <a:gd name="adj1" fmla="val 28869"/>
              <a:gd name="adj2" fmla="val 12573"/>
              <a:gd name="adj3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7189ED4-2232-4F3B-8BF7-7E0E713B247A}"/>
              </a:ext>
            </a:extLst>
          </p:cNvPr>
          <p:cNvSpPr/>
          <p:nvPr/>
        </p:nvSpPr>
        <p:spPr>
          <a:xfrm rot="10800000">
            <a:off x="2945019" y="3783846"/>
            <a:ext cx="75914" cy="20100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2298696-5893-4880-A0D7-D829DE78E1D1}"/>
              </a:ext>
            </a:extLst>
          </p:cNvPr>
          <p:cNvSpPr/>
          <p:nvPr/>
        </p:nvSpPr>
        <p:spPr>
          <a:xfrm>
            <a:off x="4021453" y="382155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8ED02B2-1647-4C8E-875A-19E628D500C9}"/>
              </a:ext>
            </a:extLst>
          </p:cNvPr>
          <p:cNvSpPr/>
          <p:nvPr/>
        </p:nvSpPr>
        <p:spPr>
          <a:xfrm rot="10800000">
            <a:off x="2945018" y="4065433"/>
            <a:ext cx="75914" cy="20100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B040CE8-FB70-44CD-AF31-52C9EC0BC873}"/>
              </a:ext>
            </a:extLst>
          </p:cNvPr>
          <p:cNvSpPr/>
          <p:nvPr/>
        </p:nvSpPr>
        <p:spPr>
          <a:xfrm>
            <a:off x="3004168" y="4747957"/>
            <a:ext cx="1452534" cy="566962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위로 굽음 72">
            <a:extLst>
              <a:ext uri="{FF2B5EF4-FFF2-40B4-BE49-F238E27FC236}">
                <a16:creationId xmlns:a16="http://schemas.microsoft.com/office/drawing/2014/main" id="{29661429-91D7-4F85-8513-1160FA9D32E6}"/>
              </a:ext>
            </a:extLst>
          </p:cNvPr>
          <p:cNvSpPr/>
          <p:nvPr/>
        </p:nvSpPr>
        <p:spPr>
          <a:xfrm rot="16200000">
            <a:off x="2569767" y="4911006"/>
            <a:ext cx="722051" cy="270172"/>
          </a:xfrm>
          <a:prstGeom prst="bentUpArrow">
            <a:avLst>
              <a:gd name="adj1" fmla="val 28869"/>
              <a:gd name="adj2" fmla="val 12573"/>
              <a:gd name="adj3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수동 연산 73">
            <a:extLst>
              <a:ext uri="{FF2B5EF4-FFF2-40B4-BE49-F238E27FC236}">
                <a16:creationId xmlns:a16="http://schemas.microsoft.com/office/drawing/2014/main" id="{A5701CFD-4EB2-4D09-A0AB-A35414830305}"/>
              </a:ext>
            </a:extLst>
          </p:cNvPr>
          <p:cNvSpPr/>
          <p:nvPr/>
        </p:nvSpPr>
        <p:spPr>
          <a:xfrm rot="16200000">
            <a:off x="3332558" y="4710035"/>
            <a:ext cx="526373" cy="642806"/>
          </a:xfrm>
          <a:prstGeom prst="flowChartManualOperation">
            <a:avLst/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95DD54E-6155-4949-8BF9-5D613B654EBB}"/>
              </a:ext>
            </a:extLst>
          </p:cNvPr>
          <p:cNvSpPr/>
          <p:nvPr/>
        </p:nvSpPr>
        <p:spPr>
          <a:xfrm rot="10800000">
            <a:off x="2945020" y="4813727"/>
            <a:ext cx="75914" cy="20100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255DE64-DD31-4ED3-83DD-8C8AC94CEE0E}"/>
              </a:ext>
            </a:extLst>
          </p:cNvPr>
          <p:cNvSpPr/>
          <p:nvPr/>
        </p:nvSpPr>
        <p:spPr>
          <a:xfrm>
            <a:off x="4021454" y="4851438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5854350-D081-427F-BE32-C0FFD2874FC7}"/>
              </a:ext>
            </a:extLst>
          </p:cNvPr>
          <p:cNvSpPr/>
          <p:nvPr/>
        </p:nvSpPr>
        <p:spPr>
          <a:xfrm rot="10800000">
            <a:off x="2945019" y="5095314"/>
            <a:ext cx="75914" cy="20100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DE4EBBF-7825-4CA1-BE04-1CB7336F9D49}"/>
              </a:ext>
            </a:extLst>
          </p:cNvPr>
          <p:cNvSpPr/>
          <p:nvPr/>
        </p:nvSpPr>
        <p:spPr>
          <a:xfrm>
            <a:off x="3004167" y="5675647"/>
            <a:ext cx="1452534" cy="566962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위로 굽음 78">
            <a:extLst>
              <a:ext uri="{FF2B5EF4-FFF2-40B4-BE49-F238E27FC236}">
                <a16:creationId xmlns:a16="http://schemas.microsoft.com/office/drawing/2014/main" id="{344E0D8A-2C7F-4152-A5A3-802EA2663A20}"/>
              </a:ext>
            </a:extLst>
          </p:cNvPr>
          <p:cNvSpPr/>
          <p:nvPr/>
        </p:nvSpPr>
        <p:spPr>
          <a:xfrm rot="16200000">
            <a:off x="2569766" y="5838696"/>
            <a:ext cx="722051" cy="270172"/>
          </a:xfrm>
          <a:prstGeom prst="bentUpArrow">
            <a:avLst>
              <a:gd name="adj1" fmla="val 28869"/>
              <a:gd name="adj2" fmla="val 12573"/>
              <a:gd name="adj3" fmla="val 0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ABDFE2-31B6-4E57-8AFC-5EF460B32D1B}"/>
              </a:ext>
            </a:extLst>
          </p:cNvPr>
          <p:cNvSpPr/>
          <p:nvPr/>
        </p:nvSpPr>
        <p:spPr>
          <a:xfrm rot="10800000">
            <a:off x="2945019" y="5741417"/>
            <a:ext cx="75914" cy="20100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893310B-34B7-474F-A001-3FE9C27A5DD0}"/>
              </a:ext>
            </a:extLst>
          </p:cNvPr>
          <p:cNvSpPr/>
          <p:nvPr/>
        </p:nvSpPr>
        <p:spPr>
          <a:xfrm>
            <a:off x="4021453" y="5779128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3C219DC-A062-48B5-8C7D-17EFC6BC5516}"/>
              </a:ext>
            </a:extLst>
          </p:cNvPr>
          <p:cNvSpPr/>
          <p:nvPr/>
        </p:nvSpPr>
        <p:spPr>
          <a:xfrm rot="10800000">
            <a:off x="2945018" y="6023004"/>
            <a:ext cx="75914" cy="20100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4A104A-6362-4C6E-A3BE-510E67717068}"/>
              </a:ext>
            </a:extLst>
          </p:cNvPr>
          <p:cNvSpPr txBox="1"/>
          <p:nvPr/>
        </p:nvSpPr>
        <p:spPr>
          <a:xfrm>
            <a:off x="4513585" y="2519558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Model replicas per machine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순서도: 수동 연산 85">
                <a:extLst>
                  <a:ext uri="{FF2B5EF4-FFF2-40B4-BE49-F238E27FC236}">
                    <a16:creationId xmlns:a16="http://schemas.microsoft.com/office/drawing/2014/main" id="{CF12BD40-7DCD-4D16-87FF-76F2DEDEAA3C}"/>
                  </a:ext>
                </a:extLst>
              </p:cNvPr>
              <p:cNvSpPr/>
              <p:nvPr/>
            </p:nvSpPr>
            <p:spPr>
              <a:xfrm rot="16200000">
                <a:off x="3329353" y="3690944"/>
                <a:ext cx="526373" cy="642806"/>
              </a:xfrm>
              <a:prstGeom prst="flowChartManualOperation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순서도: 수동 연산 85">
                <a:extLst>
                  <a:ext uri="{FF2B5EF4-FFF2-40B4-BE49-F238E27FC236}">
                    <a16:creationId xmlns:a16="http://schemas.microsoft.com/office/drawing/2014/main" id="{CF12BD40-7DCD-4D16-87FF-76F2DEDEA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29353" y="3690944"/>
                <a:ext cx="526373" cy="642806"/>
              </a:xfrm>
              <a:prstGeom prst="flowChartManualOperation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순서도: 수동 연산 86">
                <a:extLst>
                  <a:ext uri="{FF2B5EF4-FFF2-40B4-BE49-F238E27FC236}">
                    <a16:creationId xmlns:a16="http://schemas.microsoft.com/office/drawing/2014/main" id="{DA301444-68A6-437D-990D-AE968FAEFB69}"/>
                  </a:ext>
                </a:extLst>
              </p:cNvPr>
              <p:cNvSpPr/>
              <p:nvPr/>
            </p:nvSpPr>
            <p:spPr>
              <a:xfrm rot="16200000">
                <a:off x="3329354" y="4710035"/>
                <a:ext cx="526373" cy="642806"/>
              </a:xfrm>
              <a:prstGeom prst="flowChartManualOperation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순서도: 수동 연산 86">
                <a:extLst>
                  <a:ext uri="{FF2B5EF4-FFF2-40B4-BE49-F238E27FC236}">
                    <a16:creationId xmlns:a16="http://schemas.microsoft.com/office/drawing/2014/main" id="{DA301444-68A6-437D-990D-AE968FAEF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29354" y="4710035"/>
                <a:ext cx="526373" cy="642806"/>
              </a:xfrm>
              <a:prstGeom prst="flowChartManualOperation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순서도: 수동 연산 87">
                <a:extLst>
                  <a:ext uri="{FF2B5EF4-FFF2-40B4-BE49-F238E27FC236}">
                    <a16:creationId xmlns:a16="http://schemas.microsoft.com/office/drawing/2014/main" id="{B1D29528-4375-4668-82FA-694140874AF0}"/>
                  </a:ext>
                </a:extLst>
              </p:cNvPr>
              <p:cNvSpPr/>
              <p:nvPr/>
            </p:nvSpPr>
            <p:spPr>
              <a:xfrm rot="16200000">
                <a:off x="3329354" y="5648088"/>
                <a:ext cx="526373" cy="642806"/>
              </a:xfrm>
              <a:prstGeom prst="flowChartManualOperation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순서도: 수동 연산 87">
                <a:extLst>
                  <a:ext uri="{FF2B5EF4-FFF2-40B4-BE49-F238E27FC236}">
                    <a16:creationId xmlns:a16="http://schemas.microsoft.com/office/drawing/2014/main" id="{B1D29528-4375-4668-82FA-694140874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29354" y="5648088"/>
                <a:ext cx="526373" cy="642806"/>
              </a:xfrm>
              <a:prstGeom prst="flowChartManualOperation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5FAA9C9-0FAB-4444-8681-500D4C0F2E99}"/>
              </a:ext>
            </a:extLst>
          </p:cNvPr>
          <p:cNvCxnSpPr>
            <a:stCxn id="33" idx="3"/>
            <a:endCxn id="37" idx="3"/>
          </p:cNvCxnSpPr>
          <p:nvPr/>
        </p:nvCxnSpPr>
        <p:spPr>
          <a:xfrm>
            <a:off x="1845183" y="3429954"/>
            <a:ext cx="12700" cy="508327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17C39F1-2423-4780-B617-7735BB0AA368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2075841" y="3136344"/>
            <a:ext cx="1198500" cy="54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6946AA58-DD1F-4727-A67D-A1726AB8FEF2}"/>
              </a:ext>
            </a:extLst>
          </p:cNvPr>
          <p:cNvCxnSpPr>
            <a:cxnSpLocks/>
            <a:stCxn id="38" idx="3"/>
            <a:endCxn id="42" idx="3"/>
          </p:cNvCxnSpPr>
          <p:nvPr/>
        </p:nvCxnSpPr>
        <p:spPr>
          <a:xfrm>
            <a:off x="1845183" y="4061476"/>
            <a:ext cx="12700" cy="49234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DE2B9EB-AF40-4790-84AF-092C034A856F}"/>
              </a:ext>
            </a:extLst>
          </p:cNvPr>
          <p:cNvCxnSpPr>
            <a:cxnSpLocks/>
            <a:endCxn id="86" idx="0"/>
          </p:cNvCxnSpPr>
          <p:nvPr/>
        </p:nvCxnSpPr>
        <p:spPr>
          <a:xfrm flipV="1">
            <a:off x="2063141" y="4012347"/>
            <a:ext cx="1207996" cy="3428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79039D2D-FA76-4FB8-B9CB-CE59303A3205}"/>
              </a:ext>
            </a:extLst>
          </p:cNvPr>
          <p:cNvCxnSpPr>
            <a:cxnSpLocks/>
            <a:stCxn id="43" idx="3"/>
            <a:endCxn id="47" idx="3"/>
          </p:cNvCxnSpPr>
          <p:nvPr/>
        </p:nvCxnSpPr>
        <p:spPr>
          <a:xfrm>
            <a:off x="1845183" y="4676791"/>
            <a:ext cx="12700" cy="508327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44ECE5C-D9F9-47A0-83D4-7DE9496981DC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2075841" y="4938805"/>
            <a:ext cx="1195297" cy="92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CDACCE3-EEBF-4A5E-9207-6958F82948FB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2075841" y="5569573"/>
            <a:ext cx="1195297" cy="399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00B691F-5703-4F0D-A1FC-E2420AC5D3F9}"/>
              </a:ext>
            </a:extLst>
          </p:cNvPr>
          <p:cNvCxnSpPr>
            <a:cxnSpLocks/>
            <a:stCxn id="52" idx="3"/>
            <a:endCxn id="48" idx="3"/>
          </p:cNvCxnSpPr>
          <p:nvPr/>
        </p:nvCxnSpPr>
        <p:spPr>
          <a:xfrm flipV="1">
            <a:off x="1844230" y="5324300"/>
            <a:ext cx="12700" cy="508327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9D903474-87B8-480A-A016-9D0F028A1059}"/>
              </a:ext>
            </a:extLst>
          </p:cNvPr>
          <p:cNvCxnSpPr>
            <a:cxnSpLocks/>
            <a:stCxn id="56" idx="2"/>
            <a:endCxn id="123" idx="1"/>
          </p:cNvCxnSpPr>
          <p:nvPr/>
        </p:nvCxnSpPr>
        <p:spPr>
          <a:xfrm>
            <a:off x="3917147" y="3136344"/>
            <a:ext cx="709822" cy="75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06DB545-B8C2-4CCB-BDA9-69ABFDF9E796}"/>
              </a:ext>
            </a:extLst>
          </p:cNvPr>
          <p:cNvSpPr txBox="1"/>
          <p:nvPr/>
        </p:nvSpPr>
        <p:spPr>
          <a:xfrm>
            <a:off x="4578777" y="2762442"/>
            <a:ext cx="7344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Mini batch</a:t>
            </a:r>
            <a:endParaRPr lang="ko-KR" altLang="en-US" sz="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386FE65D-C496-4509-8467-8A5F2A3E1503}"/>
                  </a:ext>
                </a:extLst>
              </p:cNvPr>
              <p:cNvSpPr/>
              <p:nvPr/>
            </p:nvSpPr>
            <p:spPr>
              <a:xfrm>
                <a:off x="7383070" y="3684117"/>
                <a:ext cx="1085583" cy="1690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386FE65D-C496-4509-8467-8A5F2A3E1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070" y="3684117"/>
                <a:ext cx="1085583" cy="1690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21D2B5E-811B-45D2-BFEC-C70995BA828F}"/>
              </a:ext>
            </a:extLst>
          </p:cNvPr>
          <p:cNvGrpSpPr/>
          <p:nvPr/>
        </p:nvGrpSpPr>
        <p:grpSpPr>
          <a:xfrm>
            <a:off x="4585132" y="2769815"/>
            <a:ext cx="2287156" cy="720844"/>
            <a:chOff x="3851707" y="2809901"/>
            <a:chExt cx="2287156" cy="720844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948C9E9F-69FE-4CE1-B081-1F013DF862EB}"/>
                </a:ext>
              </a:extLst>
            </p:cNvPr>
            <p:cNvGrpSpPr/>
            <p:nvPr/>
          </p:nvGrpSpPr>
          <p:grpSpPr>
            <a:xfrm>
              <a:off x="3893544" y="2837159"/>
              <a:ext cx="2245319" cy="693586"/>
              <a:chOff x="3893544" y="2837159"/>
              <a:chExt cx="2245319" cy="693586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B882B51D-9A8B-40B1-A36A-024EE0D777E7}"/>
                  </a:ext>
                </a:extLst>
              </p:cNvPr>
              <p:cNvSpPr/>
              <p:nvPr/>
            </p:nvSpPr>
            <p:spPr>
              <a:xfrm>
                <a:off x="3893544" y="2837159"/>
                <a:ext cx="2245319" cy="69358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C07BBAD-0FA2-48B4-8869-0F9B4DC70FD5}"/>
                  </a:ext>
                </a:extLst>
              </p:cNvPr>
              <p:cNvGrpSpPr/>
              <p:nvPr/>
            </p:nvGrpSpPr>
            <p:grpSpPr>
              <a:xfrm>
                <a:off x="4044981" y="3002708"/>
                <a:ext cx="473289" cy="480255"/>
                <a:chOff x="4872100" y="1704975"/>
                <a:chExt cx="970496" cy="462819"/>
              </a:xfrm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AD5DEB8A-06B7-46F3-9948-E5E5D3A9CAC6}"/>
                    </a:ext>
                  </a:extLst>
                </p:cNvPr>
                <p:cNvSpPr/>
                <p:nvPr/>
              </p:nvSpPr>
              <p:spPr>
                <a:xfrm>
                  <a:off x="4872100" y="1704975"/>
                  <a:ext cx="738125" cy="457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95B2590C-6B38-439E-B499-4BC0125E1FC9}"/>
                    </a:ext>
                  </a:extLst>
                </p:cNvPr>
                <p:cNvSpPr/>
                <p:nvPr/>
              </p:nvSpPr>
              <p:spPr>
                <a:xfrm>
                  <a:off x="4872100" y="1752052"/>
                  <a:ext cx="738125" cy="457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41154135-6B97-4AD7-A59D-4AD593C0272E}"/>
                    </a:ext>
                  </a:extLst>
                </p:cNvPr>
                <p:cNvSpPr/>
                <p:nvPr/>
              </p:nvSpPr>
              <p:spPr>
                <a:xfrm>
                  <a:off x="4872100" y="1799964"/>
                  <a:ext cx="738125" cy="457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D9D59256-8D4C-4919-9491-D40147C9D223}"/>
                    </a:ext>
                  </a:extLst>
                </p:cNvPr>
                <p:cNvSpPr/>
                <p:nvPr/>
              </p:nvSpPr>
              <p:spPr>
                <a:xfrm>
                  <a:off x="4872100" y="1847041"/>
                  <a:ext cx="738125" cy="45719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69D166FA-25F4-41DF-9170-2F4E0C516BDB}"/>
                    </a:ext>
                  </a:extLst>
                </p:cNvPr>
                <p:cNvSpPr/>
                <p:nvPr/>
              </p:nvSpPr>
              <p:spPr>
                <a:xfrm>
                  <a:off x="4872100" y="1893545"/>
                  <a:ext cx="738125" cy="457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7E84378B-82F3-4F89-B066-633C13C35042}"/>
                    </a:ext>
                  </a:extLst>
                </p:cNvPr>
                <p:cNvSpPr/>
                <p:nvPr/>
              </p:nvSpPr>
              <p:spPr>
                <a:xfrm>
                  <a:off x="4872100" y="1940622"/>
                  <a:ext cx="738125" cy="45719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CBD06B2E-77B2-43D3-8DF3-975A377723E8}"/>
                    </a:ext>
                  </a:extLst>
                </p:cNvPr>
                <p:cNvSpPr/>
                <p:nvPr/>
              </p:nvSpPr>
              <p:spPr>
                <a:xfrm>
                  <a:off x="4872100" y="1988534"/>
                  <a:ext cx="738125" cy="457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594FB5E3-5143-4879-BBD1-68A5870133C6}"/>
                    </a:ext>
                  </a:extLst>
                </p:cNvPr>
                <p:cNvSpPr/>
                <p:nvPr/>
              </p:nvSpPr>
              <p:spPr>
                <a:xfrm>
                  <a:off x="4872100" y="2035611"/>
                  <a:ext cx="738125" cy="4571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A3D12EFD-2C2F-460F-A8FF-5DC756592ECF}"/>
                    </a:ext>
                  </a:extLst>
                </p:cNvPr>
                <p:cNvSpPr/>
                <p:nvPr/>
              </p:nvSpPr>
              <p:spPr>
                <a:xfrm>
                  <a:off x="4872100" y="2075617"/>
                  <a:ext cx="738125" cy="45719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0F29EE2D-36C6-482A-B226-F6283C65D096}"/>
                    </a:ext>
                  </a:extLst>
                </p:cNvPr>
                <p:cNvSpPr/>
                <p:nvPr/>
              </p:nvSpPr>
              <p:spPr>
                <a:xfrm>
                  <a:off x="5104471" y="2122075"/>
                  <a:ext cx="738125" cy="45719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id="{2E17C3D8-5005-428C-A5F3-5837A53D9E67}"/>
                  </a:ext>
                </a:extLst>
              </p:cNvPr>
              <p:cNvCxnSpPr>
                <a:cxnSpLocks/>
                <a:stCxn id="133" idx="3"/>
                <a:endCxn id="137" idx="0"/>
              </p:cNvCxnSpPr>
              <p:nvPr/>
            </p:nvCxnSpPr>
            <p:spPr>
              <a:xfrm flipV="1">
                <a:off x="4518270" y="3208135"/>
                <a:ext cx="143683" cy="251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순서도: 수동 연산 136">
                    <a:extLst>
                      <a:ext uri="{FF2B5EF4-FFF2-40B4-BE49-F238E27FC236}">
                        <a16:creationId xmlns:a16="http://schemas.microsoft.com/office/drawing/2014/main" id="{F3C524A3-FC5B-445C-8B20-F7542A68E4E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38914" y="3010309"/>
                    <a:ext cx="441730" cy="395652"/>
                  </a:xfrm>
                  <a:prstGeom prst="flowChartManualOperation">
                    <a:avLst/>
                  </a:prstGeom>
                  <a:solidFill>
                    <a:schemeClr val="accent6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순서도: 수동 연산 136">
                    <a:extLst>
                      <a:ext uri="{FF2B5EF4-FFF2-40B4-BE49-F238E27FC236}">
                        <a16:creationId xmlns:a16="http://schemas.microsoft.com/office/drawing/2014/main" id="{F3C524A3-FC5B-445C-8B20-F7542A68E4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638914" y="3010309"/>
                    <a:ext cx="441730" cy="395652"/>
                  </a:xfrm>
                  <a:prstGeom prst="flowChartManualOperation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36556A03-FC71-4539-862D-1D1F08FADDF2}"/>
                  </a:ext>
                </a:extLst>
              </p:cNvPr>
              <p:cNvCxnSpPr>
                <a:cxnSpLocks/>
                <a:stCxn id="137" idx="2"/>
                <a:endCxn id="147" idx="1"/>
              </p:cNvCxnSpPr>
              <p:nvPr/>
            </p:nvCxnSpPr>
            <p:spPr>
              <a:xfrm>
                <a:off x="5057605" y="3208135"/>
                <a:ext cx="337849" cy="9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E9BE3C7A-DBBB-4F31-9F80-2A194B75EEC9}"/>
                  </a:ext>
                </a:extLst>
              </p:cNvPr>
              <p:cNvSpPr/>
              <p:nvPr/>
            </p:nvSpPr>
            <p:spPr>
              <a:xfrm>
                <a:off x="5395454" y="3037144"/>
                <a:ext cx="554464" cy="3439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SGD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A7EC9BA-66C1-4209-BC82-8B8B6F3301DF}"/>
                </a:ext>
              </a:extLst>
            </p:cNvPr>
            <p:cNvSpPr txBox="1"/>
            <p:nvPr/>
          </p:nvSpPr>
          <p:spPr>
            <a:xfrm>
              <a:off x="3851707" y="2809901"/>
              <a:ext cx="7344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Mini batch</a:t>
              </a:r>
              <a:endParaRPr lang="ko-KR" altLang="en-US" sz="900" b="1" dirty="0"/>
            </a:p>
          </p:txBody>
        </p:sp>
      </p:grp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5084D65D-CE4A-4EAA-892D-02A558A729EE}"/>
              </a:ext>
            </a:extLst>
          </p:cNvPr>
          <p:cNvCxnSpPr>
            <a:cxnSpLocks/>
            <a:stCxn id="86" idx="2"/>
            <a:endCxn id="232" idx="1"/>
          </p:cNvCxnSpPr>
          <p:nvPr/>
        </p:nvCxnSpPr>
        <p:spPr>
          <a:xfrm>
            <a:off x="3913943" y="4012347"/>
            <a:ext cx="713026" cy="120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6F6450B4-1F38-437C-B6D9-891A0448C73D}"/>
              </a:ext>
            </a:extLst>
          </p:cNvPr>
          <p:cNvGrpSpPr/>
          <p:nvPr/>
        </p:nvGrpSpPr>
        <p:grpSpPr>
          <a:xfrm>
            <a:off x="4585132" y="3635089"/>
            <a:ext cx="2287156" cy="725255"/>
            <a:chOff x="3851707" y="2805490"/>
            <a:chExt cx="2287156" cy="725255"/>
          </a:xfrm>
        </p:grpSpPr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273F8C-758B-478A-B6C8-710E554D7F96}"/>
                </a:ext>
              </a:extLst>
            </p:cNvPr>
            <p:cNvGrpSpPr/>
            <p:nvPr/>
          </p:nvGrpSpPr>
          <p:grpSpPr>
            <a:xfrm>
              <a:off x="3893544" y="2837159"/>
              <a:ext cx="2245319" cy="693586"/>
              <a:chOff x="3893544" y="2837159"/>
              <a:chExt cx="2245319" cy="693586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9D8FFE60-3819-403D-B19E-FDE62C0985E0}"/>
                  </a:ext>
                </a:extLst>
              </p:cNvPr>
              <p:cNvSpPr/>
              <p:nvPr/>
            </p:nvSpPr>
            <p:spPr>
              <a:xfrm>
                <a:off x="3893544" y="2837159"/>
                <a:ext cx="2245319" cy="69358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4F0F456F-11DB-4ACB-978F-ACEBED52E6AD}"/>
                  </a:ext>
                </a:extLst>
              </p:cNvPr>
              <p:cNvGrpSpPr/>
              <p:nvPr/>
            </p:nvGrpSpPr>
            <p:grpSpPr>
              <a:xfrm>
                <a:off x="4044983" y="3002706"/>
                <a:ext cx="455925" cy="481233"/>
                <a:chOff x="4872100" y="1704975"/>
                <a:chExt cx="934890" cy="463762"/>
              </a:xfrm>
            </p:grpSpPr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1261D176-F3EB-4D2B-A2FE-849AEE8D515E}"/>
                    </a:ext>
                  </a:extLst>
                </p:cNvPr>
                <p:cNvSpPr/>
                <p:nvPr/>
              </p:nvSpPr>
              <p:spPr>
                <a:xfrm>
                  <a:off x="4872100" y="1704975"/>
                  <a:ext cx="738125" cy="4571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23D3D9B7-9318-4BBC-8103-3FD220009A0C}"/>
                    </a:ext>
                  </a:extLst>
                </p:cNvPr>
                <p:cNvSpPr/>
                <p:nvPr/>
              </p:nvSpPr>
              <p:spPr>
                <a:xfrm>
                  <a:off x="4872100" y="1752052"/>
                  <a:ext cx="738125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직사각형 239">
                  <a:extLst>
                    <a:ext uri="{FF2B5EF4-FFF2-40B4-BE49-F238E27FC236}">
                      <a16:creationId xmlns:a16="http://schemas.microsoft.com/office/drawing/2014/main" id="{1A2D6C59-F0D1-4BA6-A5FA-60B9CF3F61E0}"/>
                    </a:ext>
                  </a:extLst>
                </p:cNvPr>
                <p:cNvSpPr/>
                <p:nvPr/>
              </p:nvSpPr>
              <p:spPr>
                <a:xfrm>
                  <a:off x="4872100" y="1799964"/>
                  <a:ext cx="738125" cy="4571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35A1E47C-B470-470E-AAD0-A22107893EDA}"/>
                    </a:ext>
                  </a:extLst>
                </p:cNvPr>
                <p:cNvSpPr/>
                <p:nvPr/>
              </p:nvSpPr>
              <p:spPr>
                <a:xfrm>
                  <a:off x="4872100" y="1847041"/>
                  <a:ext cx="738125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D79748B4-DDA8-442F-A3D5-D68DD670284E}"/>
                    </a:ext>
                  </a:extLst>
                </p:cNvPr>
                <p:cNvSpPr/>
                <p:nvPr/>
              </p:nvSpPr>
              <p:spPr>
                <a:xfrm>
                  <a:off x="4872100" y="1893545"/>
                  <a:ext cx="738125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EA1BB3A7-EE5F-4215-A782-771C4D147F4F}"/>
                    </a:ext>
                  </a:extLst>
                </p:cNvPr>
                <p:cNvSpPr/>
                <p:nvPr/>
              </p:nvSpPr>
              <p:spPr>
                <a:xfrm>
                  <a:off x="4872100" y="1940622"/>
                  <a:ext cx="738125" cy="4571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19A2CC5D-B30C-4024-AC84-42218CF3FD53}"/>
                    </a:ext>
                  </a:extLst>
                </p:cNvPr>
                <p:cNvSpPr/>
                <p:nvPr/>
              </p:nvSpPr>
              <p:spPr>
                <a:xfrm>
                  <a:off x="4872100" y="1988534"/>
                  <a:ext cx="738125" cy="4571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335655DA-A244-47AE-BA5E-2815CE482E61}"/>
                    </a:ext>
                  </a:extLst>
                </p:cNvPr>
                <p:cNvSpPr/>
                <p:nvPr/>
              </p:nvSpPr>
              <p:spPr>
                <a:xfrm>
                  <a:off x="4872100" y="2035611"/>
                  <a:ext cx="738125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E1318635-CC4F-4625-A6B6-B95B62E8A7C7}"/>
                    </a:ext>
                  </a:extLst>
                </p:cNvPr>
                <p:cNvSpPr/>
                <p:nvPr/>
              </p:nvSpPr>
              <p:spPr>
                <a:xfrm>
                  <a:off x="4872100" y="2075617"/>
                  <a:ext cx="738125" cy="4571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5A76F16F-2BA5-4913-8079-8C8E6039C1A4}"/>
                    </a:ext>
                  </a:extLst>
                </p:cNvPr>
                <p:cNvSpPr/>
                <p:nvPr/>
              </p:nvSpPr>
              <p:spPr>
                <a:xfrm>
                  <a:off x="5068865" y="2123018"/>
                  <a:ext cx="738125" cy="4571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34" name="직선 화살표 연결선 233">
                <a:extLst>
                  <a:ext uri="{FF2B5EF4-FFF2-40B4-BE49-F238E27FC236}">
                    <a16:creationId xmlns:a16="http://schemas.microsoft.com/office/drawing/2014/main" id="{CF19DD55-610C-4F88-833C-0C2C2EB928C8}"/>
                  </a:ext>
                </a:extLst>
              </p:cNvPr>
              <p:cNvCxnSpPr>
                <a:cxnSpLocks/>
                <a:stCxn id="247" idx="3"/>
                <a:endCxn id="235" idx="0"/>
              </p:cNvCxnSpPr>
              <p:nvPr/>
            </p:nvCxnSpPr>
            <p:spPr>
              <a:xfrm flipV="1">
                <a:off x="4500908" y="3208135"/>
                <a:ext cx="161045" cy="2520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순서도: 수동 연산 234">
                    <a:extLst>
                      <a:ext uri="{FF2B5EF4-FFF2-40B4-BE49-F238E27FC236}">
                        <a16:creationId xmlns:a16="http://schemas.microsoft.com/office/drawing/2014/main" id="{35AA5F69-7E3F-41CB-9526-28713992524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38914" y="3010309"/>
                    <a:ext cx="441730" cy="395652"/>
                  </a:xfrm>
                  <a:prstGeom prst="flowChartManualOperation">
                    <a:avLst/>
                  </a:prstGeom>
                  <a:solidFill>
                    <a:schemeClr val="accent6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5" name="순서도: 수동 연산 234">
                    <a:extLst>
                      <a:ext uri="{FF2B5EF4-FFF2-40B4-BE49-F238E27FC236}">
                        <a16:creationId xmlns:a16="http://schemas.microsoft.com/office/drawing/2014/main" id="{35AA5F69-7E3F-41CB-9526-2871399252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638914" y="3010309"/>
                    <a:ext cx="441730" cy="395652"/>
                  </a:xfrm>
                  <a:prstGeom prst="flowChartManualOperation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6" name="직선 화살표 연결선 235">
                <a:extLst>
                  <a:ext uri="{FF2B5EF4-FFF2-40B4-BE49-F238E27FC236}">
                    <a16:creationId xmlns:a16="http://schemas.microsoft.com/office/drawing/2014/main" id="{F7564496-716E-4628-952A-418CE2B7F8F2}"/>
                  </a:ext>
                </a:extLst>
              </p:cNvPr>
              <p:cNvCxnSpPr>
                <a:cxnSpLocks/>
                <a:stCxn id="235" idx="2"/>
                <a:endCxn id="237" idx="1"/>
              </p:cNvCxnSpPr>
              <p:nvPr/>
            </p:nvCxnSpPr>
            <p:spPr>
              <a:xfrm>
                <a:off x="5057605" y="3208135"/>
                <a:ext cx="337849" cy="9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사각형: 둥근 모서리 236">
                <a:extLst>
                  <a:ext uri="{FF2B5EF4-FFF2-40B4-BE49-F238E27FC236}">
                    <a16:creationId xmlns:a16="http://schemas.microsoft.com/office/drawing/2014/main" id="{9C3C7862-A204-4778-8C31-48CD4ACAF568}"/>
                  </a:ext>
                </a:extLst>
              </p:cNvPr>
              <p:cNvSpPr/>
              <p:nvPr/>
            </p:nvSpPr>
            <p:spPr>
              <a:xfrm>
                <a:off x="5395454" y="3037144"/>
                <a:ext cx="554464" cy="3439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SGD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DD134B74-9893-47E5-8085-0B11BF4068AF}"/>
                </a:ext>
              </a:extLst>
            </p:cNvPr>
            <p:cNvSpPr txBox="1"/>
            <p:nvPr/>
          </p:nvSpPr>
          <p:spPr>
            <a:xfrm>
              <a:off x="3851707" y="2805490"/>
              <a:ext cx="7344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Mini batch</a:t>
              </a:r>
              <a:endParaRPr lang="ko-KR" altLang="en-US" sz="900" b="1" dirty="0"/>
            </a:p>
          </p:txBody>
        </p:sp>
      </p:grp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639A16BC-CD38-4D49-9768-174BB0AF611E}"/>
              </a:ext>
            </a:extLst>
          </p:cNvPr>
          <p:cNvCxnSpPr>
            <a:cxnSpLocks/>
            <a:endCxn id="253" idx="1"/>
          </p:cNvCxnSpPr>
          <p:nvPr/>
        </p:nvCxnSpPr>
        <p:spPr>
          <a:xfrm>
            <a:off x="3913943" y="5033099"/>
            <a:ext cx="713026" cy="120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2E7BE5C-7427-44B7-B3C6-0B967E5E016D}"/>
              </a:ext>
            </a:extLst>
          </p:cNvPr>
          <p:cNvGrpSpPr/>
          <p:nvPr/>
        </p:nvGrpSpPr>
        <p:grpSpPr>
          <a:xfrm>
            <a:off x="4600269" y="4659029"/>
            <a:ext cx="2272019" cy="722067"/>
            <a:chOff x="3866844" y="2808678"/>
            <a:chExt cx="2272019" cy="722067"/>
          </a:xfrm>
        </p:grpSpPr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C0F41F55-5564-4695-B782-3A58FA6EDF4C}"/>
                </a:ext>
              </a:extLst>
            </p:cNvPr>
            <p:cNvGrpSpPr/>
            <p:nvPr/>
          </p:nvGrpSpPr>
          <p:grpSpPr>
            <a:xfrm>
              <a:off x="3893544" y="2837159"/>
              <a:ext cx="2245319" cy="693586"/>
              <a:chOff x="3893544" y="2837159"/>
              <a:chExt cx="2245319" cy="693586"/>
            </a:xfrm>
          </p:grpSpPr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423433D3-FBB6-43F6-ABD9-8F7A7E35F411}"/>
                  </a:ext>
                </a:extLst>
              </p:cNvPr>
              <p:cNvSpPr/>
              <p:nvPr/>
            </p:nvSpPr>
            <p:spPr>
              <a:xfrm>
                <a:off x="3893544" y="2837159"/>
                <a:ext cx="2245319" cy="69358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54" name="그룹 253">
                <a:extLst>
                  <a:ext uri="{FF2B5EF4-FFF2-40B4-BE49-F238E27FC236}">
                    <a16:creationId xmlns:a16="http://schemas.microsoft.com/office/drawing/2014/main" id="{C3A3CAEC-0039-4E0F-9D90-C523537099F2}"/>
                  </a:ext>
                </a:extLst>
              </p:cNvPr>
              <p:cNvGrpSpPr/>
              <p:nvPr/>
            </p:nvGrpSpPr>
            <p:grpSpPr>
              <a:xfrm>
                <a:off x="4044983" y="3002708"/>
                <a:ext cx="455926" cy="480893"/>
                <a:chOff x="4872100" y="1704975"/>
                <a:chExt cx="934892" cy="463434"/>
              </a:xfrm>
            </p:grpSpPr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3D73722E-45F7-4E00-A09F-C65184F70132}"/>
                    </a:ext>
                  </a:extLst>
                </p:cNvPr>
                <p:cNvSpPr/>
                <p:nvPr/>
              </p:nvSpPr>
              <p:spPr>
                <a:xfrm>
                  <a:off x="4872100" y="1704975"/>
                  <a:ext cx="738125" cy="4571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66D22F2C-7C29-44CD-B967-848A2C4CC996}"/>
                    </a:ext>
                  </a:extLst>
                </p:cNvPr>
                <p:cNvSpPr/>
                <p:nvPr/>
              </p:nvSpPr>
              <p:spPr>
                <a:xfrm>
                  <a:off x="4872100" y="1752052"/>
                  <a:ext cx="738125" cy="4571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DB799F90-F9AE-4648-B208-81270D4AC149}"/>
                    </a:ext>
                  </a:extLst>
                </p:cNvPr>
                <p:cNvSpPr/>
                <p:nvPr/>
              </p:nvSpPr>
              <p:spPr>
                <a:xfrm>
                  <a:off x="4872100" y="1799964"/>
                  <a:ext cx="738125" cy="4571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CB1C8B57-F01A-4148-8B30-141B044B6A6E}"/>
                    </a:ext>
                  </a:extLst>
                </p:cNvPr>
                <p:cNvSpPr/>
                <p:nvPr/>
              </p:nvSpPr>
              <p:spPr>
                <a:xfrm>
                  <a:off x="4872100" y="1847041"/>
                  <a:ext cx="738125" cy="4571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직사각형 262">
                  <a:extLst>
                    <a:ext uri="{FF2B5EF4-FFF2-40B4-BE49-F238E27FC236}">
                      <a16:creationId xmlns:a16="http://schemas.microsoft.com/office/drawing/2014/main" id="{D16C7BDD-94A9-4FC5-8719-DBD09DC4DAAE}"/>
                    </a:ext>
                  </a:extLst>
                </p:cNvPr>
                <p:cNvSpPr/>
                <p:nvPr/>
              </p:nvSpPr>
              <p:spPr>
                <a:xfrm>
                  <a:off x="4872100" y="1893545"/>
                  <a:ext cx="738125" cy="4571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직사각형 263">
                  <a:extLst>
                    <a:ext uri="{FF2B5EF4-FFF2-40B4-BE49-F238E27FC236}">
                      <a16:creationId xmlns:a16="http://schemas.microsoft.com/office/drawing/2014/main" id="{8AE9A660-474F-4DDE-B06B-C215A211E922}"/>
                    </a:ext>
                  </a:extLst>
                </p:cNvPr>
                <p:cNvSpPr/>
                <p:nvPr/>
              </p:nvSpPr>
              <p:spPr>
                <a:xfrm>
                  <a:off x="4872100" y="1940622"/>
                  <a:ext cx="738125" cy="4571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74B58525-FBBA-41B0-9E23-276107C8BC56}"/>
                    </a:ext>
                  </a:extLst>
                </p:cNvPr>
                <p:cNvSpPr/>
                <p:nvPr/>
              </p:nvSpPr>
              <p:spPr>
                <a:xfrm>
                  <a:off x="4872100" y="1988534"/>
                  <a:ext cx="738125" cy="4571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68FD640C-6412-4CD6-BA06-FC92644FCE2E}"/>
                    </a:ext>
                  </a:extLst>
                </p:cNvPr>
                <p:cNvSpPr/>
                <p:nvPr/>
              </p:nvSpPr>
              <p:spPr>
                <a:xfrm>
                  <a:off x="4872100" y="2035611"/>
                  <a:ext cx="738125" cy="4571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D505D31A-37C5-4628-9322-4C88DF18E98F}"/>
                    </a:ext>
                  </a:extLst>
                </p:cNvPr>
                <p:cNvSpPr/>
                <p:nvPr/>
              </p:nvSpPr>
              <p:spPr>
                <a:xfrm>
                  <a:off x="4872100" y="2075617"/>
                  <a:ext cx="738125" cy="4571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7B2E6460-5CCC-43E6-B247-D8609FB00438}"/>
                    </a:ext>
                  </a:extLst>
                </p:cNvPr>
                <p:cNvSpPr/>
                <p:nvPr/>
              </p:nvSpPr>
              <p:spPr>
                <a:xfrm>
                  <a:off x="5068867" y="2122690"/>
                  <a:ext cx="738125" cy="4571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255" name="직선 화살표 연결선 254">
                <a:extLst>
                  <a:ext uri="{FF2B5EF4-FFF2-40B4-BE49-F238E27FC236}">
                    <a16:creationId xmlns:a16="http://schemas.microsoft.com/office/drawing/2014/main" id="{91103EE2-EDF5-4DB0-A27B-1F3DC2D10ACA}"/>
                  </a:ext>
                </a:extLst>
              </p:cNvPr>
              <p:cNvCxnSpPr>
                <a:cxnSpLocks/>
                <a:stCxn id="268" idx="3"/>
                <a:endCxn id="256" idx="0"/>
              </p:cNvCxnSpPr>
              <p:nvPr/>
            </p:nvCxnSpPr>
            <p:spPr>
              <a:xfrm flipV="1">
                <a:off x="4500909" y="3208135"/>
                <a:ext cx="161044" cy="2517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순서도: 수동 연산 255">
                    <a:extLst>
                      <a:ext uri="{FF2B5EF4-FFF2-40B4-BE49-F238E27FC236}">
                        <a16:creationId xmlns:a16="http://schemas.microsoft.com/office/drawing/2014/main" id="{F39D9434-2CBF-4F5D-86EF-46DC13A1CAC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38914" y="3010309"/>
                    <a:ext cx="441730" cy="395652"/>
                  </a:xfrm>
                  <a:prstGeom prst="flowChartManualOperation">
                    <a:avLst/>
                  </a:prstGeom>
                  <a:solidFill>
                    <a:schemeClr val="accent6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6" name="순서도: 수동 연산 255">
                    <a:extLst>
                      <a:ext uri="{FF2B5EF4-FFF2-40B4-BE49-F238E27FC236}">
                        <a16:creationId xmlns:a16="http://schemas.microsoft.com/office/drawing/2014/main" id="{F39D9434-2CBF-4F5D-86EF-46DC13A1CA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638914" y="3010309"/>
                    <a:ext cx="441730" cy="395652"/>
                  </a:xfrm>
                  <a:prstGeom prst="flowChartManualOperation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7" name="직선 화살표 연결선 256">
                <a:extLst>
                  <a:ext uri="{FF2B5EF4-FFF2-40B4-BE49-F238E27FC236}">
                    <a16:creationId xmlns:a16="http://schemas.microsoft.com/office/drawing/2014/main" id="{80D9DB1A-9E72-480F-A96F-0B744D62C963}"/>
                  </a:ext>
                </a:extLst>
              </p:cNvPr>
              <p:cNvCxnSpPr>
                <a:cxnSpLocks/>
                <a:stCxn id="256" idx="2"/>
                <a:endCxn id="258" idx="1"/>
              </p:cNvCxnSpPr>
              <p:nvPr/>
            </p:nvCxnSpPr>
            <p:spPr>
              <a:xfrm>
                <a:off x="5057605" y="3208135"/>
                <a:ext cx="337849" cy="9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사각형: 둥근 모서리 257">
                <a:extLst>
                  <a:ext uri="{FF2B5EF4-FFF2-40B4-BE49-F238E27FC236}">
                    <a16:creationId xmlns:a16="http://schemas.microsoft.com/office/drawing/2014/main" id="{188E7FB5-10B2-4861-8BCB-2C23B97986BE}"/>
                  </a:ext>
                </a:extLst>
              </p:cNvPr>
              <p:cNvSpPr/>
              <p:nvPr/>
            </p:nvSpPr>
            <p:spPr>
              <a:xfrm>
                <a:off x="5395454" y="3037144"/>
                <a:ext cx="554464" cy="3439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SGD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0EBF48D4-B7FF-4937-99D0-834CC0BF1D91}"/>
                </a:ext>
              </a:extLst>
            </p:cNvPr>
            <p:cNvSpPr txBox="1"/>
            <p:nvPr/>
          </p:nvSpPr>
          <p:spPr>
            <a:xfrm>
              <a:off x="3866844" y="2808678"/>
              <a:ext cx="7344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Mini batch</a:t>
              </a:r>
              <a:endParaRPr lang="ko-KR" altLang="en-US" sz="900" b="1" dirty="0"/>
            </a:p>
          </p:txBody>
        </p:sp>
      </p:grp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C0A05B3C-1760-4BFA-B448-FCC74F0E05E1}"/>
              </a:ext>
            </a:extLst>
          </p:cNvPr>
          <p:cNvCxnSpPr>
            <a:cxnSpLocks/>
            <a:endCxn id="273" idx="1"/>
          </p:cNvCxnSpPr>
          <p:nvPr/>
        </p:nvCxnSpPr>
        <p:spPr>
          <a:xfrm>
            <a:off x="3913943" y="5954847"/>
            <a:ext cx="713026" cy="120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65353D66-5106-4B38-87AB-A2795F03C9DC}"/>
              </a:ext>
            </a:extLst>
          </p:cNvPr>
          <p:cNvGrpSpPr/>
          <p:nvPr/>
        </p:nvGrpSpPr>
        <p:grpSpPr>
          <a:xfrm>
            <a:off x="4582024" y="5582498"/>
            <a:ext cx="2290264" cy="720346"/>
            <a:chOff x="3848599" y="2810399"/>
            <a:chExt cx="2290264" cy="720346"/>
          </a:xfrm>
        </p:grpSpPr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732FC562-A7F5-4A34-9DCA-3FBB315F9C4A}"/>
                </a:ext>
              </a:extLst>
            </p:cNvPr>
            <p:cNvGrpSpPr/>
            <p:nvPr/>
          </p:nvGrpSpPr>
          <p:grpSpPr>
            <a:xfrm>
              <a:off x="3893544" y="2837159"/>
              <a:ext cx="2245319" cy="693586"/>
              <a:chOff x="3893544" y="2837159"/>
              <a:chExt cx="2245319" cy="693586"/>
            </a:xfrm>
          </p:grpSpPr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30E1D121-718D-452B-B88E-F955002A4399}"/>
                  </a:ext>
                </a:extLst>
              </p:cNvPr>
              <p:cNvSpPr/>
              <p:nvPr/>
            </p:nvSpPr>
            <p:spPr>
              <a:xfrm>
                <a:off x="3893544" y="2837159"/>
                <a:ext cx="2245319" cy="69358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74" name="그룹 273">
                <a:extLst>
                  <a:ext uri="{FF2B5EF4-FFF2-40B4-BE49-F238E27FC236}">
                    <a16:creationId xmlns:a16="http://schemas.microsoft.com/office/drawing/2014/main" id="{F0EA41EF-F8BA-4034-B8B3-AF96BDC35F54}"/>
                  </a:ext>
                </a:extLst>
              </p:cNvPr>
              <p:cNvGrpSpPr/>
              <p:nvPr/>
            </p:nvGrpSpPr>
            <p:grpSpPr>
              <a:xfrm>
                <a:off x="4044983" y="3002707"/>
                <a:ext cx="455926" cy="486623"/>
                <a:chOff x="4872100" y="1704975"/>
                <a:chExt cx="934892" cy="468956"/>
              </a:xfrm>
            </p:grpSpPr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322C5F93-A045-4A8C-9F17-CAEB8072CA0A}"/>
                    </a:ext>
                  </a:extLst>
                </p:cNvPr>
                <p:cNvSpPr/>
                <p:nvPr/>
              </p:nvSpPr>
              <p:spPr>
                <a:xfrm>
                  <a:off x="4872100" y="1704975"/>
                  <a:ext cx="738125" cy="4571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FC4657E7-F039-481E-84CE-AEFE59E6A6AB}"/>
                    </a:ext>
                  </a:extLst>
                </p:cNvPr>
                <p:cNvSpPr/>
                <p:nvPr/>
              </p:nvSpPr>
              <p:spPr>
                <a:xfrm>
                  <a:off x="4872100" y="1752052"/>
                  <a:ext cx="738125" cy="4571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C9B53667-061E-4B97-9C86-6CF88594094B}"/>
                    </a:ext>
                  </a:extLst>
                </p:cNvPr>
                <p:cNvSpPr/>
                <p:nvPr/>
              </p:nvSpPr>
              <p:spPr>
                <a:xfrm>
                  <a:off x="4872100" y="1799964"/>
                  <a:ext cx="738125" cy="4571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9471B473-4B7F-4B18-BDA3-07BB89F6CBA4}"/>
                    </a:ext>
                  </a:extLst>
                </p:cNvPr>
                <p:cNvSpPr/>
                <p:nvPr/>
              </p:nvSpPr>
              <p:spPr>
                <a:xfrm>
                  <a:off x="4872100" y="1847041"/>
                  <a:ext cx="738125" cy="4571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A751A4F2-DA5F-4AEB-9E99-EAF79610D499}"/>
                    </a:ext>
                  </a:extLst>
                </p:cNvPr>
                <p:cNvSpPr/>
                <p:nvPr/>
              </p:nvSpPr>
              <p:spPr>
                <a:xfrm>
                  <a:off x="4872100" y="1893545"/>
                  <a:ext cx="738125" cy="4571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F85A6741-1AB1-406F-B02D-5A94B9929D2D}"/>
                    </a:ext>
                  </a:extLst>
                </p:cNvPr>
                <p:cNvSpPr/>
                <p:nvPr/>
              </p:nvSpPr>
              <p:spPr>
                <a:xfrm>
                  <a:off x="4872100" y="1940622"/>
                  <a:ext cx="738125" cy="4571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DACABD8C-9973-47F5-9986-9519EEA78227}"/>
                    </a:ext>
                  </a:extLst>
                </p:cNvPr>
                <p:cNvSpPr/>
                <p:nvPr/>
              </p:nvSpPr>
              <p:spPr>
                <a:xfrm>
                  <a:off x="4872100" y="1988534"/>
                  <a:ext cx="738125" cy="4571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66E56EA-D9D1-4790-A587-78D8E05251ED}"/>
                    </a:ext>
                  </a:extLst>
                </p:cNvPr>
                <p:cNvSpPr/>
                <p:nvPr/>
              </p:nvSpPr>
              <p:spPr>
                <a:xfrm>
                  <a:off x="4872100" y="2035611"/>
                  <a:ext cx="738125" cy="4571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B853AC1D-EDF7-404C-B7DC-89A3E52B8567}"/>
                    </a:ext>
                  </a:extLst>
                </p:cNvPr>
                <p:cNvSpPr/>
                <p:nvPr/>
              </p:nvSpPr>
              <p:spPr>
                <a:xfrm>
                  <a:off x="4872100" y="2075617"/>
                  <a:ext cx="738125" cy="4571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6E98CBC6-C195-43C2-8F9C-9A5E11BDF275}"/>
                    </a:ext>
                  </a:extLst>
                </p:cNvPr>
                <p:cNvSpPr/>
                <p:nvPr/>
              </p:nvSpPr>
              <p:spPr>
                <a:xfrm>
                  <a:off x="5068867" y="2128212"/>
                  <a:ext cx="738125" cy="4571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75" name="직선 화살표 연결선 274">
                <a:extLst>
                  <a:ext uri="{FF2B5EF4-FFF2-40B4-BE49-F238E27FC236}">
                    <a16:creationId xmlns:a16="http://schemas.microsoft.com/office/drawing/2014/main" id="{77CEBA62-5D7A-4CE7-A889-84D7C3951501}"/>
                  </a:ext>
                </a:extLst>
              </p:cNvPr>
              <p:cNvCxnSpPr>
                <a:cxnSpLocks/>
                <a:stCxn id="288" idx="3"/>
                <a:endCxn id="276" idx="0"/>
              </p:cNvCxnSpPr>
              <p:nvPr/>
            </p:nvCxnSpPr>
            <p:spPr>
              <a:xfrm flipV="1">
                <a:off x="4500909" y="3208135"/>
                <a:ext cx="161044" cy="2574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순서도: 수동 연산 275">
                    <a:extLst>
                      <a:ext uri="{FF2B5EF4-FFF2-40B4-BE49-F238E27FC236}">
                        <a16:creationId xmlns:a16="http://schemas.microsoft.com/office/drawing/2014/main" id="{B1C38810-7F94-4CEF-B495-5FAEE6AFA0C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38914" y="3010309"/>
                    <a:ext cx="441730" cy="395652"/>
                  </a:xfrm>
                  <a:prstGeom prst="flowChartManualOperation">
                    <a:avLst/>
                  </a:prstGeom>
                  <a:solidFill>
                    <a:schemeClr val="accent6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6" name="순서도: 수동 연산 275">
                    <a:extLst>
                      <a:ext uri="{FF2B5EF4-FFF2-40B4-BE49-F238E27FC236}">
                        <a16:creationId xmlns:a16="http://schemas.microsoft.com/office/drawing/2014/main" id="{B1C38810-7F94-4CEF-B495-5FAEE6AFA0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638914" y="3010309"/>
                    <a:ext cx="441730" cy="395652"/>
                  </a:xfrm>
                  <a:prstGeom prst="flowChartManualOperation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7" name="직선 화살표 연결선 276">
                <a:extLst>
                  <a:ext uri="{FF2B5EF4-FFF2-40B4-BE49-F238E27FC236}">
                    <a16:creationId xmlns:a16="http://schemas.microsoft.com/office/drawing/2014/main" id="{1A27DC7A-B0C2-44E6-82C8-0D02C4260C46}"/>
                  </a:ext>
                </a:extLst>
              </p:cNvPr>
              <p:cNvCxnSpPr>
                <a:cxnSpLocks/>
                <a:stCxn id="276" idx="2"/>
                <a:endCxn id="278" idx="1"/>
              </p:cNvCxnSpPr>
              <p:nvPr/>
            </p:nvCxnSpPr>
            <p:spPr>
              <a:xfrm>
                <a:off x="5057605" y="3208135"/>
                <a:ext cx="337849" cy="9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9B6708A2-C2A6-4072-9D17-F81642902E10}"/>
                  </a:ext>
                </a:extLst>
              </p:cNvPr>
              <p:cNvSpPr/>
              <p:nvPr/>
            </p:nvSpPr>
            <p:spPr>
              <a:xfrm>
                <a:off x="5395454" y="3037144"/>
                <a:ext cx="554464" cy="3439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solidFill>
                      <a:schemeClr val="tx1"/>
                    </a:solidFill>
                  </a:rPr>
                  <a:t>SGD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E4D75F15-9C09-4D37-B246-EBDE460F0171}"/>
                </a:ext>
              </a:extLst>
            </p:cNvPr>
            <p:cNvSpPr txBox="1"/>
            <p:nvPr/>
          </p:nvSpPr>
          <p:spPr>
            <a:xfrm>
              <a:off x="3848599" y="2810399"/>
              <a:ext cx="7344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Mini batch</a:t>
              </a:r>
              <a:endParaRPr lang="ko-KR" altLang="en-US" sz="900" b="1" dirty="0"/>
            </a:p>
          </p:txBody>
        </p:sp>
      </p:grp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45EF2CD5-04DD-4FA2-8AD2-604AE9E48953}"/>
              </a:ext>
            </a:extLst>
          </p:cNvPr>
          <p:cNvCxnSpPr>
            <a:cxnSpLocks/>
            <a:stCxn id="123" idx="3"/>
            <a:endCxn id="152" idx="1"/>
          </p:cNvCxnSpPr>
          <p:nvPr/>
        </p:nvCxnSpPr>
        <p:spPr>
          <a:xfrm>
            <a:off x="6872288" y="3143866"/>
            <a:ext cx="510782" cy="13856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88FE1B3C-A15B-4A99-9341-BAAD878C681A}"/>
              </a:ext>
            </a:extLst>
          </p:cNvPr>
          <p:cNvCxnSpPr>
            <a:cxnSpLocks/>
            <a:stCxn id="232" idx="3"/>
            <a:endCxn id="152" idx="1"/>
          </p:cNvCxnSpPr>
          <p:nvPr/>
        </p:nvCxnSpPr>
        <p:spPr>
          <a:xfrm>
            <a:off x="6872288" y="4013551"/>
            <a:ext cx="510782" cy="5159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69BB73AC-943C-49B0-981E-B653C5FC944C}"/>
              </a:ext>
            </a:extLst>
          </p:cNvPr>
          <p:cNvCxnSpPr>
            <a:cxnSpLocks/>
            <a:stCxn id="253" idx="3"/>
            <a:endCxn id="152" idx="1"/>
          </p:cNvCxnSpPr>
          <p:nvPr/>
        </p:nvCxnSpPr>
        <p:spPr>
          <a:xfrm flipV="1">
            <a:off x="6872288" y="4529517"/>
            <a:ext cx="510782" cy="5047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화살표 연결선 297">
            <a:extLst>
              <a:ext uri="{FF2B5EF4-FFF2-40B4-BE49-F238E27FC236}">
                <a16:creationId xmlns:a16="http://schemas.microsoft.com/office/drawing/2014/main" id="{63555B4F-CE3F-4600-BDBE-DC2AB4503D70}"/>
              </a:ext>
            </a:extLst>
          </p:cNvPr>
          <p:cNvCxnSpPr>
            <a:cxnSpLocks/>
            <a:stCxn id="273" idx="3"/>
            <a:endCxn id="152" idx="1"/>
          </p:cNvCxnSpPr>
          <p:nvPr/>
        </p:nvCxnSpPr>
        <p:spPr>
          <a:xfrm flipV="1">
            <a:off x="6872288" y="4529517"/>
            <a:ext cx="510782" cy="142653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97E4CD6-3639-463B-AAF7-D2FB4D34FEA1}"/>
              </a:ext>
            </a:extLst>
          </p:cNvPr>
          <p:cNvSpPr txBox="1"/>
          <p:nvPr/>
        </p:nvSpPr>
        <p:spPr>
          <a:xfrm>
            <a:off x="6924450" y="3167390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Synchronize  gradient</a:t>
            </a:r>
          </a:p>
          <a:p>
            <a:pPr algn="ctr"/>
            <a:r>
              <a:rPr lang="en-US" altLang="ko-KR" sz="1400" b="1" dirty="0"/>
              <a:t>(global parameter)</a:t>
            </a:r>
            <a:endParaRPr lang="ko-KR" altLang="en-US" sz="1400" b="1" dirty="0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7F1FCF8E-3423-426F-BC1E-5781C2C7FB4B}"/>
              </a:ext>
            </a:extLst>
          </p:cNvPr>
          <p:cNvSpPr/>
          <p:nvPr/>
        </p:nvSpPr>
        <p:spPr>
          <a:xfrm>
            <a:off x="8871064" y="3888097"/>
            <a:ext cx="1342997" cy="128453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redistribution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weight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parameter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5278E26-6372-4F14-AA3D-7B4D82AEFD5F}"/>
              </a:ext>
            </a:extLst>
          </p:cNvPr>
          <p:cNvCxnSpPr>
            <a:cxnSpLocks/>
            <a:stCxn id="152" idx="3"/>
            <a:endCxn id="314" idx="1"/>
          </p:cNvCxnSpPr>
          <p:nvPr/>
        </p:nvCxnSpPr>
        <p:spPr>
          <a:xfrm>
            <a:off x="8468653" y="4529517"/>
            <a:ext cx="402411" cy="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74D8F81-824C-4288-A669-BFF06737D7CF}"/>
              </a:ext>
            </a:extLst>
          </p:cNvPr>
          <p:cNvSpPr txBox="1"/>
          <p:nvPr/>
        </p:nvSpPr>
        <p:spPr>
          <a:xfrm>
            <a:off x="2645296" y="2357240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Host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3477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16AE4CE9-8406-47D8-8B7B-BBF2CE7C22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740" y="927088"/>
                <a:ext cx="11986260" cy="5146052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>
                  <a:buFont typeface="Wingdings"/>
                  <a:buChar char="§"/>
                </a:pPr>
                <a:r>
                  <a:rPr lang="en-US" altLang="ko-KR" dirty="0"/>
                  <a:t>A-SGD(asynchronous stochastic gradient descent)</a:t>
                </a:r>
              </a:p>
              <a:p>
                <a:pPr lvl="1">
                  <a:buFont typeface="Wingdings"/>
                  <a:buChar char="§"/>
                </a:pPr>
                <a:r>
                  <a:rPr lang="ko-KR" altLang="en-US" dirty="0" err="1"/>
                  <a:t>비동기적인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parameter update</a:t>
                </a:r>
              </a:p>
              <a:p>
                <a:pPr lvl="1">
                  <a:buFont typeface="Wingdings"/>
                  <a:buChar char="§"/>
                </a:pPr>
                <a:r>
                  <a:rPr lang="en-US" altLang="ko-KR" dirty="0"/>
                  <a:t>No wait, faster than S-SGD</a:t>
                </a:r>
              </a:p>
              <a:p>
                <a:pPr>
                  <a:buFont typeface="Wingdings"/>
                  <a:buChar char="§"/>
                </a:pPr>
                <a:r>
                  <a:rPr lang="en-US" altLang="ko-KR" dirty="0"/>
                  <a:t>Gradient-stale problem</a:t>
                </a:r>
              </a:p>
              <a:p>
                <a:pPr lvl="1">
                  <a:buFont typeface="Wingdings"/>
                  <a:buChar char="§"/>
                </a:pPr>
                <a:r>
                  <a:rPr lang="en-US" altLang="ko-KR" dirty="0"/>
                  <a:t>Model estimation </a:t>
                </a:r>
                <a:r>
                  <a:rPr lang="ko-KR" altLang="en-US" dirty="0"/>
                  <a:t>시점과 </a:t>
                </a:r>
                <a:r>
                  <a:rPr lang="en-US" altLang="ko-KR" dirty="0"/>
                  <a:t>parameter update </a:t>
                </a:r>
                <a:r>
                  <a:rPr lang="ko-KR" altLang="en-US" dirty="0"/>
                  <a:t>시점에서 가중치 값이 다른 경우 </a:t>
                </a:r>
                <a:endParaRPr lang="en-US" altLang="ko-KR" dirty="0"/>
              </a:p>
              <a:p>
                <a:pPr lvl="1">
                  <a:buFont typeface="Wingdings"/>
                  <a:buChar char="§"/>
                </a:pPr>
                <a:r>
                  <a:rPr lang="en-US" altLang="ko-KR" dirty="0"/>
                  <a:t>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시점에서 </a:t>
                </a:r>
                <a:r>
                  <a:rPr lang="en-US" altLang="ko-KR" dirty="0"/>
                  <a:t>global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사용하여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새로운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기울기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계산</a:t>
                </a:r>
                <a:r>
                  <a:rPr lang="en-US" altLang="ko-KR" dirty="0"/>
                  <a:t>, </a:t>
                </a:r>
              </a:p>
              <a:p>
                <a:pPr lvl="1">
                  <a:buFont typeface="Wingdings"/>
                  <a:buChar char="§"/>
                </a:pPr>
                <a:r>
                  <a:rPr lang="ko-KR" altLang="en-US" dirty="0"/>
                  <a:t>계산이 더 빨리 끝난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기울기값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ko-KR" altLang="en-US" dirty="0"/>
                  <a:t>을 업데이트 하기 전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ko-KR" altLang="en-US" dirty="0"/>
                  <a:t>을 </a:t>
                </a:r>
                <a:r>
                  <a:rPr lang="en-US" altLang="ko-KR" dirty="0"/>
                  <a:t>global parameter</a:t>
                </a:r>
                <a:r>
                  <a:rPr lang="ko-KR" altLang="en-US" dirty="0"/>
                  <a:t>로 업데이트</a:t>
                </a:r>
                <a:endParaRPr lang="en-US" altLang="ko-KR" dirty="0"/>
              </a:p>
              <a:p>
                <a:pPr lvl="1">
                  <a:buFont typeface="Wingdings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계산 시점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업데이트 시점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기울기값이</a:t>
                </a:r>
                <a:r>
                  <a:rPr lang="ko-KR" altLang="en-US" dirty="0"/>
                  <a:t> 다른 문제가 발생</a:t>
                </a:r>
                <a:endParaRPr lang="en-US" altLang="ko-KR" dirty="0"/>
              </a:p>
              <a:p>
                <a:pPr lvl="1">
                  <a:buFont typeface="Wingdings"/>
                  <a:buChar char="§"/>
                </a:pPr>
                <a:r>
                  <a:rPr lang="ko-KR" altLang="en-US" dirty="0"/>
                  <a:t>다른 </a:t>
                </a:r>
                <a:r>
                  <a:rPr lang="en-US" altLang="ko-KR" dirty="0"/>
                  <a:t>machine </a:t>
                </a:r>
                <a:r>
                  <a:rPr lang="ko-KR" altLang="en-US" dirty="0"/>
                  <a:t>의 데이터 학습 결과에 의한 기울기 값 </a:t>
                </a:r>
                <a:r>
                  <a:rPr lang="en-US" altLang="ko-KR" dirty="0"/>
                  <a:t>noise</a:t>
                </a:r>
                <a:r>
                  <a:rPr lang="ko-KR" altLang="en-US" dirty="0"/>
                  <a:t>가 추가됨</a:t>
                </a:r>
                <a:r>
                  <a:rPr lang="en-US" altLang="ko-KR" dirty="0"/>
                  <a:t>, Accuracy loss </a:t>
                </a:r>
                <a:r>
                  <a:rPr lang="ko-KR" altLang="en-US" dirty="0"/>
                  <a:t>발생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16AE4CE9-8406-47D8-8B7B-BBF2CE7C2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" y="927088"/>
                <a:ext cx="11986260" cy="5146052"/>
              </a:xfrm>
              <a:blipFill>
                <a:blip r:embed="rId2"/>
                <a:stretch>
                  <a:fillRect l="-7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Introduction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65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6AE4CE9-8406-47D8-8B7B-BBF2CE7C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9862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altLang="ko-KR" dirty="0"/>
              <a:t>S-SGD</a:t>
            </a:r>
            <a:r>
              <a:rPr lang="ko-KR" altLang="en-US" dirty="0"/>
              <a:t>는 각 </a:t>
            </a:r>
            <a:r>
              <a:rPr lang="en-US" altLang="ko-KR" dirty="0"/>
              <a:t>machine</a:t>
            </a:r>
            <a:r>
              <a:rPr lang="ko-KR" altLang="en-US" dirty="0"/>
              <a:t>의 성능이 다른 경우 처리속도가 느린 </a:t>
            </a:r>
            <a:r>
              <a:rPr lang="en-US" altLang="ko-KR" dirty="0"/>
              <a:t>machine</a:t>
            </a:r>
            <a:r>
              <a:rPr lang="ko-KR" altLang="en-US" dirty="0"/>
              <a:t>을 기다림</a:t>
            </a:r>
            <a:endParaRPr lang="en-US" altLang="ko-KR" dirty="0"/>
          </a:p>
          <a:p>
            <a:pPr lvl="1">
              <a:buFont typeface="Wingdings"/>
              <a:buChar char="§"/>
            </a:pPr>
            <a:r>
              <a:rPr lang="en-US" altLang="ko-KR" dirty="0"/>
              <a:t>Waiting time </a:t>
            </a:r>
            <a:r>
              <a:rPr lang="ko-KR" altLang="en-US" dirty="0"/>
              <a:t>↑</a:t>
            </a:r>
            <a:r>
              <a:rPr lang="en-US" altLang="ko-KR" dirty="0"/>
              <a:t>, utilization </a:t>
            </a:r>
            <a:r>
              <a:rPr lang="ko-KR" altLang="en-US" dirty="0"/>
              <a:t>↓</a:t>
            </a:r>
            <a:endParaRPr lang="en-US" altLang="ko-KR" dirty="0"/>
          </a:p>
          <a:p>
            <a:pPr>
              <a:buFont typeface="Wingdings"/>
              <a:buChar char="§"/>
            </a:pPr>
            <a:r>
              <a:rPr lang="en-US" altLang="ko-KR" dirty="0"/>
              <a:t>A-SGD</a:t>
            </a:r>
            <a:r>
              <a:rPr lang="ko-KR" altLang="en-US" dirty="0"/>
              <a:t>는 </a:t>
            </a:r>
            <a:r>
              <a:rPr lang="en-US" altLang="ko-KR" dirty="0"/>
              <a:t>machine</a:t>
            </a:r>
            <a:r>
              <a:rPr lang="ko-KR" altLang="en-US" dirty="0"/>
              <a:t>간 가중치 간섭</a:t>
            </a:r>
            <a:endParaRPr lang="en-US" altLang="ko-KR" dirty="0"/>
          </a:p>
          <a:p>
            <a:pPr lvl="1">
              <a:buFont typeface="Wingdings"/>
              <a:buChar char="§"/>
            </a:pPr>
            <a:r>
              <a:rPr lang="en-US" altLang="ko-KR" dirty="0"/>
              <a:t>Accuracy </a:t>
            </a:r>
            <a:r>
              <a:rPr lang="ko-KR" altLang="en-US" dirty="0"/>
              <a:t>하락</a:t>
            </a:r>
            <a:endParaRPr lang="en-US" altLang="ko-KR" dirty="0"/>
          </a:p>
          <a:p>
            <a:pPr>
              <a:buFont typeface="Wingdings"/>
              <a:buChar char="§"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F7A937-0ADC-4867-B171-96098389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  <a:cs typeface="lato"/>
              </a:rPr>
              <a:t>Problem</a:t>
            </a:r>
            <a:endParaRPr lang="ko-KR" altLang="en-US" dirty="0">
              <a:latin typeface="+mn-ea"/>
              <a:ea typeface="+mn-ea"/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94AD2-6DAA-4440-B0A8-A313D68FC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90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3CB17014394C448B3AB0C2C5ED6134" ma:contentTypeVersion="9" ma:contentTypeDescription="새 문서를 만듭니다." ma:contentTypeScope="" ma:versionID="bb946ca5942fc1299d0d31ef91a0bb5d">
  <xsd:schema xmlns:xsd="http://www.w3.org/2001/XMLSchema" xmlns:xs="http://www.w3.org/2001/XMLSchema" xmlns:p="http://schemas.microsoft.com/office/2006/metadata/properties" xmlns:ns3="a279a19e-b71b-4b9f-be5c-b95113f40ee8" targetNamespace="http://schemas.microsoft.com/office/2006/metadata/properties" ma:root="true" ma:fieldsID="057659a94995825e3132201e02a2ad7f" ns3:_="">
    <xsd:import namespace="a279a19e-b71b-4b9f-be5c-b95113f40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9a19e-b71b-4b9f-be5c-b95113f40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F8CD8C-6455-41C5-9D0C-28F24B785E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527749-1ED2-43AD-848C-165A01F78D4B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a279a19e-b71b-4b9f-be5c-b95113f40ee8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5D3166F-EEEA-4DF1-8B39-CC48752E9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9a19e-b71b-4b9f-be5c-b95113f40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Office PowerPoint</Application>
  <PresentationFormat>와이드스크린</PresentationFormat>
  <Paragraphs>161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lato</vt:lpstr>
      <vt:lpstr>Cambria Math</vt:lpstr>
      <vt:lpstr>roboto</vt:lpstr>
      <vt:lpstr>Wingdings</vt:lpstr>
      <vt:lpstr>맑은 고딕</vt:lpstr>
      <vt:lpstr>Arial</vt:lpstr>
      <vt:lpstr>Office 테마</vt:lpstr>
      <vt:lpstr>PowerPoint 프레젠테이션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Problem</vt:lpstr>
      <vt:lpstr>DBS</vt:lpstr>
      <vt:lpstr>Performance factor</vt:lpstr>
      <vt:lpstr>Dynamic batch algorithm</vt:lpstr>
      <vt:lpstr>Dynamic dataset adjust algorithm</vt:lpstr>
      <vt:lpstr>Experiment</vt:lpstr>
      <vt:lpstr>Experiment</vt:lpstr>
      <vt:lpstr>Experiment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3899</cp:revision>
  <dcterms:created xsi:type="dcterms:W3CDTF">2020-03-06T02:35:36Z</dcterms:created>
  <dcterms:modified xsi:type="dcterms:W3CDTF">2021-09-28T04:49:07Z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0x010100883CB17014394C448B3AB0C2C5ED6134</vt:lpwstr>
  </property>
</Properties>
</file>