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  <p:sldMasterId id="2147483651" r:id="rId5"/>
  </p:sldMasterIdLst>
  <p:notesMasterIdLst>
    <p:notesMasterId r:id="rId35"/>
  </p:notesMasterIdLst>
  <p:sldIdLst>
    <p:sldId id="265" r:id="rId6"/>
    <p:sldId id="266" r:id="rId7"/>
    <p:sldId id="298" r:id="rId8"/>
    <p:sldId id="267" r:id="rId9"/>
    <p:sldId id="268" r:id="rId10"/>
    <p:sldId id="269" r:id="rId11"/>
    <p:sldId id="271" r:id="rId12"/>
    <p:sldId id="272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4" r:id="rId28"/>
    <p:sldId id="295" r:id="rId29"/>
    <p:sldId id="291" r:id="rId30"/>
    <p:sldId id="292" r:id="rId31"/>
    <p:sldId id="296" r:id="rId32"/>
    <p:sldId id="297" r:id="rId33"/>
    <p:sldId id="293" r:id="rId34"/>
  </p:sldIdLst>
  <p:sldSz cx="12192000" cy="6858000"/>
  <p:notesSz cx="6858000" cy="9144000"/>
  <p:embeddedFontLst>
    <p:embeddedFont>
      <p:font typeface="맑은 고딕" panose="020B0503020000020004" pitchFamily="34" charset="-127"/>
      <p:regular r:id="rId36"/>
      <p:bold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38F"/>
    <a:srgbClr val="9DC3E6"/>
    <a:srgbClr val="4472C4"/>
    <a:srgbClr val="C00000"/>
    <a:srgbClr val="FF9B9B"/>
    <a:srgbClr val="FF9797"/>
    <a:srgbClr val="F4B183"/>
    <a:srgbClr val="990000"/>
    <a:srgbClr val="5B9BD5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6A808-03BE-4B5B-A67B-97A344D34F6B}" v="1045" dt="2021-11-04T07:43:53.453"/>
    <p1510:client id="{8DA4EF4F-56C2-B7FC-C3D8-3FDCFC51FF20}" v="4155" dt="2021-11-05T09:52:09.381"/>
    <p1510:client id="{B8813141-30C6-4C45-92AF-6A0ADDCAD23B}" v="106" dt="2021-11-04T08:11:04.002"/>
    <p1510:client id="{B950FAF6-4829-FB58-5A57-6CE95A9AB907}" v="278" dt="2021-11-10T02:54:41.797"/>
    <p1510:client id="{E6EAA990-DC37-8411-BAB4-69C1BFE3C9A4}" v="36" dt="2021-11-05T02:10:08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0" autoAdjust="0"/>
    <p:restoredTop sz="83875" autoAdjust="0"/>
  </p:normalViewPr>
  <p:slideViewPr>
    <p:cSldViewPr snapToGrid="0" showGuides="1">
      <p:cViewPr varScale="1">
        <p:scale>
          <a:sx n="95" d="100"/>
          <a:sy n="95" d="100"/>
        </p:scale>
        <p:origin x="396" y="90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4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3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5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Hello. My name is </a:t>
            </a:r>
            <a:r>
              <a:rPr lang="en-US" dirty="0" err="1"/>
              <a:t>Minseon</a:t>
            </a:r>
            <a:r>
              <a:rPr lang="en-US" dirty="0"/>
              <a:t> Cho from Changwon</a:t>
            </a:r>
          </a:p>
          <a:p>
            <a:r>
              <a:rPr lang="en-US" dirty="0"/>
              <a:t>Today, I will talk about “Interleaved Data Processing Scheme for Optimizing </a:t>
            </a:r>
            <a:r>
              <a:rPr lang="en-US" dirty="0" err="1"/>
              <a:t>Tensorflow</a:t>
            </a:r>
            <a:r>
              <a:rPr lang="en-US" dirty="0"/>
              <a:t> Framework”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Optimizing Space Amplification in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RocksDB</a:t>
            </a:r>
            <a:endParaRPr lang="en-US" altLang="ko-KR" sz="3600" b="1" dirty="0" err="1">
              <a:solidFill>
                <a:schemeClr val="accent5"/>
              </a:solidFill>
              <a:latin typeface="Roboto"/>
              <a:cs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 err="1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Siying</a:t>
            </a:r>
            <a:r>
              <a:rPr lang="en-US" sz="2200" b="1" dirty="0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 Dong</a:t>
            </a:r>
            <a:r>
              <a:rPr lang="en-US" sz="2200" dirty="0">
                <a:latin typeface="lato"/>
                <a:ea typeface="+mn-lt"/>
                <a:cs typeface="+mn-lt"/>
              </a:rPr>
              <a:t>, mark Callaghan, Leonidas Galanis, Dhruba Borthakur, Tony Savor, </a:t>
            </a:r>
            <a:br>
              <a:rPr lang="en-US" sz="2200" dirty="0">
                <a:latin typeface="lato"/>
                <a:ea typeface="+mn-lt"/>
                <a:cs typeface="+mn-lt"/>
              </a:rPr>
            </a:br>
            <a:r>
              <a:rPr lang="en-US" sz="2200" dirty="0">
                <a:latin typeface="lato"/>
                <a:ea typeface="+mn-lt"/>
                <a:cs typeface="+mn-lt"/>
              </a:rPr>
              <a:t>Michael Stumm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BC430B-63E7-4F93-8470-D4C21E60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533" y="517375"/>
            <a:ext cx="1039066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CIDR'17</a:t>
            </a:r>
          </a:p>
        </p:txBody>
      </p:sp>
    </p:spTree>
    <p:extLst>
      <p:ext uri="{BB962C8B-B14F-4D97-AF65-F5344CB8AC3E}">
        <p14:creationId xmlns:p14="http://schemas.microsoft.com/office/powerpoint/2010/main" val="42346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28">
        <p:fade/>
      </p:transition>
    </mc:Choice>
    <mc:Fallback xmlns="">
      <p:transition spd="med" advTm="123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56F49-9FF6-43D7-9251-32CE3DA1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Log-Structured Merge-Tree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59097-963F-4118-AF92-B894CE669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Range queries</a:t>
            </a:r>
          </a:p>
          <a:p>
            <a:pPr marL="575945" lvl="1"/>
            <a:r>
              <a:rPr lang="ko-KR" altLang="en-US">
                <a:cs typeface="lato"/>
              </a:rPr>
              <a:t>Always require a search through all levels</a:t>
            </a:r>
          </a:p>
          <a:p>
            <a:pPr marL="575945" lvl="1"/>
            <a:r>
              <a:rPr lang="ko-KR" altLang="en-US">
                <a:cs typeface="lato"/>
              </a:rPr>
              <a:t>Search the mem-table, then all Level-0 SST, followed by all subsequent levels</a:t>
            </a:r>
            <a:br>
              <a:rPr lang="ko-KR" altLang="en-US" dirty="0">
                <a:cs typeface="lato"/>
              </a:rPr>
            </a:br>
            <a:r>
              <a:rPr lang="ko-KR" altLang="en-US">
                <a:cs typeface="lato"/>
              </a:rPr>
              <a:t>regarding duplicate keys within the range from lower levels</a:t>
            </a:r>
          </a:p>
          <a:p>
            <a:pPr marL="575945" lvl="1"/>
            <a:r>
              <a:rPr lang="ko-KR" altLang="en-US" i="1">
                <a:cs typeface="lato"/>
              </a:rPr>
              <a:t>Prefix Bloom filter </a:t>
            </a:r>
            <a:r>
              <a:rPr lang="ko-KR" altLang="en-US">
                <a:cs typeface="lato"/>
              </a:rPr>
              <a:t>can reduce the number of searches.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57B2D-AE61-435E-89BB-B70823A60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99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404E-C88D-4882-9B3A-16E7E6C1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Space Amplification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0A435-ED43-4ED6-B949-557D70EF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>
                <a:cs typeface="lato"/>
              </a:rPr>
              <a:t>B-tree</a:t>
            </a:r>
            <a:r>
              <a:rPr lang="ko-KR" altLang="en-US">
                <a:cs typeface="lato"/>
              </a:rPr>
              <a:t> space utilization is poor</a:t>
            </a:r>
          </a:p>
          <a:p>
            <a:pPr marL="575945" lvl="1"/>
            <a:r>
              <a:rPr lang="ko-KR" altLang="en-US">
                <a:cs typeface="lato"/>
              </a:rPr>
              <a:t>The </a:t>
            </a:r>
            <a:r>
              <a:rPr lang="ko-KR" altLang="en-US" b="1">
                <a:cs typeface="lato"/>
              </a:rPr>
              <a:t>fragmentation </a:t>
            </a:r>
            <a:r>
              <a:rPr lang="ko-KR" altLang="en-US">
                <a:cs typeface="lato"/>
              </a:rPr>
              <a:t>causes space amplifiation to be worse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b="1">
                <a:cs typeface="lato"/>
              </a:rPr>
              <a:t>LSM-trees </a:t>
            </a:r>
            <a:r>
              <a:rPr lang="ko-KR" altLang="en-US">
                <a:cs typeface="lato"/>
              </a:rPr>
              <a:t>don't suffer from fragmentation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Do not need to write data to be SSD page-aligned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Important to space amplification:</a:t>
            </a:r>
            <a:br>
              <a:rPr lang="ko-KR" altLang="en-US" dirty="0">
                <a:cs typeface="lato"/>
              </a:rPr>
            </a:br>
            <a:r>
              <a:rPr lang="ko-KR" altLang="en-US" b="1">
                <a:cs typeface="lato"/>
              </a:rPr>
              <a:t>How much stale data is yet to be garbage-collected?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8C189-D646-4AB5-A8C9-E6C34BA7E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7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C9381-49B7-4F15-B374-4BDD54BF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Space Amplification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1AA5C-1C63-49DC-B833-11ECCFCC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Two strategies to reduce space amplification of RocksDB</a:t>
            </a:r>
          </a:p>
          <a:p>
            <a:pPr marL="575945" lvl="1"/>
            <a:r>
              <a:rPr lang="ko-KR" altLang="en-US">
                <a:cs typeface="lato"/>
              </a:rPr>
              <a:t>Adapting the level sizes to the size of the data</a:t>
            </a:r>
          </a:p>
          <a:p>
            <a:pPr marL="575945" lvl="1"/>
            <a:r>
              <a:rPr lang="ko-KR" altLang="en-US">
                <a:cs typeface="lato"/>
              </a:rPr>
              <a:t>Applying a number of compression strategies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1EC20-4308-4B2E-BC4B-804D61E50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21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E8ED1-6226-4456-BAB0-44EB639C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Dynamic Level Size Adaptation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3F59E-54FD-4DF8-A335-48F97DBA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If a fixed size is specified for each level,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In a worse case, space amplification would be larger than 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30E35-CFA9-4D9D-A7C8-17F6DD7AB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42A5C3-EDAB-45F9-9715-C0F6C29A8905}"/>
              </a:ext>
            </a:extLst>
          </p:cNvPr>
          <p:cNvSpPr/>
          <p:nvPr/>
        </p:nvSpPr>
        <p:spPr>
          <a:xfrm>
            <a:off x="4316450" y="5305348"/>
            <a:ext cx="2608729" cy="466166"/>
          </a:xfrm>
          <a:prstGeom prst="rect">
            <a:avLst/>
          </a:prstGeom>
          <a:solidFill>
            <a:schemeClr val="accent4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C85AC-1D77-4377-B68A-90B4B4FC3EF5}"/>
              </a:ext>
            </a:extLst>
          </p:cNvPr>
          <p:cNvSpPr txBox="1"/>
          <p:nvPr/>
        </p:nvSpPr>
        <p:spPr>
          <a:xfrm>
            <a:off x="2719935" y="5151992"/>
            <a:ext cx="12370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i="1"/>
              <a:t>Level N</a:t>
            </a:r>
            <a:br>
              <a:rPr lang="ko-KR" altLang="en-US" b="1" i="1" dirty="0">
                <a:cs typeface="lato"/>
              </a:rPr>
            </a:br>
            <a:r>
              <a:rPr lang="ko-KR" altLang="en-US" b="1" i="1"/>
              <a:t>(Last level)</a:t>
            </a:r>
            <a:endParaRPr lang="ko-KR" altLang="en-US" b="1" i="1">
              <a:cs typeface="la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41634-E271-46C0-BC86-A029CF724B3D}"/>
              </a:ext>
            </a:extLst>
          </p:cNvPr>
          <p:cNvSpPr txBox="1"/>
          <p:nvPr/>
        </p:nvSpPr>
        <p:spPr>
          <a:xfrm>
            <a:off x="2719935" y="4381027"/>
            <a:ext cx="1210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i="1"/>
              <a:t>Level N-1</a:t>
            </a:r>
            <a:endParaRPr lang="ko-KR" altLang="en-US" b="1" i="1">
              <a:cs typeface="lato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48C05B-3721-4966-9B36-C22A9609EF42}"/>
              </a:ext>
            </a:extLst>
          </p:cNvPr>
          <p:cNvSpPr/>
          <p:nvPr/>
        </p:nvSpPr>
        <p:spPr>
          <a:xfrm>
            <a:off x="4316450" y="4381983"/>
            <a:ext cx="2330824" cy="466166"/>
          </a:xfrm>
          <a:prstGeom prst="rect">
            <a:avLst/>
          </a:prstGeom>
          <a:solidFill>
            <a:schemeClr val="accent4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D0D0D-9912-448F-9175-6DD4BB72BBA3}"/>
              </a:ext>
            </a:extLst>
          </p:cNvPr>
          <p:cNvSpPr txBox="1"/>
          <p:nvPr/>
        </p:nvSpPr>
        <p:spPr>
          <a:xfrm>
            <a:off x="7399512" y="4614109"/>
            <a:ext cx="20169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i="1"/>
              <a:t>If the last level is slightly larger than </a:t>
            </a:r>
            <a:r>
              <a:rPr lang="ko-KR" altLang="en-US" i="1" dirty="0"/>
              <a:t>the previous level</a:t>
            </a:r>
            <a:endParaRPr lang="ko-KR" altLang="en-US" i="1">
              <a:cs typeface="lato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808FC54-0708-478C-8993-55E18797C85C}"/>
              </a:ext>
            </a:extLst>
          </p:cNvPr>
          <p:cNvCxnSpPr>
            <a:cxnSpLocks/>
          </p:cNvCxnSpPr>
          <p:nvPr/>
        </p:nvCxnSpPr>
        <p:spPr>
          <a:xfrm flipH="1">
            <a:off x="4868517" y="3539411"/>
            <a:ext cx="1815" cy="46105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49DA38-F05C-4DA1-ABA7-E2265C551C7E}"/>
              </a:ext>
            </a:extLst>
          </p:cNvPr>
          <p:cNvSpPr txBox="1"/>
          <p:nvPr/>
        </p:nvSpPr>
        <p:spPr>
          <a:xfrm>
            <a:off x="2719934" y="2779862"/>
            <a:ext cx="1210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i="1"/>
              <a:t>Level 0</a:t>
            </a:r>
            <a:endParaRPr lang="ko-KR" altLang="en-US" b="1" i="1">
              <a:cs typeface="lato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D1AE0-0D13-4784-AE19-68EA932F60F5}"/>
              </a:ext>
            </a:extLst>
          </p:cNvPr>
          <p:cNvSpPr/>
          <p:nvPr/>
        </p:nvSpPr>
        <p:spPr>
          <a:xfrm>
            <a:off x="4316449" y="2780818"/>
            <a:ext cx="1674926" cy="466166"/>
          </a:xfrm>
          <a:prstGeom prst="rect">
            <a:avLst/>
          </a:prstGeom>
          <a:solidFill>
            <a:schemeClr val="accent4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34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FAE11-E599-4531-994A-37A6FE18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Dynamic Level Size Adaptation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021C0-E356-467C-85ED-C950C83F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If the size of each level is dynamically adjusted,</a:t>
            </a:r>
            <a:endParaRPr lang="ko-KR"/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To be 1/10-th the size of the data on the next level</a:t>
            </a:r>
          </a:p>
          <a:p>
            <a:pPr marL="914400" lvl="2" indent="0">
              <a:buNone/>
            </a:pPr>
            <a:r>
              <a:rPr lang="ko-KR" altLang="en-US" sz="2000">
                <a:cs typeface="lato"/>
              </a:rPr>
              <a:t>→ The space amplification will be reduced to less than 1.111 … </a:t>
            </a:r>
            <a:endParaRPr lang="ko-KR" altLang="en-US" sz="2000" dirty="0">
              <a:cs typeface="lato"/>
            </a:endParaRPr>
          </a:p>
          <a:p>
            <a:pPr marL="914400" lvl="2" indent="0">
              <a:buNone/>
            </a:pPr>
            <a:endParaRPr lang="ko-KR" altLang="en-US" sz="2000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Level size multiplier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A tunable parameter within an LSM-tree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The larger the size multiplier is,</a:t>
            </a:r>
            <a:br>
              <a:rPr lang="ko-KR" altLang="en-US" dirty="0">
                <a:cs typeface="lato"/>
              </a:rPr>
            </a:br>
            <a:r>
              <a:rPr lang="ko-KR" altLang="en-US">
                <a:cs typeface="lato"/>
              </a:rPr>
              <a:t>the lower the space &amp; read amplification, but the higher the write amplification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For most of the Facebook production, a size multiplier of 10 is used.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E315ED-335A-4FDD-B277-DBF825A1C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60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68F91-6692-4CDF-BB25-0F1E5EC0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Compression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5B461-3D96-4324-B7F5-26DCD561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Key prefix encoding</a:t>
            </a:r>
          </a:p>
          <a:p>
            <a:pPr marL="575945" lvl="1"/>
            <a:r>
              <a:rPr lang="ko-KR" altLang="en-US">
                <a:cs typeface="lato"/>
              </a:rPr>
              <a:t>Not writing repeated prefixes of previous keys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Reduces space requirements by 3%-17%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Sequence ID garbage collection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The sequence ID of a key is removed if it is older than the oldest snapshot</a:t>
            </a:r>
            <a:endParaRPr lang="ko-KR"/>
          </a:p>
          <a:p>
            <a:pPr marL="575945" lvl="1"/>
            <a:r>
              <a:rPr lang="ko-KR" altLang="en-US">
                <a:cs typeface="lato"/>
              </a:rPr>
              <a:t>7 byte large sequence ID does not compress well</a:t>
            </a:r>
          </a:p>
          <a:p>
            <a:pPr marL="575945" lvl="1"/>
            <a:r>
              <a:rPr lang="ko-KR" altLang="en-US">
                <a:cs typeface="lato"/>
              </a:rPr>
              <a:t>Most of the sequence IDs would no longer be needed after the snapshots</a:t>
            </a:r>
            <a:endParaRPr lang="ko-KR"/>
          </a:p>
          <a:p>
            <a:pPr marL="575945" lvl="1"/>
            <a:r>
              <a:rPr lang="ko-KR" altLang="en-US">
                <a:cs typeface="lato"/>
              </a:rPr>
              <a:t>Reduces space requirements by 0.03%-23%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8734D-80F1-4CC3-B175-9C52B8C4B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62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68F91-6692-4CDF-BB25-0F1E5EC0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Compression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5B461-3D96-4324-B7F5-26DCD561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Data compression</a:t>
            </a:r>
          </a:p>
          <a:p>
            <a:pPr marL="575945" lvl="1"/>
            <a:r>
              <a:rPr lang="ko-KR" altLang="en-US">
                <a:cs typeface="lato"/>
              </a:rPr>
              <a:t>Supports several compression algorithms (LZ, Snappy, zlib, Zstandard)</a:t>
            </a:r>
          </a:p>
          <a:p>
            <a:pPr marL="575945" lvl="1"/>
            <a:r>
              <a:rPr lang="ko-KR" altLang="en-US" b="1">
                <a:cs typeface="lato"/>
              </a:rPr>
              <a:t>Each level</a:t>
            </a:r>
            <a:r>
              <a:rPr lang="ko-KR" altLang="en-US">
                <a:cs typeface="lato"/>
              </a:rPr>
              <a:t> can be configured to use any or none of these compression algorithms</a:t>
            </a:r>
          </a:p>
          <a:p>
            <a:pPr marL="575945" lvl="1"/>
            <a:r>
              <a:rPr lang="ko-KR" altLang="en-US">
                <a:cs typeface="lato"/>
              </a:rPr>
              <a:t>Reduces space requirements down to 40%-25%</a:t>
            </a:r>
          </a:p>
          <a:p>
            <a:pPr marL="575945" lvl="1"/>
            <a:r>
              <a:rPr lang="ko-KR" altLang="en-US">
                <a:cs typeface="lato"/>
              </a:rPr>
              <a:t>To </a:t>
            </a:r>
            <a:r>
              <a:rPr lang="ko-KR" altLang="en-US" b="1">
                <a:cs typeface="lato"/>
              </a:rPr>
              <a:t>reduce frequency</a:t>
            </a:r>
            <a:r>
              <a:rPr lang="ko-KR" altLang="en-US">
                <a:cs typeface="lato"/>
              </a:rPr>
              <a:t> of having to uncompress data,</a:t>
            </a:r>
            <a:br>
              <a:rPr lang="ko-KR" altLang="en-US" dirty="0">
                <a:cs typeface="lato"/>
              </a:rPr>
            </a:br>
            <a:r>
              <a:rPr lang="ko-KR" altLang="en-US">
                <a:cs typeface="lato"/>
              </a:rPr>
              <a:t>the</a:t>
            </a:r>
            <a:r>
              <a:rPr lang="ko-KR" altLang="en-US" b="1">
                <a:cs typeface="lato"/>
              </a:rPr>
              <a:t> RocksDB block cache</a:t>
            </a:r>
            <a:r>
              <a:rPr lang="ko-KR" altLang="en-US">
                <a:cs typeface="lato"/>
              </a:rPr>
              <a:t> stores blocks in </a:t>
            </a:r>
            <a:r>
              <a:rPr lang="ko-KR" altLang="en-US" b="1">
                <a:cs typeface="lato"/>
              </a:rPr>
              <a:t>umcompressed</a:t>
            </a:r>
            <a:r>
              <a:rPr lang="ko-KR" altLang="en-US">
                <a:cs typeface="lato"/>
              </a:rPr>
              <a:t> form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8734D-80F1-4CC3-B175-9C52B8C4B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8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08A28-6432-4742-B5F6-218197B6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Compression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E943F-8CF1-4054-8F94-88CADF6C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Dictionary-based compression</a:t>
            </a:r>
          </a:p>
          <a:p>
            <a:pPr marL="575945" lvl="1"/>
            <a:r>
              <a:rPr lang="ko-KR" altLang="en-US">
                <a:cs typeface="lato"/>
              </a:rPr>
              <a:t>Data dictionaries are important for small data blocks</a:t>
            </a:r>
          </a:p>
          <a:p>
            <a:pPr marL="575945" lvl="1"/>
            <a:r>
              <a:rPr lang="ko-KR" altLang="en-US">
                <a:cs typeface="lato"/>
              </a:rPr>
              <a:t>Smaller blocks have lower compression ratios</a:t>
            </a:r>
          </a:p>
          <a:p>
            <a:pPr marL="575945" lvl="1"/>
            <a:r>
              <a:rPr lang="ko-KR" altLang="en-US">
                <a:cs typeface="lato"/>
              </a:rPr>
              <a:t>Reduces space requirements by 3%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06C397-CDE2-48F3-A869-37100EECE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2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0342C-7198-44E7-8E7E-4C7C3890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Tradeoffs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0D9FA-CF65-4C8C-A58E-0BB7C6BE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Many configuration parameters and options</a:t>
            </a:r>
          </a:p>
          <a:p>
            <a:pPr marL="575945" lvl="1"/>
            <a:r>
              <a:rPr lang="ko-KR" altLang="en-US">
                <a:cs typeface="lato"/>
              </a:rPr>
              <a:t>A number of tradeoffs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For example,</a:t>
            </a:r>
          </a:p>
          <a:p>
            <a:pPr marL="575945" lvl="1"/>
            <a:r>
              <a:rPr lang="ko-KR" altLang="en-US">
                <a:cs typeface="lato"/>
              </a:rPr>
              <a:t>The number of level ↓</a:t>
            </a:r>
            <a:br>
              <a:rPr lang="ko-KR" altLang="en-US" dirty="0">
                <a:cs typeface="lato"/>
              </a:rPr>
            </a:br>
            <a:r>
              <a:rPr lang="ko-KR" altLang="en-US">
                <a:cs typeface="lato"/>
              </a:rPr>
              <a:t>space &amp; read amplification </a:t>
            </a:r>
            <a:r>
              <a:rPr lang="ko-KR">
                <a:ea typeface="+mn-lt"/>
                <a:cs typeface="+mn-lt"/>
              </a:rPr>
              <a:t>↓</a:t>
            </a:r>
            <a:r>
              <a:rPr lang="ko-KR" altLang="en-US">
                <a:cs typeface="lato"/>
              </a:rPr>
              <a:t>, but write amplification ↑</a:t>
            </a:r>
          </a:p>
          <a:p>
            <a:pPr marL="575945" lvl="1"/>
            <a:r>
              <a:rPr lang="ko-KR" altLang="en-US">
                <a:cs typeface="lato"/>
              </a:rPr>
              <a:t>A larger block size</a:t>
            </a:r>
            <a:br>
              <a:rPr lang="ko-KR" altLang="en-US" dirty="0">
                <a:cs typeface="lato"/>
              </a:rPr>
            </a:br>
            <a:r>
              <a:rPr lang="ko-KR" altLang="en-US">
                <a:cs typeface="lato"/>
              </a:rPr>
              <a:t>improved compression, but negatively affects read amplification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4B31A9-500F-409B-8E0F-2A3F2A7EE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83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CC7CF-151D-4E79-ABC0-2AA1C07A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Tradeoffs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1E46F-73C1-4B5D-8A87-1B5C5066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Tiered compression</a:t>
            </a:r>
          </a:p>
          <a:p>
            <a:pPr marL="575945" lvl="1"/>
            <a:r>
              <a:rPr lang="ko-KR" altLang="en-US">
                <a:cs typeface="lato"/>
              </a:rPr>
              <a:t>Compression decreases the space requirement, but increases CPU overheads</a:t>
            </a:r>
          </a:p>
          <a:p>
            <a:pPr marL="575945" lvl="1"/>
            <a:r>
              <a:rPr lang="ko-KR" altLang="en-US">
                <a:cs typeface="lato"/>
              </a:rPr>
              <a:t>A strong compression for the last level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No compression at levels 0-2</a:t>
            </a:r>
          </a:p>
          <a:p>
            <a:pPr marL="575945" lvl="1"/>
            <a:r>
              <a:rPr lang="ko-KR" altLang="en-US">
                <a:cs typeface="lato"/>
              </a:rPr>
              <a:t>Lightweight compression for level-3 up to the last level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02BE-3CF3-4221-B6FD-C19495625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4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5C7A4-442C-467A-812C-1A186E99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04155-CD06-4515-92F6-5E2C0D96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RocksDB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Embedded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high-performance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persistent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solidFill>
                  <a:srgbClr val="3B3B3B"/>
                </a:solidFill>
                <a:cs typeface="lato"/>
              </a:rPr>
              <a:t>key-value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storage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Developed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Facebook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after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forking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code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from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Google's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LevelDB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Used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many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applications</a:t>
            </a:r>
          </a:p>
          <a:p>
            <a:pPr marL="575945" lvl="1"/>
            <a:r>
              <a:rPr lang="ko-KR" altLang="en-US" dirty="0" err="1">
                <a:cs typeface="lato"/>
              </a:rPr>
              <a:t>Based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>
                <a:solidFill>
                  <a:srgbClr val="3B3B3B"/>
                </a:solidFill>
                <a:cs typeface="lato"/>
              </a:rPr>
              <a:t>LSM-</a:t>
            </a:r>
            <a:r>
              <a:rPr lang="ko-KR" altLang="en-US" b="1" dirty="0" err="1">
                <a:solidFill>
                  <a:srgbClr val="3B3B3B"/>
                </a:solidFill>
                <a:cs typeface="lato"/>
              </a:rPr>
              <a:t>trees</a:t>
            </a:r>
            <a:endParaRPr lang="ko-KR" altLang="en-US" b="1">
              <a:solidFill>
                <a:srgbClr val="3B3B3B"/>
              </a:solidFill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Goal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with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RocksDB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make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most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efficient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use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b="1" dirty="0" err="1">
                <a:cs typeface="lato"/>
              </a:rPr>
              <a:t>hardware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resources</a:t>
            </a:r>
            <a:endParaRPr lang="ko-KR" altLang="en-US" b="1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Minimizing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space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amplification</a:t>
            </a:r>
            <a:endParaRPr lang="ko-KR" altLang="en-US" b="1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F9EACF-2F1B-4450-84D0-016B9DDB0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27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3767-8960-4F53-A2E0-7D87A6C1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Tradeoffs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3C941-AAB4-4176-AA14-F8537706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Bloom filters</a:t>
            </a:r>
          </a:p>
          <a:p>
            <a:pPr marL="575945" lvl="1"/>
            <a:r>
              <a:rPr lang="ko-KR" altLang="en-US">
                <a:cs typeface="lato"/>
              </a:rPr>
              <a:t>Reduce I/O operations &amp; CPU over heads, but increases memory usage</a:t>
            </a:r>
          </a:p>
          <a:p>
            <a:pPr marL="575945" lvl="1"/>
            <a:r>
              <a:rPr lang="ko-KR" altLang="en-US">
                <a:cs typeface="lato"/>
              </a:rPr>
              <a:t>No bloom filter at the last level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Prefix bloom filters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Authors developed for range queries</a:t>
            </a:r>
          </a:p>
          <a:p>
            <a:pPr marL="575945" lvl="1"/>
            <a:r>
              <a:rPr lang="ko-KR" altLang="en-US">
                <a:cs typeface="lato"/>
              </a:rPr>
              <a:t>Many range queries are often over a prefix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Allow users to define prefix extractors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6C44A-0D1F-4766-84C0-094A5F03A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33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B15B6-7D28-40EB-99E2-2B8215AA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E2657-D807-4D2D-ADF2-4ACE041E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Two benchmarks with MySQL</a:t>
            </a:r>
          </a:p>
          <a:p>
            <a:pPr marL="575945" lvl="1"/>
            <a:r>
              <a:rPr lang="ko-KR" altLang="en-US" b="1">
                <a:cs typeface="lato"/>
              </a:rPr>
              <a:t>LinkBench</a:t>
            </a:r>
            <a:br>
              <a:rPr lang="ko-KR" altLang="en-US" dirty="0">
                <a:cs typeface="lato"/>
              </a:rPr>
            </a:br>
            <a:r>
              <a:rPr lang="ko-KR" altLang="en-US">
                <a:cs typeface="lato"/>
              </a:rPr>
              <a:t>based on traces from production databases that store "social graph" data at Facebook</a:t>
            </a:r>
            <a:br>
              <a:rPr lang="ko-KR" altLang="en-US" dirty="0">
                <a:cs typeface="lato"/>
              </a:rPr>
            </a:br>
            <a:r>
              <a:rPr lang="ko-KR" altLang="en-US">
                <a:cs typeface="lato"/>
              </a:rPr>
              <a:t>Many range queries</a:t>
            </a:r>
          </a:p>
          <a:p>
            <a:pPr marL="575945" lvl="1"/>
            <a:r>
              <a:rPr lang="ko-KR" altLang="en-US" b="1">
                <a:cs typeface="lato"/>
              </a:rPr>
              <a:t>TPC-C</a:t>
            </a:r>
            <a:br>
              <a:rPr lang="ko-KR" altLang="en-US" b="1" dirty="0">
                <a:cs typeface="lato"/>
              </a:rPr>
            </a:br>
            <a:r>
              <a:rPr lang="ko-KR" altLang="en-US">
                <a:cs typeface="lato"/>
              </a:rPr>
              <a:t>standard OLTP</a:t>
            </a:r>
            <a:endParaRPr lang="ko-KR" altLang="en-US" b="1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Two variants:</a:t>
            </a:r>
          </a:p>
          <a:p>
            <a:pPr marL="575945" lvl="1"/>
            <a:r>
              <a:rPr lang="ko-KR" altLang="en-US">
                <a:cs typeface="lato"/>
              </a:rPr>
              <a:t>The database fit in DRAM</a:t>
            </a:r>
          </a:p>
          <a:p>
            <a:pPr marL="575945" lvl="1"/>
            <a:r>
              <a:rPr lang="ko-KR" altLang="en-US">
                <a:cs typeface="lato"/>
              </a:rPr>
              <a:t>The database did not fit in memory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RocksDB, InnoDB, TokuDB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A38BF9-F58A-4D92-A6AB-1E88961DC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31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A8A2-86BF-4B5C-B8C0-3BD66745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B0B6C-A5C6-4B88-987E-BB130714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LinkBench</a:t>
            </a:r>
          </a:p>
          <a:p>
            <a:pPr marL="575945" lvl="1"/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usage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Transaction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throughput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CBCC1-068E-4126-8FB6-1D88D25CB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CAA47321-7AEA-4C91-869B-FCDD04BD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64" y="931688"/>
            <a:ext cx="7045123" cy="4188781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C19847D4-AEFF-4E4F-83BC-74E1DAF9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19" y="5119686"/>
            <a:ext cx="6321705" cy="10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8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A8A2-86BF-4B5C-B8C0-3BD66745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B0B6C-A5C6-4B88-987E-BB130714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LinkBench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CPU </a:t>
            </a:r>
            <a:r>
              <a:rPr lang="ko-KR" altLang="en-US" dirty="0" err="1">
                <a:cs typeface="lato"/>
              </a:rPr>
              <a:t>overhead</a:t>
            </a:r>
          </a:p>
          <a:p>
            <a:pPr marL="575945" lvl="1"/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volume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CBCC1-068E-4126-8FB6-1D88D25CB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C19847D4-AEFF-4E4F-83BC-74E1DAF9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755" y="4868901"/>
            <a:ext cx="6321705" cy="1094171"/>
          </a:xfrm>
          <a:prstGeom prst="rect">
            <a:avLst/>
          </a:prstGeom>
        </p:spPr>
      </p:pic>
      <p:pic>
        <p:nvPicPr>
          <p:cNvPr id="5" name="그림 7">
            <a:extLst>
              <a:ext uri="{FF2B5EF4-FFF2-40B4-BE49-F238E27FC236}">
                <a16:creationId xmlns:a16="http://schemas.microsoft.com/office/drawing/2014/main" id="{00755985-9D4E-445D-A752-8D6BFBAF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134" y="1097244"/>
            <a:ext cx="6148086" cy="718473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0C13D11B-043F-4C61-AEE6-A2E73874E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475" y="1814076"/>
            <a:ext cx="6659301" cy="30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A8A2-86BF-4B5C-B8C0-3BD66745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B0B6C-A5C6-4B88-987E-BB130714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LinkBench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Read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volume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CBCC1-068E-4126-8FB6-1D88D25CB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00755985-9D4E-445D-A752-8D6BFBAF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147" y="2003928"/>
            <a:ext cx="6148086" cy="718473"/>
          </a:xfrm>
          <a:prstGeom prst="rect">
            <a:avLst/>
          </a:prstGeom>
        </p:spPr>
      </p:pic>
      <p:pic>
        <p:nvPicPr>
          <p:cNvPr id="6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3601FFF-030C-4B44-A717-3D71D81E6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08" y="2721891"/>
            <a:ext cx="6553199" cy="235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1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B0C8F-62E1-46F6-9169-4032FDB0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27B30-69F8-4CB5-8992-CED82C59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The </a:t>
            </a:r>
            <a:r>
              <a:rPr lang="ko-KR" altLang="en-US" err="1">
                <a:cs typeface="lato"/>
              </a:rPr>
              <a:t>quality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err="1">
                <a:cs typeface="lato"/>
              </a:rPr>
              <a:t>service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99th percentile latencies for read and write requests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969A3D-E272-49D5-BCCF-C09690BD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C8E8A90B-EC44-4F60-9943-C47E16E7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30" y="2055168"/>
            <a:ext cx="7009927" cy="43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40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E67A-3A3B-48BA-A072-B4D7D46D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CDD7B-C4CB-4C21-A0AB-7FD03A1A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TPC-C</a:t>
            </a:r>
          </a:p>
          <a:p>
            <a:pPr marL="575945" lvl="1"/>
            <a:r>
              <a:rPr lang="ko-KR" altLang="en-US" dirty="0" err="1">
                <a:cs typeface="lato"/>
              </a:rPr>
              <a:t>Space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usage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Transaction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throughput</a:t>
            </a:r>
            <a:endParaRPr lang="ko-KR" altLang="en-US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FC2D52-36C6-41A6-9301-C4F631CD3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32AA2AE4-B60B-4E64-AD4E-EBAD3791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73" y="1497878"/>
            <a:ext cx="6128794" cy="3290305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5B7DE4DF-B6FB-4F90-9AF7-33F90425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34" y="4786758"/>
            <a:ext cx="4865229" cy="679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0B38C-9EAA-48D4-BC12-8697CAF0870D}"/>
              </a:ext>
            </a:extLst>
          </p:cNvPr>
          <p:cNvSpPr txBox="1"/>
          <p:nvPr/>
        </p:nvSpPr>
        <p:spPr>
          <a:xfrm>
            <a:off x="875717" y="2310502"/>
            <a:ext cx="37889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i="1">
                <a:solidFill>
                  <a:srgbClr val="C00000"/>
                </a:solidFill>
              </a:rPr>
              <a:t>The TPC-C database grows with the number of transactions</a:t>
            </a:r>
            <a:endParaRPr lang="ko-KR" altLang="en-US" sz="2000" b="1" i="1">
              <a:solidFill>
                <a:srgbClr val="C00000"/>
              </a:solidFill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96330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E67A-3A3B-48BA-A072-B4D7D46D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CDD7B-C4CB-4C21-A0AB-7FD03A1A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TPC-C</a:t>
            </a:r>
          </a:p>
          <a:p>
            <a:pPr marL="575945" lvl="1"/>
            <a:r>
              <a:rPr lang="ko-KR" altLang="en-US" dirty="0">
                <a:cs typeface="lato"/>
              </a:rPr>
              <a:t>CPU </a:t>
            </a:r>
            <a:r>
              <a:rPr lang="ko-KR" altLang="en-US" dirty="0" err="1">
                <a:cs typeface="lato"/>
              </a:rPr>
              <a:t>overhead</a:t>
            </a:r>
          </a:p>
          <a:p>
            <a:pPr marL="575945" lvl="1"/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volume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FC2D52-36C6-41A6-9301-C4F631CD3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5B7DE4DF-B6FB-4F90-9AF7-33F90425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915" y="4815695"/>
            <a:ext cx="4865229" cy="679726"/>
          </a:xfrm>
          <a:prstGeom prst="rect">
            <a:avLst/>
          </a:prstGeom>
        </p:spPr>
      </p:pic>
      <p:pic>
        <p:nvPicPr>
          <p:cNvPr id="5" name="그림 7">
            <a:extLst>
              <a:ext uri="{FF2B5EF4-FFF2-40B4-BE49-F238E27FC236}">
                <a16:creationId xmlns:a16="http://schemas.microsoft.com/office/drawing/2014/main" id="{F6AE5B0B-7A07-40BC-A9EB-142DB941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084" y="2322301"/>
            <a:ext cx="5588643" cy="2502765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17D46A45-5E77-475B-954F-C600E035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62" y="1557043"/>
            <a:ext cx="4932744" cy="7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21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E67A-3A3B-48BA-A072-B4D7D46D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CDD7B-C4CB-4C21-A0AB-7FD03A1A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TPC-C</a:t>
            </a:r>
          </a:p>
          <a:p>
            <a:pPr marL="575945" lvl="1"/>
            <a:r>
              <a:rPr lang="ko-KR" altLang="en-US" dirty="0" err="1">
                <a:cs typeface="lato"/>
              </a:rPr>
              <a:t>Read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volume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FC2D52-36C6-41A6-9301-C4F631CD3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17D46A45-5E77-475B-954F-C600E035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42" y="2511955"/>
            <a:ext cx="5598288" cy="879181"/>
          </a:xfrm>
          <a:prstGeom prst="rect">
            <a:avLst/>
          </a:prstGeom>
        </p:spPr>
      </p:pic>
      <p:pic>
        <p:nvPicPr>
          <p:cNvPr id="6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9E94C26-C5FF-41CA-B2AD-68D4CA115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71" y="3385912"/>
            <a:ext cx="7932516" cy="20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51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E303E-6CA6-4300-B9D3-A64E62B7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30564-E6B3-46C5-9397-766B8F97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Reduce stroage space requirements of RocksDB</a:t>
            </a:r>
          </a:p>
          <a:p>
            <a:pPr marL="575945" lvl="1"/>
            <a:r>
              <a:rPr lang="ko-KR" altLang="en-US">
                <a:cs typeface="lato"/>
              </a:rPr>
              <a:t>Dynamic LSM-tree level size adjustment</a:t>
            </a:r>
          </a:p>
          <a:p>
            <a:pPr marL="575945" lvl="1"/>
            <a:r>
              <a:rPr lang="ko-KR" altLang="en-US">
                <a:cs typeface="lato"/>
              </a:rPr>
              <a:t>Tiered compression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Shared compression dictionary</a:t>
            </a:r>
          </a:p>
          <a:p>
            <a:pPr marL="575945" lvl="1"/>
            <a:r>
              <a:rPr lang="ko-KR" altLang="en-US">
                <a:cs typeface="lato"/>
              </a:rPr>
              <a:t>Bloom filters to key prefixes</a:t>
            </a:r>
          </a:p>
          <a:p>
            <a:pPr marL="575945" lvl="1"/>
            <a:r>
              <a:rPr lang="ko-KR" altLang="en-US">
                <a:cs typeface="lato"/>
              </a:rPr>
              <a:t>Different size multipliers at different LSM-tree levels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Competitive performance on traditional OLTP workloads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E06FE-0D08-4D4D-95BC-3A7FB44F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32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BCAD6-4E88-49FE-8793-3BC63E11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RocksDB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5A815-75AA-420C-8D80-ED09B70D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Components</a:t>
            </a:r>
            <a:endParaRPr lang="ko-KR" altLang="en-US">
              <a:cs typeface="lato"/>
            </a:endParaRPr>
          </a:p>
          <a:p>
            <a:pPr marL="575945" lvl="1"/>
            <a:r>
              <a:rPr lang="en-US" altLang="ko-KR" b="1" err="1"/>
              <a:t>Memtable</a:t>
            </a:r>
            <a:r>
              <a:rPr lang="en-US" altLang="ko-KR" b="1" dirty="0"/>
              <a:t>: memory</a:t>
            </a:r>
            <a:endParaRPr lang="en-US" altLang="ko-KR" b="1" dirty="0">
              <a:cs typeface="lato"/>
            </a:endParaRPr>
          </a:p>
          <a:p>
            <a:pPr marL="575945" lvl="1"/>
            <a:r>
              <a:rPr lang="en-US" altLang="ko-KR" b="1" dirty="0"/>
              <a:t>Write-ahead log (WAL) : storage</a:t>
            </a:r>
            <a:endParaRPr lang="en-US" altLang="ko-KR" b="1" dirty="0">
              <a:cs typeface="lato"/>
            </a:endParaRPr>
          </a:p>
          <a:p>
            <a:pPr lvl="2"/>
            <a:r>
              <a:rPr lang="en-US" altLang="ko-KR" sz="2000" dirty="0"/>
              <a:t>Write operation logs for recovery</a:t>
            </a:r>
          </a:p>
          <a:p>
            <a:pPr lvl="2"/>
            <a:r>
              <a:rPr lang="en-US" altLang="ko-KR" sz="2000" dirty="0"/>
              <a:t>One WAL for each </a:t>
            </a:r>
            <a:r>
              <a:rPr lang="en-US" altLang="ko-KR" sz="2000" err="1"/>
              <a:t>memtable</a:t>
            </a:r>
            <a:endParaRPr lang="en-US" altLang="ko-KR" sz="2000"/>
          </a:p>
          <a:p>
            <a:pPr marL="575945" lvl="1"/>
            <a:r>
              <a:rPr lang="en-US" altLang="ko-KR" b="1" dirty="0"/>
              <a:t>Sorting string table (SST) : storage</a:t>
            </a:r>
            <a:endParaRPr lang="en-US" altLang="ko-KR" b="1" dirty="0">
              <a:cs typeface="lato"/>
            </a:endParaRPr>
          </a:p>
          <a:p>
            <a:pPr lvl="2"/>
            <a:r>
              <a:rPr lang="en-US" altLang="ko-KR" sz="2000" dirty="0"/>
              <a:t>persistent data</a:t>
            </a:r>
          </a:p>
          <a:p>
            <a:pPr lvl="2"/>
            <a:r>
              <a:rPr lang="en-US" altLang="ko-KR" sz="2000" dirty="0"/>
              <a:t>Sorted by key</a:t>
            </a:r>
          </a:p>
          <a:p>
            <a:pPr marL="575945" lvl="1"/>
            <a:r>
              <a:rPr lang="en-US" altLang="ko-KR" b="1">
                <a:cs typeface="lato"/>
              </a:rPr>
              <a:t>Manifest : storage</a:t>
            </a:r>
          </a:p>
          <a:p>
            <a:pPr lvl="2"/>
            <a:r>
              <a:rPr lang="en-US" altLang="ko-KR" sz="2000">
                <a:cs typeface="lato"/>
              </a:rPr>
              <a:t>Maintains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 b="1">
                <a:cs typeface="lato"/>
              </a:rPr>
              <a:t>a</a:t>
            </a:r>
            <a:r>
              <a:rPr lang="ko-KR" altLang="en-US" sz="2000" b="1" dirty="0">
                <a:cs typeface="lato"/>
              </a:rPr>
              <a:t> </a:t>
            </a:r>
            <a:r>
              <a:rPr lang="en-US" altLang="ko-KR" sz="2000" b="1">
                <a:cs typeface="lato"/>
              </a:rPr>
              <a:t>list</a:t>
            </a:r>
            <a:r>
              <a:rPr lang="ko-KR" altLang="en-US" sz="2000" b="1" dirty="0">
                <a:cs typeface="lato"/>
              </a:rPr>
              <a:t> </a:t>
            </a:r>
            <a:r>
              <a:rPr lang="en-US" altLang="ko-KR" sz="2000" b="1">
                <a:cs typeface="lato"/>
              </a:rPr>
              <a:t>of</a:t>
            </a:r>
            <a:r>
              <a:rPr lang="ko-KR" altLang="en-US" sz="2000" b="1" dirty="0">
                <a:cs typeface="lato"/>
              </a:rPr>
              <a:t> </a:t>
            </a:r>
            <a:r>
              <a:rPr lang="en-US" altLang="ko-KR" sz="2000" b="1">
                <a:cs typeface="lato"/>
              </a:rPr>
              <a:t>SSTs</a:t>
            </a:r>
            <a:r>
              <a:rPr lang="ko-KR" altLang="en-US" sz="2000" b="1" dirty="0">
                <a:cs typeface="lato"/>
              </a:rPr>
              <a:t> </a:t>
            </a:r>
            <a:r>
              <a:rPr lang="en-US" altLang="ko-KR" sz="2000" b="1">
                <a:cs typeface="lato"/>
              </a:rPr>
              <a:t>at</a:t>
            </a:r>
            <a:r>
              <a:rPr lang="ko-KR" altLang="en-US" sz="2000" b="1" dirty="0">
                <a:cs typeface="lato"/>
              </a:rPr>
              <a:t> </a:t>
            </a:r>
            <a:r>
              <a:rPr lang="en-US" altLang="ko-KR" sz="2000" b="1">
                <a:cs typeface="lato"/>
              </a:rPr>
              <a:t>each</a:t>
            </a:r>
            <a:r>
              <a:rPr lang="ko-KR" altLang="en-US" sz="2000" b="1" dirty="0">
                <a:cs typeface="lato"/>
              </a:rPr>
              <a:t> </a:t>
            </a:r>
            <a:r>
              <a:rPr lang="en-US" altLang="ko-KR" sz="2000" b="1">
                <a:cs typeface="lato"/>
              </a:rPr>
              <a:t>level</a:t>
            </a:r>
            <a:r>
              <a:rPr lang="en-US" altLang="ko-KR" sz="2000">
                <a:cs typeface="lato"/>
              </a:rPr>
              <a:t>,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>
                <a:cs typeface="lato"/>
              </a:rPr>
              <a:t>corresponding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 b="1">
                <a:cs typeface="lato"/>
              </a:rPr>
              <a:t>key</a:t>
            </a:r>
            <a:r>
              <a:rPr lang="ko-KR" altLang="en-US" sz="2000" b="1" dirty="0">
                <a:cs typeface="lato"/>
              </a:rPr>
              <a:t> </a:t>
            </a:r>
            <a:r>
              <a:rPr lang="en-US" altLang="ko-KR" sz="2000" b="1">
                <a:cs typeface="lato"/>
              </a:rPr>
              <a:t>ranges</a:t>
            </a:r>
            <a:r>
              <a:rPr lang="en-US" altLang="ko-KR" sz="2000">
                <a:cs typeface="lato"/>
              </a:rPr>
              <a:t>,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>
                <a:cs typeface="lato"/>
              </a:rPr>
              <a:t>other</a:t>
            </a:r>
            <a:r>
              <a:rPr lang="ko-KR" altLang="en-US" sz="2000" b="1" dirty="0">
                <a:cs typeface="lato"/>
              </a:rPr>
              <a:t> </a:t>
            </a:r>
            <a:r>
              <a:rPr lang="en-US" altLang="ko-KR" sz="2000" b="1">
                <a:cs typeface="lato"/>
              </a:rPr>
              <a:t>meta</a:t>
            </a:r>
            <a:r>
              <a:rPr lang="ko-KR" altLang="en-US" sz="2000" b="1" dirty="0">
                <a:cs typeface="lato"/>
              </a:rPr>
              <a:t> </a:t>
            </a:r>
            <a:r>
              <a:rPr lang="en-US" altLang="ko-KR" sz="2000" b="1">
                <a:cs typeface="lato"/>
              </a:rPr>
              <a:t>data</a:t>
            </a:r>
            <a:endParaRPr lang="ko-KR" altLang="en-US" sz="2000">
              <a:ea typeface="+mn-lt"/>
              <a:cs typeface="+mn-lt"/>
            </a:endParaRPr>
          </a:p>
          <a:p>
            <a:pPr lvl="2"/>
            <a:r>
              <a:rPr lang="en-US" altLang="ko-KR" sz="2000">
                <a:cs typeface="lato"/>
              </a:rPr>
              <a:t>A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>
                <a:cs typeface="lato"/>
              </a:rPr>
              <a:t>log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>
                <a:cs typeface="lato"/>
              </a:rPr>
              <a:t>to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>
                <a:cs typeface="lato"/>
              </a:rPr>
              <a:t>which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>
                <a:cs typeface="lato"/>
              </a:rPr>
              <a:t>changes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>
                <a:cs typeface="lato"/>
              </a:rPr>
              <a:t>to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>
                <a:cs typeface="lato"/>
              </a:rPr>
              <a:t>th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>
                <a:cs typeface="lato"/>
              </a:rPr>
              <a:t>SST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>
                <a:cs typeface="lato"/>
              </a:rPr>
              <a:t>information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>
                <a:cs typeface="lato"/>
              </a:rPr>
              <a:t>are</a:t>
            </a:r>
            <a:r>
              <a:rPr lang="ko-KR" altLang="en-US" sz="2000" dirty="0">
                <a:cs typeface="lato"/>
              </a:rPr>
              <a:t> </a:t>
            </a:r>
            <a:r>
              <a:rPr lang="en-US" altLang="ko-KR" sz="2000">
                <a:cs typeface="lato"/>
              </a:rPr>
              <a:t>appended</a:t>
            </a:r>
            <a:endParaRPr lang="en-US" sz="200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C4BB3-418B-467E-A713-BF2C6B25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78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FDAF-A50A-4CB9-A228-732D18B5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Log-Structured</a:t>
            </a:r>
            <a:r>
              <a:rPr lang="ko-KR" altLang="en-US" dirty="0"/>
              <a:t> </a:t>
            </a:r>
            <a:r>
              <a:rPr lang="ko-KR" altLang="en-US" dirty="0" err="1"/>
              <a:t>Merge</a:t>
            </a:r>
            <a:r>
              <a:rPr lang="ko-KR" altLang="en-US" dirty="0"/>
              <a:t>-Tree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6F065-34A1-4493-984A-0891F8E1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Whenever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written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LSM-</a:t>
            </a:r>
            <a:r>
              <a:rPr lang="ko-KR" altLang="en-US" dirty="0" err="1">
                <a:cs typeface="lato"/>
              </a:rPr>
              <a:t>tree</a:t>
            </a:r>
            <a:r>
              <a:rPr lang="ko-KR" altLang="en-US" dirty="0">
                <a:cs typeface="lato"/>
              </a:rPr>
              <a:t>,</a:t>
            </a:r>
          </a:p>
          <a:p>
            <a:pPr marL="575945" lvl="1"/>
            <a:r>
              <a:rPr lang="ko-KR" altLang="en-US" i="1" dirty="0" err="1">
                <a:cs typeface="lato"/>
              </a:rPr>
              <a:t>Mem-table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dirty="0">
                <a:cs typeface="lato"/>
              </a:rPr>
              <a:t>: </a:t>
            </a:r>
            <a:r>
              <a:rPr lang="ko-KR" altLang="en-US" dirty="0" err="1">
                <a:cs typeface="lato"/>
              </a:rPr>
              <a:t>in-memory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buffer</a:t>
            </a:r>
          </a:p>
          <a:p>
            <a:pPr marL="575945" lvl="1"/>
            <a:r>
              <a:rPr lang="ko-KR" altLang="en-US" i="1" dirty="0" err="1">
                <a:cs typeface="lato"/>
              </a:rPr>
              <a:t>Write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Ahead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Log</a:t>
            </a:r>
            <a:r>
              <a:rPr lang="ko-KR" altLang="en-US" i="1" dirty="0">
                <a:cs typeface="lato"/>
              </a:rPr>
              <a:t> (WAL)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0CD25E-1A0B-400E-972D-C63DEF800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070D6F-89B8-44F0-B891-87B896C80A8C}"/>
              </a:ext>
            </a:extLst>
          </p:cNvPr>
          <p:cNvSpPr/>
          <p:nvPr/>
        </p:nvSpPr>
        <p:spPr>
          <a:xfrm>
            <a:off x="1506274" y="2688596"/>
            <a:ext cx="3997237" cy="508339"/>
          </a:xfrm>
          <a:prstGeom prst="rect">
            <a:avLst/>
          </a:prstGeom>
          <a:solidFill>
            <a:schemeClr val="accent4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cs typeface="lato"/>
              </a:rPr>
              <a:t>Data </a:t>
            </a:r>
            <a:r>
              <a:rPr lang="ko-KR" altLang="en-US" sz="2000" b="1" dirty="0" err="1">
                <a:cs typeface="lato"/>
              </a:rPr>
              <a:t>is</a:t>
            </a:r>
            <a:r>
              <a:rPr lang="ko-KR" altLang="en-US" sz="2000" b="1" dirty="0">
                <a:cs typeface="lato"/>
              </a:rPr>
              <a:t> </a:t>
            </a:r>
            <a:r>
              <a:rPr lang="ko-KR" altLang="en-US" sz="2000" b="1" dirty="0" err="1">
                <a:cs typeface="lato"/>
              </a:rPr>
              <a:t>written</a:t>
            </a:r>
            <a:r>
              <a:rPr lang="ko-KR" altLang="en-US" sz="2000" b="1" dirty="0">
                <a:cs typeface="lato"/>
              </a:rPr>
              <a:t> </a:t>
            </a:r>
            <a:r>
              <a:rPr lang="ko-KR" altLang="en-US" sz="2000" b="1" dirty="0" err="1">
                <a:cs typeface="lato"/>
              </a:rPr>
              <a:t>to</a:t>
            </a:r>
            <a:r>
              <a:rPr lang="ko-KR" altLang="en-US" sz="2000" b="1" dirty="0">
                <a:cs typeface="lato"/>
              </a:rPr>
              <a:t> </a:t>
            </a:r>
            <a:r>
              <a:rPr lang="ko-KR" altLang="en-US" sz="2000" b="1" dirty="0" err="1">
                <a:cs typeface="lato"/>
              </a:rPr>
              <a:t>the</a:t>
            </a:r>
            <a:r>
              <a:rPr lang="ko-KR" altLang="en-US" sz="2000" b="1" dirty="0">
                <a:cs typeface="lato"/>
              </a:rPr>
              <a:t> LSM-</a:t>
            </a:r>
            <a:r>
              <a:rPr lang="ko-KR" altLang="en-US" sz="2000" b="1" dirty="0" err="1">
                <a:cs typeface="lato"/>
              </a:rPr>
              <a:t>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59D6D-3E29-49ED-B1F1-69953F791244}"/>
              </a:ext>
            </a:extLst>
          </p:cNvPr>
          <p:cNvSpPr txBox="1"/>
          <p:nvPr/>
        </p:nvSpPr>
        <p:spPr>
          <a:xfrm>
            <a:off x="330898" y="4037646"/>
            <a:ext cx="1030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i="1"/>
              <a:t>Memor</a:t>
            </a:r>
            <a:r>
              <a:rPr lang="ko-KR" altLang="en-US" b="1" i="1" err="1"/>
              <a:t>y</a:t>
            </a:r>
            <a:endParaRPr lang="ko-KR" altLang="en-US" b="1" i="1">
              <a:cs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01063-B31C-4EC5-87B0-CA9C8E3CFCC8}"/>
              </a:ext>
            </a:extLst>
          </p:cNvPr>
          <p:cNvSpPr txBox="1"/>
          <p:nvPr/>
        </p:nvSpPr>
        <p:spPr>
          <a:xfrm>
            <a:off x="330897" y="5024782"/>
            <a:ext cx="968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i="1" dirty="0" err="1"/>
              <a:t>Storage</a:t>
            </a:r>
            <a:endParaRPr lang="ko-KR" altLang="en-US" b="1" i="1" dirty="0" err="1">
              <a:cs typeface="lato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21B127-6E22-4AAB-A8D7-448843E1EF6E}"/>
              </a:ext>
            </a:extLst>
          </p:cNvPr>
          <p:cNvCxnSpPr/>
          <p:nvPr/>
        </p:nvCxnSpPr>
        <p:spPr>
          <a:xfrm>
            <a:off x="376538" y="4741159"/>
            <a:ext cx="11431531" cy="153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582E3D-7ED3-4D62-AF14-D43CE0B31C0B}"/>
              </a:ext>
            </a:extLst>
          </p:cNvPr>
          <p:cNvSpPr/>
          <p:nvPr/>
        </p:nvSpPr>
        <p:spPr>
          <a:xfrm>
            <a:off x="1629336" y="3937746"/>
            <a:ext cx="1524001" cy="573742"/>
          </a:xfrm>
          <a:prstGeom prst="rect">
            <a:avLst/>
          </a:prstGeom>
          <a:solidFill>
            <a:srgbClr val="92D050"/>
          </a:solidFill>
          <a:ln w="508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cs typeface="lato"/>
              </a:rPr>
              <a:t>Mem-table</a:t>
            </a:r>
            <a:endParaRPr lang="ko-KR" altLang="en-US" sz="2000" b="1" dirty="0" err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EE2EA5-80B0-4ACF-9D7C-7AB5629D9196}"/>
              </a:ext>
            </a:extLst>
          </p:cNvPr>
          <p:cNvSpPr/>
          <p:nvPr/>
        </p:nvSpPr>
        <p:spPr>
          <a:xfrm>
            <a:off x="3978089" y="5327276"/>
            <a:ext cx="1524001" cy="573742"/>
          </a:xfrm>
          <a:prstGeom prst="rect">
            <a:avLst/>
          </a:prstGeom>
          <a:solidFill>
            <a:srgbClr val="9DC3E6"/>
          </a:solidFill>
          <a:ln w="50800">
            <a:solidFill>
              <a:srgbClr val="4472C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WAL</a:t>
            </a:r>
            <a:endParaRPr lang="ko-KR" altLang="en-US" sz="2000" b="1" dirty="0" err="1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BEABDB3-6077-434B-BC7E-3EB00CBE68EA}"/>
              </a:ext>
            </a:extLst>
          </p:cNvPr>
          <p:cNvSpPr/>
          <p:nvPr/>
        </p:nvSpPr>
        <p:spPr>
          <a:xfrm>
            <a:off x="2148459" y="3313512"/>
            <a:ext cx="484632" cy="512244"/>
          </a:xfrm>
          <a:prstGeom prst="downArrow">
            <a:avLst/>
          </a:prstGeom>
          <a:solidFill>
            <a:schemeClr val="accent4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FDC7EDA-A27A-40BD-A592-F9DF730EAB43}"/>
              </a:ext>
            </a:extLst>
          </p:cNvPr>
          <p:cNvSpPr/>
          <p:nvPr/>
        </p:nvSpPr>
        <p:spPr>
          <a:xfrm>
            <a:off x="4497212" y="3313512"/>
            <a:ext cx="484632" cy="1812125"/>
          </a:xfrm>
          <a:prstGeom prst="downArrow">
            <a:avLst/>
          </a:prstGeom>
          <a:solidFill>
            <a:schemeClr val="accent4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D9538-DE78-40CF-A185-24701FE11978}"/>
              </a:ext>
            </a:extLst>
          </p:cNvPr>
          <p:cNvSpPr txBox="1"/>
          <p:nvPr/>
        </p:nvSpPr>
        <p:spPr>
          <a:xfrm>
            <a:off x="2688616" y="3239787"/>
            <a:ext cx="1990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i="1" dirty="0" err="1">
                <a:cs typeface="lato"/>
              </a:rPr>
              <a:t>At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the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same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time</a:t>
            </a:r>
            <a:endParaRPr lang="ko-KR" altLang="en-US" i="1" dirty="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2023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FDAF-A50A-4CB9-A228-732D18B5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Log-Structured</a:t>
            </a:r>
            <a:r>
              <a:rPr lang="ko-KR" altLang="en-US" dirty="0"/>
              <a:t> </a:t>
            </a:r>
            <a:r>
              <a:rPr lang="ko-KR" altLang="en-US" dirty="0" err="1"/>
              <a:t>Merge</a:t>
            </a:r>
            <a:r>
              <a:rPr lang="ko-KR" altLang="en-US" dirty="0"/>
              <a:t>-Tree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6F065-34A1-4493-984A-0891F8E1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After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if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size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mem-table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reaches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predetermined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size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i="1" dirty="0" err="1">
                <a:cs typeface="lato"/>
              </a:rPr>
              <a:t>Mem-table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dirty="0">
                <a:cs typeface="lato"/>
              </a:rPr>
              <a:t>: </a:t>
            </a:r>
            <a:r>
              <a:rPr lang="ko-KR" altLang="en-US" dirty="0" err="1">
                <a:cs typeface="lato"/>
              </a:rPr>
              <a:t>in-memory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buffer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i="1" dirty="0" err="1">
                <a:cs typeface="lato"/>
              </a:rPr>
              <a:t>Write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Ahead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Log</a:t>
            </a:r>
            <a:r>
              <a:rPr lang="ko-KR" altLang="en-US" i="1" dirty="0">
                <a:cs typeface="lato"/>
              </a:rPr>
              <a:t> (WAL)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i="1" dirty="0" err="1">
                <a:cs typeface="lato"/>
              </a:rPr>
              <a:t>Sorted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Sequence</a:t>
            </a:r>
            <a:r>
              <a:rPr lang="ko-KR" altLang="en-US" i="1" dirty="0">
                <a:cs typeface="lato"/>
              </a:rPr>
              <a:t> </a:t>
            </a:r>
            <a:r>
              <a:rPr lang="ko-KR" altLang="en-US" i="1" dirty="0" err="1">
                <a:cs typeface="lato"/>
              </a:rPr>
              <a:t>Table</a:t>
            </a:r>
            <a:r>
              <a:rPr lang="ko-KR" altLang="en-US" i="1" dirty="0">
                <a:cs typeface="lato"/>
              </a:rPr>
              <a:t> (SST) </a:t>
            </a:r>
            <a:endParaRPr lang="ko-KR" altLang="en-US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0CD25E-1A0B-400E-972D-C63DEF800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070D6F-89B8-44F0-B891-87B896C80A8C}"/>
              </a:ext>
            </a:extLst>
          </p:cNvPr>
          <p:cNvSpPr/>
          <p:nvPr/>
        </p:nvSpPr>
        <p:spPr>
          <a:xfrm>
            <a:off x="1506274" y="3656784"/>
            <a:ext cx="4176532" cy="2471609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b="1" dirty="0">
              <a:cs typeface="la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59D6D-3E29-49ED-B1F1-69953F791244}"/>
              </a:ext>
            </a:extLst>
          </p:cNvPr>
          <p:cNvSpPr txBox="1"/>
          <p:nvPr/>
        </p:nvSpPr>
        <p:spPr>
          <a:xfrm>
            <a:off x="330898" y="4037646"/>
            <a:ext cx="1030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i="1"/>
              <a:t>Memor</a:t>
            </a:r>
            <a:r>
              <a:rPr lang="ko-KR" altLang="en-US" b="1" i="1" err="1"/>
              <a:t>y</a:t>
            </a:r>
            <a:endParaRPr lang="ko-KR" altLang="en-US" b="1" i="1">
              <a:cs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01063-B31C-4EC5-87B0-CA9C8E3CFCC8}"/>
              </a:ext>
            </a:extLst>
          </p:cNvPr>
          <p:cNvSpPr txBox="1"/>
          <p:nvPr/>
        </p:nvSpPr>
        <p:spPr>
          <a:xfrm>
            <a:off x="330897" y="5024782"/>
            <a:ext cx="968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i="1" dirty="0" err="1"/>
              <a:t>Storage</a:t>
            </a:r>
            <a:endParaRPr lang="ko-KR" altLang="en-US" i="1" dirty="0" err="1">
              <a:cs typeface="lato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21B127-6E22-4AAB-A8D7-448843E1EF6E}"/>
              </a:ext>
            </a:extLst>
          </p:cNvPr>
          <p:cNvCxnSpPr/>
          <p:nvPr/>
        </p:nvCxnSpPr>
        <p:spPr>
          <a:xfrm>
            <a:off x="376538" y="4741159"/>
            <a:ext cx="11431531" cy="153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582E3D-7ED3-4D62-AF14-D43CE0B31C0B}"/>
              </a:ext>
            </a:extLst>
          </p:cNvPr>
          <p:cNvSpPr/>
          <p:nvPr/>
        </p:nvSpPr>
        <p:spPr>
          <a:xfrm>
            <a:off x="1629336" y="3937746"/>
            <a:ext cx="1524001" cy="573742"/>
          </a:xfrm>
          <a:prstGeom prst="rect">
            <a:avLst/>
          </a:prstGeom>
          <a:solidFill>
            <a:srgbClr val="92D050"/>
          </a:solidFill>
          <a:ln w="508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cs typeface="lato"/>
              </a:rPr>
              <a:t>Mem-table</a:t>
            </a:r>
            <a:endParaRPr lang="ko-KR" altLang="en-US" sz="2000" b="1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871D7-CBC6-4F4B-B51F-0CCD558A353C}"/>
              </a:ext>
            </a:extLst>
          </p:cNvPr>
          <p:cNvSpPr txBox="1"/>
          <p:nvPr/>
        </p:nvSpPr>
        <p:spPr>
          <a:xfrm>
            <a:off x="2858945" y="3194963"/>
            <a:ext cx="1470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i="1" dirty="0" err="1"/>
              <a:t>Immutable</a:t>
            </a:r>
            <a:endParaRPr lang="ko-KR" altLang="en-US" i="1" dirty="0" err="1">
              <a:cs typeface="la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E2C7E3-3247-47C4-821A-2D6563958AFB}"/>
              </a:ext>
            </a:extLst>
          </p:cNvPr>
          <p:cNvSpPr/>
          <p:nvPr/>
        </p:nvSpPr>
        <p:spPr>
          <a:xfrm>
            <a:off x="8920086" y="3656783"/>
            <a:ext cx="1809849" cy="247161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b="1" dirty="0">
              <a:cs typeface="lato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742F42-8B5C-440D-BB26-4F4C214F8873}"/>
              </a:ext>
            </a:extLst>
          </p:cNvPr>
          <p:cNvSpPr/>
          <p:nvPr/>
        </p:nvSpPr>
        <p:spPr>
          <a:xfrm>
            <a:off x="9061077" y="3937746"/>
            <a:ext cx="1524001" cy="573742"/>
          </a:xfrm>
          <a:prstGeom prst="rect">
            <a:avLst/>
          </a:prstGeom>
          <a:solidFill>
            <a:srgbClr val="92D050"/>
          </a:solidFill>
          <a:ln w="508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cs typeface="lato"/>
              </a:rPr>
              <a:t>Mem-table</a:t>
            </a:r>
            <a:endParaRPr lang="ko-KR" altLang="en-US" sz="2000" b="1" dirty="0" err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31F738-4AE2-4ACE-9E80-DDBF048AA573}"/>
              </a:ext>
            </a:extLst>
          </p:cNvPr>
          <p:cNvSpPr/>
          <p:nvPr/>
        </p:nvSpPr>
        <p:spPr>
          <a:xfrm>
            <a:off x="9061077" y="5327276"/>
            <a:ext cx="1524001" cy="573742"/>
          </a:xfrm>
          <a:prstGeom prst="rect">
            <a:avLst/>
          </a:prstGeom>
          <a:solidFill>
            <a:srgbClr val="9DC3E6"/>
          </a:solidFill>
          <a:ln w="50800">
            <a:solidFill>
              <a:srgbClr val="4472C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WAL</a:t>
            </a:r>
            <a:endParaRPr lang="ko-KR" altLang="en-US" sz="2000" b="1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D8AB-DC36-4965-81BB-8073B7329339}"/>
              </a:ext>
            </a:extLst>
          </p:cNvPr>
          <p:cNvSpPr txBox="1"/>
          <p:nvPr/>
        </p:nvSpPr>
        <p:spPr>
          <a:xfrm>
            <a:off x="8838404" y="3159104"/>
            <a:ext cx="1891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i="1" dirty="0" err="1"/>
              <a:t>Create</a:t>
            </a:r>
            <a:r>
              <a:rPr lang="ko-KR" altLang="en-US" i="1" dirty="0"/>
              <a:t> </a:t>
            </a:r>
            <a:r>
              <a:rPr lang="ko-KR" altLang="en-US" i="1" dirty="0" err="1"/>
              <a:t>new</a:t>
            </a:r>
            <a:r>
              <a:rPr lang="ko-KR" altLang="en-US" i="1" dirty="0"/>
              <a:t> </a:t>
            </a:r>
            <a:r>
              <a:rPr lang="ko-KR" altLang="en-US" i="1" dirty="0" err="1"/>
              <a:t>ones</a:t>
            </a:r>
            <a:endParaRPr lang="ko-KR" altLang="en-US" i="1" dirty="0" err="1">
              <a:cs typeface="lato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EB93D5D-2D45-4027-A4EC-45644ACE2966}"/>
              </a:ext>
            </a:extLst>
          </p:cNvPr>
          <p:cNvSpPr/>
          <p:nvPr/>
        </p:nvSpPr>
        <p:spPr>
          <a:xfrm>
            <a:off x="2148459" y="4676148"/>
            <a:ext cx="484632" cy="512244"/>
          </a:xfrm>
          <a:prstGeom prst="downArrow">
            <a:avLst/>
          </a:prstGeom>
          <a:solidFill>
            <a:schemeClr val="accent4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E00B79-689C-4408-943E-7D0D1027310F}"/>
              </a:ext>
            </a:extLst>
          </p:cNvPr>
          <p:cNvSpPr/>
          <p:nvPr/>
        </p:nvSpPr>
        <p:spPr>
          <a:xfrm>
            <a:off x="3978089" y="5327276"/>
            <a:ext cx="1524001" cy="573742"/>
          </a:xfrm>
          <a:prstGeom prst="rect">
            <a:avLst/>
          </a:prstGeom>
          <a:solidFill>
            <a:srgbClr val="9DC3E6"/>
          </a:solidFill>
          <a:ln w="50800">
            <a:solidFill>
              <a:srgbClr val="4472C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WAL</a:t>
            </a:r>
            <a:endParaRPr lang="ko-KR" altLang="en-US" sz="2000" b="1" dirty="0" err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E30B5-6A53-4AE1-BAA5-68BE6CFBA0DC}"/>
              </a:ext>
            </a:extLst>
          </p:cNvPr>
          <p:cNvSpPr/>
          <p:nvPr/>
        </p:nvSpPr>
        <p:spPr>
          <a:xfrm>
            <a:off x="1629336" y="5327275"/>
            <a:ext cx="1524001" cy="573742"/>
          </a:xfrm>
          <a:prstGeom prst="rect">
            <a:avLst/>
          </a:prstGeom>
          <a:solidFill>
            <a:srgbClr val="ABD38F"/>
          </a:solidFill>
          <a:ln w="508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D6E49A-A729-46C7-9A53-60FEEF028A3C}"/>
              </a:ext>
            </a:extLst>
          </p:cNvPr>
          <p:cNvSpPr/>
          <p:nvPr/>
        </p:nvSpPr>
        <p:spPr>
          <a:xfrm>
            <a:off x="1542133" y="3836078"/>
            <a:ext cx="1693309" cy="76831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b="1" dirty="0">
              <a:cs typeface="lato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5EF28D-B824-49DD-889D-5E6F101012FD}"/>
              </a:ext>
            </a:extLst>
          </p:cNvPr>
          <p:cNvSpPr/>
          <p:nvPr/>
        </p:nvSpPr>
        <p:spPr>
          <a:xfrm>
            <a:off x="3890886" y="5225607"/>
            <a:ext cx="1693309" cy="76831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000" b="1" dirty="0">
              <a:cs typeface="lat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7BACA2-5BD4-4379-B010-C3530BD04708}"/>
              </a:ext>
            </a:extLst>
          </p:cNvPr>
          <p:cNvSpPr txBox="1"/>
          <p:nvPr/>
        </p:nvSpPr>
        <p:spPr>
          <a:xfrm>
            <a:off x="1774216" y="3454940"/>
            <a:ext cx="1272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i="1" dirty="0" err="1">
                <a:solidFill>
                  <a:srgbClr val="C00000"/>
                </a:solidFill>
              </a:rPr>
              <a:t>Discard</a:t>
            </a:r>
            <a:endParaRPr lang="ko-KR" altLang="en-US" sz="2000" b="1" i="1">
              <a:solidFill>
                <a:srgbClr val="C00000"/>
              </a:solidFill>
              <a:cs typeface="lat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69427C-E13C-48F5-909E-5FAF7B630D75}"/>
              </a:ext>
            </a:extLst>
          </p:cNvPr>
          <p:cNvSpPr txBox="1"/>
          <p:nvPr/>
        </p:nvSpPr>
        <p:spPr>
          <a:xfrm>
            <a:off x="4024357" y="4826540"/>
            <a:ext cx="1272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i="1" dirty="0" err="1">
                <a:solidFill>
                  <a:srgbClr val="C00000"/>
                </a:solidFill>
              </a:rPr>
              <a:t>Discard</a:t>
            </a:r>
            <a:endParaRPr lang="ko-KR" altLang="en-US" sz="2000" b="1" i="1">
              <a:solidFill>
                <a:srgbClr val="C00000"/>
              </a:solidFill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1635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363F-5366-4BB8-8213-641B7CE7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Log-Structured Merge-Tree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21E5A-055F-48A3-9E64-2AB00336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I/O</a:t>
            </a:r>
          </a:p>
          <a:p>
            <a:pPr marL="575945" lvl="1"/>
            <a:r>
              <a:rPr lang="ko-KR" altLang="en-US">
                <a:cs typeface="lato"/>
              </a:rPr>
              <a:t>New writes can be processed concurrently to flushing of an older mem-table</a:t>
            </a:r>
          </a:p>
          <a:p>
            <a:pPr marL="575945" lvl="1"/>
            <a:r>
              <a:rPr lang="ko-KR" altLang="en-US">
                <a:cs typeface="lato"/>
              </a:rPr>
              <a:t>All I/O is sequential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Except for the log, only entire files are ever written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BFDD6D-F7A4-4E1A-9778-DA37D8852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74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6C8E-AEBC-47F4-AF96-AB1C60E8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Log-Structured Merge-Tree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D61B5-2591-4643-8733-FDE57FA6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Compaction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D53F9-B0F9-4EAF-99B5-44729B0E6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D02F7-B6FE-403A-93CD-1489DF9B9BF2}"/>
              </a:ext>
            </a:extLst>
          </p:cNvPr>
          <p:cNvSpPr txBox="1"/>
          <p:nvPr/>
        </p:nvSpPr>
        <p:spPr>
          <a:xfrm>
            <a:off x="304004" y="1913010"/>
            <a:ext cx="968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i="1"/>
              <a:t>Level i</a:t>
            </a:r>
            <a:endParaRPr lang="ko-KR" altLang="en-US" b="1" i="1">
              <a:cs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29133-7E09-4D6B-8575-268EF9E96119}"/>
              </a:ext>
            </a:extLst>
          </p:cNvPr>
          <p:cNvSpPr txBox="1"/>
          <p:nvPr/>
        </p:nvSpPr>
        <p:spPr>
          <a:xfrm>
            <a:off x="304003" y="2900146"/>
            <a:ext cx="1120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i="1"/>
              <a:t>Level i+1</a:t>
            </a:r>
            <a:endParaRPr lang="ko-KR" altLang="en-US" b="1" i="1" dirty="0" err="1">
              <a:cs typeface="lato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1C1AAF1-CE04-47DD-B0AF-2BC052B5D358}"/>
              </a:ext>
            </a:extLst>
          </p:cNvPr>
          <p:cNvCxnSpPr>
            <a:cxnSpLocks/>
          </p:cNvCxnSpPr>
          <p:nvPr/>
        </p:nvCxnSpPr>
        <p:spPr>
          <a:xfrm>
            <a:off x="349644" y="2616523"/>
            <a:ext cx="11431531" cy="153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1E15DF5-12A5-4239-AF26-B4C07A00A944}"/>
              </a:ext>
            </a:extLst>
          </p:cNvPr>
          <p:cNvSpPr/>
          <p:nvPr/>
        </p:nvSpPr>
        <p:spPr>
          <a:xfrm>
            <a:off x="5608835" y="3645206"/>
            <a:ext cx="484632" cy="512244"/>
          </a:xfrm>
          <a:prstGeom prst="downArrow">
            <a:avLst/>
          </a:prstGeom>
          <a:solidFill>
            <a:schemeClr val="accent4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5E93C-926D-415A-BFC4-01F90741AF24}"/>
              </a:ext>
            </a:extLst>
          </p:cNvPr>
          <p:cNvSpPr txBox="1"/>
          <p:nvPr/>
        </p:nvSpPr>
        <p:spPr>
          <a:xfrm>
            <a:off x="6166922" y="3714915"/>
            <a:ext cx="14252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i="1">
                <a:solidFill>
                  <a:srgbClr val="ED7D31"/>
                </a:solidFill>
              </a:rPr>
              <a:t>Compaction</a:t>
            </a:r>
            <a:endParaRPr lang="ko-KR" altLang="en-US" b="1" i="1">
              <a:solidFill>
                <a:srgbClr val="ED7D31"/>
              </a:solidFill>
              <a:cs typeface="lato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321722-E57F-4532-9010-A62D41862511}"/>
              </a:ext>
            </a:extLst>
          </p:cNvPr>
          <p:cNvSpPr/>
          <p:nvPr/>
        </p:nvSpPr>
        <p:spPr>
          <a:xfrm>
            <a:off x="1745877" y="1813110"/>
            <a:ext cx="2994212" cy="573742"/>
          </a:xfrm>
          <a:prstGeom prst="rect">
            <a:avLst/>
          </a:prstGeom>
          <a:solidFill>
            <a:srgbClr val="ABD38F"/>
          </a:solidFill>
          <a:ln w="508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631AA7-1EE3-4483-8C85-355EC1E06604}"/>
              </a:ext>
            </a:extLst>
          </p:cNvPr>
          <p:cNvSpPr/>
          <p:nvPr/>
        </p:nvSpPr>
        <p:spPr>
          <a:xfrm>
            <a:off x="4955241" y="1813110"/>
            <a:ext cx="2994212" cy="573742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85CA0C-61CB-4682-946B-0F5B14E78B42}"/>
              </a:ext>
            </a:extLst>
          </p:cNvPr>
          <p:cNvSpPr/>
          <p:nvPr/>
        </p:nvSpPr>
        <p:spPr>
          <a:xfrm>
            <a:off x="8209429" y="1813109"/>
            <a:ext cx="2994212" cy="573742"/>
          </a:xfrm>
          <a:prstGeom prst="rect">
            <a:avLst/>
          </a:prstGeom>
          <a:solidFill>
            <a:srgbClr val="ABD38F"/>
          </a:solidFill>
          <a:ln w="508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7DC4D0-B305-4693-A425-5355014C8CB3}"/>
              </a:ext>
            </a:extLst>
          </p:cNvPr>
          <p:cNvSpPr/>
          <p:nvPr/>
        </p:nvSpPr>
        <p:spPr>
          <a:xfrm>
            <a:off x="1745876" y="2799227"/>
            <a:ext cx="1299883" cy="573742"/>
          </a:xfrm>
          <a:prstGeom prst="rect">
            <a:avLst/>
          </a:prstGeom>
          <a:solidFill>
            <a:srgbClr val="ABD38F"/>
          </a:solidFill>
          <a:ln w="508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110308-B88A-468B-867E-1A96C3798F34}"/>
              </a:ext>
            </a:extLst>
          </p:cNvPr>
          <p:cNvSpPr/>
          <p:nvPr/>
        </p:nvSpPr>
        <p:spPr>
          <a:xfrm>
            <a:off x="3269875" y="2799227"/>
            <a:ext cx="1299883" cy="573742"/>
          </a:xfrm>
          <a:prstGeom prst="rect">
            <a:avLst/>
          </a:prstGeom>
          <a:solidFill>
            <a:srgbClr val="ABD38F"/>
          </a:solidFill>
          <a:ln w="508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BF5B2C-8333-49F1-A5F1-1B6E2F89DD3A}"/>
              </a:ext>
            </a:extLst>
          </p:cNvPr>
          <p:cNvSpPr/>
          <p:nvPr/>
        </p:nvSpPr>
        <p:spPr>
          <a:xfrm>
            <a:off x="4793875" y="2799226"/>
            <a:ext cx="1299883" cy="573742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C7F715-63D4-4C9E-9E15-36232665F896}"/>
              </a:ext>
            </a:extLst>
          </p:cNvPr>
          <p:cNvSpPr/>
          <p:nvPr/>
        </p:nvSpPr>
        <p:spPr>
          <a:xfrm>
            <a:off x="6317875" y="2799226"/>
            <a:ext cx="1299883" cy="573742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4852B9-1582-4EE0-ABAF-3D713E10680A}"/>
              </a:ext>
            </a:extLst>
          </p:cNvPr>
          <p:cNvSpPr/>
          <p:nvPr/>
        </p:nvSpPr>
        <p:spPr>
          <a:xfrm>
            <a:off x="7841876" y="2799227"/>
            <a:ext cx="1299883" cy="573742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5C968-FCDC-43C5-BEA3-4DC45CF1712B}"/>
              </a:ext>
            </a:extLst>
          </p:cNvPr>
          <p:cNvSpPr/>
          <p:nvPr/>
        </p:nvSpPr>
        <p:spPr>
          <a:xfrm>
            <a:off x="9365876" y="2799227"/>
            <a:ext cx="1299883" cy="573742"/>
          </a:xfrm>
          <a:prstGeom prst="rect">
            <a:avLst/>
          </a:prstGeom>
          <a:solidFill>
            <a:srgbClr val="ABD38F"/>
          </a:solidFill>
          <a:ln w="508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1B446A5-3281-4158-8814-1A313979E922}"/>
              </a:ext>
            </a:extLst>
          </p:cNvPr>
          <p:cNvCxnSpPr/>
          <p:nvPr/>
        </p:nvCxnSpPr>
        <p:spPr>
          <a:xfrm>
            <a:off x="10874188" y="3088341"/>
            <a:ext cx="842682" cy="703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3705019-1F0C-4C09-ABFD-EC705AAAC420}"/>
              </a:ext>
            </a:extLst>
          </p:cNvPr>
          <p:cNvCxnSpPr>
            <a:cxnSpLocks/>
          </p:cNvCxnSpPr>
          <p:nvPr/>
        </p:nvCxnSpPr>
        <p:spPr>
          <a:xfrm flipV="1">
            <a:off x="11438964" y="2100293"/>
            <a:ext cx="277907" cy="192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6E3818-11EC-45DA-BEC2-6A976BD982E6}"/>
              </a:ext>
            </a:extLst>
          </p:cNvPr>
          <p:cNvSpPr txBox="1"/>
          <p:nvPr/>
        </p:nvSpPr>
        <p:spPr>
          <a:xfrm>
            <a:off x="304003" y="4709998"/>
            <a:ext cx="968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i="1"/>
              <a:t>Level i</a:t>
            </a:r>
            <a:endParaRPr lang="ko-KR" altLang="en-US" b="1" i="1">
              <a:cs typeface="lat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2F8B27-60B1-4671-B530-2117FCEEF3B7}"/>
              </a:ext>
            </a:extLst>
          </p:cNvPr>
          <p:cNvSpPr txBox="1"/>
          <p:nvPr/>
        </p:nvSpPr>
        <p:spPr>
          <a:xfrm>
            <a:off x="304002" y="5697134"/>
            <a:ext cx="1120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i="1"/>
              <a:t>Level i+1</a:t>
            </a:r>
            <a:endParaRPr lang="ko-KR" altLang="en-US" b="1" i="1" dirty="0" err="1">
              <a:cs typeface="lato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50EF34D-9B2C-47B5-852F-6DC9C27DC559}"/>
              </a:ext>
            </a:extLst>
          </p:cNvPr>
          <p:cNvCxnSpPr>
            <a:cxnSpLocks/>
          </p:cNvCxnSpPr>
          <p:nvPr/>
        </p:nvCxnSpPr>
        <p:spPr>
          <a:xfrm>
            <a:off x="349643" y="5413511"/>
            <a:ext cx="11431531" cy="153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2F9A3E1-7FEA-4ABB-B353-C3374A02BDC2}"/>
              </a:ext>
            </a:extLst>
          </p:cNvPr>
          <p:cNvSpPr/>
          <p:nvPr/>
        </p:nvSpPr>
        <p:spPr>
          <a:xfrm>
            <a:off x="1745876" y="4610098"/>
            <a:ext cx="2994212" cy="573742"/>
          </a:xfrm>
          <a:prstGeom prst="rect">
            <a:avLst/>
          </a:prstGeom>
          <a:solidFill>
            <a:srgbClr val="ABD38F"/>
          </a:solidFill>
          <a:ln w="508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C1DED2-6864-400C-A257-6BD4AB322198}"/>
              </a:ext>
            </a:extLst>
          </p:cNvPr>
          <p:cNvSpPr/>
          <p:nvPr/>
        </p:nvSpPr>
        <p:spPr>
          <a:xfrm>
            <a:off x="8209428" y="4610097"/>
            <a:ext cx="2994212" cy="573742"/>
          </a:xfrm>
          <a:prstGeom prst="rect">
            <a:avLst/>
          </a:prstGeom>
          <a:solidFill>
            <a:srgbClr val="ABD38F"/>
          </a:solidFill>
          <a:ln w="508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CBBA44-BBC1-4D2E-9140-945C0D8B6AB7}"/>
              </a:ext>
            </a:extLst>
          </p:cNvPr>
          <p:cNvSpPr/>
          <p:nvPr/>
        </p:nvSpPr>
        <p:spPr>
          <a:xfrm>
            <a:off x="1745875" y="5596215"/>
            <a:ext cx="1299883" cy="573742"/>
          </a:xfrm>
          <a:prstGeom prst="rect">
            <a:avLst/>
          </a:prstGeom>
          <a:solidFill>
            <a:srgbClr val="ABD38F"/>
          </a:solidFill>
          <a:ln w="508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1492C5-E83F-4D09-8A56-3EE7F401BBB6}"/>
              </a:ext>
            </a:extLst>
          </p:cNvPr>
          <p:cNvSpPr/>
          <p:nvPr/>
        </p:nvSpPr>
        <p:spPr>
          <a:xfrm>
            <a:off x="3269874" y="5596215"/>
            <a:ext cx="1299883" cy="573742"/>
          </a:xfrm>
          <a:prstGeom prst="rect">
            <a:avLst/>
          </a:prstGeom>
          <a:solidFill>
            <a:srgbClr val="ABD38F"/>
          </a:solidFill>
          <a:ln w="508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74AFFA-DBAD-40A9-B834-A843B77793B6}"/>
              </a:ext>
            </a:extLst>
          </p:cNvPr>
          <p:cNvSpPr/>
          <p:nvPr/>
        </p:nvSpPr>
        <p:spPr>
          <a:xfrm>
            <a:off x="4740086" y="5596214"/>
            <a:ext cx="986119" cy="573742"/>
          </a:xfrm>
          <a:prstGeom prst="rect">
            <a:avLst/>
          </a:prstGeom>
          <a:solidFill>
            <a:srgbClr val="FFC000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0E0491-9F76-4EBA-AA38-57DD22C2F9E1}"/>
              </a:ext>
            </a:extLst>
          </p:cNvPr>
          <p:cNvSpPr/>
          <p:nvPr/>
        </p:nvSpPr>
        <p:spPr>
          <a:xfrm>
            <a:off x="9365875" y="5596215"/>
            <a:ext cx="1299883" cy="573742"/>
          </a:xfrm>
          <a:prstGeom prst="rect">
            <a:avLst/>
          </a:prstGeom>
          <a:solidFill>
            <a:srgbClr val="ABD38F"/>
          </a:solidFill>
          <a:ln w="508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03F736E-6156-446E-8A18-AE5986720BE9}"/>
              </a:ext>
            </a:extLst>
          </p:cNvPr>
          <p:cNvCxnSpPr>
            <a:cxnSpLocks/>
          </p:cNvCxnSpPr>
          <p:nvPr/>
        </p:nvCxnSpPr>
        <p:spPr>
          <a:xfrm>
            <a:off x="10874187" y="5885329"/>
            <a:ext cx="842682" cy="703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B750C38-DAF5-4BE7-ABC4-FF489BCE214B}"/>
              </a:ext>
            </a:extLst>
          </p:cNvPr>
          <p:cNvCxnSpPr>
            <a:cxnSpLocks/>
          </p:cNvCxnSpPr>
          <p:nvPr/>
        </p:nvCxnSpPr>
        <p:spPr>
          <a:xfrm flipV="1">
            <a:off x="11438963" y="4897281"/>
            <a:ext cx="277907" cy="192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592AF1-9591-4787-BBA5-857D72A977EE}"/>
              </a:ext>
            </a:extLst>
          </p:cNvPr>
          <p:cNvSpPr txBox="1"/>
          <p:nvPr/>
        </p:nvSpPr>
        <p:spPr>
          <a:xfrm>
            <a:off x="5969698" y="1258587"/>
            <a:ext cx="968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i="1">
                <a:solidFill>
                  <a:srgbClr val="ED7D31"/>
                </a:solidFill>
              </a:rPr>
              <a:t>Merge</a:t>
            </a:r>
            <a:endParaRPr lang="ko-KR" altLang="en-US" b="1" i="1">
              <a:solidFill>
                <a:srgbClr val="ED7D31"/>
              </a:solidFill>
              <a:cs typeface="lato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5D8F7EF-E2EE-412A-9660-1620BBAE38E0}"/>
              </a:ext>
            </a:extLst>
          </p:cNvPr>
          <p:cNvSpPr/>
          <p:nvPr/>
        </p:nvSpPr>
        <p:spPr>
          <a:xfrm>
            <a:off x="4830856" y="1670796"/>
            <a:ext cx="3281084" cy="85164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86833CC-BA6F-4AAE-A026-24BE90EFF054}"/>
              </a:ext>
            </a:extLst>
          </p:cNvPr>
          <p:cNvSpPr/>
          <p:nvPr/>
        </p:nvSpPr>
        <p:spPr>
          <a:xfrm>
            <a:off x="4669491" y="2710702"/>
            <a:ext cx="4580966" cy="788894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FAC5834-E820-4EF3-8143-439801B74D88}"/>
              </a:ext>
            </a:extLst>
          </p:cNvPr>
          <p:cNvSpPr/>
          <p:nvPr/>
        </p:nvSpPr>
        <p:spPr>
          <a:xfrm>
            <a:off x="5896533" y="5596214"/>
            <a:ext cx="986119" cy="573742"/>
          </a:xfrm>
          <a:prstGeom prst="rect">
            <a:avLst/>
          </a:prstGeom>
          <a:solidFill>
            <a:srgbClr val="FFC000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2E1D85E-DC3F-4556-992B-178C4F5D7749}"/>
              </a:ext>
            </a:extLst>
          </p:cNvPr>
          <p:cNvSpPr/>
          <p:nvPr/>
        </p:nvSpPr>
        <p:spPr>
          <a:xfrm>
            <a:off x="7017120" y="5596214"/>
            <a:ext cx="986119" cy="573742"/>
          </a:xfrm>
          <a:prstGeom prst="rect">
            <a:avLst/>
          </a:prstGeom>
          <a:solidFill>
            <a:srgbClr val="FFC000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E0E7224-C1A7-4841-A22D-BD2077204E54}"/>
              </a:ext>
            </a:extLst>
          </p:cNvPr>
          <p:cNvSpPr/>
          <p:nvPr/>
        </p:nvSpPr>
        <p:spPr>
          <a:xfrm>
            <a:off x="8155639" y="5596213"/>
            <a:ext cx="986119" cy="573742"/>
          </a:xfrm>
          <a:prstGeom prst="rect">
            <a:avLst/>
          </a:prstGeom>
          <a:solidFill>
            <a:srgbClr val="FFC000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cs typeface="lato"/>
              </a:rPr>
              <a:t>SST</a:t>
            </a:r>
            <a:endParaRPr lang="ko-KR" altLang="en-US" sz="2000" b="1" dirty="0" err="1"/>
          </a:p>
        </p:txBody>
      </p:sp>
    </p:spTree>
    <p:extLst>
      <p:ext uri="{BB962C8B-B14F-4D97-AF65-F5344CB8AC3E}">
        <p14:creationId xmlns:p14="http://schemas.microsoft.com/office/powerpoint/2010/main" val="146015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FA4B-7136-409B-B03E-BE65D886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Log-Structured Merge-Tree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A69FB-393D-401A-BA06-72BEF902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Compaction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Multi-threaded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Only involves bulk reads and writes → efficient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E32404-1DB2-4AD9-BFAF-16E586AAF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2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FA4B-7136-409B-B03E-BE65D886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Log-Structured Merge-Tree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A69FB-393D-401A-BA06-72BEF902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The search for a key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Occurs at each succcessive level</a:t>
            </a:r>
            <a:br>
              <a:rPr lang="ko-KR" altLang="en-US" dirty="0">
                <a:cs typeface="lato"/>
              </a:rPr>
            </a:br>
            <a:r>
              <a:rPr lang="ko-KR" altLang="en-US">
                <a:cs typeface="lato"/>
              </a:rPr>
              <a:t>until the key is found or it is determined that the key is not present in the last level</a:t>
            </a: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At each level,</a:t>
            </a:r>
            <a:endParaRPr lang="ko-KR" altLang="en-US" dirty="0">
              <a:cs typeface="lato"/>
            </a:endParaRPr>
          </a:p>
          <a:p>
            <a:pPr marL="804545" lvl="1" indent="-457200">
              <a:buAutoNum type="arabicPeriod"/>
            </a:pPr>
            <a:r>
              <a:rPr lang="ko-KR">
                <a:ea typeface="+mn-lt"/>
                <a:cs typeface="+mn-lt"/>
              </a:rPr>
              <a:t>Locates the </a:t>
            </a:r>
            <a:r>
              <a:rPr lang="ko-KR" b="1">
                <a:ea typeface="+mn-lt"/>
                <a:cs typeface="+mn-lt"/>
              </a:rPr>
              <a:t>target SST</a:t>
            </a:r>
            <a:r>
              <a:rPr lang="ko-KR">
                <a:ea typeface="+mn-lt"/>
                <a:cs typeface="+mn-lt"/>
              </a:rPr>
              <a:t> by the</a:t>
            </a:r>
            <a:r>
              <a:rPr lang="ko-KR" b="1">
                <a:ea typeface="+mn-lt"/>
                <a:cs typeface="+mn-lt"/>
              </a:rPr>
              <a:t> Manifest File</a:t>
            </a:r>
          </a:p>
          <a:p>
            <a:pPr marL="804545" lvl="1" indent="-457200">
              <a:buAutoNum type="arabicPeriod"/>
            </a:pPr>
            <a:r>
              <a:rPr lang="ko-KR">
                <a:ea typeface="+mn-lt"/>
                <a:cs typeface="+mn-lt"/>
              </a:rPr>
              <a:t>Locates the </a:t>
            </a:r>
            <a:r>
              <a:rPr lang="ko-KR" b="1">
                <a:ea typeface="+mn-lt"/>
                <a:cs typeface="+mn-lt"/>
              </a:rPr>
              <a:t>target data block</a:t>
            </a:r>
            <a:r>
              <a:rPr lang="ko-KR">
                <a:ea typeface="+mn-lt"/>
                <a:cs typeface="+mn-lt"/>
              </a:rPr>
              <a:t> within the SST file by using the </a:t>
            </a:r>
            <a:r>
              <a:rPr lang="ko-KR" b="1">
                <a:ea typeface="+mn-lt"/>
                <a:cs typeface="+mn-lt"/>
              </a:rPr>
              <a:t>SST's index block</a:t>
            </a:r>
          </a:p>
          <a:p>
            <a:pPr marL="804545" lvl="1" indent="-457200">
              <a:buAutoNum type="arabicPeriod"/>
            </a:pPr>
            <a:r>
              <a:rPr lang="ko-KR">
                <a:ea typeface="+mn-lt"/>
                <a:cs typeface="+mn-lt"/>
              </a:rPr>
              <a:t>Looks for the </a:t>
            </a:r>
            <a:r>
              <a:rPr lang="ko-KR" b="1">
                <a:ea typeface="+mn-lt"/>
                <a:cs typeface="+mn-lt"/>
              </a:rPr>
              <a:t>key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within</a:t>
            </a:r>
            <a:r>
              <a:rPr lang="ko-KR">
                <a:ea typeface="+mn-lt"/>
                <a:cs typeface="+mn-lt"/>
              </a:rPr>
              <a:t> the </a:t>
            </a:r>
            <a:r>
              <a:rPr lang="ko-KR" b="1">
                <a:ea typeface="+mn-lt"/>
                <a:cs typeface="+mn-lt"/>
              </a:rPr>
              <a:t>data block</a:t>
            </a:r>
            <a:endParaRPr lang="ko-KR" b="1"/>
          </a:p>
          <a:p>
            <a:pPr>
              <a:buFont typeface="Wingdings" panose="020B0604020202020204" pitchFamily="34" charset="0"/>
              <a:buChar char="§"/>
            </a:pPr>
            <a:r>
              <a:rPr lang="ko-KR">
                <a:ea typeface="+mn-lt"/>
                <a:cs typeface="+mn-lt"/>
              </a:rPr>
              <a:t>Bloom filters</a:t>
            </a:r>
            <a:endParaRPr lang="ko-KR" altLang="en-US" dirty="0">
              <a:ea typeface="+mn-lt"/>
              <a:cs typeface="+mn-lt"/>
            </a:endParaRPr>
          </a:p>
          <a:p>
            <a:pPr marL="571500" indent="-342900">
              <a:buFont typeface="Wingdings" panose="020B0604020202020204" pitchFamily="34" charset="0"/>
              <a:buChar char="§"/>
            </a:pPr>
            <a:endParaRPr lang="ko-KR" alt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E32404-1DB2-4AD9-BFAF-16E586AAF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17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 w="50800">
          <a:solidFill>
            <a:schemeClr val="accent2"/>
          </a:solidFill>
        </a:ln>
      </a:spPr>
      <a:bodyPr rtlCol="0" anchor="ctr"/>
      <a:lstStyle>
        <a:defPPr algn="ctr">
          <a:defRPr sz="2000" b="1"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6" ma:contentTypeDescription="새 문서를 만듭니다." ma:contentTypeScope="" ma:versionID="6cf79bc0ee11afd2402de2b4ce7d1925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7ceb657a443b8fae01ef851416e2f535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E37677-7D16-460E-A0FA-1B4A1343C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CBFA5-D137-4051-B575-B1286CCDB44B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a68e65e3-49b4-4ad0-b4f7-84dd94ef6726"/>
    <ds:schemaRef ds:uri="http://purl.org/dc/dcmitype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Microsoft Office PowerPoint</Application>
  <PresentationFormat>와이드스크린</PresentationFormat>
  <Paragraphs>391</Paragraphs>
  <Slides>29</Slides>
  <Notes>1</Notes>
  <HiddenSlides>0</HiddenSlides>
  <MMClips>22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Office 테마</vt:lpstr>
      <vt:lpstr>Office 테마</vt:lpstr>
      <vt:lpstr>PowerPoint 프레젠테이션</vt:lpstr>
      <vt:lpstr>Introduction</vt:lpstr>
      <vt:lpstr>RocksDB</vt:lpstr>
      <vt:lpstr>Log-Structured Merge-Tree</vt:lpstr>
      <vt:lpstr>Log-Structured Merge-Tree</vt:lpstr>
      <vt:lpstr>Log-Structured Merge-Tree</vt:lpstr>
      <vt:lpstr>Log-Structured Merge-Tree</vt:lpstr>
      <vt:lpstr>Log-Structured Merge-Tree</vt:lpstr>
      <vt:lpstr>Log-Structured Merge-Tree</vt:lpstr>
      <vt:lpstr>Log-Structured Merge-Tree</vt:lpstr>
      <vt:lpstr>Space Amplification</vt:lpstr>
      <vt:lpstr>Space Amplification</vt:lpstr>
      <vt:lpstr>Dynamic Level Size Adaptation</vt:lpstr>
      <vt:lpstr>Dynamic Level Size Adaptation</vt:lpstr>
      <vt:lpstr>Compression</vt:lpstr>
      <vt:lpstr>Compression</vt:lpstr>
      <vt:lpstr>Compression</vt:lpstr>
      <vt:lpstr>Tradeoffs</vt:lpstr>
      <vt:lpstr>Tradeoffs</vt:lpstr>
      <vt:lpstr>Tradeoffs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1580</cp:revision>
  <dcterms:created xsi:type="dcterms:W3CDTF">2020-03-06T02:35:36Z</dcterms:created>
  <dcterms:modified xsi:type="dcterms:W3CDTF">2021-11-10T04:05:25Z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