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44"/>
  </p:notesMasterIdLst>
  <p:sldIdLst>
    <p:sldId id="265" r:id="rId5"/>
    <p:sldId id="266" r:id="rId6"/>
    <p:sldId id="267" r:id="rId7"/>
    <p:sldId id="270" r:id="rId8"/>
    <p:sldId id="268" r:id="rId9"/>
    <p:sldId id="271" r:id="rId10"/>
    <p:sldId id="277" r:id="rId11"/>
    <p:sldId id="276" r:id="rId12"/>
    <p:sldId id="272" r:id="rId13"/>
    <p:sldId id="274" r:id="rId14"/>
    <p:sldId id="278" r:id="rId15"/>
    <p:sldId id="275" r:id="rId16"/>
    <p:sldId id="282" r:id="rId17"/>
    <p:sldId id="283" r:id="rId18"/>
    <p:sldId id="279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80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281" r:id="rId42"/>
    <p:sldId id="305" r:id="rId43"/>
  </p:sldIdLst>
  <p:sldSz cx="12192000" cy="6858000"/>
  <p:notesSz cx="6858000" cy="9144000"/>
  <p:embeddedFontLst>
    <p:embeddedFont>
      <p:font typeface="맑은 고딕" panose="020B0503020000020004" pitchFamily="34" charset="-127"/>
      <p:regular r:id="rId45"/>
      <p:bold r:id="rId46"/>
    </p:embeddedFont>
    <p:embeddedFont>
      <p:font typeface="lato" panose="020F0502020204030203" pitchFamily="34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9B9B"/>
    <a:srgbClr val="FF9797"/>
    <a:srgbClr val="9DC3E6"/>
    <a:srgbClr val="ABD38F"/>
    <a:srgbClr val="F4B183"/>
    <a:srgbClr val="4472C4"/>
    <a:srgbClr val="990000"/>
    <a:srgbClr val="5B9BD5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0DB4-3CB9-4102-97E4-44EBF939C8A6}" v="54" dt="2021-11-23T08:37:34.091"/>
    <p1510:client id="{EB8D17F1-98C4-5109-5177-A60BA1E1FA9C}" v="629" dt="2021-11-24T00:51:24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0" autoAdjust="0"/>
    <p:restoredTop sz="83875" autoAdjust="0"/>
  </p:normalViewPr>
  <p:slideViewPr>
    <p:cSldViewPr snapToGrid="0" showGuides="1">
      <p:cViewPr varScale="1">
        <p:scale>
          <a:sx n="95" d="100"/>
          <a:sy n="95" d="100"/>
        </p:scale>
        <p:origin x="396" y="90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Hello. My name is </a:t>
            </a:r>
            <a:r>
              <a:rPr lang="en-US" dirty="0" err="1"/>
              <a:t>Minseon</a:t>
            </a:r>
            <a:r>
              <a:rPr lang="en-US" dirty="0"/>
              <a:t> Cho from Changwon</a:t>
            </a:r>
          </a:p>
          <a:p>
            <a:r>
              <a:rPr lang="en-US" dirty="0"/>
              <a:t>Today, I will talk about “Interleaved Data Processing Scheme for Optimizing </a:t>
            </a:r>
            <a:r>
              <a:rPr lang="en-US" dirty="0" err="1"/>
              <a:t>Tensorflow</a:t>
            </a:r>
            <a:r>
              <a:rPr lang="en-US" dirty="0"/>
              <a:t> Framework”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thing I’ll talk about is the hardware utilization issue in ML.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8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thing I’ll talk about is the hardware utilization issue in ML.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9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thing I’ll talk about is the hardware utilization issue in ML.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5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thing I’ll talk about is the hardware utilization issue in ML.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thing I’ll talk about is the hardware utilization issue in ML.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5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1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first thing I’ll talk about is the hardware utilization issue in ML.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5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SCJ: Segment Cleaning Journaling for Log-Structured File Systems</a:t>
            </a:r>
            <a:endParaRPr lang="en-US" altLang="ko-KR" sz="3600" b="1" dirty="0">
              <a:solidFill>
                <a:schemeClr val="accent5"/>
              </a:solidFill>
              <a:latin typeface="Roboto"/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 err="1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Hyunho</a:t>
            </a:r>
            <a:r>
              <a:rPr lang="en-US" sz="2200" b="1" dirty="0">
                <a:solidFill>
                  <a:schemeClr val="accent5"/>
                </a:solidFill>
                <a:latin typeface="lato"/>
                <a:ea typeface="+mn-lt"/>
                <a:cs typeface="+mn-lt"/>
              </a:rPr>
              <a:t> Gwak</a:t>
            </a:r>
            <a:r>
              <a:rPr lang="en-US" sz="2200" dirty="0">
                <a:latin typeface="lato"/>
                <a:ea typeface="+mn-lt"/>
                <a:cs typeface="+mn-lt"/>
              </a:rPr>
              <a:t>, </a:t>
            </a:r>
            <a:r>
              <a:rPr lang="en-US" sz="2200" dirty="0" err="1">
                <a:latin typeface="lato"/>
                <a:ea typeface="+mn-lt"/>
                <a:cs typeface="+mn-lt"/>
              </a:rPr>
              <a:t>Dongkun</a:t>
            </a:r>
            <a:r>
              <a:rPr lang="en-US" sz="2200" dirty="0">
                <a:latin typeface="lato"/>
                <a:ea typeface="+mn-lt"/>
                <a:cs typeface="+mn-lt"/>
              </a:rPr>
              <a:t> Shin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BC430B-63E7-4F93-8470-D4C21E60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517375"/>
            <a:ext cx="15536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ea typeface="lato"/>
                <a:cs typeface="lato"/>
              </a:rPr>
              <a:t>IEEE ACCESS</a:t>
            </a:r>
          </a:p>
        </p:txBody>
      </p:sp>
    </p:spTree>
    <p:extLst>
      <p:ext uri="{BB962C8B-B14F-4D97-AF65-F5344CB8AC3E}">
        <p14:creationId xmlns:p14="http://schemas.microsoft.com/office/powerpoint/2010/main" val="42346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28">
        <p:fade/>
      </p:transition>
    </mc:Choice>
    <mc:Fallback xmlns="">
      <p:transition spd="med" advTm="123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98B5-E3BD-4687-A306-BC4A5DD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Checkpoint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64592-F123-4BFA-9246-ABBCA818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Rolling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back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last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checkpoint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sudden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crash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occurs</a:t>
            </a:r>
            <a:endParaRPr lang="ko-KR" altLang="en-US">
              <a:cs typeface="lato"/>
            </a:endParaRPr>
          </a:p>
          <a:p>
            <a:r>
              <a:rPr lang="ko-KR" altLang="en-US" dirty="0" err="1">
                <a:cs typeface="lato"/>
              </a:rPr>
              <a:t>Flushes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modified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and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storage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persistently</a:t>
            </a:r>
            <a:endParaRPr lang="ko-KR" altLang="en-US" dirty="0">
              <a:cs typeface="lato"/>
            </a:endParaRPr>
          </a:p>
          <a:p>
            <a:pPr marL="0" indent="0">
              <a:buNone/>
            </a:pPr>
            <a:r>
              <a:rPr lang="ko-KR" altLang="en-US" dirty="0">
                <a:cs typeface="lato"/>
              </a:rPr>
              <a:t>    → </a:t>
            </a:r>
            <a:r>
              <a:rPr lang="ko-KR" altLang="en-US" dirty="0" err="1">
                <a:cs typeface="lato"/>
              </a:rPr>
              <a:t>Frequent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checkpointing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degrade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performance</a:t>
            </a:r>
          </a:p>
          <a:p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checkpoint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procedure</a:t>
            </a:r>
            <a:endParaRPr lang="ko-KR" altLang="en-US">
              <a:cs typeface="lato"/>
            </a:endParaRPr>
          </a:p>
          <a:p>
            <a:pPr marL="804545" lvl="1" indent="-457200">
              <a:buAutoNum type="arabicPeriod"/>
            </a:pPr>
            <a:r>
              <a:rPr lang="ko-KR" altLang="en-US" dirty="0">
                <a:cs typeface="lato"/>
              </a:rPr>
              <a:t>Data and </a:t>
            </a:r>
            <a:r>
              <a:rPr lang="ko-KR" altLang="en-US" dirty="0" err="1">
                <a:cs typeface="lato"/>
              </a:rPr>
              <a:t>node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flush</a:t>
            </a:r>
            <a:endParaRPr lang="ko-KR" altLang="en-US">
              <a:cs typeface="lato"/>
            </a:endParaRPr>
          </a:p>
          <a:p>
            <a:pPr marL="804545" lvl="1" indent="-457200">
              <a:buAutoNum type="arabicPeriod"/>
            </a:pP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flush</a:t>
            </a:r>
            <a:endParaRPr lang="ko-KR" altLang="en-US">
              <a:cs typeface="lato"/>
            </a:endParaRPr>
          </a:p>
          <a:p>
            <a:pPr marL="804545" lvl="1" indent="-457200">
              <a:buAutoNum type="arabicPeriod"/>
            </a:pPr>
            <a:r>
              <a:rPr lang="ko-KR" altLang="en-US" dirty="0" err="1">
                <a:cs typeface="lato"/>
              </a:rPr>
              <a:t>Checkpoint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flush</a:t>
            </a:r>
          </a:p>
          <a:p>
            <a:pPr marL="804545" lvl="1" indent="-457200">
              <a:buAutoNum type="arabicPeriod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7DDF4-964A-48CD-B25C-E9492D3C2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62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cs typeface="lato"/>
              </a:rPr>
              <a:t>Motivation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SCJ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Evaluation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8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0A0BC-C28F-4B60-84EC-4D14110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Time Consumption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CEC7B-B9D4-416A-A7EC-CF291C72A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Time consumption of each segment cleaning phase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Fileserver workload: a large sequential write pattern and invokes little fsync calls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Metadata write phase(checkpoint) was 52% of the total segment cleaning latency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B03B0-8A62-44B6-838F-9D2C33E03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EA022BDA-E164-4427-B01D-B17D3ADC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20" y="2648456"/>
            <a:ext cx="6967959" cy="36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91274-27FD-4962-8B32-08C0B045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Time Consumption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1A528-7EF1-42CF-8188-69D30C48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checkpoint latency and the amount of dirty metadata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Fileserver workload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The ckeckpoint latency increased with the amount of dirty metadata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DA24A-6583-49CA-8BE3-480FE4C36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5D83E85C-0050-4513-AC80-43B95307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15" y="2737305"/>
            <a:ext cx="7614214" cy="35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9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A4B2-3109-4F4D-88D1-6A2887A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Time Consumption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4A5BD-3412-4626-8011-E6238D78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Segment cleaning &amp; Checkpointing</a:t>
            </a:r>
          </a:p>
          <a:p>
            <a:pPr marL="575945" lvl="1"/>
            <a:r>
              <a:rPr lang="ko-KR" altLang="en-US">
                <a:cs typeface="lato"/>
              </a:rPr>
              <a:t>When segment cleaning was performed, checkpointing was invoked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cs typeface="lato"/>
              </a:rPr>
              <a:t> </a:t>
            </a:r>
            <a:r>
              <a:rPr lang="ko-KR" altLang="en-US" i="1">
                <a:cs typeface="lato"/>
              </a:rPr>
              <a:t>Dirty metadata decreased to zero</a:t>
            </a:r>
          </a:p>
          <a:p>
            <a:pPr marL="575945" lvl="1"/>
            <a:r>
              <a:rPr lang="ko-KR" altLang="en-US">
                <a:cs typeface="lato"/>
              </a:rPr>
              <a:t>After segment cleaning, the dirty metadata increased</a:t>
            </a:r>
            <a:br>
              <a:rPr lang="ko-KR" altLang="en-US" dirty="0">
                <a:cs typeface="lato"/>
              </a:rPr>
            </a:br>
            <a:r>
              <a:rPr lang="ko-KR" altLang="en-US" i="1">
                <a:cs typeface="lato"/>
              </a:rPr>
              <a:t>File operations occurred between each segment cleaning</a:t>
            </a:r>
          </a:p>
          <a:p>
            <a:pPr marL="575945" lvl="1"/>
            <a:r>
              <a:rPr lang="ko-KR" altLang="en-US">
                <a:cs typeface="lato"/>
              </a:rPr>
              <a:t>However, most of the dirty metadata is irrelevant to the segment cleaning</a:t>
            </a:r>
            <a:endParaRPr lang="ko-KR" altLang="en-US" i="1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8B9495-7958-4315-8E66-53B527CA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5134A-45DD-4AB9-B7E8-4C1F7883DC9A}"/>
              </a:ext>
            </a:extLst>
          </p:cNvPr>
          <p:cNvSpPr txBox="1"/>
          <p:nvPr/>
        </p:nvSpPr>
        <p:spPr>
          <a:xfrm>
            <a:off x="817943" y="5681174"/>
            <a:ext cx="105368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i="1">
                <a:solidFill>
                  <a:srgbClr val="FF0000"/>
                </a:solidFill>
              </a:rPr>
              <a:t>→ </a:t>
            </a:r>
            <a:r>
              <a:rPr lang="ko-KR" sz="2400" i="1">
                <a:solidFill>
                  <a:srgbClr val="FF0000"/>
                </a:solidFill>
                <a:ea typeface="+mn-lt"/>
                <a:cs typeface="+mn-lt"/>
              </a:rPr>
              <a:t>Segment cleaning without recording irrelevant metadata will reduce latency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0D32-D681-4485-8CC8-E028E7C92CA3}"/>
              </a:ext>
            </a:extLst>
          </p:cNvPr>
          <p:cNvSpPr/>
          <p:nvPr/>
        </p:nvSpPr>
        <p:spPr>
          <a:xfrm>
            <a:off x="1084118" y="4201391"/>
            <a:ext cx="2178626" cy="749877"/>
          </a:xfrm>
          <a:prstGeom prst="rect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cs typeface="lato"/>
              </a:rPr>
              <a:t>Segment Cleaning</a:t>
            </a:r>
          </a:p>
          <a:p>
            <a:pPr algn="ctr"/>
            <a:r>
              <a:rPr lang="ko-KR" altLang="en-US" b="1">
                <a:cs typeface="lato"/>
              </a:rPr>
              <a:t>#1</a:t>
            </a:r>
            <a:endParaRPr lang="ko-KR" altLang="en-US" b="1" dirty="0">
              <a:cs typeface="lato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4F707B-0618-487A-9327-036B3259CD60}"/>
              </a:ext>
            </a:extLst>
          </p:cNvPr>
          <p:cNvSpPr/>
          <p:nvPr/>
        </p:nvSpPr>
        <p:spPr>
          <a:xfrm>
            <a:off x="7188777" y="4201390"/>
            <a:ext cx="2178626" cy="749877"/>
          </a:xfrm>
          <a:prstGeom prst="rect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cs typeface="lato"/>
              </a:rPr>
              <a:t>Segment Cleaning</a:t>
            </a:r>
          </a:p>
          <a:p>
            <a:pPr algn="ctr"/>
            <a:r>
              <a:rPr lang="ko-KR" altLang="en-US" b="1">
                <a:cs typeface="lato"/>
              </a:rPr>
              <a:t>#2</a:t>
            </a:r>
            <a:endParaRPr lang="ko-KR" altLang="en-US" b="1" dirty="0">
              <a:cs typeface="lato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4FD11F-B181-4DF0-9592-99875443FDD5}"/>
              </a:ext>
            </a:extLst>
          </p:cNvPr>
          <p:cNvSpPr/>
          <p:nvPr/>
        </p:nvSpPr>
        <p:spPr>
          <a:xfrm>
            <a:off x="3335482" y="4201390"/>
            <a:ext cx="3789216" cy="749877"/>
          </a:xfrm>
          <a:prstGeom prst="rect">
            <a:avLst/>
          </a:prstGeom>
          <a:solidFill>
            <a:srgbClr val="92D050"/>
          </a:solidFill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cs typeface="lato"/>
              </a:rPr>
              <a:t>Other file operations </a:t>
            </a:r>
            <a:endParaRPr lang="ko-KR" altLang="en-US" b="1" dirty="0">
              <a:cs typeface="lato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D710B7-EAB8-43CB-9226-346D36778CFD}"/>
              </a:ext>
            </a:extLst>
          </p:cNvPr>
          <p:cNvSpPr/>
          <p:nvPr/>
        </p:nvSpPr>
        <p:spPr>
          <a:xfrm>
            <a:off x="3269243" y="4075773"/>
            <a:ext cx="6272230" cy="10142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0F8A3-DE3E-4B82-BA4A-30F417552D3C}"/>
              </a:ext>
            </a:extLst>
          </p:cNvPr>
          <p:cNvSpPr txBox="1"/>
          <p:nvPr/>
        </p:nvSpPr>
        <p:spPr>
          <a:xfrm>
            <a:off x="2992396" y="5084621"/>
            <a:ext cx="682954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i="1">
                <a:solidFill>
                  <a:schemeClr val="tx2"/>
                </a:solidFill>
              </a:rPr>
              <a:t>Checkpointing of Segment Cleaning #2 flush all metadata</a:t>
            </a:r>
            <a:endParaRPr lang="en-US" altLang="ko-KR" i="1">
              <a:solidFill>
                <a:schemeClr val="tx2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7770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Motivation</a:t>
            </a:r>
          </a:p>
          <a:p>
            <a:r>
              <a:rPr lang="en-US" altLang="ko-KR" b="1" dirty="0">
                <a:cs typeface="lato"/>
              </a:rPr>
              <a:t>SCJ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Evaluation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5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382C2-D1E3-4F89-BB31-F2622FC7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SCJ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82211-72D9-495A-AD90-DA0B962C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Use SCJ in the metadata write phase </a:t>
            </a:r>
            <a:r>
              <a:rPr lang="ko-KR" altLang="en-US" b="1">
                <a:cs typeface="lato"/>
              </a:rPr>
              <a:t>instead of checkpointing</a:t>
            </a:r>
          </a:p>
          <a:p>
            <a:pPr marL="575945" lvl="1"/>
            <a:r>
              <a:rPr lang="ko-KR" altLang="en-US">
                <a:cs typeface="lato"/>
              </a:rPr>
              <a:t>SCJ records only modified block addresses </a:t>
            </a:r>
            <a:r>
              <a:rPr lang="ko-KR" altLang="en-US" b="1">
                <a:cs typeface="lato"/>
              </a:rPr>
              <a:t>owing to segment cleaning</a:t>
            </a:r>
          </a:p>
          <a:p>
            <a:r>
              <a:rPr lang="ko-KR" altLang="en-US">
                <a:cs typeface="lato"/>
              </a:rPr>
              <a:t>SCJ flushes metadata modifications as </a:t>
            </a:r>
            <a:r>
              <a:rPr lang="ko-KR" altLang="en-US" b="1">
                <a:cs typeface="lato"/>
              </a:rPr>
              <a:t>journal blocks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The modified block address of each valid block is stored as an entry</a:t>
            </a:r>
          </a:p>
          <a:p>
            <a:pPr marL="575945" lvl="1"/>
            <a:r>
              <a:rPr lang="ko-KR" altLang="en-US">
                <a:cs typeface="lato"/>
              </a:rPr>
              <a:t>Replay logs during the recovery process</a:t>
            </a:r>
          </a:p>
          <a:p>
            <a:pPr marL="575945" lvl="1"/>
            <a:r>
              <a:rPr lang="ko-KR" altLang="en-US">
                <a:cs typeface="lato"/>
              </a:rPr>
              <a:t>Storing the current checkpoint version for the recovery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>
                <a:ea typeface="+mn-lt"/>
                <a:cs typeface="+mn-lt"/>
              </a:rPr>
              <a:t>Blocks recorded after the last checkpoint </a:t>
            </a:r>
            <a:r>
              <a:rPr lang="ko-KR" b="1">
                <a:ea typeface="+mn-lt"/>
                <a:cs typeface="+mn-lt"/>
              </a:rPr>
              <a:t>from valid blocks in the victim segment</a:t>
            </a:r>
            <a:endParaRPr lang="en-US" altLang="ko-KR" b="1">
              <a:ea typeface="+mn-lt"/>
              <a:cs typeface="+mn-lt"/>
            </a:endParaRPr>
          </a:p>
          <a:p>
            <a:pPr marL="575945" lvl="1"/>
            <a:r>
              <a:rPr lang="ko-KR">
                <a:ea typeface="+mn-lt"/>
                <a:cs typeface="+mn-lt"/>
              </a:rPr>
              <a:t>SCJ should distinguish these blocks</a:t>
            </a:r>
          </a:p>
          <a:p>
            <a:pPr marL="575945" lvl="1"/>
            <a:r>
              <a:rPr lang="ko-KR">
                <a:ea typeface="+mn-lt"/>
                <a:cs typeface="+mn-lt"/>
              </a:rPr>
              <a:t>The checkpoint valid bitmap of F2FS</a:t>
            </a:r>
            <a:endParaRPr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DDD3E-81E7-4201-9991-A9F8084A3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EDAF-85CE-47EC-95C3-51A1E444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Segment Cleaning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CE1F8-0639-40A9-B825-D9BC18A3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An example of segment cleaning via SCJ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The journal block is flushed into the journal block area before the victim segment is changed into a free segment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E88A7-6FCD-40B6-B949-21E1012EB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59B8E1FB-23F2-463D-89B1-405F2B96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59" y="2346285"/>
            <a:ext cx="6996896" cy="41149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1C79B1-FDF4-4B25-B606-A8A983D19FBD}"/>
              </a:ext>
            </a:extLst>
          </p:cNvPr>
          <p:cNvSpPr/>
          <p:nvPr/>
        </p:nvSpPr>
        <p:spPr>
          <a:xfrm>
            <a:off x="4638674" y="3703492"/>
            <a:ext cx="273628" cy="8624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CF418D-C905-4704-874E-316F0D1B3095}"/>
              </a:ext>
            </a:extLst>
          </p:cNvPr>
          <p:cNvSpPr/>
          <p:nvPr/>
        </p:nvSpPr>
        <p:spPr>
          <a:xfrm>
            <a:off x="7262378" y="3703492"/>
            <a:ext cx="299605" cy="98367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F50E9C-B1F2-403D-9DEF-C9D1C1A9DF12}"/>
              </a:ext>
            </a:extLst>
          </p:cNvPr>
          <p:cNvSpPr/>
          <p:nvPr/>
        </p:nvSpPr>
        <p:spPr>
          <a:xfrm>
            <a:off x="2880879" y="2880879"/>
            <a:ext cx="1347355" cy="2216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4A0326-CCB0-4427-8E75-298F9F1170C8}"/>
              </a:ext>
            </a:extLst>
          </p:cNvPr>
          <p:cNvSpPr/>
          <p:nvPr/>
        </p:nvSpPr>
        <p:spPr>
          <a:xfrm>
            <a:off x="4907106" y="3703491"/>
            <a:ext cx="264969" cy="862445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66FCD-269F-4F25-B9EF-D857574A231A}"/>
              </a:ext>
            </a:extLst>
          </p:cNvPr>
          <p:cNvSpPr/>
          <p:nvPr/>
        </p:nvSpPr>
        <p:spPr>
          <a:xfrm>
            <a:off x="7556787" y="3703490"/>
            <a:ext cx="247651" cy="98367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34A662-925C-4B53-A49C-F1C3972BDCA0}"/>
              </a:ext>
            </a:extLst>
          </p:cNvPr>
          <p:cNvSpPr/>
          <p:nvPr/>
        </p:nvSpPr>
        <p:spPr>
          <a:xfrm>
            <a:off x="2880877" y="3097353"/>
            <a:ext cx="1347355" cy="204354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ADCDD4-828E-4800-9F01-92A307CDF110}"/>
              </a:ext>
            </a:extLst>
          </p:cNvPr>
          <p:cNvSpPr/>
          <p:nvPr/>
        </p:nvSpPr>
        <p:spPr>
          <a:xfrm>
            <a:off x="2880876" y="3296512"/>
            <a:ext cx="1347355" cy="204354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C92BE-2B29-40C6-9C82-8E6D1E9E8160}"/>
              </a:ext>
            </a:extLst>
          </p:cNvPr>
          <p:cNvSpPr/>
          <p:nvPr/>
        </p:nvSpPr>
        <p:spPr>
          <a:xfrm>
            <a:off x="5400671" y="3703489"/>
            <a:ext cx="264969" cy="862444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0CA165-4B01-45D0-A1F9-D21D580972F6}"/>
              </a:ext>
            </a:extLst>
          </p:cNvPr>
          <p:cNvSpPr/>
          <p:nvPr/>
        </p:nvSpPr>
        <p:spPr>
          <a:xfrm>
            <a:off x="7799239" y="3703488"/>
            <a:ext cx="238992" cy="983671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E6746E-78F9-437A-BF7E-F8F9080B1D5F}"/>
              </a:ext>
            </a:extLst>
          </p:cNvPr>
          <p:cNvSpPr/>
          <p:nvPr/>
        </p:nvSpPr>
        <p:spPr>
          <a:xfrm>
            <a:off x="2906853" y="3945944"/>
            <a:ext cx="1347355" cy="247649"/>
          </a:xfrm>
          <a:prstGeom prst="rect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550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F8A24-0DB5-411C-B0E5-09CAB1DC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Journal Block Area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8ADE2-07BA-4E2B-96D1-3E45351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Journal blocks as </a:t>
            </a:r>
            <a:r>
              <a:rPr lang="ko-KR" altLang="en-US" b="1">
                <a:cs typeface="lato"/>
              </a:rPr>
              <a:t>replay logs</a:t>
            </a:r>
            <a:r>
              <a:rPr lang="ko-KR" altLang="en-US">
                <a:cs typeface="lato"/>
              </a:rPr>
              <a:t> in the recovery process</a:t>
            </a:r>
          </a:p>
          <a:p>
            <a:pPr marL="575945" lvl="1"/>
            <a:r>
              <a:rPr lang="ko-KR" altLang="en-US">
                <a:cs typeface="lato"/>
              </a:rPr>
              <a:t>Journal blocks must be read </a:t>
            </a:r>
            <a:r>
              <a:rPr lang="ko-KR" altLang="en-US" b="1">
                <a:cs typeface="lato"/>
              </a:rPr>
              <a:t>in the order</a:t>
            </a:r>
          </a:p>
          <a:p>
            <a:pPr marL="575945" lvl="1"/>
            <a:r>
              <a:rPr lang="ko-KR" altLang="en-US">
                <a:cs typeface="lato"/>
              </a:rPr>
              <a:t>Recorded </a:t>
            </a:r>
            <a:r>
              <a:rPr lang="ko-KR" altLang="en-US" b="1">
                <a:cs typeface="lato"/>
              </a:rPr>
              <a:t>sequentially</a:t>
            </a:r>
            <a:r>
              <a:rPr lang="ko-KR" altLang="en-US">
                <a:cs typeface="lato"/>
              </a:rPr>
              <a:t> in the journal block area</a:t>
            </a:r>
          </a:p>
          <a:p>
            <a:pPr marL="575945" lvl="1"/>
            <a:r>
              <a:rPr lang="ko-KR" altLang="en-US">
                <a:cs typeface="lato"/>
              </a:rPr>
              <a:t>The Journal block area is a region in a </a:t>
            </a:r>
            <a:r>
              <a:rPr lang="ko-KR" altLang="en-US" b="1">
                <a:cs typeface="lato"/>
              </a:rPr>
              <a:t>fixed location </a:t>
            </a:r>
            <a:r>
              <a:rPr lang="ko-KR" altLang="en-US">
                <a:cs typeface="lato"/>
              </a:rPr>
              <a:t>of the storage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4EA21-8C72-4205-B5EE-EF6B94CA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FD82251-CFC7-4A0D-911E-49324BF8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08" y="4169416"/>
            <a:ext cx="7678881" cy="16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F8A24-0DB5-411C-B0E5-09CAB1DC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Journal Block Area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8ADE2-07BA-4E2B-96D1-3E45351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If </a:t>
            </a:r>
            <a:r>
              <a:rPr lang="ko-KR" altLang="en-US" b="1">
                <a:cs typeface="lato"/>
              </a:rPr>
              <a:t>no space</a:t>
            </a:r>
            <a:r>
              <a:rPr lang="ko-KR" altLang="en-US">
                <a:cs typeface="lato"/>
              </a:rPr>
              <a:t> is avaliable in the journal block area, the </a:t>
            </a:r>
            <a:r>
              <a:rPr lang="ko-KR" altLang="en-US" b="1">
                <a:cs typeface="lato"/>
              </a:rPr>
              <a:t>checkpointing</a:t>
            </a:r>
            <a:r>
              <a:rPr lang="ko-KR" altLang="en-US">
                <a:cs typeface="lato"/>
              </a:rPr>
              <a:t> is performed</a:t>
            </a:r>
          </a:p>
          <a:p>
            <a:pPr marL="575945" lvl="1"/>
            <a:r>
              <a:rPr lang="ko-KR" altLang="en-US">
                <a:cs typeface="lato"/>
              </a:rPr>
              <a:t>Checkpointing flushes all accumulated metadata in the memory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All journal blocks recorded before checkpointing are </a:t>
            </a:r>
            <a:r>
              <a:rPr lang="ko-KR" altLang="en-US" b="1">
                <a:cs typeface="lato"/>
              </a:rPr>
              <a:t>invalidated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Both valid and invalid journal blocks can co-exist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LFS must </a:t>
            </a:r>
            <a:r>
              <a:rPr lang="ko-KR" altLang="en-US" b="1">
                <a:cs typeface="lato"/>
              </a:rPr>
              <a:t>distinguish</a:t>
            </a:r>
            <a:r>
              <a:rPr lang="ko-KR" altLang="en-US">
                <a:cs typeface="lato"/>
              </a:rPr>
              <a:t> between valid and invalid journal blocks with </a:t>
            </a:r>
            <a:r>
              <a:rPr lang="ko-KR" altLang="en-US" b="1">
                <a:cs typeface="lato"/>
              </a:rPr>
              <a:t>checkpoint version</a:t>
            </a: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4EA21-8C72-4205-B5EE-EF6B94CA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FD82251-CFC7-4A0D-911E-49324BF8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08" y="4169416"/>
            <a:ext cx="7678881" cy="16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Motivation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SCJ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Evaluation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F8A24-0DB5-411C-B0E5-09CAB1DC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Journal Block Area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8ADE2-07BA-4E2B-96D1-3E45351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size of the journal block area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If it is </a:t>
            </a:r>
            <a:r>
              <a:rPr lang="ko-KR" altLang="en-US" b="1">
                <a:cs typeface="lato"/>
              </a:rPr>
              <a:t>small</a:t>
            </a:r>
            <a:r>
              <a:rPr lang="ko-KR" altLang="en-US">
                <a:cs typeface="lato"/>
              </a:rPr>
              <a:t>, then checkpointing will be performed </a:t>
            </a:r>
            <a:r>
              <a:rPr lang="ko-KR" altLang="en-US" b="1">
                <a:cs typeface="lato"/>
              </a:rPr>
              <a:t>frequently</a:t>
            </a:r>
            <a:r>
              <a:rPr lang="ko-KR" altLang="en-US">
                <a:cs typeface="lato"/>
              </a:rPr>
              <a:t> to create free space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If it is </a:t>
            </a:r>
            <a:r>
              <a:rPr lang="ko-KR" altLang="en-US" b="1">
                <a:cs typeface="lato"/>
              </a:rPr>
              <a:t>large</a:t>
            </a:r>
            <a:r>
              <a:rPr lang="ko-KR" altLang="en-US">
                <a:cs typeface="lato"/>
              </a:rPr>
              <a:t>, then the available </a:t>
            </a:r>
            <a:r>
              <a:rPr lang="ko-KR" altLang="en-US" b="1">
                <a:cs typeface="lato"/>
              </a:rPr>
              <a:t>storage space</a:t>
            </a:r>
            <a:r>
              <a:rPr lang="ko-KR" altLang="en-US">
                <a:cs typeface="lato"/>
              </a:rPr>
              <a:t> for incoming write requests is </a:t>
            </a:r>
            <a:r>
              <a:rPr lang="ko-KR" altLang="en-US" b="1">
                <a:cs typeface="lato"/>
              </a:rPr>
              <a:t>reduced</a:t>
            </a:r>
            <a:endParaRPr lang="ko-KR" altLang="en-US" b="1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The journal block area must be set to an</a:t>
            </a:r>
            <a:r>
              <a:rPr lang="ko-KR" altLang="en-US" b="1">
                <a:cs typeface="lato"/>
              </a:rPr>
              <a:t> appropriate</a:t>
            </a:r>
            <a:r>
              <a:rPr lang="ko-KR" altLang="en-US">
                <a:cs typeface="lato"/>
              </a:rPr>
              <a:t> size</a:t>
            </a:r>
            <a:endParaRPr lang="ko-KR" altLang="en-US" b="1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They found 256KB is enough for the journal block area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4EA21-8C72-4205-B5EE-EF6B94CA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FD82251-CFC7-4A0D-911E-49324BF8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08" y="4169416"/>
            <a:ext cx="7678881" cy="16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9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69B11-CB8A-4CFC-815D-1E952E6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Recovery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0EDC-240B-4BC5-814F-49CC3757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A process of applying block address modifications from the valid journal blocks</a:t>
            </a:r>
          </a:p>
          <a:p>
            <a:r>
              <a:rPr lang="ko-KR" altLang="en-US">
                <a:cs typeface="lato"/>
              </a:rPr>
              <a:t>The recovery of SCJ</a:t>
            </a:r>
          </a:p>
          <a:p>
            <a:pPr marL="804545" lvl="1" indent="-457200">
              <a:buAutoNum type="arabicPeriod"/>
            </a:pPr>
            <a:r>
              <a:rPr lang="ko-KR" altLang="en-US" b="1">
                <a:cs typeface="lato"/>
              </a:rPr>
              <a:t>Identify valid journal blocks</a:t>
            </a:r>
            <a:br>
              <a:rPr lang="ko-KR" altLang="en-US" dirty="0">
                <a:cs typeface="lato"/>
              </a:rPr>
            </a:br>
            <a:r>
              <a:rPr lang="ko-KR" altLang="en-US" i="1">
                <a:cs typeface="lato"/>
              </a:rPr>
              <a:t>Read journal blocks sequentially</a:t>
            </a:r>
            <a:br>
              <a:rPr lang="ko-KR" altLang="en-US" dirty="0">
                <a:cs typeface="lato"/>
              </a:rPr>
            </a:br>
            <a:r>
              <a:rPr lang="ko-KR" altLang="en-US" i="1">
                <a:cs typeface="lato"/>
              </a:rPr>
              <a:t>Examines the checkpoint version</a:t>
            </a:r>
            <a:endParaRPr lang="ko-KR" altLang="en-US" i="1" dirty="0">
              <a:cs typeface="lato"/>
            </a:endParaRPr>
          </a:p>
          <a:p>
            <a:pPr marL="804545" lvl="1" indent="-457200">
              <a:buAutoNum type="arabicPeriod"/>
            </a:pPr>
            <a:r>
              <a:rPr lang="ko-KR" altLang="en-US" b="1">
                <a:cs typeface="lato"/>
              </a:rPr>
              <a:t>Merge duplicate entries</a:t>
            </a:r>
            <a:br>
              <a:rPr lang="ko-KR" altLang="en-US" dirty="0">
                <a:cs typeface="lato"/>
              </a:rPr>
            </a:br>
            <a:r>
              <a:rPr lang="ko-KR" altLang="en-US" i="1">
                <a:cs typeface="lato"/>
              </a:rPr>
              <a:t>Duplicate entries are generated when blocks copied by GC ar re-copied by another GC</a:t>
            </a:r>
            <a:endParaRPr lang="ko-KR" altLang="en-US" i="1" dirty="0">
              <a:cs typeface="lato"/>
            </a:endParaRPr>
          </a:p>
          <a:p>
            <a:pPr marL="804545" lvl="1" indent="-457200">
              <a:buAutoNum type="arabicPeriod"/>
            </a:pPr>
            <a:r>
              <a:rPr lang="ko-KR" altLang="en-US" b="1">
                <a:cs typeface="lato"/>
              </a:rPr>
              <a:t>Update metadata</a:t>
            </a:r>
            <a:br>
              <a:rPr lang="ko-KR" altLang="en-US" dirty="0">
                <a:cs typeface="lato"/>
              </a:rPr>
            </a:br>
            <a:r>
              <a:rPr lang="ko-KR" altLang="en-US" i="1">
                <a:cs typeface="lato"/>
              </a:rPr>
              <a:t>Metadata that refoer to the old block address are modified to a new block address</a:t>
            </a:r>
          </a:p>
          <a:p>
            <a:pPr marL="804545" lvl="1" indent="-457200">
              <a:buAutoNum type="arabicPeriod"/>
            </a:pPr>
            <a:r>
              <a:rPr lang="ko-KR" altLang="en-US" b="1">
                <a:cs typeface="lato"/>
              </a:rPr>
              <a:t>Checkpointing &amp; flushes the modified metadata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3C287-9F04-4B23-B99F-F6989CCF5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43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AF0A7-490B-4C85-8CDC-6F38E36A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Recovery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2FDD4-0EE0-468E-809A-E7BA48A2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A recovery example after a sudden crash occurs</a:t>
            </a:r>
          </a:p>
          <a:p>
            <a:pPr marL="575945" lvl="1"/>
            <a:r>
              <a:rPr lang="ko-KR" altLang="en-US">
                <a:cs typeface="lato"/>
              </a:rPr>
              <a:t>Prior to the system crash</a:t>
            </a:r>
            <a:br>
              <a:rPr lang="ko-KR" altLang="en-US" dirty="0">
                <a:cs typeface="lato"/>
              </a:rPr>
            </a:br>
            <a:r>
              <a:rPr lang="ko-KR" altLang="en-US" b="1" i="1">
                <a:solidFill>
                  <a:schemeClr val="accent2"/>
                </a:solidFill>
                <a:ea typeface="+mn-lt"/>
                <a:cs typeface="+mn-lt"/>
              </a:rPr>
              <a:t>①③ </a:t>
            </a:r>
            <a:r>
              <a:rPr lang="ko-KR" altLang="en-US" i="1">
                <a:cs typeface="lato"/>
              </a:rPr>
              <a:t>: a journal block was created and flushed to storage</a:t>
            </a:r>
            <a:br>
              <a:rPr lang="ko-KR" altLang="en-US" dirty="0">
                <a:cs typeface="lato"/>
              </a:rPr>
            </a:br>
            <a:r>
              <a:rPr lang="ko-KR" altLang="en-US" b="1" i="1">
                <a:solidFill>
                  <a:schemeClr val="accent6"/>
                </a:solidFill>
                <a:ea typeface="+mn-lt"/>
                <a:cs typeface="+mn-lt"/>
              </a:rPr>
              <a:t>②</a:t>
            </a:r>
            <a:r>
              <a:rPr lang="ko-KR" b="1" i="1">
                <a:solidFill>
                  <a:schemeClr val="accent6"/>
                </a:solidFill>
                <a:ea typeface="+mn-lt"/>
                <a:cs typeface="+mn-lt"/>
              </a:rPr>
              <a:t>④</a:t>
            </a:r>
            <a:r>
              <a:rPr lang="ko-KR" b="1" i="1" dirty="0">
                <a:solidFill>
                  <a:schemeClr val="accent6"/>
                </a:solidFill>
                <a:cs typeface="lato"/>
              </a:rPr>
              <a:t> </a:t>
            </a:r>
            <a:r>
              <a:rPr lang="ko-KR" altLang="en-US" i="1">
                <a:cs typeface="lato"/>
              </a:rPr>
              <a:t>: only in-memory metadata was modified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58A6C-06A6-4AEF-810F-7CC0A1B6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2CC149B5-0310-4FCD-8386-0BF70161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6" y="4328040"/>
            <a:ext cx="5482541" cy="1568223"/>
          </a:xfrm>
          <a:prstGeom prst="rect">
            <a:avLst/>
          </a:prstGeom>
        </p:spPr>
      </p:pic>
      <p:pic>
        <p:nvPicPr>
          <p:cNvPr id="6" name="그림 6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427A7388-D134-4357-AE78-A3426BD0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350" y="1860403"/>
            <a:ext cx="4431173" cy="42850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9CE302-AF27-4A8F-896B-BF3E30D1F3AA}"/>
              </a:ext>
            </a:extLst>
          </p:cNvPr>
          <p:cNvSpPr/>
          <p:nvPr/>
        </p:nvSpPr>
        <p:spPr>
          <a:xfrm>
            <a:off x="1067512" y="5060778"/>
            <a:ext cx="1125509" cy="7811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FD5C74-36F6-4A62-BA25-5916C2042288}"/>
              </a:ext>
            </a:extLst>
          </p:cNvPr>
          <p:cNvSpPr/>
          <p:nvPr/>
        </p:nvSpPr>
        <p:spPr>
          <a:xfrm>
            <a:off x="7337132" y="1858448"/>
            <a:ext cx="1357002" cy="12248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65AB7B-21FC-4C8D-A83D-E303D3EF2E82}"/>
              </a:ext>
            </a:extLst>
          </p:cNvPr>
          <p:cNvSpPr/>
          <p:nvPr/>
        </p:nvSpPr>
        <p:spPr>
          <a:xfrm>
            <a:off x="1627612" y="4426907"/>
            <a:ext cx="3660209" cy="264421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3B2E2-8C39-4BC9-860F-D65E4ABE74AE}"/>
              </a:ext>
            </a:extLst>
          </p:cNvPr>
          <p:cNvSpPr txBox="1"/>
          <p:nvPr/>
        </p:nvSpPr>
        <p:spPr>
          <a:xfrm>
            <a:off x="1068729" y="4377159"/>
            <a:ext cx="563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i="1">
                <a:solidFill>
                  <a:schemeClr val="accent2"/>
                </a:solidFill>
              </a:rPr>
              <a:t>GC</a:t>
            </a:r>
            <a:endParaRPr lang="ko-KR" altLang="en-US" i="1">
              <a:solidFill>
                <a:schemeClr val="accent2"/>
              </a:solidFill>
              <a:cs typeface="lato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91909-5091-4B65-AD09-7B5D0E25CF99}"/>
              </a:ext>
            </a:extLst>
          </p:cNvPr>
          <p:cNvSpPr/>
          <p:nvPr/>
        </p:nvSpPr>
        <p:spPr>
          <a:xfrm>
            <a:off x="2659687" y="4745210"/>
            <a:ext cx="3698791" cy="216194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rgbClr val="70AD4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3F8AF-FB20-4727-851C-609A3E764C38}"/>
              </a:ext>
            </a:extLst>
          </p:cNvPr>
          <p:cNvSpPr txBox="1"/>
          <p:nvPr/>
        </p:nvSpPr>
        <p:spPr>
          <a:xfrm>
            <a:off x="6393082" y="4531488"/>
            <a:ext cx="16243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i="1">
                <a:solidFill>
                  <a:srgbClr val="70AD47"/>
                </a:solidFill>
              </a:rPr>
              <a:t>New writes occurs</a:t>
            </a:r>
            <a:endParaRPr lang="ko-KR" altLang="en-US" i="1">
              <a:solidFill>
                <a:srgbClr val="70AD47"/>
              </a:solidFill>
              <a:cs typeface="la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68582-AEB3-4A1F-8DF0-839C46457AF8}"/>
              </a:ext>
            </a:extLst>
          </p:cNvPr>
          <p:cNvSpPr/>
          <p:nvPr/>
        </p:nvSpPr>
        <p:spPr>
          <a:xfrm>
            <a:off x="8765333" y="1861185"/>
            <a:ext cx="1393500" cy="1228977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3170AB-A56B-4BDC-9A73-5978F398B5E0}"/>
              </a:ext>
            </a:extLst>
          </p:cNvPr>
          <p:cNvSpPr txBox="1"/>
          <p:nvPr/>
        </p:nvSpPr>
        <p:spPr>
          <a:xfrm>
            <a:off x="9035968" y="1493134"/>
            <a:ext cx="843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i="1">
                <a:solidFill>
                  <a:schemeClr val="accent6"/>
                </a:solidFill>
                <a:cs typeface="lato"/>
              </a:rPr>
              <a:t>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1A80E3-B329-4566-B2BB-3ED57A33D321}"/>
              </a:ext>
            </a:extLst>
          </p:cNvPr>
          <p:cNvSpPr/>
          <p:nvPr/>
        </p:nvSpPr>
        <p:spPr>
          <a:xfrm>
            <a:off x="10231459" y="1861184"/>
            <a:ext cx="1441727" cy="1228977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8AAD7-1FD5-494D-AC01-04FEDCB07D49}"/>
              </a:ext>
            </a:extLst>
          </p:cNvPr>
          <p:cNvSpPr txBox="1"/>
          <p:nvPr/>
        </p:nvSpPr>
        <p:spPr>
          <a:xfrm>
            <a:off x="10531031" y="1493134"/>
            <a:ext cx="843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i="1">
                <a:solidFill>
                  <a:schemeClr val="accent6"/>
                </a:solidFill>
                <a:cs typeface="lato"/>
              </a:rPr>
              <a:t>④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61208F-75A9-429A-AF77-97AC47B1E3B4}"/>
              </a:ext>
            </a:extLst>
          </p:cNvPr>
          <p:cNvSpPr/>
          <p:nvPr/>
        </p:nvSpPr>
        <p:spPr>
          <a:xfrm>
            <a:off x="8765332" y="3259792"/>
            <a:ext cx="1393500" cy="120968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0F3F16-3CD5-4AE4-8D82-A104C454B873}"/>
              </a:ext>
            </a:extLst>
          </p:cNvPr>
          <p:cNvSpPr/>
          <p:nvPr/>
        </p:nvSpPr>
        <p:spPr>
          <a:xfrm>
            <a:off x="10231458" y="3259791"/>
            <a:ext cx="1441727" cy="120968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905CF-0929-46B9-8002-6BA6B81FB08A}"/>
              </a:ext>
            </a:extLst>
          </p:cNvPr>
          <p:cNvSpPr txBox="1"/>
          <p:nvPr/>
        </p:nvSpPr>
        <p:spPr>
          <a:xfrm>
            <a:off x="8360778" y="3248627"/>
            <a:ext cx="476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i="1">
                <a:solidFill>
                  <a:schemeClr val="accent2"/>
                </a:solidFill>
                <a:cs typeface="lato"/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88101-2EB6-49E2-8093-66E3C541E2FE}"/>
              </a:ext>
            </a:extLst>
          </p:cNvPr>
          <p:cNvSpPr txBox="1"/>
          <p:nvPr/>
        </p:nvSpPr>
        <p:spPr>
          <a:xfrm>
            <a:off x="11630626" y="3200399"/>
            <a:ext cx="476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i="1">
                <a:solidFill>
                  <a:schemeClr val="accent2"/>
                </a:solidFill>
                <a:ea typeface="+mn-lt"/>
                <a:cs typeface="+mn-lt"/>
              </a:rPr>
              <a:t>③</a:t>
            </a:r>
            <a:endParaRPr lang="ko-KR" b="1" i="1">
              <a:solidFill>
                <a:schemeClr val="accent2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340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AF0A7-490B-4C85-8CDC-6F38E36A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Recovery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2FDD4-0EE0-468E-809A-E7BA48A2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recovery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example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after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sudden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crash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occurs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After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crash</a:t>
            </a:r>
            <a:r>
              <a:rPr lang="ko-KR" altLang="en-US" dirty="0">
                <a:cs typeface="lato"/>
              </a:rPr>
              <a:t> (</a:t>
            </a:r>
            <a:r>
              <a:rPr lang="ko-KR" altLang="en-US" dirty="0" err="1">
                <a:cs typeface="lato"/>
              </a:rPr>
              <a:t>recovery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process</a:t>
            </a:r>
            <a:r>
              <a:rPr lang="ko-KR" altLang="en-US" dirty="0">
                <a:cs typeface="lato"/>
              </a:rPr>
              <a:t>)</a:t>
            </a:r>
          </a:p>
          <a:p>
            <a:pPr marL="1371600" lvl="2" indent="-457200">
              <a:buAutoNum type="arabicPeriod"/>
            </a:pPr>
            <a:r>
              <a:rPr lang="ko-KR" altLang="en-US" sz="2000" dirty="0" err="1">
                <a:cs typeface="lato"/>
              </a:rPr>
              <a:t>Identifying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valid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journal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blocks</a:t>
            </a:r>
            <a:endParaRPr lang="ko-KR" altLang="en-US" sz="2000" dirty="0">
              <a:cs typeface="lato"/>
            </a:endParaRPr>
          </a:p>
          <a:p>
            <a:pPr marL="1371600" lvl="2" indent="-457200">
              <a:buAutoNum type="arabicPeriod"/>
            </a:pPr>
            <a:r>
              <a:rPr lang="ko-KR" altLang="en-US" sz="2000" dirty="0" err="1">
                <a:cs typeface="lato"/>
              </a:rPr>
              <a:t>Murging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duplicate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entries</a:t>
            </a:r>
            <a:endParaRPr lang="ko-KR" altLang="en-US" sz="2000" dirty="0">
              <a:cs typeface="lato"/>
            </a:endParaRPr>
          </a:p>
          <a:p>
            <a:pPr marL="1371600" lvl="2" indent="-457200">
              <a:buAutoNum type="arabicPeriod"/>
            </a:pPr>
            <a:r>
              <a:rPr lang="en-US" altLang="ko-KR" sz="2000" dirty="0">
                <a:cs typeface="lato"/>
              </a:rPr>
              <a:t>U</a:t>
            </a:r>
            <a:r>
              <a:rPr lang="ko-KR" altLang="en-US" sz="2000" dirty="0" err="1">
                <a:cs typeface="lato"/>
              </a:rPr>
              <a:t>pdat</a:t>
            </a:r>
            <a:r>
              <a:rPr lang="en-US" altLang="ko-KR" sz="2000" dirty="0" err="1">
                <a:cs typeface="lato"/>
              </a:rPr>
              <a:t>ing</a:t>
            </a:r>
            <a:r>
              <a:rPr lang="en-US" altLang="ko-KR" sz="2000" dirty="0">
                <a:cs typeface="lato"/>
              </a:rPr>
              <a:t> metadata</a:t>
            </a:r>
            <a:endParaRPr lang="ko-KR" altLang="en-US" sz="2000" dirty="0">
              <a:cs typeface="lato"/>
            </a:endParaRPr>
          </a:p>
          <a:p>
            <a:pPr marL="1371600" lvl="2" indent="-457200">
              <a:buAutoNum type="arabicPeriod"/>
            </a:pPr>
            <a:r>
              <a:rPr lang="ko-KR" altLang="en-US" sz="2000" dirty="0" err="1">
                <a:cs typeface="lato"/>
              </a:rPr>
              <a:t>Updated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node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block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is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flushed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via</a:t>
            </a:r>
            <a:r>
              <a:rPr lang="ko-KR" altLang="en-US" sz="2000" dirty="0">
                <a:cs typeface="lato"/>
              </a:rPr>
              <a:t> </a:t>
            </a:r>
            <a:r>
              <a:rPr lang="ko-KR" altLang="en-US" sz="2000" dirty="0" err="1">
                <a:cs typeface="lato"/>
              </a:rPr>
              <a:t>checkpointing</a:t>
            </a:r>
            <a:endParaRPr lang="ko-KR" altLang="en-US" sz="2000" dirty="0">
              <a:cs typeface="lato"/>
            </a:endParaRPr>
          </a:p>
          <a:p>
            <a:pPr marL="1371600" lvl="2" indent="-457200">
              <a:buAutoNum type="arabicPeriod"/>
            </a:pPr>
            <a:endParaRPr lang="ko-KR" altLang="en-US" sz="2000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58A6C-06A6-4AEF-810F-7CC0A1B6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6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427A7388-D134-4357-AE78-A3426BD0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50" y="1860403"/>
            <a:ext cx="4431173" cy="42850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43A30D-C91C-44FD-9D78-2DC63185B2A0}"/>
              </a:ext>
            </a:extLst>
          </p:cNvPr>
          <p:cNvSpPr/>
          <p:nvPr/>
        </p:nvSpPr>
        <p:spPr>
          <a:xfrm>
            <a:off x="8999239" y="4212187"/>
            <a:ext cx="2389736" cy="2096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09FD8-1561-4271-9F85-02DBE57A6600}"/>
              </a:ext>
            </a:extLst>
          </p:cNvPr>
          <p:cNvSpPr/>
          <p:nvPr/>
        </p:nvSpPr>
        <p:spPr>
          <a:xfrm>
            <a:off x="8878011" y="4783686"/>
            <a:ext cx="1125509" cy="1283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FD8DC7-72FD-4CD6-B128-390C0BF28AA1}"/>
              </a:ext>
            </a:extLst>
          </p:cNvPr>
          <p:cNvSpPr/>
          <p:nvPr/>
        </p:nvSpPr>
        <p:spPr>
          <a:xfrm>
            <a:off x="7942830" y="4593187"/>
            <a:ext cx="1281373" cy="18363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31C8D4-1A21-4F0D-B971-3936269D22F1}"/>
              </a:ext>
            </a:extLst>
          </p:cNvPr>
          <p:cNvSpPr/>
          <p:nvPr/>
        </p:nvSpPr>
        <p:spPr>
          <a:xfrm>
            <a:off x="10254806" y="4783685"/>
            <a:ext cx="1385280" cy="1283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pic>
        <p:nvPicPr>
          <p:cNvPr id="11" name="그림 5">
            <a:extLst>
              <a:ext uri="{FF2B5EF4-FFF2-40B4-BE49-F238E27FC236}">
                <a16:creationId xmlns:a16="http://schemas.microsoft.com/office/drawing/2014/main" id="{85A08D32-0F6A-4763-84E4-4E192F12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6" y="4328040"/>
            <a:ext cx="5482541" cy="15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AF0A7-490B-4C85-8CDC-6F38E36A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Recovery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2FDD4-0EE0-468E-809A-E7BA48A2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fsync</a:t>
            </a:r>
            <a:r>
              <a:rPr lang="ko-KR" altLang="en-US" dirty="0">
                <a:cs typeface="lato"/>
              </a:rPr>
              <a:t> of F2FS</a:t>
            </a:r>
          </a:p>
          <a:p>
            <a:pPr marL="575945" lvl="1"/>
            <a:r>
              <a:rPr lang="ko-KR" altLang="en-US" dirty="0">
                <a:cs typeface="lato"/>
              </a:rPr>
              <a:t>F2FS </a:t>
            </a:r>
            <a:r>
              <a:rPr lang="ko-KR" altLang="en-US" dirty="0" err="1">
                <a:cs typeface="lato"/>
              </a:rPr>
              <a:t>flushes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in-memory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fsynced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files</a:t>
            </a:r>
            <a:endParaRPr lang="ko-KR" altLang="en-US" sz="2000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If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fsync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called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after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third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(④),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in-memory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including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address</a:t>
            </a:r>
            <a:r>
              <a:rPr lang="ko-KR" altLang="en-US" dirty="0">
                <a:cs typeface="lato"/>
              </a:rPr>
              <a:t> of B1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flushed</a:t>
            </a:r>
            <a:endParaRPr lang="ko-KR" altLang="en-US" sz="2000" dirty="0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LFS </a:t>
            </a:r>
            <a:r>
              <a:rPr lang="ko-KR" altLang="en-US" dirty="0" err="1">
                <a:cs typeface="lato"/>
              </a:rPr>
              <a:t>can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restore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B1's </a:t>
            </a:r>
            <a:r>
              <a:rPr lang="ko-KR" altLang="en-US" dirty="0" err="1">
                <a:cs typeface="lato"/>
              </a:rPr>
              <a:t>block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sz="2000" dirty="0">
              <a:cs typeface="lato"/>
            </a:endParaRPr>
          </a:p>
          <a:p>
            <a:pPr marL="1371600" lvl="2" indent="-457200">
              <a:buAutoNum type="arabicPeriod"/>
            </a:pPr>
            <a:endParaRPr lang="ko-KR" altLang="en-US" sz="2000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58A6C-06A6-4AEF-810F-7CC0A1B6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6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427A7388-D134-4357-AE78-A3426BD0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50" y="1860403"/>
            <a:ext cx="4431173" cy="4285021"/>
          </a:xfrm>
          <a:prstGeom prst="rect">
            <a:avLst/>
          </a:prstGeom>
        </p:spPr>
      </p:pic>
      <p:pic>
        <p:nvPicPr>
          <p:cNvPr id="11" name="그림 5">
            <a:extLst>
              <a:ext uri="{FF2B5EF4-FFF2-40B4-BE49-F238E27FC236}">
                <a16:creationId xmlns:a16="http://schemas.microsoft.com/office/drawing/2014/main" id="{85A08D32-0F6A-4763-84E4-4E192F12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6" y="4328040"/>
            <a:ext cx="5482541" cy="15682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CE145A-6EC8-4CE6-86A6-A8B2FB97604C}"/>
              </a:ext>
            </a:extLst>
          </p:cNvPr>
          <p:cNvSpPr/>
          <p:nvPr/>
        </p:nvSpPr>
        <p:spPr>
          <a:xfrm>
            <a:off x="5317819" y="4744749"/>
            <a:ext cx="1022691" cy="22918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1953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2AE01-AD20-4A7D-81D0-0F6BBE1D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Adaptive Checkpoint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298EC-2E68-481F-9C5C-A7B83C2C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SCJ's block copy cost can be higher than that of normal segment cleaning</a:t>
            </a:r>
          </a:p>
          <a:p>
            <a:pPr marL="575945" lvl="1"/>
            <a:r>
              <a:rPr lang="ko-KR" altLang="en-US">
                <a:cs typeface="lato"/>
              </a:rPr>
              <a:t>Due to pre-invalid blocks that are invalid but still referenced and are non-reclaimable</a:t>
            </a:r>
          </a:p>
          <a:p>
            <a:pPr marL="575945" lvl="1"/>
            <a:r>
              <a:rPr lang="ko-KR" altLang="en-US">
                <a:cs typeface="lato"/>
              </a:rPr>
              <a:t>Pre-invalid blocks can be invalid after checkpointing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Adaptive checkpoint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Invokes checkpointing when the performance degradation caused by the pre-invalid blocks is more significant than the metadata flush overhead of the checkpoint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The number of accumulated pre-invalid blocks exceeded a threshold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The threshold is pproximately 128MB</a:t>
            </a:r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8B702-7D87-43AB-A9E9-8BA7D13A8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5">
            <a:extLst>
              <a:ext uri="{FF2B5EF4-FFF2-40B4-BE49-F238E27FC236}">
                <a16:creationId xmlns:a16="http://schemas.microsoft.com/office/drawing/2014/main" id="{7A4DAB9B-2057-43E7-BF53-4D95E15F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89" y="4781382"/>
            <a:ext cx="5482541" cy="15682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842C09-EADE-4249-81C5-9B6549031FC2}"/>
              </a:ext>
            </a:extLst>
          </p:cNvPr>
          <p:cNvSpPr/>
          <p:nvPr/>
        </p:nvSpPr>
        <p:spPr>
          <a:xfrm>
            <a:off x="8434754" y="4921137"/>
            <a:ext cx="1908335" cy="2318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C3F940-656F-46FB-A50F-8CD32FFCC23A}"/>
              </a:ext>
            </a:extLst>
          </p:cNvPr>
          <p:cNvSpPr/>
          <p:nvPr/>
        </p:nvSpPr>
        <p:spPr>
          <a:xfrm>
            <a:off x="10344577" y="5567390"/>
            <a:ext cx="268589" cy="71414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451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Motivation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SCJ</a:t>
            </a:r>
          </a:p>
          <a:p>
            <a:r>
              <a:rPr lang="en-US" altLang="ko-KR" b="1" dirty="0">
                <a:cs typeface="lato"/>
              </a:rPr>
              <a:t>Evaluation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7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91DFF-BFD9-4219-BF61-B1E85E2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CB079-2BAB-4D23-9015-7DE5EE1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>
                <a:cs typeface="lato"/>
              </a:rPr>
              <a:t>Hardware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3GHz quad-core processor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8GB of memory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SAMSUNG 970 SSD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Linux kernel 4.15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Benchmarks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Filebench (fileserver, varmail)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OLTP venchmarks (tpcc, YCSB on MySQL)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LFS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Baseline (original F2FS in LFS mode)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SCJ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DBCE0-C6FE-4C53-A087-2E83B0B2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FD267C-D0A0-431C-9E65-9B072FE9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3" y="4418745"/>
            <a:ext cx="5897301" cy="15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01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19F26-C4BE-40D4-8025-F143ADB5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Adaptive Checkpoint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6BB3B-9AFB-46FF-BD11-76FA43BC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Performance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Varying the checkpoint interval(threshold of SCJ)</a:t>
            </a:r>
            <a:endParaRPr lang="ko-KR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When the checkpoint interval exceeded 128MB, the performance of the SCJ began to deteriorate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Overhead caused by pre-invalid blocks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D12EB-FF8D-4DD7-9F9E-C73C70CF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6C91C75-BCE7-4E95-A001-DCC9ED96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47" y="3220086"/>
            <a:ext cx="4247908" cy="31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02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19F26-C4BE-40D4-8025-F143ADB5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Adaptive Checkpoint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6BB3B-9AFB-46FF-BD11-76FA43BC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Segment cleaning overhead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Varying the checkpoint interval(threshold of SCJ)</a:t>
            </a:r>
            <a:endParaRPr lang="ko-KR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As the checkpoint interval increased, the copy overhead of the SCJ increased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D12EB-FF8D-4DD7-9F9E-C73C70CF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47C12A-6F47-4BED-9AE4-A07D1265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2" y="2864836"/>
            <a:ext cx="4373299" cy="33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3B14-115D-46AC-951F-FB134238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Log-Structured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System</a:t>
            </a:r>
            <a:endParaRPr lang="ko-KR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5457B-41A4-4F87-BA04-012A6884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Log-structured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Out</a:t>
            </a:r>
            <a:r>
              <a:rPr lang="ko-KR" altLang="en-US" dirty="0">
                <a:cs typeface="lato"/>
              </a:rPr>
              <a:t>-of-</a:t>
            </a:r>
            <a:r>
              <a:rPr lang="ko-KR" altLang="en-US" dirty="0" err="1">
                <a:cs typeface="lato"/>
              </a:rPr>
              <a:t>place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update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scheme</a:t>
            </a:r>
            <a:r>
              <a:rPr lang="ko-KR" altLang="en-US" dirty="0">
                <a:cs typeface="lato"/>
              </a:rPr>
              <a:t> → </a:t>
            </a:r>
            <a:r>
              <a:rPr lang="ko-KR" altLang="en-US" dirty="0" err="1">
                <a:cs typeface="lato"/>
              </a:rPr>
              <a:t>Sequential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writes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But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cleaning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needed</a:t>
            </a:r>
            <a:endParaRPr lang="ko-KR" altLang="en-US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cleaning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Also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known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 dirty="0">
                <a:cs typeface="lato"/>
              </a:rPr>
              <a:t> GC, </a:t>
            </a:r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recycling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compaction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Copies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valid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dirty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other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segments</a:t>
            </a:r>
            <a:r>
              <a:rPr lang="ko-KR" altLang="en-US" dirty="0">
                <a:cs typeface="lato"/>
              </a:rPr>
              <a:t> </a:t>
            </a:r>
            <a:r>
              <a:rPr lang="ko-KR" dirty="0">
                <a:ea typeface="+mn-lt"/>
                <a:cs typeface="+mn-lt"/>
              </a:rPr>
              <a:t>→ </a:t>
            </a:r>
            <a:r>
              <a:rPr lang="en-US" altLang="ko-KR" dirty="0">
                <a:ea typeface="+mn-lt"/>
                <a:cs typeface="+mn-lt"/>
              </a:rPr>
              <a:t>become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free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segments</a:t>
            </a: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Invokes numerous block copy operations</a:t>
            </a: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Degrades performance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3DAFE-97F3-46D0-B6EA-18BAAE55F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165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19F26-C4BE-40D4-8025-F143ADB5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Adaptive Checkpoint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6BB3B-9AFB-46FF-BD11-76FA43BC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Checkpoint overhead &amp; count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Varying the checkpoint interval(threshold of SCJ)</a:t>
            </a:r>
            <a:endParaRPr lang="ko-KR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The checkpoint overhead decreased as the checkpoint interval increased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D12EB-FF8D-4DD7-9F9E-C73C70CF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E1B19BA-5338-414B-85D0-A4CF05F2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74" y="2985524"/>
            <a:ext cx="4546921" cy="3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63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B4E3-4B0A-4881-AF06-850DC1B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Adaptive Checkpoint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71F6-5771-4209-AC0C-94280949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File system metadata overhead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Write traffic on the node blocks and the file system metadata blocks</a:t>
            </a:r>
            <a:endParaRPr lang="ko-KR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As the checkpoint inerval increased, the number of metadata writes decreased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348DB-C520-4FCF-A190-3BD978670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098018C-0B4D-4525-897A-EBDAF201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87" y="2951386"/>
            <a:ext cx="4845934" cy="30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2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>
            <a:extLst>
              <a:ext uri="{FF2B5EF4-FFF2-40B4-BE49-F238E27FC236}">
                <a16:creationId xmlns:a16="http://schemas.microsoft.com/office/drawing/2014/main" id="{468CCA33-8E0D-4392-A488-5FFD92952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31" y="4156404"/>
            <a:ext cx="3601655" cy="2306963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E7C6582-1D9A-45B8-B5A6-2DC997158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413" y="4308757"/>
            <a:ext cx="3341225" cy="20987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5F4FD9-1923-4C70-886C-F7A874C1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Journal Block Area Size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0EF3B-40C8-4129-B91C-3BE75B19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effect of SCj while varying the size of the journal block area</a:t>
            </a:r>
          </a:p>
          <a:p>
            <a:pPr marL="575945" lvl="1"/>
            <a:r>
              <a:rPr lang="ko-KR" altLang="en-US">
                <a:cs typeface="lato"/>
              </a:rPr>
              <a:t>When the size is 4KB, the SCJ performs checkpointing at every segment cleaning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When the size exceeded 256KB, there were no further improvement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The checkpoint overhead decreased as the size of the journal block increased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When the size excessded 256KB, additional checkpointing was not performed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9DF54-F2E1-4686-9E22-B04C9857B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867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C5B5C-E35A-4669-AE08-CD9A95A9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Changes in Segment Cleaning Latency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C9898-36A9-4714-A86D-697FE3FE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segment cleaning latency was affected by the time spent on checkpointing</a:t>
            </a:r>
          </a:p>
          <a:p>
            <a:r>
              <a:rPr lang="ko-KR" altLang="en-US">
                <a:cs typeface="lato"/>
              </a:rPr>
              <a:t>Segment cleaning latency of SCJ was lower than that of BL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AAE58-73F3-4800-A22D-3FEE97D40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4C53727F-BDAA-410F-85F8-6260ED3B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41" y="3096910"/>
            <a:ext cx="6601427" cy="2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18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B3922-DB3A-4FF1-AE74-A92597B0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Overall Performance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907DA-6E1D-4B43-A1E8-AECF7A8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overall performance of the benchmarks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B26CC-95EF-4084-84A0-7DC7206DF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9DB5B581-9658-4B85-A6FD-6E2BE202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82" y="1783504"/>
            <a:ext cx="3784921" cy="230714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3740ED3-7A57-4E46-BE13-CBF46400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92" y="4237173"/>
            <a:ext cx="3784921" cy="2454086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6B141ACE-F211-44EC-813A-505D93C3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06" y="1864372"/>
            <a:ext cx="4257553" cy="213576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56ABC43C-5DB7-4EA7-9E03-E6C6575FD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172" y="4154011"/>
            <a:ext cx="4093579" cy="24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50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BA83-49A8-4B9E-B87A-5A1D19E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Overall Performance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2A423-0E93-4A5D-899B-F240CB9C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IO latency</a:t>
            </a:r>
          </a:p>
          <a:p>
            <a:pPr marL="575945" lvl="1"/>
            <a:r>
              <a:rPr lang="ko-KR" altLang="en-US">
                <a:cs typeface="lato"/>
              </a:rPr>
              <a:t>95%, 99% latency for the YCSB workload</a:t>
            </a:r>
          </a:p>
          <a:p>
            <a:pPr marL="575945" lvl="1"/>
            <a:r>
              <a:rPr lang="ko-KR" altLang="en-US">
                <a:cs typeface="lato"/>
              </a:rPr>
              <a:t>SCJ can decrease the latency of both the read and update operations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E5036F-1AD3-434C-AF68-71DA7CE9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35DA69E-38EF-469B-812A-55E3394F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34" y="3229634"/>
            <a:ext cx="6167376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25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14939-FFE0-40F7-8F81-6848C270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File System Utilization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C4876-C0B0-41F9-BD8D-2F1076B6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performances</a:t>
            </a:r>
            <a:r>
              <a:rPr lang="ko-KR" altLang="en-US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schemes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while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varying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  <a:endParaRPr lang="ko-KR" altLang="en-US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As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file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system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increased</a:t>
            </a:r>
            <a:r>
              <a:rPr lang="ko-KR" altLang="en-US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>
                <a:cs typeface="lato"/>
              </a:rPr>
              <a:t> WAF </a:t>
            </a:r>
            <a:r>
              <a:rPr lang="ko-KR" altLang="en-US" dirty="0" err="1">
                <a:cs typeface="lato"/>
              </a:rPr>
              <a:t>increased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More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valid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blocks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migrated</a:t>
            </a:r>
            <a:r>
              <a:rPr lang="ko-KR" altLang="en-US">
                <a:cs typeface="lato"/>
              </a:rPr>
              <a:t> &amp; </a:t>
            </a:r>
            <a:r>
              <a:rPr lang="ko-KR" altLang="en-US" dirty="0" err="1">
                <a:cs typeface="lato"/>
              </a:rPr>
              <a:t>frequent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cleaning</a:t>
            </a:r>
            <a:endParaRPr lang="ko-KR" altLang="en-US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The </a:t>
            </a:r>
            <a:r>
              <a:rPr lang="ko-KR" altLang="en-US" dirty="0" err="1">
                <a:cs typeface="lato"/>
              </a:rPr>
              <a:t>performance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deteriorated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as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utilization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increased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SCJ </a:t>
            </a:r>
            <a:r>
              <a:rPr lang="ko-KR" altLang="en-US" dirty="0" err="1">
                <a:cs typeface="lato"/>
              </a:rPr>
              <a:t>only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reduced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amount</a:t>
            </a:r>
            <a:r>
              <a:rPr lang="ko-KR" altLang="en-US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writes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by</a:t>
            </a:r>
            <a:r>
              <a:rPr lang="ko-KR" altLang="en-US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checkpoint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10E0E-199E-4247-9458-2DDA80E8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F91E1E47-FBDE-4971-9512-5A6FB17B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53" y="3895297"/>
            <a:ext cx="4267200" cy="25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50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774C8-31E0-450F-80EA-10A7CB8B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Metadata Write Ratio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14DB0-CA5C-40E4-8B7B-AAFF48A0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The relationship between the proportion of metadata writes and the performance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Fio benchmark</a:t>
            </a:r>
          </a:p>
          <a:p>
            <a:r>
              <a:rPr lang="ko-KR" altLang="en-US">
                <a:cs typeface="lato"/>
              </a:rPr>
              <a:t>The metadata overhead decreased as the update locality increased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>
                <a:cs typeface="lato"/>
              </a:rPr>
              <a:t>The discrepancy in the write traffic and performance increased as the update locality decreased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5B3888-83A0-4B73-9EE8-F91DAF0AE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1C3569AD-EEDF-4EC3-8B93-523966E8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75" y="3530275"/>
            <a:ext cx="5472896" cy="28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39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Motivation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SCJ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Evaluation</a:t>
            </a:r>
          </a:p>
          <a:p>
            <a:r>
              <a:rPr lang="en-US" altLang="ko-KR" b="1" dirty="0"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5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5B7A-CC41-4480-8963-01F9E9B7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F4F14-95AE-45F7-84CC-2C93AC4C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cs typeface="lato"/>
              </a:rPr>
              <a:t>Current segment cleaning operation of the LFS</a:t>
            </a:r>
          </a:p>
          <a:p>
            <a:pPr marL="575945" lvl="1"/>
            <a:r>
              <a:rPr lang="ko-KR" altLang="en-US">
                <a:cs typeface="lato"/>
              </a:rPr>
              <a:t>Unnecessary metadata write overhead</a:t>
            </a:r>
          </a:p>
          <a:p>
            <a:pPr marL="575945" lvl="1"/>
            <a:r>
              <a:rPr lang="ko-KR" altLang="en-US">
                <a:cs typeface="lato"/>
              </a:rPr>
              <a:t>To optimize the performance of the file system, the GC latency must be reduces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SCJ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>
                <a:cs typeface="lato"/>
              </a:rPr>
              <a:t>To remove unnecessary metadata writes and reduce GC overhead</a:t>
            </a:r>
          </a:p>
          <a:p>
            <a:pPr marL="575945" lvl="1"/>
            <a:r>
              <a:rPr lang="ko-KR" altLang="en-US">
                <a:cs typeface="lato"/>
              </a:rPr>
              <a:t>GC without checkpointing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Adaptive checkpoint</a:t>
            </a:r>
          </a:p>
          <a:p>
            <a:pPr marL="575945" lvl="1"/>
            <a:r>
              <a:rPr lang="ko-KR" altLang="en-US">
                <a:cs typeface="lato"/>
              </a:rPr>
              <a:t>To solve the pre-invalid block problem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>
                <a:cs typeface="lato"/>
              </a:rPr>
              <a:t>Proposed schemes improved the performance by 1.13-1.63 times than normal GC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3DFF4-610F-4235-8FC6-25FB4839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37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3B14-115D-46AC-951F-FB134238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Log-Structured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System</a:t>
            </a:r>
            <a:endParaRPr lang="ko-KR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5457B-41A4-4F87-BA04-012A6884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altLang="ko-KR" dirty="0">
                <a:ea typeface="+mn-lt"/>
                <a:cs typeface="+mn-lt"/>
              </a:rPr>
              <a:t>Wandering tree problem</a:t>
            </a:r>
            <a:endParaRPr lang="ko-KR" altLang="en-US"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cs typeface="lato"/>
              </a:rPr>
              <a:t>Metadata overhead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dirty="0">
                <a:cs typeface="lato"/>
              </a:rPr>
              <a:t>Lazy Indirect Block Update (LIBU)</a:t>
            </a:r>
          </a:p>
          <a:p>
            <a:pPr marL="575945" lvl="1"/>
            <a:r>
              <a:rPr lang="en-US" altLang="ko-KR" dirty="0">
                <a:cs typeface="lato"/>
              </a:rPr>
              <a:t>Updates indirect block in memory instead of flushing them immediately to storage</a:t>
            </a:r>
          </a:p>
          <a:p>
            <a:pPr marL="575945" lvl="1"/>
            <a:r>
              <a:rPr lang="en-US" altLang="ko-KR" dirty="0">
                <a:cs typeface="lato"/>
              </a:rPr>
              <a:t>Accumulated indirect blocks are periodically flushed during checkpointing</a:t>
            </a:r>
          </a:p>
          <a:p>
            <a:pPr marL="575945" lvl="1"/>
            <a:r>
              <a:rPr lang="en-US" altLang="ko-KR" dirty="0">
                <a:cs typeface="lato"/>
              </a:rPr>
              <a:t>Roll-forward recovery, roll-back recovery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3DAFE-97F3-46D0-B6EA-18BAAE55F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64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3B14-115D-46AC-951F-FB134238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F2FS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5457B-41A4-4F87-BA04-012A6884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Lazy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Metadata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Update</a:t>
            </a:r>
            <a:r>
              <a:rPr lang="ko-KR" altLang="en-US" dirty="0">
                <a:ea typeface="+mn-lt"/>
                <a:cs typeface="+mn-lt"/>
              </a:rPr>
              <a:t> (LMU)</a:t>
            </a:r>
          </a:p>
          <a:p>
            <a:pPr marL="575945" lvl="1"/>
            <a:r>
              <a:rPr lang="ko-KR" altLang="en-US" err="1">
                <a:ea typeface="+mn-lt"/>
                <a:cs typeface="+mn-lt"/>
              </a:rPr>
              <a:t>Delay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flush</a:t>
            </a:r>
            <a:r>
              <a:rPr lang="ko-KR" altLang="en-US" dirty="0">
                <a:ea typeface="+mn-lt"/>
                <a:cs typeface="+mn-lt"/>
              </a:rPr>
              <a:t> of </a:t>
            </a:r>
            <a:r>
              <a:rPr lang="ko-KR" altLang="en-US" err="1">
                <a:ea typeface="+mn-lt"/>
                <a:cs typeface="+mn-lt"/>
              </a:rPr>
              <a:t>all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file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system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metadata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updates</a:t>
            </a:r>
            <a:endParaRPr lang="ko-KR" alt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ea typeface="+mn-lt"/>
                <a:cs typeface="+mn-lt"/>
              </a:rPr>
              <a:t>Disadvantages</a:t>
            </a:r>
            <a:r>
              <a:rPr lang="ko-KR" altLang="en-US" dirty="0">
                <a:ea typeface="+mn-lt"/>
                <a:cs typeface="+mn-lt"/>
              </a:rPr>
              <a:t> of LMU</a:t>
            </a:r>
          </a:p>
          <a:p>
            <a:pPr marL="575945" lvl="1"/>
            <a:r>
              <a:rPr lang="ko-KR" altLang="en-US" b="1" err="1">
                <a:ea typeface="+mn-lt"/>
                <a:cs typeface="+mn-lt"/>
              </a:rPr>
              <a:t>Roll-forward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recovery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becomes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impossible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ko-KR" altLang="en-US" b="1" err="1">
                <a:ea typeface="+mn-lt"/>
                <a:cs typeface="+mn-lt"/>
              </a:rPr>
              <a:t>Many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b="1" err="1">
                <a:ea typeface="+mn-lt"/>
                <a:cs typeface="+mn-lt"/>
              </a:rPr>
              <a:t>metadata</a:t>
            </a:r>
            <a:r>
              <a:rPr lang="ko-KR" altLang="en-US" b="1" dirty="0">
                <a:ea typeface="+mn-lt"/>
                <a:cs typeface="+mn-lt"/>
              </a:rPr>
              <a:t> </a:t>
            </a:r>
            <a:r>
              <a:rPr lang="ko-KR" altLang="en-US" b="1" err="1">
                <a:ea typeface="+mn-lt"/>
                <a:cs typeface="+mn-lt"/>
              </a:rPr>
              <a:t>updates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are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needed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during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segment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cleaning</a:t>
            </a:r>
            <a:br>
              <a:rPr lang="ko-KR" altLang="en-US" dirty="0">
                <a:ea typeface="+mn-lt"/>
                <a:cs typeface="+mn-lt"/>
              </a:rPr>
            </a:br>
            <a:endParaRPr lang="ko-KR" altLang="en-US" i="1" dirty="0">
              <a:ea typeface="+mn-lt"/>
              <a:cs typeface="+mn-lt"/>
            </a:endParaRPr>
          </a:p>
          <a:p>
            <a:pPr marL="575945" lvl="1"/>
            <a:endParaRPr lang="ko-KR" altLang="en-US" dirty="0">
              <a:ea typeface="+mn-lt"/>
              <a:cs typeface="+mn-lt"/>
            </a:endParaRPr>
          </a:p>
          <a:p>
            <a:pPr marL="575945" lvl="1"/>
            <a:endParaRPr lang="ko-KR" altLang="en-US" dirty="0">
              <a:ea typeface="+mn-lt"/>
              <a:cs typeface="+mn-lt"/>
            </a:endParaRPr>
          </a:p>
          <a:p>
            <a:pPr marL="575945" lvl="1"/>
            <a:endParaRPr lang="ko-KR" altLang="en-US" dirty="0">
              <a:ea typeface="+mn-lt"/>
              <a:cs typeface="+mn-lt"/>
            </a:endParaRPr>
          </a:p>
          <a:p>
            <a:pPr marL="575945" lvl="1"/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3DAFE-97F3-46D0-B6EA-18BAAE55F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840D51-83E4-4B59-B63F-FAC3DA5F1BF4}"/>
              </a:ext>
            </a:extLst>
          </p:cNvPr>
          <p:cNvSpPr/>
          <p:nvPr/>
        </p:nvSpPr>
        <p:spPr>
          <a:xfrm>
            <a:off x="607868" y="5413663"/>
            <a:ext cx="2178626" cy="749877"/>
          </a:xfrm>
          <a:prstGeom prst="rect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cs typeface="lato"/>
              </a:rPr>
              <a:t>Checkpoint metadata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D00C615-17F4-4506-8009-B65ED313E0F9}"/>
              </a:ext>
            </a:extLst>
          </p:cNvPr>
          <p:cNvSpPr/>
          <p:nvPr/>
        </p:nvSpPr>
        <p:spPr>
          <a:xfrm flipV="1">
            <a:off x="1455732" y="4615534"/>
            <a:ext cx="484632" cy="512244"/>
          </a:xfrm>
          <a:prstGeom prst="downArrow">
            <a:avLst/>
          </a:prstGeom>
          <a:solidFill>
            <a:schemeClr val="accent4"/>
          </a:solidFill>
          <a:ln w="508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CE31A-E85A-4D52-B0C0-ECCC7EE11FE7}"/>
              </a:ext>
            </a:extLst>
          </p:cNvPr>
          <p:cNvSpPr txBox="1"/>
          <p:nvPr/>
        </p:nvSpPr>
        <p:spPr>
          <a:xfrm>
            <a:off x="394854" y="4031674"/>
            <a:ext cx="26219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/>
              <a:t>Roll-back recovery</a:t>
            </a:r>
            <a:endParaRPr lang="ko-KR" altLang="en-US" sz="2000" b="1">
              <a:cs typeface="lat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DFCCF-A47F-4F98-A4E6-2D7E73457062}"/>
              </a:ext>
            </a:extLst>
          </p:cNvPr>
          <p:cNvSpPr/>
          <p:nvPr/>
        </p:nvSpPr>
        <p:spPr>
          <a:xfrm>
            <a:off x="4876800" y="5413662"/>
            <a:ext cx="2178626" cy="749877"/>
          </a:xfrm>
          <a:prstGeom prst="rect">
            <a:avLst/>
          </a:prstGeom>
          <a:solidFill>
            <a:srgbClr val="92D050"/>
          </a:solidFill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cs typeface="lato"/>
              </a:rPr>
              <a:t>Segment summary block </a:t>
            </a:r>
            <a:endParaRPr lang="ko-KR" altLang="en-US" b="1" dirty="0">
              <a:cs typeface="lato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0C457AE-ED76-4708-92F7-6915D9F6D5D2}"/>
              </a:ext>
            </a:extLst>
          </p:cNvPr>
          <p:cNvSpPr/>
          <p:nvPr/>
        </p:nvSpPr>
        <p:spPr>
          <a:xfrm flipV="1">
            <a:off x="5724664" y="4615533"/>
            <a:ext cx="484632" cy="512244"/>
          </a:xfrm>
          <a:prstGeom prst="downArrow">
            <a:avLst/>
          </a:prstGeom>
          <a:solidFill>
            <a:srgbClr val="92D050"/>
          </a:solidFill>
          <a:ln w="508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25C02C-61AA-404C-9301-5DF4EF096B96}"/>
              </a:ext>
            </a:extLst>
          </p:cNvPr>
          <p:cNvSpPr txBox="1"/>
          <p:nvPr/>
        </p:nvSpPr>
        <p:spPr>
          <a:xfrm>
            <a:off x="4421331" y="4031673"/>
            <a:ext cx="30982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/>
              <a:t>Roll-forward recovery</a:t>
            </a:r>
            <a:endParaRPr lang="ko-KR" altLang="en-US" sz="2000" b="1">
              <a:cs typeface="lato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0521D759-9A30-46B7-AB2A-597B7CEBA14E}"/>
              </a:ext>
            </a:extLst>
          </p:cNvPr>
          <p:cNvSpPr/>
          <p:nvPr/>
        </p:nvSpPr>
        <p:spPr>
          <a:xfrm rot="5400000" flipV="1">
            <a:off x="3577208" y="5152397"/>
            <a:ext cx="484632" cy="512244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8E4D2A-10B6-4EDC-B858-FCD270008354}"/>
              </a:ext>
            </a:extLst>
          </p:cNvPr>
          <p:cNvSpPr txBox="1"/>
          <p:nvPr/>
        </p:nvSpPr>
        <p:spPr>
          <a:xfrm>
            <a:off x="6213764" y="4689764"/>
            <a:ext cx="916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i="1"/>
              <a:t>Replay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DFC89-D1C6-4436-9DDE-3A98D4DBC16E}"/>
              </a:ext>
            </a:extLst>
          </p:cNvPr>
          <p:cNvSpPr/>
          <p:nvPr/>
        </p:nvSpPr>
        <p:spPr>
          <a:xfrm>
            <a:off x="4697993" y="5244750"/>
            <a:ext cx="2557480" cy="1083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14D979EE-505F-4DBE-8F6B-4741C62E15AB}"/>
              </a:ext>
            </a:extLst>
          </p:cNvPr>
          <p:cNvSpPr txBox="1"/>
          <p:nvPr/>
        </p:nvSpPr>
        <p:spPr>
          <a:xfrm>
            <a:off x="7287306" y="5171213"/>
            <a:ext cx="495052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1" dirty="0">
                <a:solidFill>
                  <a:schemeClr val="tx2"/>
                </a:solidFill>
              </a:rPr>
              <a:t>In LMU,</a:t>
            </a:r>
            <a:br>
              <a:rPr lang="en-US" altLang="ko-KR" i="1" dirty="0">
                <a:solidFill>
                  <a:schemeClr val="tx2"/>
                </a:solidFill>
              </a:rPr>
            </a:br>
            <a:r>
              <a:rPr lang="en-US" altLang="ko-KR" i="1">
                <a:solidFill>
                  <a:schemeClr val="tx2"/>
                </a:solidFill>
              </a:rPr>
              <a:t>updated segment summary blocks are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b="1" i="1" dirty="0">
                <a:solidFill>
                  <a:schemeClr val="tx2"/>
                </a:solidFill>
              </a:rPr>
              <a:t>in memory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en-US" altLang="ko-KR" i="1">
              <a:solidFill>
                <a:schemeClr val="tx2"/>
              </a:solidFill>
              <a:cs typeface="lato"/>
            </a:endParaRPr>
          </a:p>
          <a:p>
            <a:r>
              <a:rPr lang="en-US" altLang="ko-KR" i="1">
                <a:solidFill>
                  <a:schemeClr val="tx2"/>
                </a:solidFill>
                <a:cs typeface="lato"/>
              </a:rPr>
              <a:t>When the system crash happened, </a:t>
            </a:r>
            <a:br>
              <a:rPr lang="en-US" altLang="ko-KR" i="1" dirty="0">
                <a:solidFill>
                  <a:schemeClr val="tx2"/>
                </a:solidFill>
                <a:cs typeface="lato"/>
              </a:rPr>
            </a:br>
            <a:r>
              <a:rPr lang="en-US" altLang="ko-KR" i="1">
                <a:solidFill>
                  <a:schemeClr val="tx2"/>
                </a:solidFill>
                <a:cs typeface="lato"/>
              </a:rPr>
              <a:t>all of them are </a:t>
            </a:r>
            <a:r>
              <a:rPr lang="en-US" altLang="ko-KR" b="1" i="1">
                <a:solidFill>
                  <a:schemeClr val="tx2"/>
                </a:solidFill>
                <a:cs typeface="lato"/>
              </a:rPr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97975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71CFA-4115-496B-83B9-FD477F90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Proposed</a:t>
            </a:r>
            <a:r>
              <a:rPr lang="ko-KR" altLang="en-US" dirty="0"/>
              <a:t> </a:t>
            </a:r>
            <a:r>
              <a:rPr lang="ko-KR" altLang="en-US" dirty="0" err="1"/>
              <a:t>Scheme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4BD55-F790-44E9-BFB1-F4CAFD12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cleaning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journaling</a:t>
            </a:r>
            <a:r>
              <a:rPr lang="ko-KR" altLang="en-US" dirty="0">
                <a:cs typeface="lato"/>
              </a:rPr>
              <a:t> (SCJ)</a:t>
            </a:r>
          </a:p>
          <a:p>
            <a:pPr marL="575945" lvl="1"/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cleaning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performed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without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checkpointing</a:t>
            </a:r>
          </a:p>
          <a:p>
            <a:pPr marL="575945" lvl="1"/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updates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during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cleaning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logged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journal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blocks</a:t>
            </a:r>
          </a:p>
          <a:p>
            <a:pPr marL="575945" lvl="1"/>
            <a:r>
              <a:rPr lang="ko-KR" altLang="en-US" dirty="0" err="1">
                <a:cs typeface="lato"/>
              </a:rPr>
              <a:t>Checkpointing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delayed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until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excessive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updates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pending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b="1" dirty="0" err="1">
                <a:cs typeface="lato"/>
              </a:rPr>
              <a:t>Adaptive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checkpointing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which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considering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accumulated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pre-invalid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D47C48-A085-49EC-BF4F-94B810E6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10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F1A51-6492-419F-962F-0FE092B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37E6-4ED1-4DD4-9498-0C4DB43D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Introduction</a:t>
            </a:r>
          </a:p>
          <a:p>
            <a:r>
              <a:rPr lang="en-US" altLang="ko-KR" b="1" dirty="0"/>
              <a:t>Background</a:t>
            </a:r>
            <a:endParaRPr lang="en-US" altLang="ko-KR" b="1" dirty="0">
              <a:cs typeface="lato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Motivation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SCJ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Evaluation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cs typeface="lato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7C0B3-45DD-4C6B-A65D-482790FF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9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"/>
    </mc:Choice>
    <mc:Fallback xmlns="">
      <p:transition spd="slow" advTm="68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1A93E-744B-46BB-8302-782F26F3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F2FS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2FB87-2AB6-41B3-94D1-0E23566A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LFS </a:t>
            </a:r>
            <a:r>
              <a:rPr lang="ko-KR" altLang="en-US" dirty="0" err="1">
                <a:cs typeface="lato"/>
              </a:rPr>
              <a:t>considering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characteristics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flash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memory</a:t>
            </a:r>
          </a:p>
          <a:p>
            <a:r>
              <a:rPr lang="ko-KR" altLang="en-US" dirty="0">
                <a:ea typeface="+mn-lt"/>
                <a:cs typeface="+mn-lt"/>
              </a:rPr>
              <a:t>F2FS </a:t>
            </a:r>
            <a:r>
              <a:rPr lang="ko-KR" altLang="en-US" dirty="0" err="1">
                <a:ea typeface="+mn-lt"/>
                <a:cs typeface="+mn-lt"/>
              </a:rPr>
              <a:t>writes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frequently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updated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metadata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to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fixed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metadata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area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+mn-lt"/>
                <a:cs typeface="+mn-lt"/>
              </a:rPr>
              <a:t>SIT, NAT, SSA </a:t>
            </a:r>
            <a:r>
              <a:rPr lang="ko-KR" altLang="en-US" dirty="0" err="1">
                <a:ea typeface="+mn-lt"/>
                <a:cs typeface="+mn-lt"/>
              </a:rPr>
              <a:t>are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in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metadata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area</a:t>
            </a:r>
            <a:endParaRPr lang="ko-KR" altLang="en-US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ea typeface="+mn-lt"/>
                <a:cs typeface="+mn-lt"/>
              </a:rPr>
              <a:t>F2FS </a:t>
            </a:r>
            <a:r>
              <a:rPr lang="ko-KR" altLang="en-US" err="1">
                <a:ea typeface="+mn-lt"/>
                <a:cs typeface="+mn-lt"/>
              </a:rPr>
              <a:t>uses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NAT </a:t>
            </a:r>
            <a:r>
              <a:rPr lang="ko-KR" altLang="en-US" err="1">
                <a:ea typeface="+mn-lt"/>
                <a:cs typeface="+mn-lt"/>
              </a:rPr>
              <a:t>to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prevent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recursive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node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block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updates</a:t>
            </a:r>
            <a:endParaRPr lang="ko-KR" altLang="en-US">
              <a:ea typeface="+mn-lt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Multi-head logging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Append logging, threaded logging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The </a:t>
            </a:r>
            <a:r>
              <a:rPr lang="ko-KR" dirty="0" err="1">
                <a:ea typeface="+mn-lt"/>
                <a:cs typeface="+mn-lt"/>
              </a:rPr>
              <a:t>proposed</a:t>
            </a:r>
            <a:r>
              <a:rPr lang="ko-KR" dirty="0">
                <a:ea typeface="+mn-lt"/>
                <a:cs typeface="+mn-lt"/>
              </a:rPr>
              <a:t> SCJ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implemented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by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using</a:t>
            </a:r>
            <a:r>
              <a:rPr lang="ko-KR" dirty="0">
                <a:ea typeface="+mn-lt"/>
                <a:cs typeface="+mn-lt"/>
              </a:rPr>
              <a:t> F2FS</a:t>
            </a: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672DF-7623-4F07-B221-739554AAD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7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7F03-F3BC-4407-9976-8202D79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Segment</a:t>
            </a:r>
            <a:r>
              <a:rPr lang="ko-KR" altLang="en-US" dirty="0"/>
              <a:t> </a:t>
            </a:r>
            <a:r>
              <a:rPr lang="ko-KR" altLang="en-US" dirty="0" err="1"/>
              <a:t>Cleaning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78F8C-1748-45A3-9393-828C9F45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 err="1">
                <a:cs typeface="lato"/>
              </a:rPr>
              <a:t>Victim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selection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Identifies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victim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among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dirty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segments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Greedy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policy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cost-benefit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policy</a:t>
            </a:r>
            <a:endParaRPr lang="ko-KR" altLang="en-US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Valid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migration</a:t>
            </a:r>
            <a:endParaRPr lang="ko-KR" altLang="en-US" dirty="0" err="1">
              <a:solidFill>
                <a:srgbClr val="3B3B3B"/>
              </a:solidFill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After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victim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selection</a:t>
            </a:r>
            <a:r>
              <a:rPr lang="ko-KR" altLang="en-US" dirty="0">
                <a:cs typeface="lato"/>
              </a:rPr>
              <a:t>, LFS </a:t>
            </a:r>
            <a:r>
              <a:rPr lang="ko-KR" altLang="en-US" dirty="0" err="1">
                <a:cs typeface="lato"/>
              </a:rPr>
              <a:t>copies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valid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victim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Node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blocks</a:t>
            </a:r>
            <a:r>
              <a:rPr lang="ko-KR" altLang="en-US" dirty="0">
                <a:cs typeface="lato"/>
              </a:rPr>
              <a:t> of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migrated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blocks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updated</a:t>
            </a:r>
            <a:endParaRPr lang="ko-KR" altLang="en-US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endParaRPr lang="ko-KR" altLang="en-US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The LFS </a:t>
            </a:r>
            <a:r>
              <a:rPr lang="ko-KR" altLang="en-US" dirty="0" err="1">
                <a:cs typeface="lato"/>
              </a:rPr>
              <a:t>must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flush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updated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before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requests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overwrite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victim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</a:t>
            </a:r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After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flushing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metadata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the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victim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becomes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new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free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segment</a:t>
            </a:r>
          </a:p>
          <a:p>
            <a:pPr marL="575945" lvl="1"/>
            <a:r>
              <a:rPr lang="ko-KR" altLang="en-US" dirty="0" err="1">
                <a:cs typeface="lato"/>
              </a:rPr>
              <a:t>checkpointing</a:t>
            </a:r>
            <a:endParaRPr lang="ko-KR" altLang="en-US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64B9E-5207-441C-A8CE-00B197292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06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 w="50800">
          <a:solidFill>
            <a:schemeClr val="accent2"/>
          </a:solidFill>
        </a:ln>
      </a:spPr>
      <a:bodyPr rtlCol="0" anchor="ctr"/>
      <a:lstStyle>
        <a:defPPr algn="ctr">
          <a:defRPr sz="2000" b="1"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6" ma:contentTypeDescription="새 문서를 만듭니다." ma:contentTypeScope="" ma:versionID="6cf79bc0ee11afd2402de2b4ce7d1925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7ceb657a443b8fae01ef851416e2f535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BFA5-D137-4051-B575-B1286CCDB44B}">
  <ds:schemaRefs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a68e65e3-49b4-4ad0-b4f7-84dd94ef672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37677-7D16-460E-A0FA-1B4A1343C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와이드스크린</PresentationFormat>
  <Paragraphs>301</Paragraphs>
  <Slides>39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Outline</vt:lpstr>
      <vt:lpstr>Log-Structured File System</vt:lpstr>
      <vt:lpstr>Log-Structured File System</vt:lpstr>
      <vt:lpstr>F2FS</vt:lpstr>
      <vt:lpstr>Proposed Scheme</vt:lpstr>
      <vt:lpstr>Outline</vt:lpstr>
      <vt:lpstr>F2FS</vt:lpstr>
      <vt:lpstr>Segment Cleaning</vt:lpstr>
      <vt:lpstr>Checkpoint</vt:lpstr>
      <vt:lpstr>Outline</vt:lpstr>
      <vt:lpstr>Time Consumption</vt:lpstr>
      <vt:lpstr>Time Consumption</vt:lpstr>
      <vt:lpstr>Time Consumption</vt:lpstr>
      <vt:lpstr>Outline</vt:lpstr>
      <vt:lpstr>SCJ</vt:lpstr>
      <vt:lpstr>Segment Cleaning</vt:lpstr>
      <vt:lpstr>Journal Block Area</vt:lpstr>
      <vt:lpstr>Journal Block Area</vt:lpstr>
      <vt:lpstr>Journal Block Area</vt:lpstr>
      <vt:lpstr>Recovery</vt:lpstr>
      <vt:lpstr>Recovery</vt:lpstr>
      <vt:lpstr>Recovery</vt:lpstr>
      <vt:lpstr>Recovery</vt:lpstr>
      <vt:lpstr>Adaptive Checkpoint</vt:lpstr>
      <vt:lpstr>Outline</vt:lpstr>
      <vt:lpstr>Setup</vt:lpstr>
      <vt:lpstr>Adaptive Checkpoint</vt:lpstr>
      <vt:lpstr>Adaptive Checkpoint</vt:lpstr>
      <vt:lpstr>Adaptive Checkpoint</vt:lpstr>
      <vt:lpstr>Adaptive Checkpoint</vt:lpstr>
      <vt:lpstr>Journal Block Area Size</vt:lpstr>
      <vt:lpstr>Changes in Segment Cleaning Latency</vt:lpstr>
      <vt:lpstr>Overall Performance</vt:lpstr>
      <vt:lpstr>Overall Performance </vt:lpstr>
      <vt:lpstr>File System Utilization</vt:lpstr>
      <vt:lpstr>Metadata Write Ratio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1896</cp:revision>
  <dcterms:created xsi:type="dcterms:W3CDTF">2020-03-06T02:35:36Z</dcterms:created>
  <dcterms:modified xsi:type="dcterms:W3CDTF">2021-11-24T00:51:46Z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