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66" r:id="rId3"/>
    <p:sldId id="284" r:id="rId4"/>
    <p:sldId id="285" r:id="rId5"/>
    <p:sldId id="286" r:id="rId6"/>
    <p:sldId id="287" r:id="rId7"/>
    <p:sldId id="288" r:id="rId8"/>
    <p:sldId id="290" r:id="rId9"/>
    <p:sldId id="291" r:id="rId10"/>
    <p:sldId id="292" r:id="rId11"/>
    <p:sldId id="267" r:id="rId12"/>
    <p:sldId id="294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</p:sldIdLst>
  <p:sldSz cx="12192000" cy="6858000"/>
  <p:notesSz cx="6858000" cy="9144000"/>
  <p:embeddedFontLst>
    <p:embeddedFont>
      <p:font typeface="Noto Sans" panose="020B0600000101010101" charset="0"/>
      <p:regular r:id="rId37"/>
      <p:bold r:id="rId38"/>
      <p:italic r:id="rId39"/>
      <p:boldItalic r:id="rId40"/>
    </p:embeddedFont>
    <p:embeddedFont>
      <p:font typeface="roboto" panose="020B0600000101010101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lato" panose="020B0600000101010101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EF0D3-5D3E-4ACB-9ADF-3F9D94F69258}" v="52" dt="2021-12-05T17:03:19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4" autoAdjust="0"/>
    <p:restoredTop sz="93811" autoAdjust="0"/>
  </p:normalViewPr>
  <p:slideViewPr>
    <p:cSldViewPr snapToGrid="0" showGuides="1">
      <p:cViewPr varScale="1">
        <p:scale>
          <a:sx n="103" d="100"/>
          <a:sy n="103" d="100"/>
        </p:scale>
        <p:origin x="534" y="114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7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6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2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0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9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1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 smtClean="0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baseline="0" dirty="0" smtClean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7" y="1471595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Synergy: Resource Sensitive DNN Scheduling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In Multi-Tenant Cluster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J. Mohan, </a:t>
            </a:r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lato"/>
                <a:ea typeface="lato"/>
                <a:cs typeface="lato"/>
              </a:rPr>
              <a:t>A. </a:t>
            </a:r>
            <a:r>
              <a:rPr lang="en-US" altLang="ko-KR" sz="2200" dirty="0" err="1">
                <a:solidFill>
                  <a:schemeClr val="bg2">
                    <a:lumMod val="10000"/>
                  </a:schemeClr>
                </a:solidFill>
                <a:latin typeface="lato"/>
                <a:ea typeface="lato"/>
                <a:cs typeface="lato"/>
              </a:rPr>
              <a:t>Phanishayee</a:t>
            </a:r>
            <a:r>
              <a:rPr lang="en-US" altLang="ko-KR" sz="2200" dirty="0">
                <a:solidFill>
                  <a:schemeClr val="bg2">
                    <a:lumMod val="10000"/>
                  </a:schemeClr>
                </a:solidFill>
                <a:latin typeface="lato"/>
                <a:ea typeface="lato"/>
                <a:cs typeface="lato"/>
              </a:rPr>
              <a:t>, J. Kulkarni. V. Chidambaram</a:t>
            </a:r>
            <a:endParaRPr lang="en-US" altLang="ko-KR" sz="2200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D7EC7-DD42-43FF-9356-7788F219D623}"/>
              </a:ext>
            </a:extLst>
          </p:cNvPr>
          <p:cNvSpPr txBox="1"/>
          <p:nvPr/>
        </p:nvSpPr>
        <p:spPr>
          <a:xfrm>
            <a:off x="841420" y="524961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dirty="0" err="1" smtClean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arXiv</a:t>
            </a:r>
            <a:endParaRPr lang="en-US" altLang="ko-KR" sz="22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What is Ideal resource requirement for each job and how can determined quickly?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How should we pack these jobs into server along multiple-resource efficiency?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Especially when we </a:t>
            </a:r>
            <a:r>
              <a:rPr lang="en-US" altLang="ko-KR" dirty="0">
                <a:solidFill>
                  <a:srgbClr val="FF0000"/>
                </a:solidFill>
                <a:cs typeface="lato"/>
              </a:rPr>
              <a:t>can tune the job’s demand for these resource?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FF0000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Motivation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0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Synergy: Design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Synergy is not constrain to particular scheduling policy.</a:t>
            </a:r>
          </a:p>
          <a:p>
            <a:pPr lvl="1"/>
            <a:r>
              <a:rPr lang="en-US" altLang="ko-KR" dirty="0"/>
              <a:t>Improve a wide range of scheduling policy(FIFO, LAS, SRTF, …Etc.)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Finding efficient partition of </a:t>
            </a:r>
            <a:r>
              <a:rPr lang="en-US" altLang="ko-KR" dirty="0">
                <a:solidFill>
                  <a:srgbClr val="FF0000"/>
                </a:solidFill>
                <a:cs typeface="lato"/>
              </a:rPr>
              <a:t>available resources among jobs to maximize throughput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Must be better than GPU-proportional allocation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90291" y="4347656"/>
            <a:ext cx="1960634" cy="8121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General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Scheduling policy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883" y="4347656"/>
            <a:ext cx="1960634" cy="812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Fast &amp; efficient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 job profiling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81699" y="4347655"/>
            <a:ext cx="1960634" cy="8121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Resource sensitivity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 job allocate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2771659" y="4457390"/>
            <a:ext cx="606489" cy="592701"/>
          </a:xfrm>
          <a:prstGeom prst="mathPlus">
            <a:avLst>
              <a:gd name="adj1" fmla="val 112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덧셈 기호 8"/>
          <p:cNvSpPr/>
          <p:nvPr/>
        </p:nvSpPr>
        <p:spPr>
          <a:xfrm>
            <a:off x="5571853" y="4457389"/>
            <a:ext cx="606489" cy="592701"/>
          </a:xfrm>
          <a:prstGeom prst="mathPlus">
            <a:avLst>
              <a:gd name="adj1" fmla="val 112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등호 9"/>
          <p:cNvSpPr/>
          <p:nvPr/>
        </p:nvSpPr>
        <p:spPr>
          <a:xfrm>
            <a:off x="8427565" y="4296539"/>
            <a:ext cx="557814" cy="914400"/>
          </a:xfrm>
          <a:prstGeom prst="mathEqual">
            <a:avLst>
              <a:gd name="adj1" fmla="val 7193"/>
              <a:gd name="adj2" fmla="val 56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4982" y="4457389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/>
              <a:t>Synergy</a:t>
            </a:r>
            <a:endParaRPr lang="ko-KR" altLang="en-US" sz="2800" b="1" i="1" dirty="0"/>
          </a:p>
        </p:txBody>
      </p:sp>
      <p:sp>
        <p:nvSpPr>
          <p:cNvPr id="12" name="직사각형 11"/>
          <p:cNvSpPr/>
          <p:nvPr/>
        </p:nvSpPr>
        <p:spPr>
          <a:xfrm>
            <a:off x="3490291" y="3978391"/>
            <a:ext cx="1920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/>
              <a:t>FIFO, LAS, SRTF, …Etc.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9433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Synergy: Design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Synergy is round-based scheduler for GPU that arbitrates multi resource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GPU, CPU, memory among the runnable jobs in every 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Identify the job’s best-case CPU and memory demand using </a:t>
            </a:r>
            <a:r>
              <a:rPr lang="en-US" altLang="ko-KR" b="1" i="1" dirty="0">
                <a:solidFill>
                  <a:srgbClr val="3B3B3B"/>
                </a:solidFill>
                <a:cs typeface="lato"/>
              </a:rPr>
              <a:t>Optimistic Profiling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Synergy identify a set of runnable jobs for given round using general policy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Synergy packs these jobs on to the </a:t>
            </a:r>
            <a:r>
              <a:rPr lang="en-US" altLang="ko-KR" b="1" i="1" dirty="0">
                <a:solidFill>
                  <a:srgbClr val="3B3B3B"/>
                </a:solidFill>
                <a:cs typeface="lato"/>
              </a:rPr>
              <a:t>near-optimal heuristic algorithm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End of round, the set of jobs are updated using the scheduling policy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And their placement decisions are recomputed</a:t>
            </a:r>
          </a:p>
          <a:p>
            <a:pPr>
              <a:buFont typeface="Wingdings"/>
              <a:buChar char="§"/>
            </a:pPr>
            <a:endParaRPr lang="en-US" altLang="ko-KR" b="1" i="1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Optimistic Profiling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DNN training is highly predictable structure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Estimate of actual job throughput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from a few iteration </a:t>
            </a:r>
            <a:r>
              <a:rPr lang="en-US" altLang="ko-KR" sz="1100" b="1" dirty="0">
                <a:cs typeface="lato"/>
              </a:rPr>
              <a:t>(J. Mohan et. al. “Analyzing and mitigating data stalls in DNN training”,</a:t>
            </a:r>
            <a:r>
              <a:rPr lang="en-US" altLang="ko-KR" sz="1100" b="1" dirty="0"/>
              <a:t>arXiv`21)</a:t>
            </a:r>
            <a:endParaRPr lang="en-US" altLang="ko-KR" sz="1600" b="1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To profile the incoming jobs resource demands, Construct </a:t>
            </a:r>
            <a:r>
              <a:rPr lang="en-US" altLang="ko-KR" b="1" i="1" dirty="0">
                <a:solidFill>
                  <a:srgbClr val="3B3B3B"/>
                </a:solidFill>
                <a:cs typeface="lato"/>
              </a:rPr>
              <a:t>Resource sensitivity matrix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Construct Discrete combination of CPU, memory allocation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Empirically evaluating training throughput for a few iterations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829" y="3704253"/>
            <a:ext cx="4543172" cy="256514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1324" t="6210" r="2052" b="3021"/>
          <a:stretch/>
        </p:blipFill>
        <p:spPr>
          <a:xfrm>
            <a:off x="459739" y="4081523"/>
            <a:ext cx="3261360" cy="182372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700" y="4122592"/>
            <a:ext cx="2795802" cy="2077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C43482-291F-4F7B-AD7A-76D4B32B9F71}"/>
              </a:ext>
            </a:extLst>
          </p:cNvPr>
          <p:cNvSpPr txBox="1"/>
          <p:nvPr/>
        </p:nvSpPr>
        <p:spPr>
          <a:xfrm>
            <a:off x="3891858" y="6234825"/>
            <a:ext cx="47564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5"/>
                </a:solidFill>
                <a:latin typeface="Arial" panose="020B0604020202020204" pitchFamily="34" charset="0"/>
              </a:rPr>
              <a:t>W. Xiao</a:t>
            </a:r>
            <a:r>
              <a:rPr lang="en-US" altLang="ko-KR" sz="9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et al. </a:t>
            </a:r>
            <a:r>
              <a:rPr lang="en-US" altLang="ko-KR" sz="900" dirty="0">
                <a:solidFill>
                  <a:schemeClr val="accent5"/>
                </a:solidFill>
                <a:latin typeface="Arial" panose="020B0604020202020204" pitchFamily="34" charset="0"/>
              </a:rPr>
              <a:t>"</a:t>
            </a:r>
            <a:r>
              <a:rPr lang="en-US" altLang="ko-KR" sz="900" dirty="0" err="1">
                <a:solidFill>
                  <a:schemeClr val="accent5"/>
                </a:solidFill>
                <a:latin typeface="Arial" panose="020B0604020202020204" pitchFamily="34" charset="0"/>
              </a:rPr>
              <a:t>Gandiva</a:t>
            </a:r>
            <a:r>
              <a:rPr lang="en-US" altLang="ko-KR" sz="900" dirty="0">
                <a:solidFill>
                  <a:schemeClr val="accent5"/>
                </a:solidFill>
                <a:latin typeface="Arial" panose="020B0604020202020204" pitchFamily="34" charset="0"/>
              </a:rPr>
              <a:t>: Introspective Cluster Scheduling for Deep Learning" </a:t>
            </a:r>
            <a:r>
              <a:rPr lang="en-US" altLang="ko-KR" sz="900" i="1" dirty="0">
                <a:solidFill>
                  <a:schemeClr val="accent5"/>
                </a:solidFill>
                <a:latin typeface="Arial" panose="020B0604020202020204" pitchFamily="34" charset="0"/>
              </a:rPr>
              <a:t>OSDI</a:t>
            </a:r>
            <a:r>
              <a:rPr lang="en-US" altLang="ko-KR" sz="9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2018.</a:t>
            </a:r>
            <a:endParaRPr lang="ko-KR" altLang="en-US" sz="900" dirty="0">
              <a:solidFill>
                <a:schemeClr val="accent5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82981" y="4549775"/>
            <a:ext cx="55244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71123" y="3704253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Resource predictable for a few iteration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Optimistic Profiling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But, profiling different combinations of CPU and memory can be very expensive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Assume One combination time: 1min, 24CPU, 500GB memory, each unit is 50GB.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All discrete combination time: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24*10 = 240min = 4hr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1072" t="8188" r="8981" b="24583"/>
          <a:stretch/>
        </p:blipFill>
        <p:spPr>
          <a:xfrm>
            <a:off x="3989396" y="4152489"/>
            <a:ext cx="4045314" cy="19206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94810" y="5422701"/>
            <a:ext cx="304800" cy="317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599610" y="3924300"/>
            <a:ext cx="797437" cy="1555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7047" y="3227169"/>
            <a:ext cx="404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23CPU, 450GB memory allocation</a:t>
            </a:r>
          </a:p>
          <a:p>
            <a:r>
              <a:rPr lang="en-US" altLang="ko-KR" b="1" i="1" dirty="0">
                <a:solidFill>
                  <a:srgbClr val="FF0000"/>
                </a:solidFill>
              </a:rPr>
              <a:t>One combination profiling time: 1min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endCxn id="5" idx="0"/>
          </p:cNvCxnSpPr>
          <p:nvPr/>
        </p:nvCxnSpPr>
        <p:spPr>
          <a:xfrm>
            <a:off x="6440860" y="4660701"/>
            <a:ext cx="635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050210" y="5581451"/>
            <a:ext cx="1231900" cy="5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Optimistic Profiling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To solve this problem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DNN has unique data access pattern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Synergy introduces exploit the predictability in the relationship with job throughput and memory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DNN-specific caches </a:t>
            </a:r>
            <a:r>
              <a:rPr lang="en-US" altLang="ko-KR" b="1" dirty="0" err="1">
                <a:solidFill>
                  <a:srgbClr val="3B3B3B"/>
                </a:solidFill>
                <a:cs typeface="lato"/>
              </a:rPr>
              <a:t>MinIO</a:t>
            </a:r>
            <a:r>
              <a:rPr lang="en-US" altLang="ko-KR" sz="2800" b="1" baseline="30000" dirty="0">
                <a:solidFill>
                  <a:srgbClr val="3B3B3B"/>
                </a:solidFill>
                <a:cs typeface="lato"/>
              </a:rPr>
              <a:t>*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ensures that a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job gets x% cache hits in every epoch If the memory allocated to the job holds x% of dataset</a:t>
            </a:r>
          </a:p>
          <a:p>
            <a:pPr lvl="1"/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No cache replacement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73" y="6073140"/>
            <a:ext cx="1167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accent5"/>
                </a:solidFill>
                <a:cs typeface="lato"/>
              </a:rPr>
              <a:t>* J. Mohan et. al. “Analyzing and mitigating data stalls in DNN training”,</a:t>
            </a:r>
            <a:r>
              <a:rPr lang="en-US" altLang="ko-KR" sz="1400" i="1" dirty="0" err="1" smtClean="0">
                <a:solidFill>
                  <a:schemeClr val="accent5"/>
                </a:solidFill>
              </a:rPr>
              <a:t>arXiv</a:t>
            </a:r>
            <a:r>
              <a:rPr lang="en-US" altLang="ko-KR" sz="1400" i="1" dirty="0" smtClean="0">
                <a:solidFill>
                  <a:schemeClr val="accent5"/>
                </a:solidFill>
              </a:rPr>
              <a:t>, 2021.</a:t>
            </a:r>
            <a:endParaRPr lang="en-US" altLang="ko-KR" sz="1400" i="1" dirty="0">
              <a:solidFill>
                <a:schemeClr val="accent5"/>
              </a:solidFill>
              <a:cs typeface="lato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0657"/>
          <a:stretch/>
        </p:blipFill>
        <p:spPr>
          <a:xfrm>
            <a:off x="6270725" y="3782417"/>
            <a:ext cx="5662050" cy="21165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37754" y="5909697"/>
            <a:ext cx="572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accent5"/>
                </a:solidFill>
                <a:cs typeface="lato"/>
              </a:rPr>
              <a:t>J. Mohan et. al. “Analyzing and mitigating data stalls in DNN training”,</a:t>
            </a:r>
            <a:r>
              <a:rPr lang="en-US" altLang="ko-KR" sz="1100" i="1" dirty="0" smtClean="0">
                <a:solidFill>
                  <a:schemeClr val="accent5"/>
                </a:solidFill>
              </a:rPr>
              <a:t>arXiv,2021.</a:t>
            </a:r>
            <a:endParaRPr lang="en-US" altLang="ko-KR" sz="1100" i="1" dirty="0">
              <a:solidFill>
                <a:schemeClr val="accent5"/>
              </a:solidFill>
              <a:cs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0761" y="4130299"/>
            <a:ext cx="226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rgbClr val="FF0000"/>
                </a:solidFill>
              </a:rPr>
              <a:t>Data size:4</a:t>
            </a:r>
          </a:p>
          <a:p>
            <a:r>
              <a:rPr lang="en-US" altLang="ko-KR" sz="1600" b="1" i="1" dirty="0">
                <a:solidFill>
                  <a:srgbClr val="FF0000"/>
                </a:solidFill>
              </a:rPr>
              <a:t>Cache capacity: 2 (50%)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65706" y="4589441"/>
            <a:ext cx="1903445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769151" y="3500114"/>
            <a:ext cx="6350" cy="1028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3161" y="325629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1Epoch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69151" y="4589441"/>
            <a:ext cx="1903445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675771" y="3561384"/>
            <a:ext cx="6350" cy="1028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325092" y="3263418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2Epoch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65706" y="5136505"/>
            <a:ext cx="482531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3484" y="50459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1" dirty="0" err="1">
                <a:solidFill>
                  <a:srgbClr val="FF0000"/>
                </a:solidFill>
              </a:rPr>
              <a:t>MinIO</a:t>
            </a:r>
            <a:r>
              <a:rPr lang="en-US" altLang="ko-KR" b="1" i="1" dirty="0">
                <a:solidFill>
                  <a:srgbClr val="FF0000"/>
                </a:solidFill>
              </a:rPr>
              <a:t> never replace data ensure at least 50% hit rate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99640" y="5127833"/>
            <a:ext cx="482531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4" idx="1"/>
          </p:cNvCxnSpPr>
          <p:nvPr/>
        </p:nvCxnSpPr>
        <p:spPr>
          <a:xfrm>
            <a:off x="6072600" y="5272457"/>
            <a:ext cx="1793106" cy="8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Optimistic Profiling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CPU allocation that determines the pre-processing time </a:t>
            </a:r>
          </a:p>
          <a:p>
            <a:pPr>
              <a:buFont typeface="Wingdings"/>
              <a:buChar char="§"/>
            </a:pPr>
            <a:r>
              <a:rPr lang="en-US" altLang="ko-KR" dirty="0"/>
              <a:t>Therefore, empirically profile the job for varying CPU values at full memory allocation</a:t>
            </a:r>
          </a:p>
          <a:p>
            <a:pPr lvl="1"/>
            <a:r>
              <a:rPr lang="en-US" altLang="ko-KR" dirty="0"/>
              <a:t>This leads to a 10× reduction in profiling time</a:t>
            </a:r>
            <a:r>
              <a:rPr lang="en-US" altLang="ko-KR" b="1" i="1" dirty="0"/>
              <a:t>(240min </a:t>
            </a:r>
            <a:r>
              <a:rPr lang="ko-KR" altLang="en-US" b="1" i="1" dirty="0"/>
              <a:t>→ </a:t>
            </a:r>
            <a:r>
              <a:rPr lang="en-US" altLang="ko-KR" b="1" i="1" dirty="0"/>
              <a:t>24min)</a:t>
            </a:r>
            <a:endParaRPr lang="en-US" altLang="ko-KR" dirty="0"/>
          </a:p>
          <a:p>
            <a:pPr>
              <a:buFont typeface="Wingdings"/>
              <a:buChar char="§"/>
            </a:pPr>
            <a:r>
              <a:rPr lang="en-US" altLang="ko-KR" dirty="0"/>
              <a:t>Synergy’s estimation are within 3% of the empirical result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937" y="3685269"/>
            <a:ext cx="4450379" cy="269609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1072" t="8188" r="8981" b="24583"/>
          <a:stretch/>
        </p:blipFill>
        <p:spPr>
          <a:xfrm>
            <a:off x="901466" y="3938200"/>
            <a:ext cx="4045314" cy="192065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987924" y="5514392"/>
            <a:ext cx="1866122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603240" y="4417587"/>
            <a:ext cx="1" cy="109168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Placement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mechanism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Synergy performs round-based scheduling (in this paper, 15min)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The set of runnable jobs is identified using a scheduling policy (FIFO, SRTF, LAS)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Packs these jobs onto the available servers in the cluster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cs typeface="lato"/>
              </a:rPr>
              <a:t>Goal: allocate CPU, memory to each job so as to maximize the throughput</a:t>
            </a:r>
          </a:p>
          <a:p>
            <a:pPr>
              <a:buFont typeface="Wingdings"/>
              <a:buChar char="§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Placement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mechanism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Synergy construct </a:t>
            </a:r>
            <a:r>
              <a:rPr lang="en-US" altLang="ko-KR" b="1" i="1" dirty="0">
                <a:solidFill>
                  <a:srgbClr val="3B3B3B"/>
                </a:solidFill>
                <a:cs typeface="lato"/>
              </a:rPr>
              <a:t>Job demand vector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that indicates job’s resource demand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Identify GPU and  best-case  CPU, memory requirements for the job using </a:t>
            </a:r>
            <a:r>
              <a:rPr lang="en-US" altLang="ko-KR" b="1" i="1" dirty="0">
                <a:solidFill>
                  <a:srgbClr val="3B3B3B"/>
                </a:solidFill>
                <a:cs typeface="lato"/>
              </a:rPr>
              <a:t>resource sensitivity matrix</a:t>
            </a:r>
          </a:p>
          <a:p>
            <a:pPr lvl="1"/>
            <a:r>
              <a:rPr lang="en-US" altLang="ko-KR" dirty="0"/>
              <a:t>Pick the minimum value of CPU, memory that saturates the job throughput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6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Synergy-TUNE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Synergy-TUNE’s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allocation must satisfy the following requirements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GPU, CPU and memory  requested by a single-GPU job must all be allocated on same server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A multi-GPU job can be merge on one server or split across servers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Later case, CPU and memory allocations must be proportional across servers(</a:t>
            </a:r>
            <a:r>
              <a:rPr lang="en-US" altLang="ko-KR" b="1" dirty="0">
                <a:solidFill>
                  <a:srgbClr val="3B3B3B"/>
                </a:solidFill>
                <a:cs typeface="lato"/>
              </a:rPr>
              <a:t>for synchronization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</a:p>
          <a:p>
            <a:pPr>
              <a:buFont typeface="Wingdings"/>
              <a:buChar char="§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Machine learning has become popular in recent years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DNN have been showing significant success in various applications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Such as NLP, Speech understanding, Recommendation, …Etc.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The size of DNN model is growing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GPT-3</a:t>
            </a:r>
            <a:r>
              <a:rPr lang="en-US" altLang="ko-KR" sz="1100" dirty="0">
                <a:solidFill>
                  <a:srgbClr val="3B3B3B"/>
                </a:solidFill>
                <a:cs typeface="lato"/>
              </a:rPr>
              <a:t>(</a:t>
            </a:r>
            <a:r>
              <a:rPr lang="en-US" altLang="ko-KR" sz="1100" b="1" dirty="0" err="1">
                <a:solidFill>
                  <a:srgbClr val="3B3B3B"/>
                </a:solidFill>
                <a:cs typeface="lato"/>
              </a:rPr>
              <a:t>OpenAI</a:t>
            </a:r>
            <a:r>
              <a:rPr lang="en-US" altLang="ko-KR" sz="1100" dirty="0">
                <a:solidFill>
                  <a:srgbClr val="3B3B3B"/>
                </a:solidFill>
                <a:cs typeface="lato"/>
              </a:rPr>
              <a:t>)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BERT</a:t>
            </a:r>
            <a:r>
              <a:rPr lang="en-US" altLang="ko-KR" sz="1100" b="1" dirty="0">
                <a:solidFill>
                  <a:srgbClr val="3B3B3B"/>
                </a:solidFill>
                <a:cs typeface="lato"/>
              </a:rPr>
              <a:t>(Google)</a:t>
            </a:r>
            <a:r>
              <a:rPr lang="en-US" altLang="ko-KR" sz="1800" dirty="0">
                <a:solidFill>
                  <a:srgbClr val="3B3B3B"/>
                </a:solidFill>
                <a:cs typeface="lato"/>
              </a:rPr>
              <a:t>,</a:t>
            </a:r>
            <a:r>
              <a:rPr lang="en-US" altLang="ko-KR" sz="1100" b="1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HYPERCLOVA</a:t>
            </a:r>
            <a:r>
              <a:rPr lang="en-US" altLang="ko-KR" sz="1100" b="1" dirty="0">
                <a:solidFill>
                  <a:srgbClr val="3B3B3B"/>
                </a:solidFill>
                <a:cs typeface="lato"/>
              </a:rPr>
              <a:t>(NAVER)</a:t>
            </a:r>
            <a:endParaRPr lang="en-US" altLang="ko-KR" b="1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Introduction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5BEDE1-1D5F-4633-92B8-5D23F59A8E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74" y="3946037"/>
            <a:ext cx="2318684" cy="440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4B9A30-586F-42A5-BCFF-9C68BF34A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7" y="4534067"/>
            <a:ext cx="2318684" cy="1800151"/>
          </a:xfrm>
          <a:prstGeom prst="rect">
            <a:avLst/>
          </a:prstGeom>
        </p:spPr>
      </p:pic>
      <p:pic>
        <p:nvPicPr>
          <p:cNvPr id="1026" name="Picture 2" descr="Microsoft Refocuses Cortana for Enterprise Users - UC Today">
            <a:extLst>
              <a:ext uri="{FF2B5EF4-FFF2-40B4-BE49-F238E27FC236}">
                <a16:creationId xmlns:a16="http://schemas.microsoft.com/office/drawing/2014/main" id="{5F766BD3-09DF-449B-93B9-8741BF3EC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83" y="3690061"/>
            <a:ext cx="1913577" cy="95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8" t="40156" r="15870" b="40054"/>
          <a:stretch/>
        </p:blipFill>
        <p:spPr>
          <a:xfrm>
            <a:off x="9174404" y="5266594"/>
            <a:ext cx="2738267" cy="4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303">
            <a:extLst>
              <a:ext uri="{FF2B5EF4-FFF2-40B4-BE49-F238E27FC236}">
                <a16:creationId xmlns:a16="http://schemas.microsoft.com/office/drawing/2014/main" id="{70958AE4-F027-4157-ABA2-ACBD829E32B5}"/>
              </a:ext>
            </a:extLst>
          </p:cNvPr>
          <p:cNvSpPr txBox="1"/>
          <p:nvPr/>
        </p:nvSpPr>
        <p:spPr>
          <a:xfrm>
            <a:off x="8750245" y="5953677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CPU</a:t>
            </a:r>
            <a:endParaRPr lang="ko-KR" altLang="en-US" sz="14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Synergy-TUNE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Synergy-TUNE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Identify set of runnable jobs at the scheduling queue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cs typeface="lato"/>
              </a:rPr>
              <a:t>GPU demands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can be exactly satisfied by the available servers in the cluster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Then, sorts the runnable jobs by resource demands</a:t>
            </a:r>
            <a:r>
              <a:rPr lang="en-US" altLang="ko-KR" sz="2000" dirty="0">
                <a:solidFill>
                  <a:srgbClr val="3B3B3B"/>
                </a:solidFill>
                <a:cs typeface="lato"/>
              </a:rPr>
              <a:t>(priority: GPU</a:t>
            </a:r>
            <a:r>
              <a:rPr lang="ko-KR" altLang="en-US" sz="2000" dirty="0">
                <a:solidFill>
                  <a:srgbClr val="3B3B3B"/>
                </a:solidFill>
                <a:cs typeface="lato"/>
              </a:rPr>
              <a:t>→</a:t>
            </a:r>
            <a:r>
              <a:rPr lang="en-US" altLang="ko-KR" sz="2000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sz="2000" dirty="0">
                <a:solidFill>
                  <a:srgbClr val="3B3B3B"/>
                </a:solidFill>
                <a:cs typeface="lato"/>
              </a:rPr>
              <a:t>→</a:t>
            </a:r>
            <a:r>
              <a:rPr lang="en-US" altLang="ko-KR" sz="2000" dirty="0">
                <a:solidFill>
                  <a:srgbClr val="3B3B3B"/>
                </a:solidFill>
                <a:cs typeface="lato"/>
              </a:rPr>
              <a:t>memory)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C5BEA-E5D7-40CE-AA03-25964E1C7AC1}"/>
              </a:ext>
            </a:extLst>
          </p:cNvPr>
          <p:cNvSpPr/>
          <p:nvPr/>
        </p:nvSpPr>
        <p:spPr>
          <a:xfrm>
            <a:off x="3855851" y="4521746"/>
            <a:ext cx="1162779" cy="588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Scheduler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9C73B4-2D96-4AB6-92C1-5A10E8717ACC}"/>
              </a:ext>
            </a:extLst>
          </p:cNvPr>
          <p:cNvSpPr/>
          <p:nvPr/>
        </p:nvSpPr>
        <p:spPr>
          <a:xfrm>
            <a:off x="1463212" y="4438717"/>
            <a:ext cx="1301366" cy="7549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Optimistic</a:t>
            </a:r>
            <a:r>
              <a:rPr lang="ko-KR" altLang="en-US" b="1" i="1" dirty="0">
                <a:solidFill>
                  <a:schemeClr val="tx1"/>
                </a:solidFill>
              </a:rPr>
              <a:t> </a:t>
            </a:r>
            <a:r>
              <a:rPr lang="en-US" altLang="ko-KR" b="1" i="1" dirty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F74BE5F-0715-43DF-B021-788B7095C10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764578" y="4816205"/>
            <a:ext cx="10912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584E05-2C38-4D9D-9F82-8BD95EC4C203}"/>
              </a:ext>
            </a:extLst>
          </p:cNvPr>
          <p:cNvSpPr/>
          <p:nvPr/>
        </p:nvSpPr>
        <p:spPr>
          <a:xfrm>
            <a:off x="7075254" y="4521746"/>
            <a:ext cx="1062031" cy="588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Synergy</a:t>
            </a:r>
            <a:endParaRPr lang="en-US" altLang="ko-KR" b="1" i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TUNE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82636-FDB1-4DBE-9936-B793F0986E3C}"/>
              </a:ext>
            </a:extLst>
          </p:cNvPr>
          <p:cNvSpPr txBox="1"/>
          <p:nvPr/>
        </p:nvSpPr>
        <p:spPr>
          <a:xfrm>
            <a:off x="3805907" y="3646636"/>
            <a:ext cx="12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/>
              <a:t>Policy: FIFO</a:t>
            </a:r>
            <a:endParaRPr lang="ko-KR" altLang="en-US" sz="1200" b="1" i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BF6316-0F5D-450F-AA92-BD62F7DED590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437240" y="3923635"/>
            <a:ext cx="1" cy="598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4CEBFD-868A-49D7-B78F-B2A355EDE1D3}"/>
              </a:ext>
            </a:extLst>
          </p:cNvPr>
          <p:cNvCxnSpPr>
            <a:cxnSpLocks/>
            <a:stCxn id="5" idx="3"/>
            <a:endCxn id="202" idx="1"/>
          </p:cNvCxnSpPr>
          <p:nvPr/>
        </p:nvCxnSpPr>
        <p:spPr>
          <a:xfrm flipV="1">
            <a:off x="5018630" y="4813188"/>
            <a:ext cx="680653" cy="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6D54FE-27C5-40A5-927D-A54D6407FF84}"/>
              </a:ext>
            </a:extLst>
          </p:cNvPr>
          <p:cNvSpPr txBox="1"/>
          <p:nvPr/>
        </p:nvSpPr>
        <p:spPr>
          <a:xfrm>
            <a:off x="6096000" y="4013183"/>
            <a:ext cx="291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1" dirty="0"/>
              <a:t>③</a:t>
            </a:r>
            <a:r>
              <a:rPr lang="en-US" altLang="ko-KR" sz="1600" b="1" i="1" dirty="0"/>
              <a:t> Identify set of runnable jobs</a:t>
            </a:r>
            <a:endParaRPr lang="ko-KR" altLang="en-US" sz="16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89E7C-27E4-4E09-9C35-F54A5C5CC7F2}"/>
              </a:ext>
            </a:extLst>
          </p:cNvPr>
          <p:cNvSpPr txBox="1"/>
          <p:nvPr/>
        </p:nvSpPr>
        <p:spPr>
          <a:xfrm>
            <a:off x="3359152" y="3352177"/>
            <a:ext cx="2027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1" dirty="0"/>
              <a:t>②</a:t>
            </a:r>
            <a:r>
              <a:rPr lang="en-US" altLang="ko-KR" sz="1600" b="1" i="1" dirty="0"/>
              <a:t>Job scheduling</a:t>
            </a:r>
            <a:endParaRPr lang="ko-KR" altLang="en-US" sz="1600" b="1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6621BC-D40C-4138-B410-5A3B635A32AF}"/>
              </a:ext>
            </a:extLst>
          </p:cNvPr>
          <p:cNvSpPr/>
          <p:nvPr/>
        </p:nvSpPr>
        <p:spPr>
          <a:xfrm>
            <a:off x="9163663" y="3136980"/>
            <a:ext cx="2737757" cy="2784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7C8F384-E3F8-4EF4-AB05-1AAF961ED876}"/>
              </a:ext>
            </a:extLst>
          </p:cNvPr>
          <p:cNvSpPr txBox="1"/>
          <p:nvPr/>
        </p:nvSpPr>
        <p:spPr>
          <a:xfrm>
            <a:off x="9565877" y="2782168"/>
            <a:ext cx="201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/>
              <a:t>Cluster</a:t>
            </a:r>
            <a:endParaRPr lang="ko-KR" altLang="en-US" sz="1600" b="1" i="1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2C37D94-9E76-4582-BB8A-E6C7FD0D4DE2}"/>
              </a:ext>
            </a:extLst>
          </p:cNvPr>
          <p:cNvSpPr/>
          <p:nvPr/>
        </p:nvSpPr>
        <p:spPr>
          <a:xfrm>
            <a:off x="9165023" y="602827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9" name="표 179">
            <a:extLst>
              <a:ext uri="{FF2B5EF4-FFF2-40B4-BE49-F238E27FC236}">
                <a16:creationId xmlns:a16="http://schemas.microsoft.com/office/drawing/2014/main" id="{8C7010B6-B3F5-434C-9EA9-80F85AF8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32978"/>
              </p:ext>
            </p:extLst>
          </p:nvPr>
        </p:nvGraphicFramePr>
        <p:xfrm>
          <a:off x="368058" y="3275563"/>
          <a:ext cx="38180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03">
                  <a:extLst>
                    <a:ext uri="{9D8B030D-6E8A-4147-A177-3AD203B41FA5}">
                      <a16:colId xmlns:a16="http://schemas.microsoft.com/office/drawing/2014/main" val="4141411760"/>
                    </a:ext>
                  </a:extLst>
                </a:gridCol>
              </a:tblGrid>
              <a:tr h="23476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06492"/>
                  </a:ext>
                </a:extLst>
              </a:tr>
              <a:tr h="24383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924193"/>
                  </a:ext>
                </a:extLst>
              </a:tr>
              <a:tr h="23476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09779"/>
                  </a:ext>
                </a:extLst>
              </a:tr>
              <a:tr h="23476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99019"/>
                  </a:ext>
                </a:extLst>
              </a:tr>
              <a:tr h="23476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05734"/>
                  </a:ext>
                </a:extLst>
              </a:tr>
            </a:tbl>
          </a:graphicData>
        </a:graphic>
      </p:graphicFrame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3AA34EC9-E3C3-4D2C-B775-D6D68ECDCB37}"/>
              </a:ext>
            </a:extLst>
          </p:cNvPr>
          <p:cNvCxnSpPr>
            <a:cxnSpLocks/>
            <a:stCxn id="179" idx="2"/>
            <a:endCxn id="6" idx="1"/>
          </p:cNvCxnSpPr>
          <p:nvPr/>
        </p:nvCxnSpPr>
        <p:spPr>
          <a:xfrm rot="16200000" flipH="1">
            <a:off x="850364" y="4203357"/>
            <a:ext cx="321442" cy="90425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9EA79D7-43DF-42CE-AA50-492910D7EC9B}"/>
              </a:ext>
            </a:extLst>
          </p:cNvPr>
          <p:cNvSpPr txBox="1"/>
          <p:nvPr/>
        </p:nvSpPr>
        <p:spPr>
          <a:xfrm>
            <a:off x="-72375" y="2906825"/>
            <a:ext cx="126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Job queue</a:t>
            </a:r>
            <a:endParaRPr lang="ko-KR" altLang="en-US" sz="1400" b="1" i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A0AA9F2-7DC9-4F1B-8E88-B6F01357713E}"/>
              </a:ext>
            </a:extLst>
          </p:cNvPr>
          <p:cNvSpPr txBox="1"/>
          <p:nvPr/>
        </p:nvSpPr>
        <p:spPr>
          <a:xfrm>
            <a:off x="1078127" y="4040708"/>
            <a:ext cx="1911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① </a:t>
            </a:r>
            <a:r>
              <a:rPr lang="en-US" altLang="ko-KR" sz="1600" b="1" i="1" dirty="0"/>
              <a:t>Profile</a:t>
            </a:r>
            <a:r>
              <a:rPr lang="ko-KR" altLang="en-US" sz="1600" b="1" i="1" dirty="0"/>
              <a:t> </a:t>
            </a:r>
            <a:r>
              <a:rPr lang="en-US" altLang="ko-KR" sz="1600" b="1" i="1" dirty="0"/>
              <a:t>each job</a:t>
            </a:r>
            <a:endParaRPr lang="ko-KR" altLang="en-US" sz="1600" b="1" i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9A60EB1-B342-44AE-B021-605E23154CAA}"/>
              </a:ext>
            </a:extLst>
          </p:cNvPr>
          <p:cNvSpPr txBox="1"/>
          <p:nvPr/>
        </p:nvSpPr>
        <p:spPr>
          <a:xfrm>
            <a:off x="567716" y="5225833"/>
            <a:ext cx="309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Each job has</a:t>
            </a:r>
          </a:p>
          <a:p>
            <a:pPr algn="ctr"/>
            <a:r>
              <a:rPr lang="en-US" altLang="ko-KR" sz="1400" b="1" i="1" dirty="0"/>
              <a:t>resource sensitivity matrix</a:t>
            </a:r>
            <a:endParaRPr lang="ko-KR" altLang="en-US" sz="1400" b="1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D9C544B-204B-4BDC-BA8B-AE730FF61B37}"/>
              </a:ext>
            </a:extLst>
          </p:cNvPr>
          <p:cNvSpPr txBox="1"/>
          <p:nvPr/>
        </p:nvSpPr>
        <p:spPr>
          <a:xfrm>
            <a:off x="2944578" y="5161590"/>
            <a:ext cx="309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Incoming jobs scheduling by FIFO</a:t>
            </a:r>
            <a:endParaRPr lang="ko-KR" altLang="en-US" sz="1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ED2FEE5-359A-4D09-A65A-A5CB95069784}"/>
                  </a:ext>
                </a:extLst>
              </p:cNvPr>
              <p:cNvSpPr txBox="1"/>
              <p:nvPr/>
            </p:nvSpPr>
            <p:spPr>
              <a:xfrm>
                <a:off x="6060090" y="5148319"/>
                <a:ext cx="309235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i="1" dirty="0"/>
                  <a:t>Construct Job demand vector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𝑱𝒐𝒃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600" b="1" i="1" dirty="0"/>
                  <a:t>,</a:t>
                </a:r>
                <a:r>
                  <a:rPr lang="en-US" altLang="ko-K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600" b="1" i="1" dirty="0"/>
                  <a:t>,</a:t>
                </a:r>
                <a:r>
                  <a:rPr lang="en-US" altLang="ko-K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16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𝑱𝒐𝒃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600" b="1" i="1" dirty="0"/>
                  <a:t>,</a:t>
                </a:r>
                <a:r>
                  <a:rPr lang="en-US" altLang="ko-K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600" b="1" i="1" dirty="0"/>
                  <a:t>,</a:t>
                </a:r>
                <a:r>
                  <a:rPr lang="en-US" altLang="ko-K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600" b="1" i="1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ED2FEE5-359A-4D09-A65A-A5CB9506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90" y="5148319"/>
                <a:ext cx="3092358" cy="800219"/>
              </a:xfrm>
              <a:prstGeom prst="rect">
                <a:avLst/>
              </a:prstGeom>
              <a:blipFill>
                <a:blip r:embed="rId2"/>
                <a:stretch>
                  <a:fillRect t="-1527" b="-9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2" name="표 202">
            <a:extLst>
              <a:ext uri="{FF2B5EF4-FFF2-40B4-BE49-F238E27FC236}">
                <a16:creationId xmlns:a16="http://schemas.microsoft.com/office/drawing/2014/main" id="{4D4A618D-0254-47E5-9562-ECBC8DA7D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39484"/>
              </p:ext>
            </p:extLst>
          </p:nvPr>
        </p:nvGraphicFramePr>
        <p:xfrm>
          <a:off x="5699283" y="4627768"/>
          <a:ext cx="7216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8">
                  <a:extLst>
                    <a:ext uri="{9D8B030D-6E8A-4147-A177-3AD203B41FA5}">
                      <a16:colId xmlns:a16="http://schemas.microsoft.com/office/drawing/2014/main" val="3833176238"/>
                    </a:ext>
                  </a:extLst>
                </a:gridCol>
                <a:gridCol w="240538">
                  <a:extLst>
                    <a:ext uri="{9D8B030D-6E8A-4147-A177-3AD203B41FA5}">
                      <a16:colId xmlns:a16="http://schemas.microsoft.com/office/drawing/2014/main" val="3081934243"/>
                    </a:ext>
                  </a:extLst>
                </a:gridCol>
                <a:gridCol w="240538">
                  <a:extLst>
                    <a:ext uri="{9D8B030D-6E8A-4147-A177-3AD203B41FA5}">
                      <a16:colId xmlns:a16="http://schemas.microsoft.com/office/drawing/2014/main" val="172221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26168"/>
                  </a:ext>
                </a:extLst>
              </a:tr>
            </a:tbl>
          </a:graphicData>
        </a:graphic>
      </p:graphicFrame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8FCF7FF1-1342-4038-A6CE-D1F2167B44AB}"/>
              </a:ext>
            </a:extLst>
          </p:cNvPr>
          <p:cNvCxnSpPr>
            <a:cxnSpLocks/>
            <a:stCxn id="202" idx="3"/>
            <a:endCxn id="9" idx="1"/>
          </p:cNvCxnSpPr>
          <p:nvPr/>
        </p:nvCxnSpPr>
        <p:spPr>
          <a:xfrm>
            <a:off x="6420897" y="4813188"/>
            <a:ext cx="654357" cy="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75BC35F5-1CAF-427F-A586-438FC2F3E722}"/>
              </a:ext>
            </a:extLst>
          </p:cNvPr>
          <p:cNvSpPr txBox="1"/>
          <p:nvPr/>
        </p:nvSpPr>
        <p:spPr>
          <a:xfrm>
            <a:off x="4616029" y="4336694"/>
            <a:ext cx="2861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/>
              <a:t>Scheduling queue</a:t>
            </a:r>
            <a:endParaRPr lang="ko-KR" altLang="en-US" sz="1200" b="1" i="1" dirty="0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75A7C5B5-6C43-4D45-A3DE-C24664DC3F37}"/>
              </a:ext>
            </a:extLst>
          </p:cNvPr>
          <p:cNvGrpSpPr/>
          <p:nvPr/>
        </p:nvGrpSpPr>
        <p:grpSpPr>
          <a:xfrm>
            <a:off x="9337461" y="3255629"/>
            <a:ext cx="1102676" cy="1232108"/>
            <a:chOff x="9337461" y="3255629"/>
            <a:chExt cx="1102676" cy="1232108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D18245B4-0EF3-47D5-97E0-131117578427}"/>
                </a:ext>
              </a:extLst>
            </p:cNvPr>
            <p:cNvSpPr/>
            <p:nvPr/>
          </p:nvSpPr>
          <p:spPr>
            <a:xfrm>
              <a:off x="9337461" y="3255629"/>
              <a:ext cx="1102676" cy="12321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3A29D664-D674-4B20-802E-9FE459A1A4DB}"/>
                </a:ext>
              </a:extLst>
            </p:cNvPr>
            <p:cNvSpPr/>
            <p:nvPr/>
          </p:nvSpPr>
          <p:spPr>
            <a:xfrm>
              <a:off x="9626611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B29112B-EB3D-492F-A5ED-25530D753E7A}"/>
                </a:ext>
              </a:extLst>
            </p:cNvPr>
            <p:cNvSpPr/>
            <p:nvPr/>
          </p:nvSpPr>
          <p:spPr>
            <a:xfrm>
              <a:off x="9392036" y="355663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3D685AE9-4DF5-4EBC-9B3D-D8777B256A0B}"/>
                </a:ext>
              </a:extLst>
            </p:cNvPr>
            <p:cNvSpPr/>
            <p:nvPr/>
          </p:nvSpPr>
          <p:spPr>
            <a:xfrm>
              <a:off x="9627691" y="3556597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C3D305B8-C219-47F8-9BA8-F96F2A74C7C4}"/>
                </a:ext>
              </a:extLst>
            </p:cNvPr>
            <p:cNvSpPr/>
            <p:nvPr/>
          </p:nvSpPr>
          <p:spPr>
            <a:xfrm>
              <a:off x="9392036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4AF14E5-B94D-441A-98FB-6E82020284C2}"/>
                </a:ext>
              </a:extLst>
            </p:cNvPr>
            <p:cNvSpPr/>
            <p:nvPr/>
          </p:nvSpPr>
          <p:spPr>
            <a:xfrm>
              <a:off x="9392825" y="380919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608023FC-7F79-4D6B-B6DE-998A4C69826A}"/>
                </a:ext>
              </a:extLst>
            </p:cNvPr>
            <p:cNvSpPr/>
            <p:nvPr/>
          </p:nvSpPr>
          <p:spPr>
            <a:xfrm>
              <a:off x="9392825" y="396970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B663C252-93F0-4A59-A022-0905E0F73647}"/>
                </a:ext>
              </a:extLst>
            </p:cNvPr>
            <p:cNvSpPr/>
            <p:nvPr/>
          </p:nvSpPr>
          <p:spPr>
            <a:xfrm>
              <a:off x="9392825" y="4129085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D03B13EE-3720-473D-8AF2-43B0948EF54E}"/>
                </a:ext>
              </a:extLst>
            </p:cNvPr>
            <p:cNvSpPr/>
            <p:nvPr/>
          </p:nvSpPr>
          <p:spPr>
            <a:xfrm>
              <a:off x="9392825" y="4291306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449B98-BE88-40D0-958D-953CC359BCB7}"/>
                </a:ext>
              </a:extLst>
            </p:cNvPr>
            <p:cNvSpPr/>
            <p:nvPr/>
          </p:nvSpPr>
          <p:spPr>
            <a:xfrm>
              <a:off x="9858926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B7AF9E3-5CB9-4F0B-A39C-A2027A60ABFD}"/>
                </a:ext>
              </a:extLst>
            </p:cNvPr>
            <p:cNvSpPr/>
            <p:nvPr/>
          </p:nvSpPr>
          <p:spPr>
            <a:xfrm>
              <a:off x="9971697" y="3323158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FE7A42F-44DC-429D-9C6F-7DAF389697CA}"/>
                </a:ext>
              </a:extLst>
            </p:cNvPr>
            <p:cNvSpPr/>
            <p:nvPr/>
          </p:nvSpPr>
          <p:spPr>
            <a:xfrm>
              <a:off x="10082078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FEDD766F-DB75-46C1-8CB8-30D0CBBA8A1C}"/>
                </a:ext>
              </a:extLst>
            </p:cNvPr>
            <p:cNvSpPr/>
            <p:nvPr/>
          </p:nvSpPr>
          <p:spPr>
            <a:xfrm>
              <a:off x="10191774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F38B4026-1A68-47C1-9035-76C920126689}"/>
                </a:ext>
              </a:extLst>
            </p:cNvPr>
            <p:cNvSpPr/>
            <p:nvPr/>
          </p:nvSpPr>
          <p:spPr>
            <a:xfrm>
              <a:off x="10296731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EF8C4CD5-F4CE-4849-A8F8-53F739DF10BF}"/>
              </a:ext>
            </a:extLst>
          </p:cNvPr>
          <p:cNvGrpSpPr/>
          <p:nvPr/>
        </p:nvGrpSpPr>
        <p:grpSpPr>
          <a:xfrm>
            <a:off x="10642328" y="3261543"/>
            <a:ext cx="1102676" cy="1232108"/>
            <a:chOff x="9337461" y="3255629"/>
            <a:chExt cx="1102676" cy="1232108"/>
          </a:xfrm>
        </p:grpSpPr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ED42A424-5B9B-40A9-A218-B8B03B906265}"/>
                </a:ext>
              </a:extLst>
            </p:cNvPr>
            <p:cNvSpPr/>
            <p:nvPr/>
          </p:nvSpPr>
          <p:spPr>
            <a:xfrm>
              <a:off x="9337461" y="3255629"/>
              <a:ext cx="1102676" cy="12321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9BE8351-F548-4C71-98E2-7A0BD06EA434}"/>
                </a:ext>
              </a:extLst>
            </p:cNvPr>
            <p:cNvSpPr/>
            <p:nvPr/>
          </p:nvSpPr>
          <p:spPr>
            <a:xfrm>
              <a:off x="9626611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BD5C5E8B-CA29-4363-8A98-D9DC53114301}"/>
                </a:ext>
              </a:extLst>
            </p:cNvPr>
            <p:cNvSpPr/>
            <p:nvPr/>
          </p:nvSpPr>
          <p:spPr>
            <a:xfrm>
              <a:off x="9392036" y="355663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96AA68D3-B8E8-4802-A6AD-712C91EEC326}"/>
                </a:ext>
              </a:extLst>
            </p:cNvPr>
            <p:cNvSpPr/>
            <p:nvPr/>
          </p:nvSpPr>
          <p:spPr>
            <a:xfrm>
              <a:off x="9627691" y="3556597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61DA40F2-0DF9-4620-B578-5FD4E02BE5D8}"/>
                </a:ext>
              </a:extLst>
            </p:cNvPr>
            <p:cNvSpPr/>
            <p:nvPr/>
          </p:nvSpPr>
          <p:spPr>
            <a:xfrm>
              <a:off x="9392036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67FD2ECF-04CB-4B0E-9924-DF29630F36F1}"/>
                </a:ext>
              </a:extLst>
            </p:cNvPr>
            <p:cNvSpPr/>
            <p:nvPr/>
          </p:nvSpPr>
          <p:spPr>
            <a:xfrm>
              <a:off x="9392825" y="380919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EB4DE0F9-1B6C-474C-AFF1-82FC759AA9C9}"/>
                </a:ext>
              </a:extLst>
            </p:cNvPr>
            <p:cNvSpPr/>
            <p:nvPr/>
          </p:nvSpPr>
          <p:spPr>
            <a:xfrm>
              <a:off x="9392825" y="396970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7F4423D4-BCD6-417D-852D-34027EEF310C}"/>
                </a:ext>
              </a:extLst>
            </p:cNvPr>
            <p:cNvSpPr/>
            <p:nvPr/>
          </p:nvSpPr>
          <p:spPr>
            <a:xfrm>
              <a:off x="9392825" y="4129085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9668FC1-DFDA-4EDD-BD4A-6C6836B194A7}"/>
                </a:ext>
              </a:extLst>
            </p:cNvPr>
            <p:cNvSpPr/>
            <p:nvPr/>
          </p:nvSpPr>
          <p:spPr>
            <a:xfrm>
              <a:off x="9392825" y="4291306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186E523F-51DC-483D-BE15-390D65EED25D}"/>
                </a:ext>
              </a:extLst>
            </p:cNvPr>
            <p:cNvSpPr/>
            <p:nvPr/>
          </p:nvSpPr>
          <p:spPr>
            <a:xfrm>
              <a:off x="9858926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2E9EDD59-A81B-4639-B83D-F59845716A28}"/>
                </a:ext>
              </a:extLst>
            </p:cNvPr>
            <p:cNvSpPr/>
            <p:nvPr/>
          </p:nvSpPr>
          <p:spPr>
            <a:xfrm>
              <a:off x="9971697" y="3323158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56E277C6-92C0-4549-881C-02B15F08422E}"/>
                </a:ext>
              </a:extLst>
            </p:cNvPr>
            <p:cNvSpPr/>
            <p:nvPr/>
          </p:nvSpPr>
          <p:spPr>
            <a:xfrm>
              <a:off x="10082078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C37D1F9-C7D4-4AB2-87CE-3902F920F965}"/>
                </a:ext>
              </a:extLst>
            </p:cNvPr>
            <p:cNvSpPr/>
            <p:nvPr/>
          </p:nvSpPr>
          <p:spPr>
            <a:xfrm>
              <a:off x="10191774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7A1994B4-A859-4037-AA19-A284F9ED4E37}"/>
                </a:ext>
              </a:extLst>
            </p:cNvPr>
            <p:cNvSpPr/>
            <p:nvPr/>
          </p:nvSpPr>
          <p:spPr>
            <a:xfrm>
              <a:off x="10296731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7130ACA4-48E1-418A-8A40-EE21B6D7434D}"/>
              </a:ext>
            </a:extLst>
          </p:cNvPr>
          <p:cNvGrpSpPr/>
          <p:nvPr/>
        </p:nvGrpSpPr>
        <p:grpSpPr>
          <a:xfrm>
            <a:off x="9341690" y="4606326"/>
            <a:ext cx="1102676" cy="1232108"/>
            <a:chOff x="9337461" y="3255629"/>
            <a:chExt cx="1102676" cy="1232108"/>
          </a:xfrm>
        </p:grpSpPr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53BA6EE-F6AB-4D1C-B677-30360562ABCA}"/>
                </a:ext>
              </a:extLst>
            </p:cNvPr>
            <p:cNvSpPr/>
            <p:nvPr/>
          </p:nvSpPr>
          <p:spPr>
            <a:xfrm>
              <a:off x="9337461" y="3255629"/>
              <a:ext cx="1102676" cy="12321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9DB995C-2FF7-4A3A-81E2-9244443FB131}"/>
                </a:ext>
              </a:extLst>
            </p:cNvPr>
            <p:cNvSpPr/>
            <p:nvPr/>
          </p:nvSpPr>
          <p:spPr>
            <a:xfrm>
              <a:off x="9626611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C6A99C08-99DD-4E9C-A7FA-365956669BF6}"/>
                </a:ext>
              </a:extLst>
            </p:cNvPr>
            <p:cNvSpPr/>
            <p:nvPr/>
          </p:nvSpPr>
          <p:spPr>
            <a:xfrm>
              <a:off x="9392036" y="355663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590B2C10-4084-4F35-8501-78817C0BB60C}"/>
                </a:ext>
              </a:extLst>
            </p:cNvPr>
            <p:cNvSpPr/>
            <p:nvPr/>
          </p:nvSpPr>
          <p:spPr>
            <a:xfrm>
              <a:off x="9627691" y="3556597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938D36A-D200-4B15-BEE2-CB242DC1001A}"/>
                </a:ext>
              </a:extLst>
            </p:cNvPr>
            <p:cNvSpPr/>
            <p:nvPr/>
          </p:nvSpPr>
          <p:spPr>
            <a:xfrm>
              <a:off x="9392036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B6BBB8D-B6C2-4B9A-B0F5-6755DFBC85FD}"/>
                </a:ext>
              </a:extLst>
            </p:cNvPr>
            <p:cNvSpPr/>
            <p:nvPr/>
          </p:nvSpPr>
          <p:spPr>
            <a:xfrm>
              <a:off x="9392825" y="380919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2FDC2CB6-98A9-4375-A475-532AB0EB37CA}"/>
                </a:ext>
              </a:extLst>
            </p:cNvPr>
            <p:cNvSpPr/>
            <p:nvPr/>
          </p:nvSpPr>
          <p:spPr>
            <a:xfrm>
              <a:off x="9392825" y="396970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F81F63C0-992C-445E-B37D-07B8320361CC}"/>
                </a:ext>
              </a:extLst>
            </p:cNvPr>
            <p:cNvSpPr/>
            <p:nvPr/>
          </p:nvSpPr>
          <p:spPr>
            <a:xfrm>
              <a:off x="9392825" y="4129085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C4A2B180-7557-4CBE-93DE-0C4C798A7D68}"/>
                </a:ext>
              </a:extLst>
            </p:cNvPr>
            <p:cNvSpPr/>
            <p:nvPr/>
          </p:nvSpPr>
          <p:spPr>
            <a:xfrm>
              <a:off x="9392825" y="4291306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12B338B3-4BC5-4355-9890-0A9A15DAB272}"/>
                </a:ext>
              </a:extLst>
            </p:cNvPr>
            <p:cNvSpPr/>
            <p:nvPr/>
          </p:nvSpPr>
          <p:spPr>
            <a:xfrm>
              <a:off x="9858926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15EE0E7-D60F-4020-A015-4C7571B24076}"/>
                </a:ext>
              </a:extLst>
            </p:cNvPr>
            <p:cNvSpPr/>
            <p:nvPr/>
          </p:nvSpPr>
          <p:spPr>
            <a:xfrm>
              <a:off x="9971697" y="3323158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B15EFAC-751C-454F-88BA-61DB7BC436FB}"/>
                </a:ext>
              </a:extLst>
            </p:cNvPr>
            <p:cNvSpPr/>
            <p:nvPr/>
          </p:nvSpPr>
          <p:spPr>
            <a:xfrm>
              <a:off x="10082078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C32B416-CE1B-4397-9BEA-211EE0F32CBC}"/>
                </a:ext>
              </a:extLst>
            </p:cNvPr>
            <p:cNvSpPr/>
            <p:nvPr/>
          </p:nvSpPr>
          <p:spPr>
            <a:xfrm>
              <a:off x="10191774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6697A08B-57F2-4239-927F-FD4DD74F6360}"/>
                </a:ext>
              </a:extLst>
            </p:cNvPr>
            <p:cNvSpPr/>
            <p:nvPr/>
          </p:nvSpPr>
          <p:spPr>
            <a:xfrm>
              <a:off x="10296731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273C1EBE-E957-4326-AD4A-BF3BB1B2439C}"/>
              </a:ext>
            </a:extLst>
          </p:cNvPr>
          <p:cNvGrpSpPr/>
          <p:nvPr/>
        </p:nvGrpSpPr>
        <p:grpSpPr>
          <a:xfrm>
            <a:off x="10646557" y="4612240"/>
            <a:ext cx="1102676" cy="1232108"/>
            <a:chOff x="9337461" y="3255629"/>
            <a:chExt cx="1102676" cy="1232108"/>
          </a:xfrm>
        </p:grpSpPr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84F2237F-F5F7-4B23-8EC2-72D564BAE699}"/>
                </a:ext>
              </a:extLst>
            </p:cNvPr>
            <p:cNvSpPr/>
            <p:nvPr/>
          </p:nvSpPr>
          <p:spPr>
            <a:xfrm>
              <a:off x="9337461" y="3255629"/>
              <a:ext cx="1102676" cy="12321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C2D91C6C-49AD-461A-9BE4-028DCC171CC6}"/>
                </a:ext>
              </a:extLst>
            </p:cNvPr>
            <p:cNvSpPr/>
            <p:nvPr/>
          </p:nvSpPr>
          <p:spPr>
            <a:xfrm>
              <a:off x="9626611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F44C85E-EE82-4FD7-9EFA-62B45D038D6C}"/>
                </a:ext>
              </a:extLst>
            </p:cNvPr>
            <p:cNvSpPr/>
            <p:nvPr/>
          </p:nvSpPr>
          <p:spPr>
            <a:xfrm>
              <a:off x="9392036" y="355663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3B611FC4-19FB-4F18-BBCF-A7CB9A0EF31A}"/>
                </a:ext>
              </a:extLst>
            </p:cNvPr>
            <p:cNvSpPr/>
            <p:nvPr/>
          </p:nvSpPr>
          <p:spPr>
            <a:xfrm>
              <a:off x="9627691" y="3556597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563BB9C8-5D94-4366-B81B-4D77A6A86978}"/>
                </a:ext>
              </a:extLst>
            </p:cNvPr>
            <p:cNvSpPr/>
            <p:nvPr/>
          </p:nvSpPr>
          <p:spPr>
            <a:xfrm>
              <a:off x="9392036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F053A7FA-6184-40D7-8711-85A692F979FB}"/>
                </a:ext>
              </a:extLst>
            </p:cNvPr>
            <p:cNvSpPr/>
            <p:nvPr/>
          </p:nvSpPr>
          <p:spPr>
            <a:xfrm>
              <a:off x="9392825" y="380919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CB7B3045-F01B-4F27-B2CC-43F680FCC78E}"/>
                </a:ext>
              </a:extLst>
            </p:cNvPr>
            <p:cNvSpPr/>
            <p:nvPr/>
          </p:nvSpPr>
          <p:spPr>
            <a:xfrm>
              <a:off x="9392825" y="396970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61D170BC-BCAB-412C-9EB6-CE3D433463B2}"/>
                </a:ext>
              </a:extLst>
            </p:cNvPr>
            <p:cNvSpPr/>
            <p:nvPr/>
          </p:nvSpPr>
          <p:spPr>
            <a:xfrm>
              <a:off x="9392825" y="4129085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6E1F991-6026-4964-9267-608504EA3FA6}"/>
                </a:ext>
              </a:extLst>
            </p:cNvPr>
            <p:cNvSpPr/>
            <p:nvPr/>
          </p:nvSpPr>
          <p:spPr>
            <a:xfrm>
              <a:off x="9392825" y="4291306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5E9B6C39-A09E-4886-B99E-D8F0A17F9A12}"/>
                </a:ext>
              </a:extLst>
            </p:cNvPr>
            <p:cNvSpPr/>
            <p:nvPr/>
          </p:nvSpPr>
          <p:spPr>
            <a:xfrm>
              <a:off x="9858926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F29B6994-731F-4890-B0D4-001A70ECF76A}"/>
                </a:ext>
              </a:extLst>
            </p:cNvPr>
            <p:cNvSpPr/>
            <p:nvPr/>
          </p:nvSpPr>
          <p:spPr>
            <a:xfrm>
              <a:off x="9971697" y="3323158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7F7776A7-4703-4F34-8C3C-BC978C239171}"/>
                </a:ext>
              </a:extLst>
            </p:cNvPr>
            <p:cNvSpPr/>
            <p:nvPr/>
          </p:nvSpPr>
          <p:spPr>
            <a:xfrm>
              <a:off x="10082078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175D831E-983D-4FBD-AE60-8B8229F0CD84}"/>
                </a:ext>
              </a:extLst>
            </p:cNvPr>
            <p:cNvSpPr/>
            <p:nvPr/>
          </p:nvSpPr>
          <p:spPr>
            <a:xfrm>
              <a:off x="10191774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8E1CC8A-4599-461A-8A86-3B79D2BC238E}"/>
                </a:ext>
              </a:extLst>
            </p:cNvPr>
            <p:cNvSpPr/>
            <p:nvPr/>
          </p:nvSpPr>
          <p:spPr>
            <a:xfrm>
              <a:off x="10296731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93F331CA-2197-4F50-83FE-D6371C8B534C}"/>
              </a:ext>
            </a:extLst>
          </p:cNvPr>
          <p:cNvSpPr/>
          <p:nvPr/>
        </p:nvSpPr>
        <p:spPr>
          <a:xfrm>
            <a:off x="9913041" y="6042098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98104C5-904F-4D14-90C5-A48ECA5B7906}"/>
              </a:ext>
            </a:extLst>
          </p:cNvPr>
          <p:cNvSpPr txBox="1"/>
          <p:nvPr/>
        </p:nvSpPr>
        <p:spPr>
          <a:xfrm>
            <a:off x="9507637" y="5958816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GPU</a:t>
            </a:r>
            <a:endParaRPr lang="ko-KR" altLang="en-US" sz="1400" b="1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AFFE1D67-3FB2-4DAF-819A-5D1AECFBE391}"/>
              </a:ext>
            </a:extLst>
          </p:cNvPr>
          <p:cNvSpPr/>
          <p:nvPr/>
        </p:nvSpPr>
        <p:spPr>
          <a:xfrm>
            <a:off x="10676724" y="6035189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064C241-D6AC-41EC-9944-852D0DD9B516}"/>
              </a:ext>
            </a:extLst>
          </p:cNvPr>
          <p:cNvSpPr txBox="1"/>
          <p:nvPr/>
        </p:nvSpPr>
        <p:spPr>
          <a:xfrm>
            <a:off x="10410884" y="5957540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Memory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043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Synergy-TUNE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Synergy-TUNE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picks the server with the least amount of free resources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Just fit the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job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demand vector</a:t>
            </a:r>
            <a:r>
              <a:rPr lang="en-US" altLang="ko-KR" b="1" i="1" dirty="0" smtClean="0">
                <a:solidFill>
                  <a:srgbClr val="3B3B3B"/>
                </a:solidFill>
                <a:cs typeface="lato"/>
              </a:rPr>
              <a:t>(</a:t>
            </a:r>
            <a:r>
              <a:rPr lang="en-US" altLang="ko-KR" b="1" i="1" dirty="0" err="1" smtClean="0">
                <a:solidFill>
                  <a:srgbClr val="3B3B3B"/>
                </a:solidFill>
                <a:cs typeface="lato"/>
              </a:rPr>
              <a:t>jdv</a:t>
            </a:r>
            <a:r>
              <a:rPr lang="en-US" altLang="ko-KR" b="1" i="1" dirty="0" smtClean="0">
                <a:solidFill>
                  <a:srgbClr val="3B3B3B"/>
                </a:solidFill>
                <a:cs typeface="lato"/>
              </a:rPr>
              <a:t>)</a:t>
            </a:r>
            <a:endParaRPr lang="en-US" altLang="ko-KR" b="1" i="1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If it is multi-GPU job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Find the minimum set of server with sufficient GPU that can fit </a:t>
            </a:r>
            <a:r>
              <a:rPr lang="en-US" altLang="ko-KR" b="1" i="1" dirty="0" err="1">
                <a:solidFill>
                  <a:srgbClr val="3B3B3B"/>
                </a:solidFill>
                <a:cs typeface="lato"/>
              </a:rPr>
              <a:t>jdv</a:t>
            </a:r>
            <a:endParaRPr lang="en-US" altLang="ko-KR" b="1" i="1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584E05-2C38-4D9D-9F82-8BD95EC4C203}"/>
              </a:ext>
            </a:extLst>
          </p:cNvPr>
          <p:cNvSpPr/>
          <p:nvPr/>
        </p:nvSpPr>
        <p:spPr>
          <a:xfrm>
            <a:off x="6239971" y="4317755"/>
            <a:ext cx="1062031" cy="588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Synergy</a:t>
            </a:r>
            <a:endParaRPr lang="en-US" altLang="ko-KR" b="1" i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TUNE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6D54FE-27C5-40A5-927D-A54D6407FF84}"/>
              </a:ext>
            </a:extLst>
          </p:cNvPr>
          <p:cNvSpPr txBox="1"/>
          <p:nvPr/>
        </p:nvSpPr>
        <p:spPr>
          <a:xfrm>
            <a:off x="4859113" y="3844066"/>
            <a:ext cx="410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1" dirty="0"/>
              <a:t>④ </a:t>
            </a:r>
            <a:r>
              <a:rPr lang="en-US" altLang="ko-KR" sz="1600" b="1" i="1" dirty="0"/>
              <a:t>Select</a:t>
            </a:r>
            <a:r>
              <a:rPr lang="ko-KR" altLang="en-US" sz="1600" b="1" i="1" dirty="0"/>
              <a:t> </a:t>
            </a:r>
            <a:r>
              <a:rPr lang="en-US" altLang="ko-KR" sz="1600" b="1" i="1" dirty="0"/>
              <a:t>least free server that fit with </a:t>
            </a:r>
            <a:r>
              <a:rPr lang="en-US" altLang="ko-KR" sz="1600" b="1" i="1" dirty="0" err="1"/>
              <a:t>j</a:t>
            </a:r>
            <a:r>
              <a:rPr lang="en-US" altLang="ko-KR" sz="1600" b="1" i="1" dirty="0" err="1" smtClean="0"/>
              <a:t>dv</a:t>
            </a:r>
            <a:endParaRPr lang="ko-KR" altLang="en-US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ED2FEE5-359A-4D09-A65A-A5CB95069784}"/>
                  </a:ext>
                </a:extLst>
              </p:cNvPr>
              <p:cNvSpPr txBox="1"/>
              <p:nvPr/>
            </p:nvSpPr>
            <p:spPr>
              <a:xfrm>
                <a:off x="5224807" y="4944328"/>
                <a:ext cx="309235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i="1" dirty="0"/>
                  <a:t>Job sort by Job demand vector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𝑱𝒐𝒃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600" b="1" i="1" dirty="0"/>
                  <a:t>,</a:t>
                </a:r>
                <a:r>
                  <a:rPr lang="en-US" altLang="ko-K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600" b="1" i="1" dirty="0"/>
                  <a:t>,</a:t>
                </a:r>
                <a:r>
                  <a:rPr lang="en-US" altLang="ko-K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16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𝑱𝒐𝒃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600" b="1" i="1" dirty="0"/>
                  <a:t>,</a:t>
                </a:r>
                <a:r>
                  <a:rPr lang="en-US" altLang="ko-K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600" b="1" i="1" dirty="0"/>
                  <a:t>,</a:t>
                </a:r>
                <a:r>
                  <a:rPr lang="en-US" altLang="ko-K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600" b="1" i="1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ED2FEE5-359A-4D09-A65A-A5CB9506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07" y="4944328"/>
                <a:ext cx="3092358" cy="800219"/>
              </a:xfrm>
              <a:prstGeom prst="rect">
                <a:avLst/>
              </a:prstGeom>
              <a:blipFill>
                <a:blip r:embed="rId2"/>
                <a:stretch>
                  <a:fillRect t="-1527" b="-9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2" name="표 202">
            <a:extLst>
              <a:ext uri="{FF2B5EF4-FFF2-40B4-BE49-F238E27FC236}">
                <a16:creationId xmlns:a16="http://schemas.microsoft.com/office/drawing/2014/main" id="{4D4A618D-0254-47E5-9562-ECBC8DA7D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75851"/>
              </p:ext>
            </p:extLst>
          </p:nvPr>
        </p:nvGraphicFramePr>
        <p:xfrm>
          <a:off x="4864000" y="4423777"/>
          <a:ext cx="7216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8">
                  <a:extLst>
                    <a:ext uri="{9D8B030D-6E8A-4147-A177-3AD203B41FA5}">
                      <a16:colId xmlns:a16="http://schemas.microsoft.com/office/drawing/2014/main" val="3833176238"/>
                    </a:ext>
                  </a:extLst>
                </a:gridCol>
                <a:gridCol w="240538">
                  <a:extLst>
                    <a:ext uri="{9D8B030D-6E8A-4147-A177-3AD203B41FA5}">
                      <a16:colId xmlns:a16="http://schemas.microsoft.com/office/drawing/2014/main" val="3081934243"/>
                    </a:ext>
                  </a:extLst>
                </a:gridCol>
                <a:gridCol w="240538">
                  <a:extLst>
                    <a:ext uri="{9D8B030D-6E8A-4147-A177-3AD203B41FA5}">
                      <a16:colId xmlns:a16="http://schemas.microsoft.com/office/drawing/2014/main" val="172221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26168"/>
                  </a:ext>
                </a:extLst>
              </a:tr>
            </a:tbl>
          </a:graphicData>
        </a:graphic>
      </p:graphicFrame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8FCF7FF1-1342-4038-A6CE-D1F2167B44AB}"/>
              </a:ext>
            </a:extLst>
          </p:cNvPr>
          <p:cNvCxnSpPr>
            <a:cxnSpLocks/>
            <a:stCxn id="202" idx="3"/>
            <a:endCxn id="9" idx="1"/>
          </p:cNvCxnSpPr>
          <p:nvPr/>
        </p:nvCxnSpPr>
        <p:spPr>
          <a:xfrm>
            <a:off x="5585614" y="4609197"/>
            <a:ext cx="654357" cy="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75BC35F5-1CAF-427F-A586-438FC2F3E722}"/>
              </a:ext>
            </a:extLst>
          </p:cNvPr>
          <p:cNvSpPr txBox="1"/>
          <p:nvPr/>
        </p:nvSpPr>
        <p:spPr>
          <a:xfrm>
            <a:off x="2855031" y="4128000"/>
            <a:ext cx="2861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/>
              <a:t>Scheduling queue</a:t>
            </a:r>
            <a:endParaRPr lang="ko-KR" altLang="en-US" sz="1200" b="1" i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DB9BE38-D607-47AB-914F-07083A9706E4}"/>
              </a:ext>
            </a:extLst>
          </p:cNvPr>
          <p:cNvSpPr txBox="1"/>
          <p:nvPr/>
        </p:nvSpPr>
        <p:spPr>
          <a:xfrm>
            <a:off x="8750245" y="5953677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CPU</a:t>
            </a:r>
            <a:endParaRPr lang="ko-KR" altLang="en-US" sz="1400" b="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0DA35CB-E80A-435B-9C9B-7198C127E8F5}"/>
              </a:ext>
            </a:extLst>
          </p:cNvPr>
          <p:cNvSpPr/>
          <p:nvPr/>
        </p:nvSpPr>
        <p:spPr>
          <a:xfrm>
            <a:off x="9163663" y="3136980"/>
            <a:ext cx="2737757" cy="2784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BF726FA8-A34E-4822-B1E7-C7E553F594E0}"/>
              </a:ext>
            </a:extLst>
          </p:cNvPr>
          <p:cNvSpPr/>
          <p:nvPr/>
        </p:nvSpPr>
        <p:spPr>
          <a:xfrm>
            <a:off x="9165023" y="602827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876FDCE-3244-49E5-B0B5-B5AEFCC274AA}"/>
              </a:ext>
            </a:extLst>
          </p:cNvPr>
          <p:cNvGrpSpPr/>
          <p:nvPr/>
        </p:nvGrpSpPr>
        <p:grpSpPr>
          <a:xfrm>
            <a:off x="9337461" y="3255629"/>
            <a:ext cx="1102676" cy="1232108"/>
            <a:chOff x="9337461" y="3255629"/>
            <a:chExt cx="1102676" cy="1232108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A379E58-C213-496E-8F59-FC2274327898}"/>
                </a:ext>
              </a:extLst>
            </p:cNvPr>
            <p:cNvSpPr/>
            <p:nvPr/>
          </p:nvSpPr>
          <p:spPr>
            <a:xfrm>
              <a:off x="9337461" y="3255629"/>
              <a:ext cx="1102676" cy="12321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B96AD70-252E-4202-A824-49AEFEEE74E0}"/>
                </a:ext>
              </a:extLst>
            </p:cNvPr>
            <p:cNvSpPr/>
            <p:nvPr/>
          </p:nvSpPr>
          <p:spPr>
            <a:xfrm>
              <a:off x="9626611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2A3CC337-0ECE-4C9F-8B8C-BC87C157A69C}"/>
                </a:ext>
              </a:extLst>
            </p:cNvPr>
            <p:cNvSpPr/>
            <p:nvPr/>
          </p:nvSpPr>
          <p:spPr>
            <a:xfrm>
              <a:off x="9392036" y="355663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C92DD3F-BA48-4DF9-B10D-E8257674B7F8}"/>
                </a:ext>
              </a:extLst>
            </p:cNvPr>
            <p:cNvSpPr/>
            <p:nvPr/>
          </p:nvSpPr>
          <p:spPr>
            <a:xfrm>
              <a:off x="9627691" y="3556597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49D811C-050F-4B54-8731-581E36852A1C}"/>
                </a:ext>
              </a:extLst>
            </p:cNvPr>
            <p:cNvSpPr/>
            <p:nvPr/>
          </p:nvSpPr>
          <p:spPr>
            <a:xfrm>
              <a:off x="9392036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1C49036-808C-41B6-B13C-7BF4932DE5D0}"/>
                </a:ext>
              </a:extLst>
            </p:cNvPr>
            <p:cNvSpPr/>
            <p:nvPr/>
          </p:nvSpPr>
          <p:spPr>
            <a:xfrm>
              <a:off x="9392825" y="380919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AD1B15B-DCEF-4649-B311-C71AD4528B8B}"/>
                </a:ext>
              </a:extLst>
            </p:cNvPr>
            <p:cNvSpPr/>
            <p:nvPr/>
          </p:nvSpPr>
          <p:spPr>
            <a:xfrm>
              <a:off x="9392825" y="396970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E8D7250-5E1D-480E-9009-0652E228044A}"/>
                </a:ext>
              </a:extLst>
            </p:cNvPr>
            <p:cNvSpPr/>
            <p:nvPr/>
          </p:nvSpPr>
          <p:spPr>
            <a:xfrm>
              <a:off x="9392825" y="4129085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77A6EC4E-27F3-4806-BCB4-9CFECBCD6575}"/>
                </a:ext>
              </a:extLst>
            </p:cNvPr>
            <p:cNvSpPr/>
            <p:nvPr/>
          </p:nvSpPr>
          <p:spPr>
            <a:xfrm>
              <a:off x="9392825" y="4291306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1160DAD-BDE0-4D61-976F-12FEEB071976}"/>
                </a:ext>
              </a:extLst>
            </p:cNvPr>
            <p:cNvSpPr/>
            <p:nvPr/>
          </p:nvSpPr>
          <p:spPr>
            <a:xfrm>
              <a:off x="9858926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381B566-4C4E-43C5-ABE7-5D6A715E4B37}"/>
                </a:ext>
              </a:extLst>
            </p:cNvPr>
            <p:cNvSpPr/>
            <p:nvPr/>
          </p:nvSpPr>
          <p:spPr>
            <a:xfrm>
              <a:off x="9971697" y="3323158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EF674A4-6001-4022-BFEC-ED61130C9568}"/>
                </a:ext>
              </a:extLst>
            </p:cNvPr>
            <p:cNvSpPr/>
            <p:nvPr/>
          </p:nvSpPr>
          <p:spPr>
            <a:xfrm>
              <a:off x="10082078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9CDAD1C4-D701-43AA-AB70-BC294EE5A375}"/>
                </a:ext>
              </a:extLst>
            </p:cNvPr>
            <p:cNvSpPr/>
            <p:nvPr/>
          </p:nvSpPr>
          <p:spPr>
            <a:xfrm>
              <a:off x="10191774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D330DDC9-D286-4DE1-8D24-E7D34A4EC130}"/>
                </a:ext>
              </a:extLst>
            </p:cNvPr>
            <p:cNvSpPr/>
            <p:nvPr/>
          </p:nvSpPr>
          <p:spPr>
            <a:xfrm>
              <a:off x="10296731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727B5EF3-7D86-49A5-B1EC-94863BD85454}"/>
              </a:ext>
            </a:extLst>
          </p:cNvPr>
          <p:cNvGrpSpPr/>
          <p:nvPr/>
        </p:nvGrpSpPr>
        <p:grpSpPr>
          <a:xfrm>
            <a:off x="10642328" y="3261543"/>
            <a:ext cx="1102676" cy="1232108"/>
            <a:chOff x="9337461" y="3255629"/>
            <a:chExt cx="1102676" cy="1232108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826DAA87-5E5A-4C96-80C4-A093B22F0C64}"/>
                </a:ext>
              </a:extLst>
            </p:cNvPr>
            <p:cNvSpPr/>
            <p:nvPr/>
          </p:nvSpPr>
          <p:spPr>
            <a:xfrm>
              <a:off x="9337461" y="3255629"/>
              <a:ext cx="1102676" cy="12321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63CF886C-77F6-4448-8C85-C9F12FA578EC}"/>
                </a:ext>
              </a:extLst>
            </p:cNvPr>
            <p:cNvSpPr/>
            <p:nvPr/>
          </p:nvSpPr>
          <p:spPr>
            <a:xfrm>
              <a:off x="9626611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3AE0103-8043-42D0-8225-868D14E86656}"/>
                </a:ext>
              </a:extLst>
            </p:cNvPr>
            <p:cNvSpPr/>
            <p:nvPr/>
          </p:nvSpPr>
          <p:spPr>
            <a:xfrm>
              <a:off x="9392036" y="355663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B2E134F-AC59-41FF-9772-E31092AA8286}"/>
                </a:ext>
              </a:extLst>
            </p:cNvPr>
            <p:cNvSpPr/>
            <p:nvPr/>
          </p:nvSpPr>
          <p:spPr>
            <a:xfrm>
              <a:off x="9627691" y="3556597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BBECCCD5-3EB1-40DD-87BF-43AA658DA669}"/>
                </a:ext>
              </a:extLst>
            </p:cNvPr>
            <p:cNvSpPr/>
            <p:nvPr/>
          </p:nvSpPr>
          <p:spPr>
            <a:xfrm>
              <a:off x="9392036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A9A7FF74-7FF9-403C-990B-14329F1A28BE}"/>
                </a:ext>
              </a:extLst>
            </p:cNvPr>
            <p:cNvSpPr/>
            <p:nvPr/>
          </p:nvSpPr>
          <p:spPr>
            <a:xfrm>
              <a:off x="9392825" y="380919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B902A8F-C5E0-4A6B-AD5F-AA6ABB5D1192}"/>
                </a:ext>
              </a:extLst>
            </p:cNvPr>
            <p:cNvSpPr/>
            <p:nvPr/>
          </p:nvSpPr>
          <p:spPr>
            <a:xfrm>
              <a:off x="9392825" y="396970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211F65E2-50CD-435A-9EC4-BA021BBB35B8}"/>
                </a:ext>
              </a:extLst>
            </p:cNvPr>
            <p:cNvSpPr/>
            <p:nvPr/>
          </p:nvSpPr>
          <p:spPr>
            <a:xfrm>
              <a:off x="9392825" y="4129085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B96AF5B0-A94D-4B94-9607-86799658155A}"/>
                </a:ext>
              </a:extLst>
            </p:cNvPr>
            <p:cNvSpPr/>
            <p:nvPr/>
          </p:nvSpPr>
          <p:spPr>
            <a:xfrm>
              <a:off x="9392825" y="4291306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469CA1D-B605-4760-B0BB-1BA54A42A751}"/>
                </a:ext>
              </a:extLst>
            </p:cNvPr>
            <p:cNvSpPr/>
            <p:nvPr/>
          </p:nvSpPr>
          <p:spPr>
            <a:xfrm>
              <a:off x="9858926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9A0F1FF-0A08-47B0-88F7-DE630FBC89EF}"/>
                </a:ext>
              </a:extLst>
            </p:cNvPr>
            <p:cNvSpPr/>
            <p:nvPr/>
          </p:nvSpPr>
          <p:spPr>
            <a:xfrm>
              <a:off x="9971697" y="3323158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1B517B6-1BBE-43E6-A28C-5096826631BC}"/>
                </a:ext>
              </a:extLst>
            </p:cNvPr>
            <p:cNvSpPr/>
            <p:nvPr/>
          </p:nvSpPr>
          <p:spPr>
            <a:xfrm>
              <a:off x="10082078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4282DB85-B523-4DD0-B98F-2BB3459C5B6B}"/>
                </a:ext>
              </a:extLst>
            </p:cNvPr>
            <p:cNvSpPr/>
            <p:nvPr/>
          </p:nvSpPr>
          <p:spPr>
            <a:xfrm>
              <a:off x="10191774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C0EDB389-44EF-4AAB-9893-B7675CD21DED}"/>
                </a:ext>
              </a:extLst>
            </p:cNvPr>
            <p:cNvSpPr/>
            <p:nvPr/>
          </p:nvSpPr>
          <p:spPr>
            <a:xfrm>
              <a:off x="10296731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E0249380-2FA8-4184-9CFA-E6EFB4DB2A13}"/>
              </a:ext>
            </a:extLst>
          </p:cNvPr>
          <p:cNvGrpSpPr/>
          <p:nvPr/>
        </p:nvGrpSpPr>
        <p:grpSpPr>
          <a:xfrm>
            <a:off x="9341690" y="4606326"/>
            <a:ext cx="1102676" cy="1232108"/>
            <a:chOff x="9337461" y="3255629"/>
            <a:chExt cx="1102676" cy="123210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B939CB48-63D3-4D5B-A430-4BE01D88BC51}"/>
                </a:ext>
              </a:extLst>
            </p:cNvPr>
            <p:cNvSpPr/>
            <p:nvPr/>
          </p:nvSpPr>
          <p:spPr>
            <a:xfrm>
              <a:off x="9337461" y="3255629"/>
              <a:ext cx="1102676" cy="12321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E2BE6E2-7B81-4D93-833C-30A9C44F376F}"/>
                </a:ext>
              </a:extLst>
            </p:cNvPr>
            <p:cNvSpPr/>
            <p:nvPr/>
          </p:nvSpPr>
          <p:spPr>
            <a:xfrm>
              <a:off x="9626611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FB7CE28A-3755-49FF-B786-1175F118AE20}"/>
                </a:ext>
              </a:extLst>
            </p:cNvPr>
            <p:cNvSpPr/>
            <p:nvPr/>
          </p:nvSpPr>
          <p:spPr>
            <a:xfrm>
              <a:off x="9392036" y="355663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35C9519-7D3C-4D8D-B8CB-0BE08E40297A}"/>
                </a:ext>
              </a:extLst>
            </p:cNvPr>
            <p:cNvSpPr/>
            <p:nvPr/>
          </p:nvSpPr>
          <p:spPr>
            <a:xfrm>
              <a:off x="9627691" y="3556597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BE127151-C10F-49F1-A5CD-8C6707F87A42}"/>
                </a:ext>
              </a:extLst>
            </p:cNvPr>
            <p:cNvSpPr/>
            <p:nvPr/>
          </p:nvSpPr>
          <p:spPr>
            <a:xfrm>
              <a:off x="9392036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EA054A65-2E4A-4E37-A75B-25C869DA0D72}"/>
                </a:ext>
              </a:extLst>
            </p:cNvPr>
            <p:cNvSpPr/>
            <p:nvPr/>
          </p:nvSpPr>
          <p:spPr>
            <a:xfrm>
              <a:off x="9392825" y="380919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BD4F2243-DD00-497E-9CC6-A27668DF708A}"/>
                </a:ext>
              </a:extLst>
            </p:cNvPr>
            <p:cNvSpPr/>
            <p:nvPr/>
          </p:nvSpPr>
          <p:spPr>
            <a:xfrm>
              <a:off x="9392825" y="396970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E69AC255-DD1F-4F20-8252-A5A4A9A00EBA}"/>
                </a:ext>
              </a:extLst>
            </p:cNvPr>
            <p:cNvSpPr/>
            <p:nvPr/>
          </p:nvSpPr>
          <p:spPr>
            <a:xfrm>
              <a:off x="9392825" y="4129085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F51E275F-4895-4EFD-AA36-F4B8C8F8BA43}"/>
                </a:ext>
              </a:extLst>
            </p:cNvPr>
            <p:cNvSpPr/>
            <p:nvPr/>
          </p:nvSpPr>
          <p:spPr>
            <a:xfrm>
              <a:off x="9392825" y="4291306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F43BD40B-E492-45FE-99A7-EFD09C2B4E30}"/>
                </a:ext>
              </a:extLst>
            </p:cNvPr>
            <p:cNvSpPr/>
            <p:nvPr/>
          </p:nvSpPr>
          <p:spPr>
            <a:xfrm>
              <a:off x="9858926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D92CBE48-D3BA-4BC8-97D5-79817E9551D1}"/>
                </a:ext>
              </a:extLst>
            </p:cNvPr>
            <p:cNvSpPr/>
            <p:nvPr/>
          </p:nvSpPr>
          <p:spPr>
            <a:xfrm>
              <a:off x="9971697" y="3323158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C5E7B635-5398-4E8E-A91F-E74AC5C98CAD}"/>
                </a:ext>
              </a:extLst>
            </p:cNvPr>
            <p:cNvSpPr/>
            <p:nvPr/>
          </p:nvSpPr>
          <p:spPr>
            <a:xfrm>
              <a:off x="10082078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CAF078BE-3947-422C-8FFE-D08F49C2B7AD}"/>
                </a:ext>
              </a:extLst>
            </p:cNvPr>
            <p:cNvSpPr/>
            <p:nvPr/>
          </p:nvSpPr>
          <p:spPr>
            <a:xfrm>
              <a:off x="10191774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BAC8D77E-2688-4C47-A4F4-4AE78F399DC4}"/>
                </a:ext>
              </a:extLst>
            </p:cNvPr>
            <p:cNvSpPr/>
            <p:nvPr/>
          </p:nvSpPr>
          <p:spPr>
            <a:xfrm>
              <a:off x="10296731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215D5771-1C34-4AF3-B7F1-F85E9BFB5345}"/>
              </a:ext>
            </a:extLst>
          </p:cNvPr>
          <p:cNvGrpSpPr/>
          <p:nvPr/>
        </p:nvGrpSpPr>
        <p:grpSpPr>
          <a:xfrm>
            <a:off x="10646557" y="4612240"/>
            <a:ext cx="1102676" cy="1232108"/>
            <a:chOff x="9337461" y="3255629"/>
            <a:chExt cx="1102676" cy="1232108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B98546D4-CDC9-407B-A132-F7D61B7DEBEC}"/>
                </a:ext>
              </a:extLst>
            </p:cNvPr>
            <p:cNvSpPr/>
            <p:nvPr/>
          </p:nvSpPr>
          <p:spPr>
            <a:xfrm>
              <a:off x="9337461" y="3255629"/>
              <a:ext cx="1102676" cy="123210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7BF36CC-608F-42CB-9EAE-2CC4FA72B5A5}"/>
                </a:ext>
              </a:extLst>
            </p:cNvPr>
            <p:cNvSpPr/>
            <p:nvPr/>
          </p:nvSpPr>
          <p:spPr>
            <a:xfrm>
              <a:off x="9626611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69291A94-BAA5-41A6-AC22-D723F1B22E96}"/>
                </a:ext>
              </a:extLst>
            </p:cNvPr>
            <p:cNvSpPr/>
            <p:nvPr/>
          </p:nvSpPr>
          <p:spPr>
            <a:xfrm>
              <a:off x="9392036" y="355663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C91EF14-5789-47A5-9DDE-C63ED4EA4B17}"/>
                </a:ext>
              </a:extLst>
            </p:cNvPr>
            <p:cNvSpPr/>
            <p:nvPr/>
          </p:nvSpPr>
          <p:spPr>
            <a:xfrm>
              <a:off x="9627691" y="3556597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4BB7329C-3788-4AAE-B8FB-DF24C682E3F1}"/>
                </a:ext>
              </a:extLst>
            </p:cNvPr>
            <p:cNvSpPr/>
            <p:nvPr/>
          </p:nvSpPr>
          <p:spPr>
            <a:xfrm>
              <a:off x="9392036" y="332011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0256118-5BF8-4199-BC69-14308FD600D4}"/>
                </a:ext>
              </a:extLst>
            </p:cNvPr>
            <p:cNvSpPr/>
            <p:nvPr/>
          </p:nvSpPr>
          <p:spPr>
            <a:xfrm>
              <a:off x="9392825" y="380919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7B28AB8-9626-4F4B-A395-0E6BD7A005F0}"/>
                </a:ext>
              </a:extLst>
            </p:cNvPr>
            <p:cNvSpPr/>
            <p:nvPr/>
          </p:nvSpPr>
          <p:spPr>
            <a:xfrm>
              <a:off x="9392825" y="3969702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376611C8-B91B-4F4E-9B51-8093BD616B8A}"/>
                </a:ext>
              </a:extLst>
            </p:cNvPr>
            <p:cNvSpPr/>
            <p:nvPr/>
          </p:nvSpPr>
          <p:spPr>
            <a:xfrm>
              <a:off x="9392825" y="4129085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62C9474-8D05-49CD-A3B9-F29444C4003F}"/>
                </a:ext>
              </a:extLst>
            </p:cNvPr>
            <p:cNvSpPr/>
            <p:nvPr/>
          </p:nvSpPr>
          <p:spPr>
            <a:xfrm>
              <a:off x="9392825" y="4291306"/>
              <a:ext cx="991178" cy="1101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3BFE7D7-63D9-4450-BD77-5C761B2A6866}"/>
                </a:ext>
              </a:extLst>
            </p:cNvPr>
            <p:cNvSpPr/>
            <p:nvPr/>
          </p:nvSpPr>
          <p:spPr>
            <a:xfrm>
              <a:off x="9858926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7971A8C-BD0E-404C-A5C3-10EFE181F24C}"/>
                </a:ext>
              </a:extLst>
            </p:cNvPr>
            <p:cNvSpPr/>
            <p:nvPr/>
          </p:nvSpPr>
          <p:spPr>
            <a:xfrm>
              <a:off x="9971697" y="3323158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8EC67F74-9C1E-4555-9C03-6CD2602C0430}"/>
                </a:ext>
              </a:extLst>
            </p:cNvPr>
            <p:cNvSpPr/>
            <p:nvPr/>
          </p:nvSpPr>
          <p:spPr>
            <a:xfrm>
              <a:off x="10082078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95701A21-E821-4825-8297-D9C26B80F88E}"/>
                </a:ext>
              </a:extLst>
            </p:cNvPr>
            <p:cNvSpPr/>
            <p:nvPr/>
          </p:nvSpPr>
          <p:spPr>
            <a:xfrm>
              <a:off x="10191774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B9144EF0-2EEC-446B-8670-C8C128E77302}"/>
                </a:ext>
              </a:extLst>
            </p:cNvPr>
            <p:cNvSpPr/>
            <p:nvPr/>
          </p:nvSpPr>
          <p:spPr>
            <a:xfrm>
              <a:off x="10296731" y="3320113"/>
              <a:ext cx="62689" cy="4164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B6664FC0-2751-4E75-ACF8-7FC2D42A2067}"/>
              </a:ext>
            </a:extLst>
          </p:cNvPr>
          <p:cNvSpPr/>
          <p:nvPr/>
        </p:nvSpPr>
        <p:spPr>
          <a:xfrm>
            <a:off x="9913041" y="6042098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B34F693-B977-4989-B437-CB51D362FA9A}"/>
              </a:ext>
            </a:extLst>
          </p:cNvPr>
          <p:cNvSpPr txBox="1"/>
          <p:nvPr/>
        </p:nvSpPr>
        <p:spPr>
          <a:xfrm>
            <a:off x="9507637" y="5958816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GPU</a:t>
            </a:r>
            <a:endParaRPr lang="ko-KR" altLang="en-US" sz="1400" b="1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EFF0E06-E618-4B9D-8C95-FD761653E789}"/>
              </a:ext>
            </a:extLst>
          </p:cNvPr>
          <p:cNvSpPr/>
          <p:nvPr/>
        </p:nvSpPr>
        <p:spPr>
          <a:xfrm>
            <a:off x="10676724" y="6035189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0CE77A5-CF01-4EB7-A84D-E3BC557EEB30}"/>
              </a:ext>
            </a:extLst>
          </p:cNvPr>
          <p:cNvSpPr txBox="1"/>
          <p:nvPr/>
        </p:nvSpPr>
        <p:spPr>
          <a:xfrm>
            <a:off x="10410884" y="5957540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Memory</a:t>
            </a:r>
            <a:endParaRPr lang="ko-KR" altLang="en-US" sz="1400" b="1" dirty="0"/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1BFC5EDD-DB28-4034-A787-56752261C68C}"/>
              </a:ext>
            </a:extLst>
          </p:cNvPr>
          <p:cNvCxnSpPr>
            <a:stCxn id="9" idx="3"/>
            <a:endCxn id="222" idx="1"/>
          </p:cNvCxnSpPr>
          <p:nvPr/>
        </p:nvCxnSpPr>
        <p:spPr>
          <a:xfrm>
            <a:off x="7302002" y="4612215"/>
            <a:ext cx="2039688" cy="610165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79A0679-4878-4CA0-B0AD-3D756070393E}"/>
              </a:ext>
            </a:extLst>
          </p:cNvPr>
          <p:cNvSpPr/>
          <p:nvPr/>
        </p:nvSpPr>
        <p:spPr>
          <a:xfrm>
            <a:off x="9275594" y="3569274"/>
            <a:ext cx="1175121" cy="49177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2"/>
                </a:solidFill>
              </a:rPr>
              <a:t>Fully</a:t>
            </a:r>
            <a:r>
              <a:rPr lang="ko-KR" altLang="en-US" sz="1200" b="1" i="1" dirty="0">
                <a:solidFill>
                  <a:schemeClr val="tx2"/>
                </a:solidFill>
              </a:rPr>
              <a:t> </a:t>
            </a:r>
            <a:r>
              <a:rPr lang="en-US" altLang="ko-KR" sz="1200" b="1" i="1" dirty="0">
                <a:solidFill>
                  <a:schemeClr val="tx2"/>
                </a:solidFill>
              </a:rPr>
              <a:t>occupied</a:t>
            </a:r>
            <a:endParaRPr lang="ko-KR" altLang="en-US" sz="1200" b="1" i="1" dirty="0">
              <a:solidFill>
                <a:schemeClr val="tx2"/>
              </a:solidFill>
            </a:endParaRPr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B8516449-4C20-4A5D-964B-1B92C2678902}"/>
              </a:ext>
            </a:extLst>
          </p:cNvPr>
          <p:cNvSpPr/>
          <p:nvPr/>
        </p:nvSpPr>
        <p:spPr>
          <a:xfrm>
            <a:off x="10594150" y="3591172"/>
            <a:ext cx="1175121" cy="49177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2"/>
                </a:solidFill>
              </a:rPr>
              <a:t>70% Free</a:t>
            </a:r>
            <a:endParaRPr lang="ko-KR" altLang="en-US" sz="1200" b="1" i="1" dirty="0">
              <a:solidFill>
                <a:schemeClr val="tx2"/>
              </a:solidFill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D6E007BC-83E4-4DCD-8414-3AA1F9C90F25}"/>
              </a:ext>
            </a:extLst>
          </p:cNvPr>
          <p:cNvSpPr/>
          <p:nvPr/>
        </p:nvSpPr>
        <p:spPr>
          <a:xfrm>
            <a:off x="10616565" y="4963438"/>
            <a:ext cx="1175121" cy="49177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2"/>
                </a:solidFill>
              </a:rPr>
              <a:t>50% </a:t>
            </a:r>
            <a:r>
              <a:rPr lang="en-US" altLang="ko-KR" sz="1200" b="1" i="1" dirty="0" smtClean="0">
                <a:solidFill>
                  <a:schemeClr val="tx2"/>
                </a:solidFill>
              </a:rPr>
              <a:t>Free</a:t>
            </a:r>
          </a:p>
          <a:p>
            <a:pPr algn="ctr"/>
            <a:r>
              <a:rPr lang="en-US" altLang="ko-KR" sz="1200" b="1" i="1" dirty="0" smtClean="0">
                <a:solidFill>
                  <a:schemeClr val="tx2"/>
                </a:solidFill>
              </a:rPr>
              <a:t>Fit the job</a:t>
            </a:r>
            <a:endParaRPr lang="ko-KR" altLang="en-US" sz="1200" b="1" i="1" dirty="0">
              <a:solidFill>
                <a:schemeClr val="tx2"/>
              </a:solidFill>
            </a:endParaRP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05E8B4F5-F1C2-453C-ACE0-810AB7FAACEF}"/>
              </a:ext>
            </a:extLst>
          </p:cNvPr>
          <p:cNvSpPr/>
          <p:nvPr/>
        </p:nvSpPr>
        <p:spPr>
          <a:xfrm>
            <a:off x="9285222" y="4977129"/>
            <a:ext cx="1175121" cy="49177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rgbClr val="FF0000"/>
                </a:solidFill>
              </a:rPr>
              <a:t>30% </a:t>
            </a:r>
            <a:r>
              <a:rPr lang="en-US" altLang="ko-KR" sz="1200" b="1" i="1" dirty="0" smtClean="0">
                <a:solidFill>
                  <a:srgbClr val="FF0000"/>
                </a:solidFill>
              </a:rPr>
              <a:t>Free</a:t>
            </a:r>
          </a:p>
          <a:p>
            <a:pPr algn="ctr"/>
            <a:r>
              <a:rPr lang="en-US" altLang="ko-KR" sz="1200" b="1" i="1" dirty="0" smtClean="0">
                <a:solidFill>
                  <a:srgbClr val="FF0000"/>
                </a:solidFill>
              </a:rPr>
              <a:t>Fit the job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Synergy-TUNE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However, the job cannot fit in the cluster along all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demensions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Check </a:t>
            </a:r>
            <a:r>
              <a:rPr lang="en-US" altLang="ko-KR" b="1" i="1" dirty="0" err="1">
                <a:solidFill>
                  <a:srgbClr val="3B3B3B"/>
                </a:solidFill>
                <a:cs typeface="lato"/>
              </a:rPr>
              <a:t>jdv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is greater than proportional share of resource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If then, switch the job’s demand to GPU-proportional share and retry allocation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If job still does not fit the cluster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Repeat 1. ignoring CPU,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memory </a:t>
            </a:r>
            <a:r>
              <a:rPr lang="en-US" altLang="ko-KR" b="1" i="1" dirty="0" err="1">
                <a:solidFill>
                  <a:srgbClr val="3B3B3B"/>
                </a:solidFill>
                <a:cs typeface="lato"/>
              </a:rPr>
              <a:t>jdv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Find server that can just  satisfy job’s GPU requirement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(worst case)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7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Implementation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Implement Synergy and associated simulator in Python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Optimistic profiling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Synergy-TUNE</a:t>
            </a: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DNN jobs interact via thin API provided by the Synergy data iterator(for profiling)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DNN job implemented </a:t>
            </a:r>
            <a:r>
              <a:rPr lang="en-US" altLang="ko-KR" dirty="0" err="1" smtClean="0">
                <a:solidFill>
                  <a:srgbClr val="3B3B3B"/>
                </a:solidFill>
                <a:cs typeface="lato"/>
              </a:rPr>
              <a:t>pytorch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, DALI</a:t>
            </a:r>
            <a:r>
              <a:rPr lang="en-US" altLang="ko-KR" sz="2000" i="1" dirty="0" smtClean="0">
                <a:solidFill>
                  <a:srgbClr val="3B3B3B"/>
                </a:solidFill>
                <a:cs typeface="lato"/>
              </a:rPr>
              <a:t>(</a:t>
            </a:r>
            <a:r>
              <a:rPr lang="en-US" altLang="ko-KR" sz="2000" i="1" dirty="0" err="1" smtClean="0">
                <a:solidFill>
                  <a:srgbClr val="3B3B3B"/>
                </a:solidFill>
                <a:cs typeface="lato"/>
              </a:rPr>
              <a:t>pytorch</a:t>
            </a:r>
            <a:r>
              <a:rPr lang="en-US" altLang="ko-KR" sz="2000" i="1" dirty="0" smtClean="0">
                <a:solidFill>
                  <a:srgbClr val="3B3B3B"/>
                </a:solidFill>
                <a:cs typeface="lato"/>
              </a:rPr>
              <a:t> task classification API)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Synergy use </a:t>
            </a:r>
            <a:r>
              <a:rPr lang="en-US" altLang="ko-KR" b="1" i="1" dirty="0" err="1" smtClean="0">
                <a:solidFill>
                  <a:srgbClr val="3B3B3B"/>
                </a:solidFill>
                <a:cs typeface="lato"/>
              </a:rPr>
              <a:t>gRPC</a:t>
            </a:r>
            <a:r>
              <a:rPr lang="en-US" altLang="ko-KR" b="1" i="1" dirty="0" smtClean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to communicate between the scheduler and jobs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Remote procedure call using communication protoco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l</a:t>
            </a:r>
            <a:r>
              <a:rPr lang="en-US" altLang="ko-KR" b="1" i="1" dirty="0" smtClean="0">
                <a:solidFill>
                  <a:srgbClr val="3B3B3B"/>
                </a:solidFill>
                <a:cs typeface="lato"/>
              </a:rPr>
              <a:t>(HTTP)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for transfer, developed by google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4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Experiment run on both physical and large simulated cluster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Physical server: 4 server, each server has 8GPU, 24CPU, 500GB DRAM 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large cluster simulation: 16server/128GPU ,64 server/512GPU,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server configuration is same above</a:t>
            </a: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10 different model 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x5 image classification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x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2 Speech recognition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Language translation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x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2 Language modeling</a:t>
            </a: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12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491" y="3500114"/>
            <a:ext cx="4086124" cy="2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Trace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Run physical and simulated experiments using trace from Microsoft Philly cluster trace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Job GPU demand, arrival time, duration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Format: JSON</a:t>
            </a: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Dataset size: 6.6GB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Duration : </a:t>
            </a:r>
            <a:r>
              <a:rPr lang="en-US" altLang="ko-KR" dirty="0"/>
              <a:t>Jobs submitted between 2017-08-07 </a:t>
            </a:r>
            <a:r>
              <a:rPr lang="en-US" altLang="ko-KR" dirty="0" smtClean="0"/>
              <a:t>~ 2017-12-22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Total number of jobs: 117,325</a:t>
            </a: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12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60" y="2323322"/>
            <a:ext cx="3218250" cy="3810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7511" y="6134101"/>
            <a:ext cx="365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5"/>
                </a:solidFill>
              </a:rPr>
              <a:t>Philly trace, https</a:t>
            </a:r>
            <a:r>
              <a:rPr lang="en-US" altLang="ko-KR" sz="1100" dirty="0">
                <a:solidFill>
                  <a:schemeClr val="accent5"/>
                </a:solidFill>
              </a:rPr>
              <a:t>://github.com/msr-fiddle/philly-traces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Policies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Evaluate 4different scheduler : FIFO, SRTF, LAS,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FTF</a:t>
            </a: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Metrics</a:t>
            </a:r>
          </a:p>
          <a:p>
            <a:pPr lvl="1"/>
            <a:r>
              <a:rPr lang="en-US" altLang="ko-KR" dirty="0" err="1" smtClean="0">
                <a:solidFill>
                  <a:srgbClr val="3B3B3B"/>
                </a:solidFill>
                <a:cs typeface="lato"/>
              </a:rPr>
              <a:t>Makespan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(time to complete all jobs submitted at the beginning of the trace)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JCT(Job Completion Time)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2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Comparison of GPU-proportion allocation with Synergy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Synergy-Opt: find the job server using linear programming, not deployed</a:t>
            </a:r>
            <a:r>
              <a:rPr lang="en-US" altLang="ko-KR" sz="1800" dirty="0" smtClean="0">
                <a:solidFill>
                  <a:srgbClr val="3B3B3B"/>
                </a:solidFill>
                <a:cs typeface="lato"/>
              </a:rPr>
              <a:t>(highly overhead at physical experiment)</a:t>
            </a: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Physical cluster experiment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Case1: FIFO, image 60%, language 30%, speech 10%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Case2: SRTF, i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mage 30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%, language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60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%, speech 10%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Synergy-TUNE </a:t>
            </a:r>
            <a:r>
              <a:rPr lang="en-US" altLang="ko-KR" b="1" i="1" dirty="0" smtClean="0">
                <a:solidFill>
                  <a:srgbClr val="FF0000"/>
                </a:solidFill>
                <a:cs typeface="lato"/>
              </a:rPr>
              <a:t>reduced </a:t>
            </a:r>
            <a:r>
              <a:rPr lang="en-US" altLang="ko-KR" b="1" i="1" dirty="0" err="1" smtClean="0">
                <a:solidFill>
                  <a:srgbClr val="FF0000"/>
                </a:solidFill>
                <a:cs typeface="lato"/>
              </a:rPr>
              <a:t>makespan</a:t>
            </a:r>
            <a:r>
              <a:rPr lang="en-US" altLang="ko-KR" b="1" i="1" dirty="0" smtClean="0">
                <a:solidFill>
                  <a:srgbClr val="FF0000"/>
                </a:solidFill>
                <a:cs typeface="lato"/>
              </a:rPr>
              <a:t>  by 1.4x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Synergy-TUNE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reduced </a:t>
            </a:r>
            <a:r>
              <a:rPr lang="en-US" altLang="ko-KR" b="1" i="1" dirty="0" smtClean="0">
                <a:solidFill>
                  <a:srgbClr val="FF0000"/>
                </a:solidFill>
                <a:cs typeface="lato"/>
              </a:rPr>
              <a:t>average JCT 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by </a:t>
            </a:r>
            <a:r>
              <a:rPr lang="en-US" altLang="ko-KR" b="1" i="1" dirty="0" smtClean="0">
                <a:solidFill>
                  <a:srgbClr val="FF0000"/>
                </a:solidFill>
                <a:cs typeface="lato"/>
              </a:rPr>
              <a:t>1.5x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Synergy-TUNE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reduced </a:t>
            </a:r>
            <a:r>
              <a:rPr lang="en-US" altLang="ko-KR" b="1" i="1" dirty="0" smtClean="0">
                <a:solidFill>
                  <a:srgbClr val="FF0000"/>
                </a:solidFill>
                <a:cs typeface="lato"/>
              </a:rPr>
              <a:t>99 percentile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JCT  by 2</a:t>
            </a:r>
            <a:r>
              <a:rPr lang="en-US" altLang="ko-KR" b="1" i="1" dirty="0" smtClean="0">
                <a:solidFill>
                  <a:srgbClr val="FF0000"/>
                </a:solidFill>
                <a:cs typeface="lato"/>
              </a:rPr>
              <a:t>x</a:t>
            </a:r>
            <a:endParaRPr lang="en-US" altLang="ko-KR" b="1" i="1" dirty="0">
              <a:solidFill>
                <a:srgbClr val="FF0000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b="1" i="1" dirty="0">
              <a:solidFill>
                <a:srgbClr val="FF0000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92" y="3499655"/>
            <a:ext cx="4982308" cy="27697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62846" y="3499656"/>
            <a:ext cx="1500554" cy="25846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Configuration: 16 server/128GPU, 24CPU, 500GB RAM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Job scheduler policy: FIFO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Trace: Single GPU trace 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Dataset: Image 20%,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language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70%,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speech 10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%</a:t>
            </a:r>
          </a:p>
          <a:p>
            <a:pPr>
              <a:buFont typeface="Wingdings"/>
              <a:buChar char="§"/>
            </a:pPr>
            <a:r>
              <a:rPr lang="en-US" altLang="ko-KR" dirty="0" err="1" smtClean="0">
                <a:solidFill>
                  <a:srgbClr val="3B3B3B"/>
                </a:solidFill>
                <a:cs typeface="lato"/>
              </a:rPr>
              <a:t>Synergy_TUNE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 improves average JCT by up to </a:t>
            </a:r>
            <a:r>
              <a:rPr lang="en-US" altLang="ko-KR" dirty="0" smtClean="0">
                <a:solidFill>
                  <a:srgbClr val="FF0000"/>
                </a:solidFill>
                <a:cs typeface="lato"/>
              </a:rPr>
              <a:t>3.4x</a:t>
            </a:r>
            <a:endParaRPr lang="en-US" altLang="ko-KR" dirty="0">
              <a:solidFill>
                <a:srgbClr val="FF0000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9788" b="3671"/>
          <a:stretch/>
        </p:blipFill>
        <p:spPr>
          <a:xfrm>
            <a:off x="5645020" y="4310743"/>
            <a:ext cx="6430348" cy="20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Job scheduler policy: LAS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Trace: multi GPU  trace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Dataset: image 20%,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language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70%,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speech 10%</a:t>
            </a:r>
          </a:p>
          <a:p>
            <a:pPr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913"/>
          <a:stretch/>
        </p:blipFill>
        <p:spPr>
          <a:xfrm>
            <a:off x="2317374" y="3666789"/>
            <a:ext cx="9846241" cy="27988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011747" y="3666789"/>
            <a:ext cx="1708626" cy="1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Training DNN is resource-intensive and time-consuming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Enterprises typically setup large multi-tenant cluster with GPUs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To be shared by several users and production groups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Philly</a:t>
            </a:r>
            <a:r>
              <a:rPr lang="en-US" altLang="ko-KR" sz="1200" b="1" dirty="0">
                <a:solidFill>
                  <a:srgbClr val="000000"/>
                </a:solidFill>
                <a:cs typeface="lato"/>
              </a:rPr>
              <a:t>(USENIX ATC`19)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cs typeface="lato"/>
              </a:rPr>
              <a:t>AntMan</a:t>
            </a:r>
            <a:r>
              <a:rPr lang="en-US" altLang="ko-KR" sz="1200" b="1" dirty="0">
                <a:solidFill>
                  <a:srgbClr val="000000"/>
                </a:solidFill>
                <a:cs typeface="lato"/>
              </a:rPr>
              <a:t>(OSDI`20)</a:t>
            </a:r>
            <a:endParaRPr lang="en-US" altLang="ko-KR" b="1" dirty="0">
              <a:solidFill>
                <a:srgbClr val="000000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Introduction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419A1-1754-4662-B660-FA35C15B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99" y="3614897"/>
            <a:ext cx="5676956" cy="2519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43482-291F-4F7B-AD7A-76D4B32B9F71}"/>
              </a:ext>
            </a:extLst>
          </p:cNvPr>
          <p:cNvSpPr txBox="1"/>
          <p:nvPr/>
        </p:nvSpPr>
        <p:spPr>
          <a:xfrm>
            <a:off x="5454258" y="5950029"/>
            <a:ext cx="6737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/>
                </a:solidFill>
                <a:latin typeface="Arial" panose="020B0604020202020204" pitchFamily="34" charset="0"/>
              </a:rPr>
              <a:t>M</a:t>
            </a:r>
            <a:r>
              <a:rPr lang="en-US" altLang="ko-KR" sz="1000" dirty="0">
                <a:solidFill>
                  <a:schemeClr val="accent5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1000" dirty="0" smtClean="0">
                <a:solidFill>
                  <a:schemeClr val="accent5"/>
                </a:solidFill>
                <a:latin typeface="Arial" panose="020B0604020202020204" pitchFamily="34" charset="0"/>
              </a:rPr>
              <a:t>Jeon. 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et al. "Analysis of large-scale multi-tenant GPU clusters for DNN training workloads." </a:t>
            </a:r>
            <a:r>
              <a:rPr lang="en-US" altLang="ko-KR" sz="10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USENIX ATC, 2019.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Job scheduler policy: SRTF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Trace: multi GPU  trace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Dataset: image 20%,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language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70%,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speech 10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%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Synergy_TUNE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improves average JCT by up to </a:t>
            </a:r>
            <a:r>
              <a:rPr lang="en-US" altLang="ko-KR" dirty="0" smtClean="0">
                <a:solidFill>
                  <a:srgbClr val="FF0000"/>
                </a:solidFill>
                <a:cs typeface="lato"/>
              </a:rPr>
              <a:t>1.6x</a:t>
            </a:r>
            <a:endParaRPr lang="en-US" altLang="ko-KR" dirty="0">
              <a:solidFill>
                <a:srgbClr val="FF0000"/>
              </a:solidFill>
              <a:cs typeface="lato"/>
            </a:endParaRPr>
          </a:p>
          <a:p>
            <a:pPr marL="0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907" t="2932"/>
          <a:stretch/>
        </p:blipFill>
        <p:spPr>
          <a:xfrm>
            <a:off x="2929812" y="3610947"/>
            <a:ext cx="9262188" cy="27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Configuration: 64server/512GPU, 24CPU, 500GB RAM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Job scheduler: FIFO, LAS, SRTF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Trace: subrange of </a:t>
            </a:r>
            <a:r>
              <a:rPr lang="en-US" altLang="ko-KR" b="1" i="1" dirty="0" smtClean="0">
                <a:solidFill>
                  <a:srgbClr val="3B3B3B"/>
                </a:solidFill>
                <a:cs typeface="lato"/>
              </a:rPr>
              <a:t>Philly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 trace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Dataset: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image 20%, language 70%, speech 10%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90" y="3864933"/>
            <a:ext cx="5458587" cy="25244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08303" y="5010503"/>
            <a:ext cx="2715208" cy="233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Varying workload split 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Image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: language : </a:t>
            </a: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speech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Synergy-Greedy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Pick the next runnable job decided by the scheduling policy(no sort by resource priority)</a:t>
            </a: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Place it on the server that can satisfy the jobs demands in all </a:t>
            </a:r>
            <a:r>
              <a:rPr lang="en-US" altLang="ko-KR" dirty="0" err="1" smtClean="0">
                <a:solidFill>
                  <a:srgbClr val="3B3B3B"/>
                </a:solidFill>
                <a:cs typeface="lato"/>
              </a:rPr>
              <a:t>demensions</a:t>
            </a: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/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Cause GPU fragmentation</a:t>
            </a:r>
            <a:r>
              <a:rPr lang="ko-KR" altLang="en-US" dirty="0" smtClean="0">
                <a:solidFill>
                  <a:srgbClr val="3B3B3B"/>
                </a:solidFill>
                <a:cs typeface="lato"/>
              </a:rPr>
              <a:t>→ </a:t>
            </a:r>
            <a:r>
              <a:rPr lang="en-US" altLang="ko-KR" b="1" i="1" dirty="0" smtClean="0">
                <a:solidFill>
                  <a:srgbClr val="FF0000"/>
                </a:solidFill>
                <a:cs typeface="lato"/>
              </a:rPr>
              <a:t>under utilized</a:t>
            </a: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5077"/>
          <a:stretch/>
        </p:blipFill>
        <p:spPr>
          <a:xfrm>
            <a:off x="2997618" y="4515561"/>
            <a:ext cx="9194382" cy="19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Evaluation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Resource utilization</a:t>
            </a:r>
          </a:p>
          <a:p>
            <a:pPr lvl="1"/>
            <a:r>
              <a:rPr lang="en-US" altLang="ko-KR" dirty="0">
                <a:solidFill>
                  <a:srgbClr val="3B3B3B"/>
                </a:solidFill>
                <a:cs typeface="lato"/>
              </a:rPr>
              <a:t>Tested</a:t>
            </a:r>
            <a:r>
              <a:rPr lang="en-US" altLang="ko-KR" dirty="0"/>
              <a:t> high load of 5.5 jobs/hour where the cluster GPU demand is higher than 100</a:t>
            </a:r>
            <a:r>
              <a:rPr lang="en-US" altLang="ko-KR" dirty="0" smtClean="0"/>
              <a:t>%</a:t>
            </a: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/>
              <a:t>Synergy-TUNE utilized it up to a 90%, resulting in up to </a:t>
            </a:r>
            <a:r>
              <a:rPr lang="en-US" altLang="ko-KR" b="1" i="1" dirty="0">
                <a:solidFill>
                  <a:srgbClr val="FF0000"/>
                </a:solidFill>
              </a:rPr>
              <a:t>1.5× lower average </a:t>
            </a:r>
            <a:r>
              <a:rPr lang="en-US" altLang="ko-KR" b="1" i="1" dirty="0" smtClean="0">
                <a:solidFill>
                  <a:srgbClr val="FF0000"/>
                </a:solidFill>
              </a:rPr>
              <a:t>JCT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 smtClean="0"/>
              <a:t>Synergy-GREEDY </a:t>
            </a:r>
            <a:r>
              <a:rPr lang="en-US" altLang="ko-KR" dirty="0"/>
              <a:t>severely underutilizes GPU resources</a:t>
            </a: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82" y="3735395"/>
            <a:ext cx="4896533" cy="2534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128" y="3735395"/>
            <a:ext cx="4867954" cy="25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Conclusion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493223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Resource-sensitive DNN cluster scheduler : Synergy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Not all jobs exhibit the same level of sensitivity to CPU and memory allocation in DNN</a:t>
            </a:r>
          </a:p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3B3B3B"/>
                </a:solidFill>
                <a:cs typeface="lato"/>
              </a:rPr>
              <a:t>Synergy can reduce average JCT by up to 3.4x compared to GPU-proportional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 smtClean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Jobs are scheduled and managed either using traditional big-data scheduler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Kubernetes, YARN</a:t>
            </a:r>
            <a:r>
              <a:rPr lang="en-US" altLang="ko-KR" sz="1600" dirty="0">
                <a:solidFill>
                  <a:srgbClr val="000000"/>
                </a:solidFill>
                <a:cs typeface="lato"/>
              </a:rPr>
              <a:t>(Hadoop)</a:t>
            </a:r>
            <a:endParaRPr lang="en-US" altLang="ko-KR" sz="1800" dirty="0">
              <a:solidFill>
                <a:srgbClr val="000000"/>
              </a:solidFill>
              <a:cs typeface="lato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Above platforms can setting job scheduling policy(FIFO,</a:t>
            </a:r>
            <a:r>
              <a:rPr lang="ko-KR" altLang="en-US" dirty="0">
                <a:solidFill>
                  <a:srgbClr val="000000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SRTF, LAS) at cluster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Modern schedulers that exploit DNN characteristics for utilization are already exist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Themis</a:t>
            </a:r>
            <a:r>
              <a:rPr lang="en-US" altLang="ko-KR" sz="1400" dirty="0">
                <a:solidFill>
                  <a:srgbClr val="000000"/>
                </a:solidFill>
                <a:cs typeface="lato"/>
              </a:rPr>
              <a:t>(NSDI`20)</a:t>
            </a:r>
            <a:r>
              <a:rPr lang="en-US" altLang="ko-KR" sz="2000" dirty="0">
                <a:solidFill>
                  <a:srgbClr val="000000"/>
                </a:solidFill>
                <a:cs typeface="lato"/>
              </a:rPr>
              <a:t>, </a:t>
            </a:r>
            <a:r>
              <a:rPr lang="en-US" altLang="ko-KR" dirty="0"/>
              <a:t>Tiresias</a:t>
            </a:r>
            <a:r>
              <a:rPr lang="en-US" altLang="ko-KR" sz="1400" dirty="0">
                <a:solidFill>
                  <a:srgbClr val="000000"/>
                </a:solidFill>
                <a:cs typeface="lato"/>
              </a:rPr>
              <a:t>(NSDI`19)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, DRF</a:t>
            </a:r>
            <a:r>
              <a:rPr lang="en-US" altLang="ko-KR" sz="1400" dirty="0">
                <a:solidFill>
                  <a:srgbClr val="000000"/>
                </a:solidFill>
                <a:cs typeface="lato"/>
              </a:rPr>
              <a:t>(NSDI`11),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These schedulers focused on decide how to allocate GPU resources to many jobs</a:t>
            </a:r>
            <a:endParaRPr lang="en-US" altLang="ko-KR" sz="2400" dirty="0">
              <a:solidFill>
                <a:srgbClr val="000000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Introduction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2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Current DNN cluster schedulers assume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GPUs to be the dominant resource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 in task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CPU, memory resources are allocated proportional to #of GPU assigned to the job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DNN also require CPU, memory resources(preprocessing, batch, …Etc.)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cs typeface="lato"/>
              </a:rPr>
              <a:t>GPU-proportional allocation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Introduction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" y="3992410"/>
            <a:ext cx="1322593" cy="132259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FEDF7CB-825A-44BC-B84F-6DCCEEE9E350}"/>
              </a:ext>
            </a:extLst>
          </p:cNvPr>
          <p:cNvGrpSpPr/>
          <p:nvPr/>
        </p:nvGrpSpPr>
        <p:grpSpPr>
          <a:xfrm rot="16200000">
            <a:off x="1591067" y="4025817"/>
            <a:ext cx="965255" cy="1279039"/>
            <a:chOff x="8081045" y="5209763"/>
            <a:chExt cx="1290955" cy="128332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49F88B8-708A-4EA2-8002-8A3048D77C78}"/>
                </a:ext>
              </a:extLst>
            </p:cNvPr>
            <p:cNvSpPr/>
            <p:nvPr/>
          </p:nvSpPr>
          <p:spPr>
            <a:xfrm>
              <a:off x="8208172" y="5212709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376E17C-25D7-40EC-9FCC-CEC29EB7FCE4}"/>
                </a:ext>
              </a:extLst>
            </p:cNvPr>
            <p:cNvSpPr/>
            <p:nvPr/>
          </p:nvSpPr>
          <p:spPr>
            <a:xfrm>
              <a:off x="8475480" y="5212708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B5EC04-90AD-4CB8-BE6F-0F05D9E4B014}"/>
                </a:ext>
              </a:extLst>
            </p:cNvPr>
            <p:cNvSpPr/>
            <p:nvPr/>
          </p:nvSpPr>
          <p:spPr>
            <a:xfrm>
              <a:off x="8742788" y="5212707"/>
              <a:ext cx="218114" cy="2034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51365CB-3C05-473D-A9CD-EC7BE1251D41}"/>
                </a:ext>
              </a:extLst>
            </p:cNvPr>
            <p:cNvSpPr/>
            <p:nvPr/>
          </p:nvSpPr>
          <p:spPr>
            <a:xfrm>
              <a:off x="9010096" y="5209763"/>
              <a:ext cx="218114" cy="2034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285AD5-F804-4A62-9843-EEF32BCC9464}"/>
                </a:ext>
              </a:extLst>
            </p:cNvPr>
            <p:cNvSpPr/>
            <p:nvPr/>
          </p:nvSpPr>
          <p:spPr>
            <a:xfrm>
              <a:off x="8084654" y="5542351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7BC8874-9CE8-4CF1-98B8-332DEB6B663E}"/>
                </a:ext>
              </a:extLst>
            </p:cNvPr>
            <p:cNvSpPr/>
            <p:nvPr/>
          </p:nvSpPr>
          <p:spPr>
            <a:xfrm>
              <a:off x="8351962" y="5542350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8265BC7-15D7-4341-B5D8-15BE5901D305}"/>
                </a:ext>
              </a:extLst>
            </p:cNvPr>
            <p:cNvSpPr/>
            <p:nvPr/>
          </p:nvSpPr>
          <p:spPr>
            <a:xfrm>
              <a:off x="8619270" y="5542350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88D26B-7CEF-4A7F-9A91-700881893BFF}"/>
                </a:ext>
              </a:extLst>
            </p:cNvPr>
            <p:cNvSpPr/>
            <p:nvPr/>
          </p:nvSpPr>
          <p:spPr>
            <a:xfrm>
              <a:off x="8886578" y="5539405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64D77E-601B-4799-9483-8DD7E565068B}"/>
                </a:ext>
              </a:extLst>
            </p:cNvPr>
            <p:cNvSpPr/>
            <p:nvPr/>
          </p:nvSpPr>
          <p:spPr>
            <a:xfrm>
              <a:off x="9153886" y="5536976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EF79017-13C1-44AC-9C5C-5E7744CEF331}"/>
                </a:ext>
              </a:extLst>
            </p:cNvPr>
            <p:cNvSpPr/>
            <p:nvPr/>
          </p:nvSpPr>
          <p:spPr>
            <a:xfrm>
              <a:off x="8081045" y="5957071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AC0FB3D-4247-427E-AAFD-63791500715E}"/>
                </a:ext>
              </a:extLst>
            </p:cNvPr>
            <p:cNvSpPr/>
            <p:nvPr/>
          </p:nvSpPr>
          <p:spPr>
            <a:xfrm>
              <a:off x="8348353" y="5957070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A135BE7-54F7-4665-BD45-DF4D08E9ADE9}"/>
                </a:ext>
              </a:extLst>
            </p:cNvPr>
            <p:cNvSpPr/>
            <p:nvPr/>
          </p:nvSpPr>
          <p:spPr>
            <a:xfrm>
              <a:off x="8615661" y="5957069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EAAC70-A8A7-4836-A0B7-02BFDD9D695C}"/>
                </a:ext>
              </a:extLst>
            </p:cNvPr>
            <p:cNvSpPr/>
            <p:nvPr/>
          </p:nvSpPr>
          <p:spPr>
            <a:xfrm>
              <a:off x="8882969" y="5954125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9A5593E-F33F-4CAD-9961-F17E43E58F6A}"/>
                </a:ext>
              </a:extLst>
            </p:cNvPr>
            <p:cNvSpPr/>
            <p:nvPr/>
          </p:nvSpPr>
          <p:spPr>
            <a:xfrm>
              <a:off x="9150277" y="5951696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6AD2850-A478-423F-9D22-2AF3424F5076}"/>
                </a:ext>
              </a:extLst>
            </p:cNvPr>
            <p:cNvSpPr/>
            <p:nvPr/>
          </p:nvSpPr>
          <p:spPr>
            <a:xfrm>
              <a:off x="8208172" y="6289658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BFC35EE-74D1-4E85-8477-5FC7F75D77F9}"/>
                </a:ext>
              </a:extLst>
            </p:cNvPr>
            <p:cNvSpPr/>
            <p:nvPr/>
          </p:nvSpPr>
          <p:spPr>
            <a:xfrm>
              <a:off x="8475480" y="6289657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29CE2A-2CBA-4113-A629-974F80DD560E}"/>
                </a:ext>
              </a:extLst>
            </p:cNvPr>
            <p:cNvSpPr/>
            <p:nvPr/>
          </p:nvSpPr>
          <p:spPr>
            <a:xfrm>
              <a:off x="8742788" y="6289656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1476AD6-00B5-42BC-A018-9B1226D1D120}"/>
                </a:ext>
              </a:extLst>
            </p:cNvPr>
            <p:cNvSpPr/>
            <p:nvPr/>
          </p:nvSpPr>
          <p:spPr>
            <a:xfrm>
              <a:off x="9010096" y="6286712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802BF6F-21C9-4785-B286-911E400CD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193711" y="5416142"/>
              <a:ext cx="123518" cy="126209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B74CA45-FA7C-4656-B7A3-F23B15AF7EDE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>
              <a:off x="8317229" y="5416142"/>
              <a:ext cx="143790" cy="126208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937A00A-31D4-4B55-8BFE-1BA6F6397C95}"/>
                </a:ext>
              </a:extLst>
            </p:cNvPr>
            <p:cNvCxnSpPr>
              <a:cxnSpLocks/>
              <a:stCxn id="7" idx="4"/>
              <a:endCxn id="13" idx="0"/>
            </p:cNvCxnSpPr>
            <p:nvPr/>
          </p:nvCxnSpPr>
          <p:spPr>
            <a:xfrm>
              <a:off x="8317229" y="5416142"/>
              <a:ext cx="411098" cy="126207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7EDA8AC-7648-4EFC-8BED-5492441D3DFB}"/>
                </a:ext>
              </a:extLst>
            </p:cNvPr>
            <p:cNvCxnSpPr>
              <a:cxnSpLocks/>
              <a:stCxn id="7" idx="4"/>
              <a:endCxn id="14" idx="0"/>
            </p:cNvCxnSpPr>
            <p:nvPr/>
          </p:nvCxnSpPr>
          <p:spPr>
            <a:xfrm>
              <a:off x="8317229" y="5416142"/>
              <a:ext cx="678406" cy="123263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35FCE82-33BF-4724-9B14-CE89BF4F5B26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8193711" y="5416141"/>
              <a:ext cx="390826" cy="126210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20013D6-D3CD-488C-A6BA-EC095BF3BA28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flipH="1">
              <a:off x="8461019" y="5416141"/>
              <a:ext cx="123518" cy="126209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D44D2C2-6FAA-4542-A64C-A9145A0650FB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>
              <a:off x="8584537" y="5416141"/>
              <a:ext cx="143790" cy="126208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8811F0D-A975-46D2-A9D6-2710C5EE2BD4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 flipH="1">
              <a:off x="8728327" y="5416140"/>
              <a:ext cx="123518" cy="126209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98378BB-F09F-4098-BB94-291A0B0E7E93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8584537" y="5416141"/>
              <a:ext cx="411098" cy="123264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E08CB1-70E6-420C-9308-18DF785AFEB8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193711" y="5416140"/>
              <a:ext cx="658134" cy="126211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419A3C5-DCDE-43B4-A5F4-7CF9CF46B720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flipH="1">
              <a:off x="8461019" y="5416140"/>
              <a:ext cx="390826" cy="126210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B29DCF1-5192-44E5-8B52-95F71467D0B6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 flipH="1">
              <a:off x="8728327" y="5416140"/>
              <a:ext cx="123518" cy="126209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C30DF4C-6E69-4109-9A53-A32F05FD1532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8851845" y="5416140"/>
              <a:ext cx="143790" cy="123265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32695A2-128E-431D-A287-50747FEEA1EE}"/>
                </a:ext>
              </a:extLst>
            </p:cNvPr>
            <p:cNvCxnSpPr>
              <a:cxnSpLocks/>
              <a:stCxn id="9" idx="4"/>
              <a:endCxn id="15" idx="0"/>
            </p:cNvCxnSpPr>
            <p:nvPr/>
          </p:nvCxnSpPr>
          <p:spPr>
            <a:xfrm>
              <a:off x="8851845" y="5416140"/>
              <a:ext cx="411098" cy="120836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812C1FD-CC3D-4351-81BB-37FDD51FB3B6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flipH="1">
              <a:off x="8461019" y="5413196"/>
              <a:ext cx="658134" cy="129154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E7B2623-5828-4703-A16F-C299C540625D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8728327" y="5413196"/>
              <a:ext cx="390826" cy="129153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FD9CC4-DEFB-4C41-88CC-868F303A52A6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 flipH="1">
              <a:off x="8995635" y="5413196"/>
              <a:ext cx="123518" cy="126209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7C8AE43-9DAE-4A1B-B0BF-349E5D8D789B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9119153" y="5413196"/>
              <a:ext cx="143790" cy="123780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DBFBCE2-A371-4AFA-A696-3DED3107AA99}"/>
                </a:ext>
              </a:extLst>
            </p:cNvPr>
            <p:cNvCxnSpPr>
              <a:cxnSpLocks/>
              <a:stCxn id="11" idx="4"/>
              <a:endCxn id="17" idx="0"/>
            </p:cNvCxnSpPr>
            <p:nvPr/>
          </p:nvCxnSpPr>
          <p:spPr>
            <a:xfrm>
              <a:off x="8193711" y="5745784"/>
              <a:ext cx="263699" cy="211286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4EB6425-3AF7-4FFF-B206-8DF0A7B34734}"/>
                </a:ext>
              </a:extLst>
            </p:cNvPr>
            <p:cNvCxnSpPr>
              <a:cxnSpLocks/>
              <a:stCxn id="11" idx="4"/>
              <a:endCxn id="18" idx="0"/>
            </p:cNvCxnSpPr>
            <p:nvPr/>
          </p:nvCxnSpPr>
          <p:spPr>
            <a:xfrm>
              <a:off x="8193711" y="5745784"/>
              <a:ext cx="531007" cy="211285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5A3BCD8-1789-46A2-A781-C6BDCCBCFCA0}"/>
                </a:ext>
              </a:extLst>
            </p:cNvPr>
            <p:cNvCxnSpPr>
              <a:cxnSpLocks/>
              <a:stCxn id="11" idx="4"/>
              <a:endCxn id="19" idx="0"/>
            </p:cNvCxnSpPr>
            <p:nvPr/>
          </p:nvCxnSpPr>
          <p:spPr>
            <a:xfrm>
              <a:off x="8193711" y="5745784"/>
              <a:ext cx="798315" cy="208341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94B94E9-01C9-46F0-AAF9-865ACE1B804F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>
              <a:off x="8193711" y="5745784"/>
              <a:ext cx="1065623" cy="205912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7321F09-CA97-42A4-8577-5B430D06B337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 flipH="1">
              <a:off x="8190102" y="5745783"/>
              <a:ext cx="270917" cy="211288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DF48692-8F82-4BB0-99E7-BDB108BC2AC6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8461019" y="5745783"/>
              <a:ext cx="263699" cy="211286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42F93E1-F4CA-4E1C-A050-B48D7673B325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8461019" y="5745783"/>
              <a:ext cx="531007" cy="208342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FCBFC64-37C7-4441-A83C-0540631E1169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>
              <a:off x="8461019" y="5745783"/>
              <a:ext cx="798315" cy="205913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ADE56B-996B-4B0F-A7C5-2144917729DA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 flipH="1">
              <a:off x="8190102" y="5745782"/>
              <a:ext cx="538225" cy="211289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3FFC429-055B-4AFA-B382-A6781893615A}"/>
                </a:ext>
              </a:extLst>
            </p:cNvPr>
            <p:cNvCxnSpPr>
              <a:cxnSpLocks/>
              <a:stCxn id="13" idx="4"/>
              <a:endCxn id="17" idx="0"/>
            </p:cNvCxnSpPr>
            <p:nvPr/>
          </p:nvCxnSpPr>
          <p:spPr>
            <a:xfrm flipH="1">
              <a:off x="8457410" y="5745782"/>
              <a:ext cx="270917" cy="211288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EC67C65-AB17-4C75-8846-D19665BEF057}"/>
                </a:ext>
              </a:extLst>
            </p:cNvPr>
            <p:cNvCxnSpPr>
              <a:cxnSpLocks/>
              <a:stCxn id="13" idx="4"/>
              <a:endCxn id="19" idx="0"/>
            </p:cNvCxnSpPr>
            <p:nvPr/>
          </p:nvCxnSpPr>
          <p:spPr>
            <a:xfrm>
              <a:off x="8728327" y="5745782"/>
              <a:ext cx="263699" cy="208343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2AABB71-532F-4326-88DE-AD531E590A98}"/>
                </a:ext>
              </a:extLst>
            </p:cNvPr>
            <p:cNvCxnSpPr>
              <a:cxnSpLocks/>
              <a:stCxn id="13" idx="4"/>
              <a:endCxn id="20" idx="0"/>
            </p:cNvCxnSpPr>
            <p:nvPr/>
          </p:nvCxnSpPr>
          <p:spPr>
            <a:xfrm>
              <a:off x="8728327" y="5745782"/>
              <a:ext cx="531007" cy="205914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F184792-C8D8-40C6-9374-585968D3992C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8190102" y="5742838"/>
              <a:ext cx="805533" cy="214233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6EE070-78EB-4EE3-A279-B7F2A7BB31E8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 flipH="1">
              <a:off x="8457410" y="5742838"/>
              <a:ext cx="538225" cy="214232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371B7F2-0C65-4EAB-AA4F-F3217866D4E4}"/>
                </a:ext>
              </a:extLst>
            </p:cNvPr>
            <p:cNvCxnSpPr>
              <a:cxnSpLocks/>
              <a:stCxn id="14" idx="4"/>
              <a:endCxn id="18" idx="0"/>
            </p:cNvCxnSpPr>
            <p:nvPr/>
          </p:nvCxnSpPr>
          <p:spPr>
            <a:xfrm flipH="1">
              <a:off x="8724718" y="5742838"/>
              <a:ext cx="270917" cy="214231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0063E3E-38B8-4F30-A20E-8109A34EFC2F}"/>
                </a:ext>
              </a:extLst>
            </p:cNvPr>
            <p:cNvCxnSpPr>
              <a:cxnSpLocks/>
              <a:stCxn id="14" idx="4"/>
              <a:endCxn id="20" idx="0"/>
            </p:cNvCxnSpPr>
            <p:nvPr/>
          </p:nvCxnSpPr>
          <p:spPr>
            <a:xfrm>
              <a:off x="8995635" y="5742838"/>
              <a:ext cx="263699" cy="208858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329B793-C4F0-433A-B0B6-F4E6C90867AF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 flipH="1">
              <a:off x="8190102" y="5740409"/>
              <a:ext cx="1072841" cy="216662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6B5A8CF-9E9E-46C6-9767-743552AB1C81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 flipH="1">
              <a:off x="8457410" y="5740409"/>
              <a:ext cx="805533" cy="216661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46C3C49-3FDC-4CAD-BC8D-884E5A391A71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 flipH="1">
              <a:off x="8724718" y="5740409"/>
              <a:ext cx="538225" cy="216660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6259292-AF2B-4167-AC41-4AEEA0B0D4F2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 flipH="1">
              <a:off x="8992026" y="5740409"/>
              <a:ext cx="270917" cy="213716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F5BA43F-7F9B-4F8D-88B8-47A30B7E3557}"/>
                </a:ext>
              </a:extLst>
            </p:cNvPr>
            <p:cNvCxnSpPr>
              <a:cxnSpLocks/>
              <a:stCxn id="16" idx="4"/>
              <a:endCxn id="21" idx="0"/>
            </p:cNvCxnSpPr>
            <p:nvPr/>
          </p:nvCxnSpPr>
          <p:spPr>
            <a:xfrm>
              <a:off x="8190102" y="6160504"/>
              <a:ext cx="127127" cy="129154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1AC0F2E-DE35-4B0D-BAE4-68B521F323E2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8190102" y="6160504"/>
              <a:ext cx="394435" cy="129153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E3B36CA-EC19-45CA-8975-A62EF7FEA373}"/>
                </a:ext>
              </a:extLst>
            </p:cNvPr>
            <p:cNvCxnSpPr>
              <a:cxnSpLocks/>
              <a:stCxn id="16" idx="4"/>
              <a:endCxn id="23" idx="0"/>
            </p:cNvCxnSpPr>
            <p:nvPr/>
          </p:nvCxnSpPr>
          <p:spPr>
            <a:xfrm>
              <a:off x="8190102" y="6160504"/>
              <a:ext cx="661743" cy="129152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F1003E6-8D69-4D89-A914-9775A3D2D81E}"/>
                </a:ext>
              </a:extLst>
            </p:cNvPr>
            <p:cNvCxnSpPr>
              <a:cxnSpLocks/>
              <a:stCxn id="17" idx="4"/>
              <a:endCxn id="21" idx="0"/>
            </p:cNvCxnSpPr>
            <p:nvPr/>
          </p:nvCxnSpPr>
          <p:spPr>
            <a:xfrm flipH="1">
              <a:off x="8317229" y="6160503"/>
              <a:ext cx="140181" cy="129155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F9C3AA2-7E4D-4C67-BE33-6CC8CE51BCEB}"/>
                </a:ext>
              </a:extLst>
            </p:cNvPr>
            <p:cNvCxnSpPr>
              <a:cxnSpLocks/>
              <a:stCxn id="17" idx="4"/>
              <a:endCxn id="22" idx="0"/>
            </p:cNvCxnSpPr>
            <p:nvPr/>
          </p:nvCxnSpPr>
          <p:spPr>
            <a:xfrm>
              <a:off x="8457410" y="6160503"/>
              <a:ext cx="127127" cy="129154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31988EC-E0AE-415D-BB22-F2F78D3D85B6}"/>
                </a:ext>
              </a:extLst>
            </p:cNvPr>
            <p:cNvCxnSpPr>
              <a:cxnSpLocks/>
              <a:stCxn id="17" idx="4"/>
              <a:endCxn id="23" idx="0"/>
            </p:cNvCxnSpPr>
            <p:nvPr/>
          </p:nvCxnSpPr>
          <p:spPr>
            <a:xfrm>
              <a:off x="8457410" y="6160503"/>
              <a:ext cx="394435" cy="129153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D52FA96-41CD-4804-B8A5-916AB170AB86}"/>
                </a:ext>
              </a:extLst>
            </p:cNvPr>
            <p:cNvCxnSpPr>
              <a:cxnSpLocks/>
              <a:stCxn id="17" idx="4"/>
              <a:endCxn id="24" idx="0"/>
            </p:cNvCxnSpPr>
            <p:nvPr/>
          </p:nvCxnSpPr>
          <p:spPr>
            <a:xfrm>
              <a:off x="8457410" y="6160503"/>
              <a:ext cx="661743" cy="126209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6C24979-F656-4031-8AAF-146366BB9705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 flipH="1">
              <a:off x="8317229" y="6160502"/>
              <a:ext cx="407489" cy="129156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465B8D90-39E1-42D0-9AD2-858B848558C8}"/>
                </a:ext>
              </a:extLst>
            </p:cNvPr>
            <p:cNvCxnSpPr>
              <a:cxnSpLocks/>
              <a:stCxn id="18" idx="4"/>
              <a:endCxn id="22" idx="0"/>
            </p:cNvCxnSpPr>
            <p:nvPr/>
          </p:nvCxnSpPr>
          <p:spPr>
            <a:xfrm flipH="1">
              <a:off x="8584537" y="6160502"/>
              <a:ext cx="140181" cy="129155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0966796-D4C4-41BE-832C-B2218E245640}"/>
                </a:ext>
              </a:extLst>
            </p:cNvPr>
            <p:cNvCxnSpPr>
              <a:cxnSpLocks/>
              <a:stCxn id="18" idx="4"/>
              <a:endCxn id="23" idx="0"/>
            </p:cNvCxnSpPr>
            <p:nvPr/>
          </p:nvCxnSpPr>
          <p:spPr>
            <a:xfrm>
              <a:off x="8724718" y="6160502"/>
              <a:ext cx="127127" cy="129154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74E5F8A-F50C-4310-86A2-9FDC1FD6A409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8724718" y="6160502"/>
              <a:ext cx="394435" cy="126210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E9BB70B-72C5-47BD-B942-EDC9ECAEA577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8317229" y="6157558"/>
              <a:ext cx="674797" cy="132100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B933ACB-EDDF-4CB6-BA81-6B06F299070A}"/>
                </a:ext>
              </a:extLst>
            </p:cNvPr>
            <p:cNvCxnSpPr>
              <a:cxnSpLocks/>
              <a:stCxn id="19" idx="4"/>
              <a:endCxn id="22" idx="0"/>
            </p:cNvCxnSpPr>
            <p:nvPr/>
          </p:nvCxnSpPr>
          <p:spPr>
            <a:xfrm flipH="1">
              <a:off x="8584537" y="6157558"/>
              <a:ext cx="407489" cy="132099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1292FB5-67F5-49DC-A4A0-1544EE47D236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8851845" y="6157558"/>
              <a:ext cx="140181" cy="132098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8A12F32-8203-47C9-9E97-DF468030A181}"/>
                </a:ext>
              </a:extLst>
            </p:cNvPr>
            <p:cNvCxnSpPr>
              <a:cxnSpLocks/>
              <a:stCxn id="19" idx="4"/>
              <a:endCxn id="24" idx="0"/>
            </p:cNvCxnSpPr>
            <p:nvPr/>
          </p:nvCxnSpPr>
          <p:spPr>
            <a:xfrm>
              <a:off x="8992026" y="6157558"/>
              <a:ext cx="127127" cy="129154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3FBE315-04FF-4E01-870E-14D965C2162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8584537" y="6155129"/>
              <a:ext cx="674797" cy="134528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A5BC67A3-3A57-4F3C-B030-B2C5B7CFC646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 flipH="1">
              <a:off x="8851845" y="6155129"/>
              <a:ext cx="407489" cy="134527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64A3D2B7-D79F-4987-A73D-6A5B8B8B414D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>
            <a:xfrm flipH="1">
              <a:off x="9119153" y="6155129"/>
              <a:ext cx="140181" cy="131583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28B31A9-7AC2-4D82-80F9-A01160E3CC92}"/>
                </a:ext>
              </a:extLst>
            </p:cNvPr>
            <p:cNvSpPr/>
            <p:nvPr/>
          </p:nvSpPr>
          <p:spPr>
            <a:xfrm>
              <a:off x="8208171" y="5212710"/>
              <a:ext cx="218114" cy="2034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2E42166-3DA2-46BC-8309-9B57778B3A2F}"/>
                </a:ext>
              </a:extLst>
            </p:cNvPr>
            <p:cNvSpPr/>
            <p:nvPr/>
          </p:nvSpPr>
          <p:spPr>
            <a:xfrm>
              <a:off x="8475480" y="5212709"/>
              <a:ext cx="218114" cy="2034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7B5B96E-3AD4-41FD-A241-8DF31BB2A089}"/>
                </a:ext>
              </a:extLst>
            </p:cNvPr>
            <p:cNvSpPr/>
            <p:nvPr/>
          </p:nvSpPr>
          <p:spPr>
            <a:xfrm>
              <a:off x="8208171" y="6289659"/>
              <a:ext cx="218114" cy="2034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AFA751B-07AC-485E-9316-7A9628CB6E5D}"/>
                </a:ext>
              </a:extLst>
            </p:cNvPr>
            <p:cNvSpPr/>
            <p:nvPr/>
          </p:nvSpPr>
          <p:spPr>
            <a:xfrm>
              <a:off x="8475479" y="6289658"/>
              <a:ext cx="218114" cy="2034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23783E2-C365-4CE7-85A3-4482A0C16358}"/>
                </a:ext>
              </a:extLst>
            </p:cNvPr>
            <p:cNvSpPr/>
            <p:nvPr/>
          </p:nvSpPr>
          <p:spPr>
            <a:xfrm>
              <a:off x="8742787" y="6289657"/>
              <a:ext cx="218114" cy="2034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D5A074B-478E-4F92-B78B-62BFB1251C47}"/>
                </a:ext>
              </a:extLst>
            </p:cNvPr>
            <p:cNvSpPr/>
            <p:nvPr/>
          </p:nvSpPr>
          <p:spPr>
            <a:xfrm>
              <a:off x="9010095" y="6286713"/>
              <a:ext cx="218114" cy="2034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5BD0BA3-7D99-485F-BC9E-B3B2C485D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3711" y="5416141"/>
              <a:ext cx="658134" cy="126211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7118058-DA0C-4592-B39E-474E3AF4E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8326" y="5413197"/>
              <a:ext cx="390826" cy="129153"/>
            </a:xfrm>
            <a:prstGeom prst="line">
              <a:avLst/>
            </a:prstGeom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348308" y="4483293"/>
            <a:ext cx="1442478" cy="38510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DNN jobs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336565" y="4477168"/>
            <a:ext cx="1162779" cy="99783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scheduler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74750"/>
              </p:ext>
            </p:extLst>
          </p:nvPr>
        </p:nvGraphicFramePr>
        <p:xfrm>
          <a:off x="3213527" y="4490090"/>
          <a:ext cx="1480100" cy="380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20">
                  <a:extLst>
                    <a:ext uri="{9D8B030D-6E8A-4147-A177-3AD203B41FA5}">
                      <a16:colId xmlns:a16="http://schemas.microsoft.com/office/drawing/2014/main" val="1024734835"/>
                    </a:ext>
                  </a:extLst>
                </a:gridCol>
                <a:gridCol w="296020">
                  <a:extLst>
                    <a:ext uri="{9D8B030D-6E8A-4147-A177-3AD203B41FA5}">
                      <a16:colId xmlns:a16="http://schemas.microsoft.com/office/drawing/2014/main" val="453108198"/>
                    </a:ext>
                  </a:extLst>
                </a:gridCol>
                <a:gridCol w="296020">
                  <a:extLst>
                    <a:ext uri="{9D8B030D-6E8A-4147-A177-3AD203B41FA5}">
                      <a16:colId xmlns:a16="http://schemas.microsoft.com/office/drawing/2014/main" val="4066379928"/>
                    </a:ext>
                  </a:extLst>
                </a:gridCol>
                <a:gridCol w="296020">
                  <a:extLst>
                    <a:ext uri="{9D8B030D-6E8A-4147-A177-3AD203B41FA5}">
                      <a16:colId xmlns:a16="http://schemas.microsoft.com/office/drawing/2014/main" val="2830046112"/>
                    </a:ext>
                  </a:extLst>
                </a:gridCol>
                <a:gridCol w="296020">
                  <a:extLst>
                    <a:ext uri="{9D8B030D-6E8A-4147-A177-3AD203B41FA5}">
                      <a16:colId xmlns:a16="http://schemas.microsoft.com/office/drawing/2014/main" val="2878907469"/>
                    </a:ext>
                  </a:extLst>
                </a:gridCol>
              </a:tblGrid>
              <a:tr h="3802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39595"/>
                  </a:ext>
                </a:extLst>
              </a:tr>
            </a:tbl>
          </a:graphicData>
        </a:graphic>
      </p:graphicFrame>
      <p:cxnSp>
        <p:nvCxnSpPr>
          <p:cNvPr id="102" name="직선 화살표 연결선 101"/>
          <p:cNvCxnSpPr>
            <a:stCxn id="98" idx="3"/>
            <a:endCxn id="100" idx="1"/>
          </p:cNvCxnSpPr>
          <p:nvPr/>
        </p:nvCxnSpPr>
        <p:spPr>
          <a:xfrm>
            <a:off x="2790786" y="4675845"/>
            <a:ext cx="422741" cy="437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7915" y="4125565"/>
            <a:ext cx="126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Job queue</a:t>
            </a:r>
            <a:endParaRPr lang="ko-KR" altLang="en-US" sz="1600" b="1" i="1" dirty="0"/>
          </a:p>
        </p:txBody>
      </p:sp>
      <p:sp>
        <p:nvSpPr>
          <p:cNvPr id="126" name="직사각형 125"/>
          <p:cNvSpPr/>
          <p:nvPr/>
        </p:nvSpPr>
        <p:spPr>
          <a:xfrm>
            <a:off x="5336566" y="3888249"/>
            <a:ext cx="1162779" cy="58891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profiler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39" name="꺾인 연결선 138"/>
          <p:cNvCxnSpPr>
            <a:stCxn id="100" idx="3"/>
            <a:endCxn id="126" idx="1"/>
          </p:cNvCxnSpPr>
          <p:nvPr/>
        </p:nvCxnSpPr>
        <p:spPr>
          <a:xfrm flipV="1">
            <a:off x="4693627" y="4182709"/>
            <a:ext cx="642939" cy="4975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39175" y="2714631"/>
            <a:ext cx="210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Cluster</a:t>
            </a:r>
            <a:endParaRPr lang="ko-KR" altLang="en-US" sz="1600" b="1" i="1" dirty="0"/>
          </a:p>
        </p:txBody>
      </p:sp>
      <p:grpSp>
        <p:nvGrpSpPr>
          <p:cNvPr id="825" name="그룹 824"/>
          <p:cNvGrpSpPr/>
          <p:nvPr/>
        </p:nvGrpSpPr>
        <p:grpSpPr>
          <a:xfrm>
            <a:off x="7341423" y="3166134"/>
            <a:ext cx="2259111" cy="2967967"/>
            <a:chOff x="8052212" y="3158211"/>
            <a:chExt cx="2259111" cy="296796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8052212" y="3158211"/>
              <a:ext cx="2259111" cy="296796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9" name="그룹 278"/>
            <p:cNvGrpSpPr/>
            <p:nvPr/>
          </p:nvGrpSpPr>
          <p:grpSpPr>
            <a:xfrm>
              <a:off x="8198582" y="5479120"/>
              <a:ext cx="930296" cy="504824"/>
              <a:chOff x="4660977" y="3039721"/>
              <a:chExt cx="930296" cy="504824"/>
            </a:xfrm>
          </p:grpSpPr>
          <p:sp>
            <p:nvSpPr>
              <p:cNvPr id="268" name="모서리가 둥근 직사각형 267"/>
              <p:cNvSpPr/>
              <p:nvPr/>
            </p:nvSpPr>
            <p:spPr>
              <a:xfrm>
                <a:off x="4753073" y="3121819"/>
                <a:ext cx="838200" cy="362005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4844786" y="3175135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/>
              <p:cNvSpPr/>
              <p:nvPr/>
            </p:nvSpPr>
            <p:spPr>
              <a:xfrm>
                <a:off x="4880786" y="321113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4897679" y="3459196"/>
                <a:ext cx="133350" cy="505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>
                <a:off x="5093622" y="3460256"/>
                <a:ext cx="407075" cy="49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L 도형 272"/>
              <p:cNvSpPr/>
              <p:nvPr/>
            </p:nvSpPr>
            <p:spPr>
              <a:xfrm rot="10800000">
                <a:off x="4660977" y="3039721"/>
                <a:ext cx="124301" cy="504824"/>
              </a:xfrm>
              <a:prstGeom prst="corner">
                <a:avLst>
                  <a:gd name="adj1" fmla="val 34674"/>
                  <a:gd name="adj2" fmla="val 38977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4" name="직선 연결선 273"/>
              <p:cNvCxnSpPr/>
              <p:nvPr/>
            </p:nvCxnSpPr>
            <p:spPr>
              <a:xfrm flipV="1">
                <a:off x="5148263" y="3177529"/>
                <a:ext cx="375793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 flipV="1">
                <a:off x="5207238" y="3239691"/>
                <a:ext cx="316818" cy="1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 flipV="1">
                <a:off x="5207238" y="3301135"/>
                <a:ext cx="316818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flipV="1">
                <a:off x="5209316" y="3358055"/>
                <a:ext cx="316818" cy="1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flipV="1">
                <a:off x="5148263" y="3414561"/>
                <a:ext cx="375793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그룹 279"/>
            <p:cNvGrpSpPr/>
            <p:nvPr/>
          </p:nvGrpSpPr>
          <p:grpSpPr>
            <a:xfrm>
              <a:off x="9188386" y="5474615"/>
              <a:ext cx="930296" cy="504824"/>
              <a:chOff x="4660977" y="3039721"/>
              <a:chExt cx="930296" cy="504824"/>
            </a:xfrm>
          </p:grpSpPr>
          <p:sp>
            <p:nvSpPr>
              <p:cNvPr id="281" name="모서리가 둥근 직사각형 280"/>
              <p:cNvSpPr/>
              <p:nvPr/>
            </p:nvSpPr>
            <p:spPr>
              <a:xfrm>
                <a:off x="4753073" y="3121819"/>
                <a:ext cx="838200" cy="362005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4844786" y="3175135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4880786" y="321113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직사각형 283"/>
              <p:cNvSpPr/>
              <p:nvPr/>
            </p:nvSpPr>
            <p:spPr>
              <a:xfrm>
                <a:off x="4897679" y="3459196"/>
                <a:ext cx="133350" cy="505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5093622" y="3460256"/>
                <a:ext cx="407075" cy="49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L 도형 285"/>
              <p:cNvSpPr/>
              <p:nvPr/>
            </p:nvSpPr>
            <p:spPr>
              <a:xfrm rot="10800000">
                <a:off x="4660977" y="3039721"/>
                <a:ext cx="124301" cy="504824"/>
              </a:xfrm>
              <a:prstGeom prst="corner">
                <a:avLst>
                  <a:gd name="adj1" fmla="val 34674"/>
                  <a:gd name="adj2" fmla="val 38977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7" name="직선 연결선 286"/>
              <p:cNvCxnSpPr/>
              <p:nvPr/>
            </p:nvCxnSpPr>
            <p:spPr>
              <a:xfrm flipV="1">
                <a:off x="5148263" y="3177529"/>
                <a:ext cx="375793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/>
              <p:nvPr/>
            </p:nvCxnSpPr>
            <p:spPr>
              <a:xfrm flipV="1">
                <a:off x="5207238" y="3239691"/>
                <a:ext cx="316818" cy="1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/>
              <p:nvPr/>
            </p:nvCxnSpPr>
            <p:spPr>
              <a:xfrm flipV="1">
                <a:off x="5207238" y="3301135"/>
                <a:ext cx="316818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 flipV="1">
                <a:off x="5209316" y="3358055"/>
                <a:ext cx="316818" cy="1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flipV="1">
                <a:off x="5148263" y="3414561"/>
                <a:ext cx="375793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/>
            <p:cNvGrpSpPr/>
            <p:nvPr/>
          </p:nvGrpSpPr>
          <p:grpSpPr>
            <a:xfrm>
              <a:off x="8198582" y="4917055"/>
              <a:ext cx="930296" cy="504824"/>
              <a:chOff x="4660977" y="3039721"/>
              <a:chExt cx="930296" cy="504824"/>
            </a:xfrm>
          </p:grpSpPr>
          <p:sp>
            <p:nvSpPr>
              <p:cNvPr id="317" name="모서리가 둥근 직사각형 316"/>
              <p:cNvSpPr/>
              <p:nvPr/>
            </p:nvSpPr>
            <p:spPr>
              <a:xfrm>
                <a:off x="4753073" y="3121819"/>
                <a:ext cx="838200" cy="362005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4844786" y="3175135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4880786" y="321113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>
                <a:off x="4897679" y="3459196"/>
                <a:ext cx="133350" cy="505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>
                <a:off x="5093622" y="3460256"/>
                <a:ext cx="407075" cy="49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L 도형 321"/>
              <p:cNvSpPr/>
              <p:nvPr/>
            </p:nvSpPr>
            <p:spPr>
              <a:xfrm rot="10800000">
                <a:off x="4660977" y="3039721"/>
                <a:ext cx="124301" cy="504824"/>
              </a:xfrm>
              <a:prstGeom prst="corner">
                <a:avLst>
                  <a:gd name="adj1" fmla="val 34674"/>
                  <a:gd name="adj2" fmla="val 38977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3" name="직선 연결선 322"/>
              <p:cNvCxnSpPr/>
              <p:nvPr/>
            </p:nvCxnSpPr>
            <p:spPr>
              <a:xfrm flipV="1">
                <a:off x="5148263" y="3177529"/>
                <a:ext cx="375793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/>
              <p:cNvCxnSpPr/>
              <p:nvPr/>
            </p:nvCxnSpPr>
            <p:spPr>
              <a:xfrm flipV="1">
                <a:off x="5207238" y="3239691"/>
                <a:ext cx="316818" cy="1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/>
              <p:cNvCxnSpPr/>
              <p:nvPr/>
            </p:nvCxnSpPr>
            <p:spPr>
              <a:xfrm flipV="1">
                <a:off x="5207238" y="3301135"/>
                <a:ext cx="316818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/>
              <p:cNvCxnSpPr/>
              <p:nvPr/>
            </p:nvCxnSpPr>
            <p:spPr>
              <a:xfrm flipV="1">
                <a:off x="5209316" y="3358055"/>
                <a:ext cx="316818" cy="1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/>
              <p:cNvCxnSpPr/>
              <p:nvPr/>
            </p:nvCxnSpPr>
            <p:spPr>
              <a:xfrm flipV="1">
                <a:off x="5148263" y="3414561"/>
                <a:ext cx="375793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그룹 327"/>
            <p:cNvGrpSpPr/>
            <p:nvPr/>
          </p:nvGrpSpPr>
          <p:grpSpPr>
            <a:xfrm>
              <a:off x="9188386" y="4936670"/>
              <a:ext cx="930296" cy="504824"/>
              <a:chOff x="4660977" y="3039721"/>
              <a:chExt cx="930296" cy="504824"/>
            </a:xfrm>
          </p:grpSpPr>
          <p:sp>
            <p:nvSpPr>
              <p:cNvPr id="329" name="모서리가 둥근 직사각형 328"/>
              <p:cNvSpPr/>
              <p:nvPr/>
            </p:nvSpPr>
            <p:spPr>
              <a:xfrm>
                <a:off x="4753073" y="3121819"/>
                <a:ext cx="838200" cy="362005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4844786" y="3175135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4880786" y="321113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>
                <a:off x="4897679" y="3459196"/>
                <a:ext cx="133350" cy="505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직사각형 332"/>
              <p:cNvSpPr/>
              <p:nvPr/>
            </p:nvSpPr>
            <p:spPr>
              <a:xfrm>
                <a:off x="5093622" y="3460256"/>
                <a:ext cx="407075" cy="49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L 도형 333"/>
              <p:cNvSpPr/>
              <p:nvPr/>
            </p:nvSpPr>
            <p:spPr>
              <a:xfrm rot="10800000">
                <a:off x="4660977" y="3039721"/>
                <a:ext cx="124301" cy="504824"/>
              </a:xfrm>
              <a:prstGeom prst="corner">
                <a:avLst>
                  <a:gd name="adj1" fmla="val 34674"/>
                  <a:gd name="adj2" fmla="val 38977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5" name="직선 연결선 334"/>
              <p:cNvCxnSpPr/>
              <p:nvPr/>
            </p:nvCxnSpPr>
            <p:spPr>
              <a:xfrm flipV="1">
                <a:off x="5148263" y="3177529"/>
                <a:ext cx="375793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/>
              <p:cNvCxnSpPr/>
              <p:nvPr/>
            </p:nvCxnSpPr>
            <p:spPr>
              <a:xfrm flipV="1">
                <a:off x="5207238" y="3239691"/>
                <a:ext cx="316818" cy="1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/>
              <p:cNvCxnSpPr/>
              <p:nvPr/>
            </p:nvCxnSpPr>
            <p:spPr>
              <a:xfrm flipV="1">
                <a:off x="5207238" y="3301135"/>
                <a:ext cx="316818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/>
              <p:cNvCxnSpPr/>
              <p:nvPr/>
            </p:nvCxnSpPr>
            <p:spPr>
              <a:xfrm flipV="1">
                <a:off x="5209316" y="3358055"/>
                <a:ext cx="316818" cy="1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/>
              <p:cNvCxnSpPr/>
              <p:nvPr/>
            </p:nvCxnSpPr>
            <p:spPr>
              <a:xfrm flipV="1">
                <a:off x="5148263" y="3414561"/>
                <a:ext cx="375793" cy="1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그룹 365"/>
            <p:cNvGrpSpPr/>
            <p:nvPr/>
          </p:nvGrpSpPr>
          <p:grpSpPr>
            <a:xfrm>
              <a:off x="8174854" y="3256255"/>
              <a:ext cx="448929" cy="458053"/>
              <a:chOff x="5223320" y="2510991"/>
              <a:chExt cx="448929" cy="458053"/>
            </a:xfrm>
          </p:grpSpPr>
          <p:sp>
            <p:nvSpPr>
              <p:cNvPr id="356" name="직사각형 355"/>
              <p:cNvSpPr/>
              <p:nvPr/>
            </p:nvSpPr>
            <p:spPr>
              <a:xfrm>
                <a:off x="5235442" y="2524103"/>
                <a:ext cx="432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7" name="그룹 356"/>
              <p:cNvGrpSpPr/>
              <p:nvPr/>
            </p:nvGrpSpPr>
            <p:grpSpPr>
              <a:xfrm>
                <a:off x="5307442" y="2600325"/>
                <a:ext cx="288000" cy="278677"/>
                <a:chOff x="5324368" y="2610087"/>
                <a:chExt cx="288000" cy="278677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358" name="직사각형 357"/>
                <p:cNvSpPr/>
                <p:nvPr/>
              </p:nvSpPr>
              <p:spPr>
                <a:xfrm>
                  <a:off x="5324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5468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직사각형 359"/>
                <p:cNvSpPr/>
                <p:nvPr/>
              </p:nvSpPr>
              <p:spPr>
                <a:xfrm>
                  <a:off x="5324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직사각형 360"/>
                <p:cNvSpPr/>
                <p:nvPr/>
              </p:nvSpPr>
              <p:spPr>
                <a:xfrm>
                  <a:off x="5468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2" name="직사각형 361"/>
              <p:cNvSpPr/>
              <p:nvPr/>
            </p:nvSpPr>
            <p:spPr>
              <a:xfrm>
                <a:off x="562653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>
                <a:off x="5379442" y="2918145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>
                <a:off x="522332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>
                <a:off x="5379442" y="2510991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7" name="그룹 366"/>
            <p:cNvGrpSpPr/>
            <p:nvPr/>
          </p:nvGrpSpPr>
          <p:grpSpPr>
            <a:xfrm>
              <a:off x="8178290" y="3739018"/>
              <a:ext cx="448929" cy="458053"/>
              <a:chOff x="5223320" y="2510991"/>
              <a:chExt cx="448929" cy="458053"/>
            </a:xfrm>
          </p:grpSpPr>
          <p:sp>
            <p:nvSpPr>
              <p:cNvPr id="368" name="직사각형 367"/>
              <p:cNvSpPr/>
              <p:nvPr/>
            </p:nvSpPr>
            <p:spPr>
              <a:xfrm>
                <a:off x="5235442" y="2524103"/>
                <a:ext cx="432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9" name="그룹 368"/>
              <p:cNvGrpSpPr/>
              <p:nvPr/>
            </p:nvGrpSpPr>
            <p:grpSpPr>
              <a:xfrm>
                <a:off x="5307442" y="2600325"/>
                <a:ext cx="288000" cy="278677"/>
                <a:chOff x="5324368" y="2610087"/>
                <a:chExt cx="288000" cy="278677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374" name="직사각형 373"/>
                <p:cNvSpPr/>
                <p:nvPr/>
              </p:nvSpPr>
              <p:spPr>
                <a:xfrm>
                  <a:off x="5324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직사각형 374"/>
                <p:cNvSpPr/>
                <p:nvPr/>
              </p:nvSpPr>
              <p:spPr>
                <a:xfrm>
                  <a:off x="5468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직사각형 375"/>
                <p:cNvSpPr/>
                <p:nvPr/>
              </p:nvSpPr>
              <p:spPr>
                <a:xfrm>
                  <a:off x="5324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직사각형 376"/>
                <p:cNvSpPr/>
                <p:nvPr/>
              </p:nvSpPr>
              <p:spPr>
                <a:xfrm>
                  <a:off x="5468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0" name="직사각형 369"/>
              <p:cNvSpPr/>
              <p:nvPr/>
            </p:nvSpPr>
            <p:spPr>
              <a:xfrm>
                <a:off x="562653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5379442" y="2918145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>
                <a:off x="522332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5379442" y="2510991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8" name="그룹 377"/>
            <p:cNvGrpSpPr/>
            <p:nvPr/>
          </p:nvGrpSpPr>
          <p:grpSpPr>
            <a:xfrm>
              <a:off x="8666227" y="3253976"/>
              <a:ext cx="448929" cy="458053"/>
              <a:chOff x="5223320" y="2510991"/>
              <a:chExt cx="448929" cy="458053"/>
            </a:xfrm>
          </p:grpSpPr>
          <p:sp>
            <p:nvSpPr>
              <p:cNvPr id="379" name="직사각형 378"/>
              <p:cNvSpPr/>
              <p:nvPr/>
            </p:nvSpPr>
            <p:spPr>
              <a:xfrm>
                <a:off x="5235442" y="2524103"/>
                <a:ext cx="432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0" name="그룹 379"/>
              <p:cNvGrpSpPr/>
              <p:nvPr/>
            </p:nvGrpSpPr>
            <p:grpSpPr>
              <a:xfrm>
                <a:off x="5307442" y="2600325"/>
                <a:ext cx="288000" cy="278677"/>
                <a:chOff x="5324368" y="2610087"/>
                <a:chExt cx="288000" cy="278677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385" name="직사각형 384"/>
                <p:cNvSpPr/>
                <p:nvPr/>
              </p:nvSpPr>
              <p:spPr>
                <a:xfrm>
                  <a:off x="5324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6" name="직사각형 385"/>
                <p:cNvSpPr/>
                <p:nvPr/>
              </p:nvSpPr>
              <p:spPr>
                <a:xfrm>
                  <a:off x="5468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직사각형 386"/>
                <p:cNvSpPr/>
                <p:nvPr/>
              </p:nvSpPr>
              <p:spPr>
                <a:xfrm>
                  <a:off x="5324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직사각형 387"/>
                <p:cNvSpPr/>
                <p:nvPr/>
              </p:nvSpPr>
              <p:spPr>
                <a:xfrm>
                  <a:off x="5468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1" name="직사각형 380"/>
              <p:cNvSpPr/>
              <p:nvPr/>
            </p:nvSpPr>
            <p:spPr>
              <a:xfrm>
                <a:off x="562653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>
                <a:off x="5379442" y="2918145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>
                <a:off x="522332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>
                <a:off x="5379442" y="2510991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8666227" y="3744935"/>
              <a:ext cx="448929" cy="458053"/>
              <a:chOff x="5223320" y="2510991"/>
              <a:chExt cx="448929" cy="458053"/>
            </a:xfrm>
          </p:grpSpPr>
          <p:sp>
            <p:nvSpPr>
              <p:cNvPr id="390" name="직사각형 389"/>
              <p:cNvSpPr/>
              <p:nvPr/>
            </p:nvSpPr>
            <p:spPr>
              <a:xfrm>
                <a:off x="5235442" y="2524103"/>
                <a:ext cx="432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1" name="그룹 390"/>
              <p:cNvGrpSpPr/>
              <p:nvPr/>
            </p:nvGrpSpPr>
            <p:grpSpPr>
              <a:xfrm>
                <a:off x="5307442" y="2600325"/>
                <a:ext cx="288000" cy="278677"/>
                <a:chOff x="5324368" y="2610087"/>
                <a:chExt cx="288000" cy="278677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396" name="직사각형 395"/>
                <p:cNvSpPr/>
                <p:nvPr/>
              </p:nvSpPr>
              <p:spPr>
                <a:xfrm>
                  <a:off x="5324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직사각형 396"/>
                <p:cNvSpPr/>
                <p:nvPr/>
              </p:nvSpPr>
              <p:spPr>
                <a:xfrm>
                  <a:off x="5468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/>
                <p:cNvSpPr/>
                <p:nvPr/>
              </p:nvSpPr>
              <p:spPr>
                <a:xfrm>
                  <a:off x="5324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직사각형 398"/>
                <p:cNvSpPr/>
                <p:nvPr/>
              </p:nvSpPr>
              <p:spPr>
                <a:xfrm>
                  <a:off x="5468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2" name="직사각형 391"/>
              <p:cNvSpPr/>
              <p:nvPr/>
            </p:nvSpPr>
            <p:spPr>
              <a:xfrm>
                <a:off x="562653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>
                <a:off x="5379442" y="2918145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>
                <a:off x="522332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>
                <a:off x="5379442" y="2510991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0" name="그룹 399"/>
            <p:cNvGrpSpPr/>
            <p:nvPr/>
          </p:nvGrpSpPr>
          <p:grpSpPr>
            <a:xfrm>
              <a:off x="8179018" y="4228225"/>
              <a:ext cx="448929" cy="458053"/>
              <a:chOff x="5223320" y="2510991"/>
              <a:chExt cx="448929" cy="458053"/>
            </a:xfrm>
          </p:grpSpPr>
          <p:sp>
            <p:nvSpPr>
              <p:cNvPr id="401" name="직사각형 400"/>
              <p:cNvSpPr/>
              <p:nvPr/>
            </p:nvSpPr>
            <p:spPr>
              <a:xfrm>
                <a:off x="5235442" y="2524103"/>
                <a:ext cx="432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2" name="그룹 401"/>
              <p:cNvGrpSpPr/>
              <p:nvPr/>
            </p:nvGrpSpPr>
            <p:grpSpPr>
              <a:xfrm>
                <a:off x="5307442" y="2600325"/>
                <a:ext cx="288000" cy="278677"/>
                <a:chOff x="5324368" y="2610087"/>
                <a:chExt cx="288000" cy="278677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407" name="직사각형 406"/>
                <p:cNvSpPr/>
                <p:nvPr/>
              </p:nvSpPr>
              <p:spPr>
                <a:xfrm>
                  <a:off x="5324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>
                  <a:off x="5468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/>
                <p:cNvSpPr/>
                <p:nvPr/>
              </p:nvSpPr>
              <p:spPr>
                <a:xfrm>
                  <a:off x="5324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직사각형 409"/>
                <p:cNvSpPr/>
                <p:nvPr/>
              </p:nvSpPr>
              <p:spPr>
                <a:xfrm>
                  <a:off x="5468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3" name="직사각형 402"/>
              <p:cNvSpPr/>
              <p:nvPr/>
            </p:nvSpPr>
            <p:spPr>
              <a:xfrm>
                <a:off x="562653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직사각형 403"/>
              <p:cNvSpPr/>
              <p:nvPr/>
            </p:nvSpPr>
            <p:spPr>
              <a:xfrm>
                <a:off x="5379442" y="2918145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직사각형 404"/>
              <p:cNvSpPr/>
              <p:nvPr/>
            </p:nvSpPr>
            <p:spPr>
              <a:xfrm>
                <a:off x="522332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>
                <a:off x="5379442" y="2510991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1" name="그룹 410"/>
            <p:cNvGrpSpPr/>
            <p:nvPr/>
          </p:nvGrpSpPr>
          <p:grpSpPr>
            <a:xfrm>
              <a:off x="8670391" y="4225946"/>
              <a:ext cx="448929" cy="458053"/>
              <a:chOff x="5223320" y="2510991"/>
              <a:chExt cx="448929" cy="458053"/>
            </a:xfrm>
          </p:grpSpPr>
          <p:sp>
            <p:nvSpPr>
              <p:cNvPr id="412" name="직사각형 411"/>
              <p:cNvSpPr/>
              <p:nvPr/>
            </p:nvSpPr>
            <p:spPr>
              <a:xfrm>
                <a:off x="5235442" y="2524103"/>
                <a:ext cx="432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3" name="그룹 412"/>
              <p:cNvGrpSpPr/>
              <p:nvPr/>
            </p:nvGrpSpPr>
            <p:grpSpPr>
              <a:xfrm>
                <a:off x="5307442" y="2600325"/>
                <a:ext cx="288000" cy="278677"/>
                <a:chOff x="5324368" y="2610087"/>
                <a:chExt cx="288000" cy="278677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418" name="직사각형 417"/>
                <p:cNvSpPr/>
                <p:nvPr/>
              </p:nvSpPr>
              <p:spPr>
                <a:xfrm>
                  <a:off x="5324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9" name="직사각형 418"/>
                <p:cNvSpPr/>
                <p:nvPr/>
              </p:nvSpPr>
              <p:spPr>
                <a:xfrm>
                  <a:off x="5468368" y="2610087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직사각형 419"/>
                <p:cNvSpPr/>
                <p:nvPr/>
              </p:nvSpPr>
              <p:spPr>
                <a:xfrm>
                  <a:off x="5324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직사각형 420"/>
                <p:cNvSpPr/>
                <p:nvPr/>
              </p:nvSpPr>
              <p:spPr>
                <a:xfrm>
                  <a:off x="5468368" y="2744764"/>
                  <a:ext cx="144000" cy="144000"/>
                </a:xfrm>
                <a:prstGeom prst="rect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4" name="직사각형 413"/>
              <p:cNvSpPr/>
              <p:nvPr/>
            </p:nvSpPr>
            <p:spPr>
              <a:xfrm>
                <a:off x="562653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>
                <a:off x="5379442" y="2918145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>
                <a:off x="5223320" y="2672851"/>
                <a:ext cx="45719" cy="144000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>
                <a:off x="5379442" y="2510991"/>
                <a:ext cx="144000" cy="50899"/>
              </a:xfrm>
              <a:prstGeom prst="rect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4" name="그룹 433"/>
            <p:cNvGrpSpPr/>
            <p:nvPr/>
          </p:nvGrpSpPr>
          <p:grpSpPr>
            <a:xfrm>
              <a:off x="9181767" y="3265886"/>
              <a:ext cx="888913" cy="221412"/>
              <a:chOff x="5208600" y="2600325"/>
              <a:chExt cx="888913" cy="221412"/>
            </a:xfrm>
          </p:grpSpPr>
          <p:sp>
            <p:nvSpPr>
              <p:cNvPr id="435" name="직사각형 434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사각형 435"/>
              <p:cNvSpPr/>
              <p:nvPr/>
            </p:nvSpPr>
            <p:spPr>
              <a:xfrm>
                <a:off x="5208600" y="2768419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직사각형 437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직사각형 438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사각형 439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직사각형 441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직사각형 442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직사각형 443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5" name="그룹 444"/>
            <p:cNvGrpSpPr/>
            <p:nvPr/>
          </p:nvGrpSpPr>
          <p:grpSpPr>
            <a:xfrm>
              <a:off x="9219899" y="3340616"/>
              <a:ext cx="888913" cy="221412"/>
              <a:chOff x="5208600" y="2600325"/>
              <a:chExt cx="888913" cy="221412"/>
            </a:xfrm>
          </p:grpSpPr>
          <p:sp>
            <p:nvSpPr>
              <p:cNvPr id="446" name="직사각형 445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직사각형 446"/>
              <p:cNvSpPr/>
              <p:nvPr/>
            </p:nvSpPr>
            <p:spPr>
              <a:xfrm>
                <a:off x="5208600" y="2768419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직사각형 447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직사각형 448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직사각형 449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직사각형 450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직사각형 452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직사각형 454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6" name="그룹 455"/>
            <p:cNvGrpSpPr/>
            <p:nvPr/>
          </p:nvGrpSpPr>
          <p:grpSpPr>
            <a:xfrm>
              <a:off x="9252415" y="3458464"/>
              <a:ext cx="888913" cy="221412"/>
              <a:chOff x="5208600" y="2600325"/>
              <a:chExt cx="888913" cy="221412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5208600" y="2768419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직사각형 458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직사각형 460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직사각형 462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직사각형 463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7" name="그룹 466"/>
            <p:cNvGrpSpPr/>
            <p:nvPr/>
          </p:nvGrpSpPr>
          <p:grpSpPr>
            <a:xfrm>
              <a:off x="9291773" y="3573878"/>
              <a:ext cx="888913" cy="221412"/>
              <a:chOff x="5208600" y="2600325"/>
              <a:chExt cx="888913" cy="221412"/>
            </a:xfrm>
          </p:grpSpPr>
          <p:sp>
            <p:nvSpPr>
              <p:cNvPr id="468" name="직사각형 467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직사각형 468"/>
              <p:cNvSpPr/>
              <p:nvPr/>
            </p:nvSpPr>
            <p:spPr>
              <a:xfrm>
                <a:off x="5208600" y="2768419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직사각형 469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직사각형 471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직사각형 473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8" name="그룹 477"/>
            <p:cNvGrpSpPr/>
            <p:nvPr/>
          </p:nvGrpSpPr>
          <p:grpSpPr>
            <a:xfrm>
              <a:off x="9324653" y="3676035"/>
              <a:ext cx="888913" cy="221412"/>
              <a:chOff x="5208600" y="2600325"/>
              <a:chExt cx="888913" cy="221412"/>
            </a:xfrm>
          </p:grpSpPr>
          <p:sp>
            <p:nvSpPr>
              <p:cNvPr id="479" name="직사각형 478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직사각형 479"/>
              <p:cNvSpPr/>
              <p:nvPr/>
            </p:nvSpPr>
            <p:spPr>
              <a:xfrm>
                <a:off x="5208600" y="2768419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직사각형 483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직사각형 484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9201220" y="3936214"/>
              <a:ext cx="888913" cy="221412"/>
              <a:chOff x="5208600" y="2600325"/>
              <a:chExt cx="888913" cy="221412"/>
            </a:xfrm>
          </p:grpSpPr>
          <p:sp>
            <p:nvSpPr>
              <p:cNvPr id="490" name="직사각형 489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>
                <a:off x="5208600" y="2768419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직사각형 498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0" name="그룹 499"/>
            <p:cNvGrpSpPr/>
            <p:nvPr/>
          </p:nvGrpSpPr>
          <p:grpSpPr>
            <a:xfrm>
              <a:off x="9233736" y="4054062"/>
              <a:ext cx="888913" cy="221412"/>
              <a:chOff x="5208600" y="2600325"/>
              <a:chExt cx="888913" cy="221412"/>
            </a:xfrm>
          </p:grpSpPr>
          <p:sp>
            <p:nvSpPr>
              <p:cNvPr id="501" name="직사각형 500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직사각형 501"/>
              <p:cNvSpPr/>
              <p:nvPr/>
            </p:nvSpPr>
            <p:spPr>
              <a:xfrm>
                <a:off x="5208600" y="2768419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직사각형 502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직사각형 503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직사각형 507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직사각형 509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1" name="그룹 510"/>
            <p:cNvGrpSpPr/>
            <p:nvPr/>
          </p:nvGrpSpPr>
          <p:grpSpPr>
            <a:xfrm>
              <a:off x="9273094" y="4169476"/>
              <a:ext cx="888913" cy="221412"/>
              <a:chOff x="5208600" y="2600325"/>
              <a:chExt cx="888913" cy="221412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5208600" y="2768419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직사각형 513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직사각형 519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2" name="그룹 521"/>
            <p:cNvGrpSpPr/>
            <p:nvPr/>
          </p:nvGrpSpPr>
          <p:grpSpPr>
            <a:xfrm>
              <a:off x="9305974" y="4271633"/>
              <a:ext cx="888913" cy="221412"/>
              <a:chOff x="5208600" y="2600325"/>
              <a:chExt cx="888913" cy="221412"/>
            </a:xfrm>
          </p:grpSpPr>
          <p:sp>
            <p:nvSpPr>
              <p:cNvPr id="523" name="직사각형 522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직사각형 523"/>
              <p:cNvSpPr/>
              <p:nvPr/>
            </p:nvSpPr>
            <p:spPr>
              <a:xfrm>
                <a:off x="5208600" y="2768419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직사각형 524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직사각형 525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직사각형 526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직사각형 528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7" name="그룹 576"/>
            <p:cNvGrpSpPr/>
            <p:nvPr/>
          </p:nvGrpSpPr>
          <p:grpSpPr>
            <a:xfrm>
              <a:off x="9347226" y="4391033"/>
              <a:ext cx="881503" cy="221977"/>
              <a:chOff x="5216010" y="2600325"/>
              <a:chExt cx="881503" cy="221977"/>
            </a:xfrm>
          </p:grpSpPr>
          <p:sp>
            <p:nvSpPr>
              <p:cNvPr id="578" name="직사각형 577"/>
              <p:cNvSpPr/>
              <p:nvPr/>
            </p:nvSpPr>
            <p:spPr>
              <a:xfrm>
                <a:off x="5222887" y="2600325"/>
                <a:ext cx="861208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직사각형 578"/>
              <p:cNvSpPr/>
              <p:nvPr/>
            </p:nvSpPr>
            <p:spPr>
              <a:xfrm>
                <a:off x="5216010" y="2768984"/>
                <a:ext cx="439726" cy="53318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직사각형 579"/>
              <p:cNvSpPr/>
              <p:nvPr/>
            </p:nvSpPr>
            <p:spPr>
              <a:xfrm>
                <a:off x="5691189" y="2770801"/>
                <a:ext cx="406324" cy="4656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직사각형 580"/>
              <p:cNvSpPr/>
              <p:nvPr/>
            </p:nvSpPr>
            <p:spPr>
              <a:xfrm>
                <a:off x="54143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직사각형 581"/>
              <p:cNvSpPr/>
              <p:nvPr/>
            </p:nvSpPr>
            <p:spPr>
              <a:xfrm>
                <a:off x="552171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직사각형 582"/>
              <p:cNvSpPr/>
              <p:nvPr/>
            </p:nvSpPr>
            <p:spPr>
              <a:xfrm>
                <a:off x="5629068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직사각형 583"/>
              <p:cNvSpPr/>
              <p:nvPr/>
            </p:nvSpPr>
            <p:spPr>
              <a:xfrm>
                <a:off x="57276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583504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직사각형 585"/>
              <p:cNvSpPr/>
              <p:nvPr/>
            </p:nvSpPr>
            <p:spPr>
              <a:xfrm>
                <a:off x="5942391" y="2640111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5313071" y="2641084"/>
                <a:ext cx="68251" cy="97827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589" name="꺾인 연결선 588"/>
          <p:cNvCxnSpPr>
            <a:stCxn id="99" idx="3"/>
            <a:endCxn id="152" idx="1"/>
          </p:cNvCxnSpPr>
          <p:nvPr/>
        </p:nvCxnSpPr>
        <p:spPr>
          <a:xfrm flipV="1">
            <a:off x="6499344" y="4650118"/>
            <a:ext cx="842079" cy="3259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TextBox 1278"/>
          <p:cNvSpPr txBox="1"/>
          <p:nvPr/>
        </p:nvSpPr>
        <p:spPr>
          <a:xfrm>
            <a:off x="7243853" y="2928908"/>
            <a:ext cx="2103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Sever 1.</a:t>
            </a:r>
            <a:endParaRPr lang="ko-KR" altLang="en-US" sz="1100" b="1" i="1" dirty="0"/>
          </a:p>
        </p:txBody>
      </p:sp>
      <p:sp>
        <p:nvSpPr>
          <p:cNvPr id="1280" name="TextBox 1279"/>
          <p:cNvSpPr txBox="1"/>
          <p:nvPr/>
        </p:nvSpPr>
        <p:spPr>
          <a:xfrm>
            <a:off x="9845649" y="3114999"/>
            <a:ext cx="242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: CPU : Mem</a:t>
            </a:r>
          </a:p>
        </p:txBody>
      </p:sp>
      <p:sp>
        <p:nvSpPr>
          <p:cNvPr id="1281" name="TextBox 1280"/>
          <p:cNvSpPr txBox="1"/>
          <p:nvPr/>
        </p:nvSpPr>
        <p:spPr>
          <a:xfrm>
            <a:off x="9820885" y="3529932"/>
            <a:ext cx="2429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rgbClr val="FF0000"/>
                </a:solidFill>
              </a:rPr>
              <a:t>1GPU : 3CPU: 100GB</a:t>
            </a:r>
          </a:p>
        </p:txBody>
      </p:sp>
      <p:sp>
        <p:nvSpPr>
          <p:cNvPr id="1282" name="TextBox 1281"/>
          <p:cNvSpPr txBox="1"/>
          <p:nvPr/>
        </p:nvSpPr>
        <p:spPr>
          <a:xfrm>
            <a:off x="9556770" y="2727093"/>
            <a:ext cx="263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GPU-proportional allocation</a:t>
            </a:r>
            <a:endParaRPr lang="ko-KR" altLang="en-US" sz="1600" b="1" i="1" dirty="0"/>
          </a:p>
        </p:txBody>
      </p:sp>
      <p:sp>
        <p:nvSpPr>
          <p:cNvPr id="1283" name="TextBox 1282"/>
          <p:cNvSpPr txBox="1"/>
          <p:nvPr/>
        </p:nvSpPr>
        <p:spPr>
          <a:xfrm>
            <a:off x="9814838" y="3878860"/>
            <a:ext cx="24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rgbClr val="FF0000"/>
                </a:solidFill>
              </a:rPr>
              <a:t>2GPU : 6CPU: 200GB</a:t>
            </a:r>
          </a:p>
          <a:p>
            <a:endParaRPr lang="en-US" altLang="ko-KR" sz="1600" b="1" i="1" dirty="0">
              <a:solidFill>
                <a:srgbClr val="FF0000"/>
              </a:solidFill>
            </a:endParaRPr>
          </a:p>
        </p:txBody>
      </p:sp>
      <p:sp>
        <p:nvSpPr>
          <p:cNvPr id="1284" name="직사각형 1283"/>
          <p:cNvSpPr/>
          <p:nvPr/>
        </p:nvSpPr>
        <p:spPr>
          <a:xfrm>
            <a:off x="7464065" y="4924978"/>
            <a:ext cx="988226" cy="501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1" name="직사각형 1510"/>
          <p:cNvSpPr/>
          <p:nvPr/>
        </p:nvSpPr>
        <p:spPr>
          <a:xfrm>
            <a:off x="7420604" y="3237293"/>
            <a:ext cx="531412" cy="150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2" name="직사각형 1511"/>
          <p:cNvSpPr/>
          <p:nvPr/>
        </p:nvSpPr>
        <p:spPr>
          <a:xfrm>
            <a:off x="8422491" y="3239006"/>
            <a:ext cx="1117125" cy="669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3" name="직사각형 1512"/>
          <p:cNvSpPr/>
          <p:nvPr/>
        </p:nvSpPr>
        <p:spPr>
          <a:xfrm>
            <a:off x="9812713" y="4953226"/>
            <a:ext cx="2082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Resource allocation</a:t>
            </a:r>
          </a:p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Focused on GPU!</a:t>
            </a:r>
          </a:p>
        </p:txBody>
      </p:sp>
    </p:spTree>
    <p:extLst>
      <p:ext uri="{BB962C8B-B14F-4D97-AF65-F5344CB8AC3E}">
        <p14:creationId xmlns:p14="http://schemas.microsoft.com/office/powerpoint/2010/main" val="40984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Resource Sensitivity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DNN jobs on cluster exhibit different levels of sensitivity to CPU, and memory during training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Microsoft’s </a:t>
            </a:r>
            <a:r>
              <a:rPr lang="en-US" altLang="ko-KR" dirty="0" err="1">
                <a:solidFill>
                  <a:srgbClr val="000000"/>
                </a:solidFill>
                <a:cs typeface="lato"/>
              </a:rPr>
              <a:t>philly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 cluster(multi-tenant cluster) shows that CPU cycle are under-utilized.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Differ from DNN model’s characteristic (Image classification, Speech, NLP)</a:t>
            </a:r>
          </a:p>
          <a:p>
            <a:pPr>
              <a:buFont typeface="Wingdings"/>
              <a:buChar char="§"/>
            </a:pPr>
            <a:endParaRPr lang="en-US" altLang="ko-KR" sz="2400" dirty="0">
              <a:solidFill>
                <a:srgbClr val="000000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Motivation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905"/>
          <a:stretch/>
        </p:blipFill>
        <p:spPr>
          <a:xfrm>
            <a:off x="5480304" y="3676650"/>
            <a:ext cx="6483096" cy="26460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13" y="3742992"/>
            <a:ext cx="2848373" cy="2391109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1878806" y="4164806"/>
            <a:ext cx="1078707" cy="1226942"/>
          </a:xfrm>
          <a:custGeom>
            <a:avLst/>
            <a:gdLst>
              <a:gd name="connsiteX0" fmla="*/ 0 w 1078707"/>
              <a:gd name="connsiteY0" fmla="*/ 1197769 h 1226942"/>
              <a:gd name="connsiteX1" fmla="*/ 0 w 1078707"/>
              <a:gd name="connsiteY1" fmla="*/ 1197769 h 1226942"/>
              <a:gd name="connsiteX2" fmla="*/ 19050 w 1078707"/>
              <a:gd name="connsiteY2" fmla="*/ 1173957 h 1226942"/>
              <a:gd name="connsiteX3" fmla="*/ 26194 w 1078707"/>
              <a:gd name="connsiteY3" fmla="*/ 1169194 h 1226942"/>
              <a:gd name="connsiteX4" fmla="*/ 35719 w 1078707"/>
              <a:gd name="connsiteY4" fmla="*/ 1154907 h 1226942"/>
              <a:gd name="connsiteX5" fmla="*/ 47625 w 1078707"/>
              <a:gd name="connsiteY5" fmla="*/ 1140619 h 1226942"/>
              <a:gd name="connsiteX6" fmla="*/ 61913 w 1078707"/>
              <a:gd name="connsiteY6" fmla="*/ 1131094 h 1226942"/>
              <a:gd name="connsiteX7" fmla="*/ 66675 w 1078707"/>
              <a:gd name="connsiteY7" fmla="*/ 1123950 h 1226942"/>
              <a:gd name="connsiteX8" fmla="*/ 73819 w 1078707"/>
              <a:gd name="connsiteY8" fmla="*/ 1121569 h 1226942"/>
              <a:gd name="connsiteX9" fmla="*/ 97632 w 1078707"/>
              <a:gd name="connsiteY9" fmla="*/ 1114425 h 1226942"/>
              <a:gd name="connsiteX10" fmla="*/ 104775 w 1078707"/>
              <a:gd name="connsiteY10" fmla="*/ 1112044 h 1226942"/>
              <a:gd name="connsiteX11" fmla="*/ 126207 w 1078707"/>
              <a:gd name="connsiteY11" fmla="*/ 1100138 h 1226942"/>
              <a:gd name="connsiteX12" fmla="*/ 138113 w 1078707"/>
              <a:gd name="connsiteY12" fmla="*/ 1088232 h 1226942"/>
              <a:gd name="connsiteX13" fmla="*/ 145257 w 1078707"/>
              <a:gd name="connsiteY13" fmla="*/ 1083469 h 1226942"/>
              <a:gd name="connsiteX14" fmla="*/ 150019 w 1078707"/>
              <a:gd name="connsiteY14" fmla="*/ 1076325 h 1226942"/>
              <a:gd name="connsiteX15" fmla="*/ 157163 w 1078707"/>
              <a:gd name="connsiteY15" fmla="*/ 1071563 h 1226942"/>
              <a:gd name="connsiteX16" fmla="*/ 159544 w 1078707"/>
              <a:gd name="connsiteY16" fmla="*/ 1064419 h 1226942"/>
              <a:gd name="connsiteX17" fmla="*/ 171450 w 1078707"/>
              <a:gd name="connsiteY17" fmla="*/ 1052513 h 1226942"/>
              <a:gd name="connsiteX18" fmla="*/ 188119 w 1078707"/>
              <a:gd name="connsiteY18" fmla="*/ 1033463 h 1226942"/>
              <a:gd name="connsiteX19" fmla="*/ 190500 w 1078707"/>
              <a:gd name="connsiteY19" fmla="*/ 1026319 h 1226942"/>
              <a:gd name="connsiteX20" fmla="*/ 214313 w 1078707"/>
              <a:gd name="connsiteY20" fmla="*/ 997744 h 1226942"/>
              <a:gd name="connsiteX21" fmla="*/ 221457 w 1078707"/>
              <a:gd name="connsiteY21" fmla="*/ 992982 h 1226942"/>
              <a:gd name="connsiteX22" fmla="*/ 235744 w 1078707"/>
              <a:gd name="connsiteY22" fmla="*/ 971550 h 1226942"/>
              <a:gd name="connsiteX23" fmla="*/ 240507 w 1078707"/>
              <a:gd name="connsiteY23" fmla="*/ 964407 h 1226942"/>
              <a:gd name="connsiteX24" fmla="*/ 245269 w 1078707"/>
              <a:gd name="connsiteY24" fmla="*/ 957263 h 1226942"/>
              <a:gd name="connsiteX25" fmla="*/ 252413 w 1078707"/>
              <a:gd name="connsiteY25" fmla="*/ 950119 h 1226942"/>
              <a:gd name="connsiteX26" fmla="*/ 257175 w 1078707"/>
              <a:gd name="connsiteY26" fmla="*/ 942975 h 1226942"/>
              <a:gd name="connsiteX27" fmla="*/ 264319 w 1078707"/>
              <a:gd name="connsiteY27" fmla="*/ 933450 h 1226942"/>
              <a:gd name="connsiteX28" fmla="*/ 278607 w 1078707"/>
              <a:gd name="connsiteY28" fmla="*/ 921544 h 1226942"/>
              <a:gd name="connsiteX29" fmla="*/ 290513 w 1078707"/>
              <a:gd name="connsiteY29" fmla="*/ 907257 h 1226942"/>
              <a:gd name="connsiteX30" fmla="*/ 300038 w 1078707"/>
              <a:gd name="connsiteY30" fmla="*/ 892969 h 1226942"/>
              <a:gd name="connsiteX31" fmla="*/ 304800 w 1078707"/>
              <a:gd name="connsiteY31" fmla="*/ 885825 h 1226942"/>
              <a:gd name="connsiteX32" fmla="*/ 311944 w 1078707"/>
              <a:gd name="connsiteY32" fmla="*/ 878682 h 1226942"/>
              <a:gd name="connsiteX33" fmla="*/ 321469 w 1078707"/>
              <a:gd name="connsiteY33" fmla="*/ 864394 h 1226942"/>
              <a:gd name="connsiteX34" fmla="*/ 340519 w 1078707"/>
              <a:gd name="connsiteY34" fmla="*/ 835819 h 1226942"/>
              <a:gd name="connsiteX35" fmla="*/ 350044 w 1078707"/>
              <a:gd name="connsiteY35" fmla="*/ 821532 h 1226942"/>
              <a:gd name="connsiteX36" fmla="*/ 354807 w 1078707"/>
              <a:gd name="connsiteY36" fmla="*/ 814388 h 1226942"/>
              <a:gd name="connsiteX37" fmla="*/ 361950 w 1078707"/>
              <a:gd name="connsiteY37" fmla="*/ 809625 h 1226942"/>
              <a:gd name="connsiteX38" fmla="*/ 376238 w 1078707"/>
              <a:gd name="connsiteY38" fmla="*/ 795338 h 1226942"/>
              <a:gd name="connsiteX39" fmla="*/ 383382 w 1078707"/>
              <a:gd name="connsiteY39" fmla="*/ 790575 h 1226942"/>
              <a:gd name="connsiteX40" fmla="*/ 390525 w 1078707"/>
              <a:gd name="connsiteY40" fmla="*/ 783432 h 1226942"/>
              <a:gd name="connsiteX41" fmla="*/ 395288 w 1078707"/>
              <a:gd name="connsiteY41" fmla="*/ 776288 h 1226942"/>
              <a:gd name="connsiteX42" fmla="*/ 409575 w 1078707"/>
              <a:gd name="connsiteY42" fmla="*/ 766763 h 1226942"/>
              <a:gd name="connsiteX43" fmla="*/ 426244 w 1078707"/>
              <a:gd name="connsiteY43" fmla="*/ 754857 h 1226942"/>
              <a:gd name="connsiteX44" fmla="*/ 440532 w 1078707"/>
              <a:gd name="connsiteY44" fmla="*/ 742950 h 1226942"/>
              <a:gd name="connsiteX45" fmla="*/ 454819 w 1078707"/>
              <a:gd name="connsiteY45" fmla="*/ 731044 h 1226942"/>
              <a:gd name="connsiteX46" fmla="*/ 457200 w 1078707"/>
              <a:gd name="connsiteY46" fmla="*/ 723900 h 1226942"/>
              <a:gd name="connsiteX47" fmla="*/ 466725 w 1078707"/>
              <a:gd name="connsiteY47" fmla="*/ 707232 h 1226942"/>
              <a:gd name="connsiteX48" fmla="*/ 469107 w 1078707"/>
              <a:gd name="connsiteY48" fmla="*/ 700088 h 1226942"/>
              <a:gd name="connsiteX49" fmla="*/ 473869 w 1078707"/>
              <a:gd name="connsiteY49" fmla="*/ 692944 h 1226942"/>
              <a:gd name="connsiteX50" fmla="*/ 483394 w 1078707"/>
              <a:gd name="connsiteY50" fmla="*/ 676275 h 1226942"/>
              <a:gd name="connsiteX51" fmla="*/ 490538 w 1078707"/>
              <a:gd name="connsiteY51" fmla="*/ 659607 h 1226942"/>
              <a:gd name="connsiteX52" fmla="*/ 500063 w 1078707"/>
              <a:gd name="connsiteY52" fmla="*/ 628650 h 1226942"/>
              <a:gd name="connsiteX53" fmla="*/ 509588 w 1078707"/>
              <a:gd name="connsiteY53" fmla="*/ 611982 h 1226942"/>
              <a:gd name="connsiteX54" fmla="*/ 511969 w 1078707"/>
              <a:gd name="connsiteY54" fmla="*/ 595313 h 1226942"/>
              <a:gd name="connsiteX55" fmla="*/ 516732 w 1078707"/>
              <a:gd name="connsiteY55" fmla="*/ 581025 h 1226942"/>
              <a:gd name="connsiteX56" fmla="*/ 519113 w 1078707"/>
              <a:gd name="connsiteY56" fmla="*/ 571500 h 1226942"/>
              <a:gd name="connsiteX57" fmla="*/ 523875 w 1078707"/>
              <a:gd name="connsiteY57" fmla="*/ 552450 h 1226942"/>
              <a:gd name="connsiteX58" fmla="*/ 531019 w 1078707"/>
              <a:gd name="connsiteY58" fmla="*/ 528638 h 1226942"/>
              <a:gd name="connsiteX59" fmla="*/ 535782 w 1078707"/>
              <a:gd name="connsiteY59" fmla="*/ 519113 h 1226942"/>
              <a:gd name="connsiteX60" fmla="*/ 538163 w 1078707"/>
              <a:gd name="connsiteY60" fmla="*/ 509588 h 1226942"/>
              <a:gd name="connsiteX61" fmla="*/ 542925 w 1078707"/>
              <a:gd name="connsiteY61" fmla="*/ 500063 h 1226942"/>
              <a:gd name="connsiteX62" fmla="*/ 545307 w 1078707"/>
              <a:gd name="connsiteY62" fmla="*/ 488157 h 1226942"/>
              <a:gd name="connsiteX63" fmla="*/ 554832 w 1078707"/>
              <a:gd name="connsiteY63" fmla="*/ 466725 h 1226942"/>
              <a:gd name="connsiteX64" fmla="*/ 561975 w 1078707"/>
              <a:gd name="connsiteY64" fmla="*/ 450057 h 1226942"/>
              <a:gd name="connsiteX65" fmla="*/ 564357 w 1078707"/>
              <a:gd name="connsiteY65" fmla="*/ 442913 h 1226942"/>
              <a:gd name="connsiteX66" fmla="*/ 576263 w 1078707"/>
              <a:gd name="connsiteY66" fmla="*/ 428625 h 1226942"/>
              <a:gd name="connsiteX67" fmla="*/ 578644 w 1078707"/>
              <a:gd name="connsiteY67" fmla="*/ 419100 h 1226942"/>
              <a:gd name="connsiteX68" fmla="*/ 590550 w 1078707"/>
              <a:gd name="connsiteY68" fmla="*/ 402432 h 1226942"/>
              <a:gd name="connsiteX69" fmla="*/ 600075 w 1078707"/>
              <a:gd name="connsiteY69" fmla="*/ 381000 h 1226942"/>
              <a:gd name="connsiteX70" fmla="*/ 607219 w 1078707"/>
              <a:gd name="connsiteY70" fmla="*/ 373857 h 1226942"/>
              <a:gd name="connsiteX71" fmla="*/ 619125 w 1078707"/>
              <a:gd name="connsiteY71" fmla="*/ 361950 h 1226942"/>
              <a:gd name="connsiteX72" fmla="*/ 628650 w 1078707"/>
              <a:gd name="connsiteY72" fmla="*/ 347663 h 1226942"/>
              <a:gd name="connsiteX73" fmla="*/ 638175 w 1078707"/>
              <a:gd name="connsiteY73" fmla="*/ 333375 h 1226942"/>
              <a:gd name="connsiteX74" fmla="*/ 664369 w 1078707"/>
              <a:gd name="connsiteY74" fmla="*/ 302419 h 1226942"/>
              <a:gd name="connsiteX75" fmla="*/ 676275 w 1078707"/>
              <a:gd name="connsiteY75" fmla="*/ 283369 h 1226942"/>
              <a:gd name="connsiteX76" fmla="*/ 678657 w 1078707"/>
              <a:gd name="connsiteY76" fmla="*/ 273844 h 1226942"/>
              <a:gd name="connsiteX77" fmla="*/ 690563 w 1078707"/>
              <a:gd name="connsiteY77" fmla="*/ 259557 h 1226942"/>
              <a:gd name="connsiteX78" fmla="*/ 692944 w 1078707"/>
              <a:gd name="connsiteY78" fmla="*/ 252413 h 1226942"/>
              <a:gd name="connsiteX79" fmla="*/ 714375 w 1078707"/>
              <a:gd name="connsiteY79" fmla="*/ 233363 h 1226942"/>
              <a:gd name="connsiteX80" fmla="*/ 733425 w 1078707"/>
              <a:gd name="connsiteY80" fmla="*/ 216694 h 1226942"/>
              <a:gd name="connsiteX81" fmla="*/ 740569 w 1078707"/>
              <a:gd name="connsiteY81" fmla="*/ 211932 h 1226942"/>
              <a:gd name="connsiteX82" fmla="*/ 757238 w 1078707"/>
              <a:gd name="connsiteY82" fmla="*/ 197644 h 1226942"/>
              <a:gd name="connsiteX83" fmla="*/ 762000 w 1078707"/>
              <a:gd name="connsiteY83" fmla="*/ 190500 h 1226942"/>
              <a:gd name="connsiteX84" fmla="*/ 776288 w 1078707"/>
              <a:gd name="connsiteY84" fmla="*/ 176213 h 1226942"/>
              <a:gd name="connsiteX85" fmla="*/ 783432 w 1078707"/>
              <a:gd name="connsiteY85" fmla="*/ 169069 h 1226942"/>
              <a:gd name="connsiteX86" fmla="*/ 790575 w 1078707"/>
              <a:gd name="connsiteY86" fmla="*/ 161925 h 1226942"/>
              <a:gd name="connsiteX87" fmla="*/ 797719 w 1078707"/>
              <a:gd name="connsiteY87" fmla="*/ 154782 h 1226942"/>
              <a:gd name="connsiteX88" fmla="*/ 807244 w 1078707"/>
              <a:gd name="connsiteY88" fmla="*/ 138113 h 1226942"/>
              <a:gd name="connsiteX89" fmla="*/ 814388 w 1078707"/>
              <a:gd name="connsiteY89" fmla="*/ 130969 h 1226942"/>
              <a:gd name="connsiteX90" fmla="*/ 831057 w 1078707"/>
              <a:gd name="connsiteY90" fmla="*/ 111919 h 1226942"/>
              <a:gd name="connsiteX91" fmla="*/ 842963 w 1078707"/>
              <a:gd name="connsiteY91" fmla="*/ 97632 h 1226942"/>
              <a:gd name="connsiteX92" fmla="*/ 854869 w 1078707"/>
              <a:gd name="connsiteY92" fmla="*/ 83344 h 1226942"/>
              <a:gd name="connsiteX93" fmla="*/ 857250 w 1078707"/>
              <a:gd name="connsiteY93" fmla="*/ 76200 h 1226942"/>
              <a:gd name="connsiteX94" fmla="*/ 876300 w 1078707"/>
              <a:gd name="connsiteY94" fmla="*/ 57150 h 1226942"/>
              <a:gd name="connsiteX95" fmla="*/ 890588 w 1078707"/>
              <a:gd name="connsiteY95" fmla="*/ 35719 h 1226942"/>
              <a:gd name="connsiteX96" fmla="*/ 897732 w 1078707"/>
              <a:gd name="connsiteY96" fmla="*/ 26194 h 1226942"/>
              <a:gd name="connsiteX97" fmla="*/ 907257 w 1078707"/>
              <a:gd name="connsiteY97" fmla="*/ 23813 h 1226942"/>
              <a:gd name="connsiteX98" fmla="*/ 962025 w 1078707"/>
              <a:gd name="connsiteY98" fmla="*/ 21432 h 1226942"/>
              <a:gd name="connsiteX99" fmla="*/ 981075 w 1078707"/>
              <a:gd name="connsiteY99" fmla="*/ 19050 h 1226942"/>
              <a:gd name="connsiteX100" fmla="*/ 1026319 w 1078707"/>
              <a:gd name="connsiteY100" fmla="*/ 14288 h 1226942"/>
              <a:gd name="connsiteX101" fmla="*/ 1045369 w 1078707"/>
              <a:gd name="connsiteY101" fmla="*/ 9525 h 1226942"/>
              <a:gd name="connsiteX102" fmla="*/ 1052513 w 1078707"/>
              <a:gd name="connsiteY102" fmla="*/ 7144 h 1226942"/>
              <a:gd name="connsiteX103" fmla="*/ 1066800 w 1078707"/>
              <a:gd name="connsiteY103" fmla="*/ 0 h 1226942"/>
              <a:gd name="connsiteX104" fmla="*/ 1069182 w 1078707"/>
              <a:gd name="connsiteY104" fmla="*/ 7144 h 1226942"/>
              <a:gd name="connsiteX105" fmla="*/ 1073944 w 1078707"/>
              <a:gd name="connsiteY105" fmla="*/ 66675 h 1226942"/>
              <a:gd name="connsiteX106" fmla="*/ 1073944 w 1078707"/>
              <a:gd name="connsiteY106" fmla="*/ 490538 h 1226942"/>
              <a:gd name="connsiteX107" fmla="*/ 1076325 w 1078707"/>
              <a:gd name="connsiteY107" fmla="*/ 509588 h 1226942"/>
              <a:gd name="connsiteX108" fmla="*/ 1078707 w 1078707"/>
              <a:gd name="connsiteY108" fmla="*/ 540544 h 1226942"/>
              <a:gd name="connsiteX109" fmla="*/ 1076325 w 1078707"/>
              <a:gd name="connsiteY109" fmla="*/ 626269 h 1226942"/>
              <a:gd name="connsiteX110" fmla="*/ 1069182 w 1078707"/>
              <a:gd name="connsiteY110" fmla="*/ 1066800 h 1226942"/>
              <a:gd name="connsiteX111" fmla="*/ 1071563 w 1078707"/>
              <a:gd name="connsiteY111" fmla="*/ 1195388 h 1226942"/>
              <a:gd name="connsiteX112" fmla="*/ 1069182 w 1078707"/>
              <a:gd name="connsiteY112" fmla="*/ 1214438 h 1226942"/>
              <a:gd name="connsiteX113" fmla="*/ 1021557 w 1078707"/>
              <a:gd name="connsiteY113" fmla="*/ 1212057 h 1226942"/>
              <a:gd name="connsiteX114" fmla="*/ 845344 w 1078707"/>
              <a:gd name="connsiteY114" fmla="*/ 1212057 h 1226942"/>
              <a:gd name="connsiteX115" fmla="*/ 821532 w 1078707"/>
              <a:gd name="connsiteY115" fmla="*/ 1214438 h 1226942"/>
              <a:gd name="connsiteX116" fmla="*/ 809625 w 1078707"/>
              <a:gd name="connsiteY116" fmla="*/ 1216819 h 1226942"/>
              <a:gd name="connsiteX117" fmla="*/ 788194 w 1078707"/>
              <a:gd name="connsiteY117" fmla="*/ 1219200 h 1226942"/>
              <a:gd name="connsiteX118" fmla="*/ 704850 w 1078707"/>
              <a:gd name="connsiteY118" fmla="*/ 1216819 h 1226942"/>
              <a:gd name="connsiteX119" fmla="*/ 631032 w 1078707"/>
              <a:gd name="connsiteY119" fmla="*/ 1212057 h 1226942"/>
              <a:gd name="connsiteX120" fmla="*/ 307182 w 1078707"/>
              <a:gd name="connsiteY120" fmla="*/ 1214438 h 1226942"/>
              <a:gd name="connsiteX121" fmla="*/ 240507 w 1078707"/>
              <a:gd name="connsiteY121" fmla="*/ 1221582 h 1226942"/>
              <a:gd name="connsiteX122" fmla="*/ 135732 w 1078707"/>
              <a:gd name="connsiteY122" fmla="*/ 1221582 h 1226942"/>
              <a:gd name="connsiteX123" fmla="*/ 92869 w 1078707"/>
              <a:gd name="connsiteY123" fmla="*/ 1216819 h 1226942"/>
              <a:gd name="connsiteX124" fmla="*/ 71438 w 1078707"/>
              <a:gd name="connsiteY124" fmla="*/ 1214438 h 1226942"/>
              <a:gd name="connsiteX125" fmla="*/ 64294 w 1078707"/>
              <a:gd name="connsiteY125" fmla="*/ 1212057 h 1226942"/>
              <a:gd name="connsiteX126" fmla="*/ 0 w 1078707"/>
              <a:gd name="connsiteY126" fmla="*/ 1197769 h 12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078707" h="1226942">
                <a:moveTo>
                  <a:pt x="0" y="1197769"/>
                </a:moveTo>
                <a:lnTo>
                  <a:pt x="0" y="1197769"/>
                </a:lnTo>
                <a:cubicBezTo>
                  <a:pt x="6724" y="1188356"/>
                  <a:pt x="10600" y="1180999"/>
                  <a:pt x="19050" y="1173957"/>
                </a:cubicBezTo>
                <a:cubicBezTo>
                  <a:pt x="21249" y="1172125"/>
                  <a:pt x="23813" y="1170782"/>
                  <a:pt x="26194" y="1169194"/>
                </a:cubicBezTo>
                <a:cubicBezTo>
                  <a:pt x="30378" y="1156639"/>
                  <a:pt x="25809" y="1166798"/>
                  <a:pt x="35719" y="1154907"/>
                </a:cubicBezTo>
                <a:cubicBezTo>
                  <a:pt x="42959" y="1146219"/>
                  <a:pt x="37742" y="1148306"/>
                  <a:pt x="47625" y="1140619"/>
                </a:cubicBezTo>
                <a:cubicBezTo>
                  <a:pt x="52143" y="1137105"/>
                  <a:pt x="61913" y="1131094"/>
                  <a:pt x="61913" y="1131094"/>
                </a:cubicBezTo>
                <a:cubicBezTo>
                  <a:pt x="63500" y="1128713"/>
                  <a:pt x="64440" y="1125738"/>
                  <a:pt x="66675" y="1123950"/>
                </a:cubicBezTo>
                <a:cubicBezTo>
                  <a:pt x="68635" y="1122382"/>
                  <a:pt x="71405" y="1122259"/>
                  <a:pt x="73819" y="1121569"/>
                </a:cubicBezTo>
                <a:cubicBezTo>
                  <a:pt x="98999" y="1114376"/>
                  <a:pt x="63695" y="1125738"/>
                  <a:pt x="97632" y="1114425"/>
                </a:cubicBezTo>
                <a:cubicBezTo>
                  <a:pt x="100013" y="1113631"/>
                  <a:pt x="102687" y="1113436"/>
                  <a:pt x="104775" y="1112044"/>
                </a:cubicBezTo>
                <a:cubicBezTo>
                  <a:pt x="121152" y="1101127"/>
                  <a:pt x="113633" y="1104329"/>
                  <a:pt x="126207" y="1100138"/>
                </a:cubicBezTo>
                <a:cubicBezTo>
                  <a:pt x="145259" y="1087434"/>
                  <a:pt x="122234" y="1104109"/>
                  <a:pt x="138113" y="1088232"/>
                </a:cubicBezTo>
                <a:cubicBezTo>
                  <a:pt x="140137" y="1086208"/>
                  <a:pt x="142876" y="1085057"/>
                  <a:pt x="145257" y="1083469"/>
                </a:cubicBezTo>
                <a:cubicBezTo>
                  <a:pt x="146844" y="1081088"/>
                  <a:pt x="147995" y="1078349"/>
                  <a:pt x="150019" y="1076325"/>
                </a:cubicBezTo>
                <a:cubicBezTo>
                  <a:pt x="152043" y="1074301"/>
                  <a:pt x="155375" y="1073798"/>
                  <a:pt x="157163" y="1071563"/>
                </a:cubicBezTo>
                <a:cubicBezTo>
                  <a:pt x="158731" y="1069603"/>
                  <a:pt x="158421" y="1066664"/>
                  <a:pt x="159544" y="1064419"/>
                </a:cubicBezTo>
                <a:cubicBezTo>
                  <a:pt x="163513" y="1056482"/>
                  <a:pt x="164307" y="1057275"/>
                  <a:pt x="171450" y="1052513"/>
                </a:cubicBezTo>
                <a:cubicBezTo>
                  <a:pt x="182562" y="1035844"/>
                  <a:pt x="176212" y="1041400"/>
                  <a:pt x="188119" y="1033463"/>
                </a:cubicBezTo>
                <a:cubicBezTo>
                  <a:pt x="188913" y="1031082"/>
                  <a:pt x="189281" y="1028513"/>
                  <a:pt x="190500" y="1026319"/>
                </a:cubicBezTo>
                <a:cubicBezTo>
                  <a:pt x="195667" y="1017018"/>
                  <a:pt x="205503" y="1003617"/>
                  <a:pt x="214313" y="997744"/>
                </a:cubicBezTo>
                <a:lnTo>
                  <a:pt x="221457" y="992982"/>
                </a:lnTo>
                <a:lnTo>
                  <a:pt x="235744" y="971550"/>
                </a:lnTo>
                <a:lnTo>
                  <a:pt x="240507" y="964407"/>
                </a:lnTo>
                <a:cubicBezTo>
                  <a:pt x="242095" y="962026"/>
                  <a:pt x="243245" y="959287"/>
                  <a:pt x="245269" y="957263"/>
                </a:cubicBezTo>
                <a:cubicBezTo>
                  <a:pt x="247650" y="954882"/>
                  <a:pt x="250257" y="952706"/>
                  <a:pt x="252413" y="950119"/>
                </a:cubicBezTo>
                <a:cubicBezTo>
                  <a:pt x="254245" y="947920"/>
                  <a:pt x="255512" y="945304"/>
                  <a:pt x="257175" y="942975"/>
                </a:cubicBezTo>
                <a:cubicBezTo>
                  <a:pt x="259482" y="939745"/>
                  <a:pt x="261736" y="936463"/>
                  <a:pt x="264319" y="933450"/>
                </a:cubicBezTo>
                <a:cubicBezTo>
                  <a:pt x="270429" y="926322"/>
                  <a:pt x="271260" y="926442"/>
                  <a:pt x="278607" y="921544"/>
                </a:cubicBezTo>
                <a:cubicBezTo>
                  <a:pt x="295617" y="896025"/>
                  <a:pt x="269131" y="934748"/>
                  <a:pt x="290513" y="907257"/>
                </a:cubicBezTo>
                <a:cubicBezTo>
                  <a:pt x="294027" y="902739"/>
                  <a:pt x="296863" y="897732"/>
                  <a:pt x="300038" y="892969"/>
                </a:cubicBezTo>
                <a:cubicBezTo>
                  <a:pt x="301625" y="890588"/>
                  <a:pt x="302776" y="887849"/>
                  <a:pt x="304800" y="885825"/>
                </a:cubicBezTo>
                <a:cubicBezTo>
                  <a:pt x="307181" y="883444"/>
                  <a:pt x="309877" y="881340"/>
                  <a:pt x="311944" y="878682"/>
                </a:cubicBezTo>
                <a:cubicBezTo>
                  <a:pt x="315458" y="874164"/>
                  <a:pt x="318294" y="869157"/>
                  <a:pt x="321469" y="864394"/>
                </a:cubicBezTo>
                <a:lnTo>
                  <a:pt x="340519" y="835819"/>
                </a:lnTo>
                <a:lnTo>
                  <a:pt x="350044" y="821532"/>
                </a:lnTo>
                <a:cubicBezTo>
                  <a:pt x="351632" y="819151"/>
                  <a:pt x="352426" y="815976"/>
                  <a:pt x="354807" y="814388"/>
                </a:cubicBezTo>
                <a:cubicBezTo>
                  <a:pt x="357188" y="812800"/>
                  <a:pt x="359811" y="811526"/>
                  <a:pt x="361950" y="809625"/>
                </a:cubicBezTo>
                <a:cubicBezTo>
                  <a:pt x="366984" y="805150"/>
                  <a:pt x="370634" y="799074"/>
                  <a:pt x="376238" y="795338"/>
                </a:cubicBezTo>
                <a:cubicBezTo>
                  <a:pt x="378619" y="793750"/>
                  <a:pt x="381183" y="792407"/>
                  <a:pt x="383382" y="790575"/>
                </a:cubicBezTo>
                <a:cubicBezTo>
                  <a:pt x="385969" y="788419"/>
                  <a:pt x="388369" y="786019"/>
                  <a:pt x="390525" y="783432"/>
                </a:cubicBezTo>
                <a:cubicBezTo>
                  <a:pt x="392357" y="781233"/>
                  <a:pt x="393134" y="778173"/>
                  <a:pt x="395288" y="776288"/>
                </a:cubicBezTo>
                <a:cubicBezTo>
                  <a:pt x="399595" y="772519"/>
                  <a:pt x="405528" y="770810"/>
                  <a:pt x="409575" y="766763"/>
                </a:cubicBezTo>
                <a:cubicBezTo>
                  <a:pt x="419229" y="757109"/>
                  <a:pt x="413707" y="761125"/>
                  <a:pt x="426244" y="754857"/>
                </a:cubicBezTo>
                <a:cubicBezTo>
                  <a:pt x="447113" y="733988"/>
                  <a:pt x="420641" y="759526"/>
                  <a:pt x="440532" y="742950"/>
                </a:cubicBezTo>
                <a:cubicBezTo>
                  <a:pt x="458867" y="727671"/>
                  <a:pt x="437081" y="742870"/>
                  <a:pt x="454819" y="731044"/>
                </a:cubicBezTo>
                <a:cubicBezTo>
                  <a:pt x="455613" y="728663"/>
                  <a:pt x="456077" y="726145"/>
                  <a:pt x="457200" y="723900"/>
                </a:cubicBezTo>
                <a:cubicBezTo>
                  <a:pt x="469166" y="699970"/>
                  <a:pt x="454192" y="736475"/>
                  <a:pt x="466725" y="707232"/>
                </a:cubicBezTo>
                <a:cubicBezTo>
                  <a:pt x="467714" y="704925"/>
                  <a:pt x="467984" y="702333"/>
                  <a:pt x="469107" y="700088"/>
                </a:cubicBezTo>
                <a:cubicBezTo>
                  <a:pt x="470387" y="697528"/>
                  <a:pt x="472449" y="695429"/>
                  <a:pt x="473869" y="692944"/>
                </a:cubicBezTo>
                <a:cubicBezTo>
                  <a:pt x="485954" y="671795"/>
                  <a:pt x="471792" y="693680"/>
                  <a:pt x="483394" y="676275"/>
                </a:cubicBezTo>
                <a:cubicBezTo>
                  <a:pt x="490230" y="648929"/>
                  <a:pt x="480671" y="682629"/>
                  <a:pt x="490538" y="659607"/>
                </a:cubicBezTo>
                <a:cubicBezTo>
                  <a:pt x="496765" y="645078"/>
                  <a:pt x="487237" y="647890"/>
                  <a:pt x="500063" y="628650"/>
                </a:cubicBezTo>
                <a:cubicBezTo>
                  <a:pt x="506794" y="618553"/>
                  <a:pt x="503545" y="624066"/>
                  <a:pt x="509588" y="611982"/>
                </a:cubicBezTo>
                <a:cubicBezTo>
                  <a:pt x="510382" y="606426"/>
                  <a:pt x="510707" y="600782"/>
                  <a:pt x="511969" y="595313"/>
                </a:cubicBezTo>
                <a:cubicBezTo>
                  <a:pt x="513098" y="590421"/>
                  <a:pt x="515515" y="585895"/>
                  <a:pt x="516732" y="581025"/>
                </a:cubicBezTo>
                <a:cubicBezTo>
                  <a:pt x="517526" y="577850"/>
                  <a:pt x="518403" y="574695"/>
                  <a:pt x="519113" y="571500"/>
                </a:cubicBezTo>
                <a:cubicBezTo>
                  <a:pt x="526367" y="538856"/>
                  <a:pt x="517498" y="574769"/>
                  <a:pt x="523875" y="552450"/>
                </a:cubicBezTo>
                <a:cubicBezTo>
                  <a:pt x="526152" y="544482"/>
                  <a:pt x="527251" y="536172"/>
                  <a:pt x="531019" y="528638"/>
                </a:cubicBezTo>
                <a:lnTo>
                  <a:pt x="535782" y="519113"/>
                </a:lnTo>
                <a:cubicBezTo>
                  <a:pt x="536576" y="515938"/>
                  <a:pt x="537014" y="512652"/>
                  <a:pt x="538163" y="509588"/>
                </a:cubicBezTo>
                <a:cubicBezTo>
                  <a:pt x="539409" y="506264"/>
                  <a:pt x="541802" y="503431"/>
                  <a:pt x="542925" y="500063"/>
                </a:cubicBezTo>
                <a:cubicBezTo>
                  <a:pt x="544205" y="496223"/>
                  <a:pt x="544242" y="492062"/>
                  <a:pt x="545307" y="488157"/>
                </a:cubicBezTo>
                <a:cubicBezTo>
                  <a:pt x="549232" y="473767"/>
                  <a:pt x="548277" y="476556"/>
                  <a:pt x="554832" y="466725"/>
                </a:cubicBezTo>
                <a:cubicBezTo>
                  <a:pt x="559786" y="446905"/>
                  <a:pt x="553754" y="466497"/>
                  <a:pt x="561975" y="450057"/>
                </a:cubicBezTo>
                <a:cubicBezTo>
                  <a:pt x="563098" y="447812"/>
                  <a:pt x="563234" y="445158"/>
                  <a:pt x="564357" y="442913"/>
                </a:cubicBezTo>
                <a:cubicBezTo>
                  <a:pt x="567673" y="436280"/>
                  <a:pt x="570995" y="433893"/>
                  <a:pt x="576263" y="428625"/>
                </a:cubicBezTo>
                <a:cubicBezTo>
                  <a:pt x="577057" y="425450"/>
                  <a:pt x="577355" y="422108"/>
                  <a:pt x="578644" y="419100"/>
                </a:cubicBezTo>
                <a:cubicBezTo>
                  <a:pt x="579802" y="416398"/>
                  <a:pt x="589743" y="403509"/>
                  <a:pt x="590550" y="402432"/>
                </a:cubicBezTo>
                <a:cubicBezTo>
                  <a:pt x="594010" y="392053"/>
                  <a:pt x="593787" y="388545"/>
                  <a:pt x="600075" y="381000"/>
                </a:cubicBezTo>
                <a:cubicBezTo>
                  <a:pt x="602231" y="378413"/>
                  <a:pt x="605063" y="376444"/>
                  <a:pt x="607219" y="373857"/>
                </a:cubicBezTo>
                <a:cubicBezTo>
                  <a:pt x="617144" y="361949"/>
                  <a:pt x="606027" y="370684"/>
                  <a:pt x="619125" y="361950"/>
                </a:cubicBezTo>
                <a:cubicBezTo>
                  <a:pt x="623681" y="348288"/>
                  <a:pt x="618245" y="361042"/>
                  <a:pt x="628650" y="347663"/>
                </a:cubicBezTo>
                <a:cubicBezTo>
                  <a:pt x="632164" y="343145"/>
                  <a:pt x="634128" y="337422"/>
                  <a:pt x="638175" y="333375"/>
                </a:cubicBezTo>
                <a:cubicBezTo>
                  <a:pt x="649050" y="322500"/>
                  <a:pt x="655120" y="317217"/>
                  <a:pt x="664369" y="302419"/>
                </a:cubicBezTo>
                <a:lnTo>
                  <a:pt x="676275" y="283369"/>
                </a:lnTo>
                <a:cubicBezTo>
                  <a:pt x="677069" y="280194"/>
                  <a:pt x="677368" y="276852"/>
                  <a:pt x="678657" y="273844"/>
                </a:cubicBezTo>
                <a:cubicBezTo>
                  <a:pt x="681145" y="268039"/>
                  <a:pt x="686269" y="263850"/>
                  <a:pt x="690563" y="259557"/>
                </a:cubicBezTo>
                <a:cubicBezTo>
                  <a:pt x="691357" y="257176"/>
                  <a:pt x="691403" y="254394"/>
                  <a:pt x="692944" y="252413"/>
                </a:cubicBezTo>
                <a:cubicBezTo>
                  <a:pt x="709011" y="231755"/>
                  <a:pt x="701732" y="243708"/>
                  <a:pt x="714375" y="233363"/>
                </a:cubicBezTo>
                <a:cubicBezTo>
                  <a:pt x="720905" y="228020"/>
                  <a:pt x="726894" y="222037"/>
                  <a:pt x="733425" y="216694"/>
                </a:cubicBezTo>
                <a:cubicBezTo>
                  <a:pt x="735640" y="214882"/>
                  <a:pt x="738240" y="213595"/>
                  <a:pt x="740569" y="211932"/>
                </a:cubicBezTo>
                <a:cubicBezTo>
                  <a:pt x="747059" y="207296"/>
                  <a:pt x="752149" y="203751"/>
                  <a:pt x="757238" y="197644"/>
                </a:cubicBezTo>
                <a:cubicBezTo>
                  <a:pt x="759070" y="195445"/>
                  <a:pt x="760099" y="192639"/>
                  <a:pt x="762000" y="190500"/>
                </a:cubicBezTo>
                <a:cubicBezTo>
                  <a:pt x="766475" y="185466"/>
                  <a:pt x="771525" y="180975"/>
                  <a:pt x="776288" y="176213"/>
                </a:cubicBezTo>
                <a:lnTo>
                  <a:pt x="783432" y="169069"/>
                </a:lnTo>
                <a:lnTo>
                  <a:pt x="790575" y="161925"/>
                </a:lnTo>
                <a:lnTo>
                  <a:pt x="797719" y="154782"/>
                </a:lnTo>
                <a:cubicBezTo>
                  <a:pt x="800629" y="148963"/>
                  <a:pt x="803039" y="143159"/>
                  <a:pt x="807244" y="138113"/>
                </a:cubicBezTo>
                <a:cubicBezTo>
                  <a:pt x="809400" y="135526"/>
                  <a:pt x="812320" y="133627"/>
                  <a:pt x="814388" y="130969"/>
                </a:cubicBezTo>
                <a:cubicBezTo>
                  <a:pt x="829347" y="111736"/>
                  <a:pt x="817227" y="121140"/>
                  <a:pt x="831057" y="111919"/>
                </a:cubicBezTo>
                <a:cubicBezTo>
                  <a:pt x="842880" y="94182"/>
                  <a:pt x="827684" y="115966"/>
                  <a:pt x="842963" y="97632"/>
                </a:cubicBezTo>
                <a:cubicBezTo>
                  <a:pt x="859546" y="77733"/>
                  <a:pt x="833989" y="104224"/>
                  <a:pt x="854869" y="83344"/>
                </a:cubicBezTo>
                <a:cubicBezTo>
                  <a:pt x="855663" y="80963"/>
                  <a:pt x="856005" y="78379"/>
                  <a:pt x="857250" y="76200"/>
                </a:cubicBezTo>
                <a:cubicBezTo>
                  <a:pt x="862972" y="66186"/>
                  <a:pt x="867021" y="64573"/>
                  <a:pt x="876300" y="57150"/>
                </a:cubicBezTo>
                <a:cubicBezTo>
                  <a:pt x="880799" y="43657"/>
                  <a:pt x="876689" y="53093"/>
                  <a:pt x="890588" y="35719"/>
                </a:cubicBezTo>
                <a:cubicBezTo>
                  <a:pt x="893067" y="32620"/>
                  <a:pt x="894502" y="28501"/>
                  <a:pt x="897732" y="26194"/>
                </a:cubicBezTo>
                <a:cubicBezTo>
                  <a:pt x="900395" y="24292"/>
                  <a:pt x="903993" y="24055"/>
                  <a:pt x="907257" y="23813"/>
                </a:cubicBezTo>
                <a:cubicBezTo>
                  <a:pt x="925480" y="22463"/>
                  <a:pt x="943769" y="22226"/>
                  <a:pt x="962025" y="21432"/>
                </a:cubicBezTo>
                <a:cubicBezTo>
                  <a:pt x="968375" y="20638"/>
                  <a:pt x="974707" y="19687"/>
                  <a:pt x="981075" y="19050"/>
                </a:cubicBezTo>
                <a:cubicBezTo>
                  <a:pt x="995506" y="17607"/>
                  <a:pt x="1011779" y="17196"/>
                  <a:pt x="1026319" y="14288"/>
                </a:cubicBezTo>
                <a:cubicBezTo>
                  <a:pt x="1032737" y="13004"/>
                  <a:pt x="1039159" y="11595"/>
                  <a:pt x="1045369" y="9525"/>
                </a:cubicBezTo>
                <a:cubicBezTo>
                  <a:pt x="1047750" y="8731"/>
                  <a:pt x="1050268" y="8266"/>
                  <a:pt x="1052513" y="7144"/>
                </a:cubicBezTo>
                <a:cubicBezTo>
                  <a:pt x="1070988" y="-2092"/>
                  <a:pt x="1048836" y="5990"/>
                  <a:pt x="1066800" y="0"/>
                </a:cubicBezTo>
                <a:cubicBezTo>
                  <a:pt x="1067594" y="2381"/>
                  <a:pt x="1068915" y="4648"/>
                  <a:pt x="1069182" y="7144"/>
                </a:cubicBezTo>
                <a:cubicBezTo>
                  <a:pt x="1071303" y="26938"/>
                  <a:pt x="1073944" y="66675"/>
                  <a:pt x="1073944" y="66675"/>
                </a:cubicBezTo>
                <a:cubicBezTo>
                  <a:pt x="1071394" y="268110"/>
                  <a:pt x="1069895" y="273869"/>
                  <a:pt x="1073944" y="490538"/>
                </a:cubicBezTo>
                <a:cubicBezTo>
                  <a:pt x="1074064" y="496936"/>
                  <a:pt x="1075718" y="503217"/>
                  <a:pt x="1076325" y="509588"/>
                </a:cubicBezTo>
                <a:cubicBezTo>
                  <a:pt x="1077306" y="519891"/>
                  <a:pt x="1077913" y="530225"/>
                  <a:pt x="1078707" y="540544"/>
                </a:cubicBezTo>
                <a:cubicBezTo>
                  <a:pt x="1077913" y="569119"/>
                  <a:pt x="1076620" y="597684"/>
                  <a:pt x="1076325" y="626269"/>
                </a:cubicBezTo>
                <a:cubicBezTo>
                  <a:pt x="1074777" y="776396"/>
                  <a:pt x="1082535" y="919911"/>
                  <a:pt x="1069182" y="1066800"/>
                </a:cubicBezTo>
                <a:cubicBezTo>
                  <a:pt x="1069976" y="1109663"/>
                  <a:pt x="1071563" y="1152518"/>
                  <a:pt x="1071563" y="1195388"/>
                </a:cubicBezTo>
                <a:cubicBezTo>
                  <a:pt x="1071563" y="1201787"/>
                  <a:pt x="1075253" y="1212414"/>
                  <a:pt x="1069182" y="1214438"/>
                </a:cubicBezTo>
                <a:cubicBezTo>
                  <a:pt x="1054103" y="1219464"/>
                  <a:pt x="1037432" y="1212851"/>
                  <a:pt x="1021557" y="1212057"/>
                </a:cubicBezTo>
                <a:cubicBezTo>
                  <a:pt x="951991" y="1203359"/>
                  <a:pt x="996843" y="1208070"/>
                  <a:pt x="845344" y="1212057"/>
                </a:cubicBezTo>
                <a:cubicBezTo>
                  <a:pt x="837370" y="1212267"/>
                  <a:pt x="829439" y="1213384"/>
                  <a:pt x="821532" y="1214438"/>
                </a:cubicBezTo>
                <a:cubicBezTo>
                  <a:pt x="817520" y="1214973"/>
                  <a:pt x="813632" y="1216247"/>
                  <a:pt x="809625" y="1216819"/>
                </a:cubicBezTo>
                <a:cubicBezTo>
                  <a:pt x="802510" y="1217835"/>
                  <a:pt x="795338" y="1218406"/>
                  <a:pt x="788194" y="1219200"/>
                </a:cubicBezTo>
                <a:lnTo>
                  <a:pt x="704850" y="1216819"/>
                </a:lnTo>
                <a:cubicBezTo>
                  <a:pt x="638770" y="1214688"/>
                  <a:pt x="661136" y="1219582"/>
                  <a:pt x="631032" y="1212057"/>
                </a:cubicBezTo>
                <a:lnTo>
                  <a:pt x="307182" y="1214438"/>
                </a:lnTo>
                <a:cubicBezTo>
                  <a:pt x="303817" y="1214503"/>
                  <a:pt x="253772" y="1220108"/>
                  <a:pt x="240507" y="1221582"/>
                </a:cubicBezTo>
                <a:cubicBezTo>
                  <a:pt x="200669" y="1231540"/>
                  <a:pt x="229408" y="1225256"/>
                  <a:pt x="135732" y="1221582"/>
                </a:cubicBezTo>
                <a:cubicBezTo>
                  <a:pt x="114872" y="1220764"/>
                  <a:pt x="111224" y="1219113"/>
                  <a:pt x="92869" y="1216819"/>
                </a:cubicBezTo>
                <a:cubicBezTo>
                  <a:pt x="85737" y="1215928"/>
                  <a:pt x="78582" y="1215232"/>
                  <a:pt x="71438" y="1214438"/>
                </a:cubicBezTo>
                <a:cubicBezTo>
                  <a:pt x="69057" y="1213644"/>
                  <a:pt x="66788" y="1212345"/>
                  <a:pt x="64294" y="1212057"/>
                </a:cubicBezTo>
                <a:cubicBezTo>
                  <a:pt x="21824" y="1207156"/>
                  <a:pt x="10716" y="1200150"/>
                  <a:pt x="0" y="1197769"/>
                </a:cubicBez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27734" y="4238625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rgbClr val="FF0000"/>
                </a:solidFill>
              </a:rPr>
              <a:t>CPU under-utilized</a:t>
            </a:r>
            <a:endParaRPr lang="ko-KR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43482-291F-4F7B-AD7A-76D4B32B9F71}"/>
              </a:ext>
            </a:extLst>
          </p:cNvPr>
          <p:cNvSpPr txBox="1"/>
          <p:nvPr/>
        </p:nvSpPr>
        <p:spPr>
          <a:xfrm>
            <a:off x="965621" y="605028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Jeon, </a:t>
            </a:r>
            <a:r>
              <a:rPr lang="en-US" altLang="ko-KR" sz="9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Myeongjae</a:t>
            </a:r>
            <a:r>
              <a:rPr lang="en-US" altLang="ko-KR" sz="9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et al. "Analysis of large-scale multi-tenant GPU clusters </a:t>
            </a:r>
          </a:p>
          <a:p>
            <a:r>
              <a:rPr lang="en-US" altLang="ko-KR" sz="9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for DNN training workloads." </a:t>
            </a:r>
            <a:r>
              <a:rPr lang="en-US" altLang="ko-KR" sz="9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USENIX ATC, 2019.</a:t>
            </a:r>
            <a:endParaRPr lang="ko-KR" altLang="en-US" sz="900" dirty="0">
              <a:solidFill>
                <a:schemeClr val="accent5"/>
              </a:solidFill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2957512" y="4407902"/>
            <a:ext cx="870222" cy="370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4570" y="3330178"/>
            <a:ext cx="2598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rgbClr val="FF0000"/>
                </a:solidFill>
              </a:rPr>
              <a:t>Image classification, Speech</a:t>
            </a:r>
            <a:endParaRPr lang="ko-KR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5165" y="3307616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rgbClr val="FF0000"/>
                </a:solidFill>
              </a:rPr>
              <a:t>Natural language processing</a:t>
            </a:r>
            <a:endParaRPr lang="ko-KR" alt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Image, speech models benefit from larger DRAM caches.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If data is not cached, the cost of fetching it from storage can  </a:t>
            </a:r>
            <a:r>
              <a:rPr lang="en-US" altLang="ko-KR" dirty="0">
                <a:solidFill>
                  <a:srgbClr val="FF0000"/>
                </a:solidFill>
                <a:cs typeface="lato"/>
              </a:rPr>
              <a:t>induce fetch stall in training </a:t>
            </a:r>
            <a:endParaRPr lang="en-US" altLang="ko-KR" dirty="0">
              <a:solidFill>
                <a:srgbClr val="000000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FF0000"/>
                </a:solidFill>
                <a:cs typeface="lato"/>
              </a:rPr>
              <a:t>Memory capacity affect training throughput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FF0000"/>
                </a:solidFill>
                <a:cs typeface="lato"/>
              </a:rPr>
              <a:t>Image pre-processing also require CPU resource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000000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Motivation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4945"/>
          <a:stretch/>
        </p:blipFill>
        <p:spPr>
          <a:xfrm>
            <a:off x="5184242" y="4292645"/>
            <a:ext cx="6906836" cy="19767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80767"/>
          <a:stretch/>
        </p:blipFill>
        <p:spPr>
          <a:xfrm>
            <a:off x="665423" y="4136012"/>
            <a:ext cx="1769866" cy="197675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93101" y="4562669"/>
            <a:ext cx="1530221" cy="5185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51000" y="4668045"/>
            <a:ext cx="3209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rgbClr val="0070C0"/>
                </a:solidFill>
              </a:rPr>
              <a:t>CPU, memory intensive model</a:t>
            </a:r>
            <a:endParaRPr lang="ko-KR" altLang="en-US" sz="1400" b="1" i="1" dirty="0">
              <a:solidFill>
                <a:srgbClr val="0070C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32441" y="5281022"/>
            <a:ext cx="587828" cy="518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27979" y="5791570"/>
            <a:ext cx="3209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CPU, Memory under-utilized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44613" y="5281022"/>
            <a:ext cx="587828" cy="280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20553"/>
          <a:stretch/>
        </p:blipFill>
        <p:spPr>
          <a:xfrm>
            <a:off x="7597028" y="2848154"/>
            <a:ext cx="4398292" cy="1462636"/>
          </a:xfrm>
          <a:prstGeom prst="rect">
            <a:avLst/>
          </a:prstGeom>
        </p:spPr>
      </p:pic>
      <p:sp>
        <p:nvSpPr>
          <p:cNvPr id="23" name="오른쪽 중괄호 22"/>
          <p:cNvSpPr/>
          <p:nvPr/>
        </p:nvSpPr>
        <p:spPr>
          <a:xfrm>
            <a:off x="8717528" y="2990636"/>
            <a:ext cx="69980" cy="64913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49428" y="3161314"/>
            <a:ext cx="3209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1.5 x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Existing DNN job scheduler use round-base scheduling</a:t>
            </a:r>
            <a:r>
              <a:rPr lang="en-US" altLang="ko-KR" sz="1800" b="1" i="1" dirty="0">
                <a:solidFill>
                  <a:srgbClr val="000000"/>
                </a:solidFill>
                <a:cs typeface="lato"/>
              </a:rPr>
              <a:t>(Ex. 5min = 1round)</a:t>
            </a:r>
            <a:endParaRPr lang="en-US" altLang="ko-KR" b="1" i="1" dirty="0">
              <a:solidFill>
                <a:srgbClr val="000000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Identify the set of jobs that are runnable in the cluster using scheduling policy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FIFO, SRTF</a:t>
            </a:r>
            <a:r>
              <a:rPr lang="en-US" altLang="ko-KR" sz="1600" dirty="0">
                <a:solidFill>
                  <a:srgbClr val="000000"/>
                </a:solidFill>
                <a:cs typeface="lato"/>
              </a:rPr>
              <a:t>(Shortest Remaining Time First)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, LAS</a:t>
            </a:r>
            <a:r>
              <a:rPr lang="en-US" altLang="ko-KR" sz="1600" dirty="0">
                <a:solidFill>
                  <a:srgbClr val="000000"/>
                </a:solidFill>
                <a:cs typeface="lato"/>
              </a:rPr>
              <a:t>(Least Attained Service)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, FTF</a:t>
            </a:r>
            <a:r>
              <a:rPr lang="en-US" altLang="ko-KR" sz="1600" dirty="0">
                <a:solidFill>
                  <a:srgbClr val="000000"/>
                </a:solidFill>
                <a:cs typeface="lato"/>
              </a:rPr>
              <a:t>(Finish Time Fairness)</a:t>
            </a:r>
            <a:endParaRPr lang="en-US" altLang="ko-KR" dirty="0">
              <a:solidFill>
                <a:srgbClr val="000000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000000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Motivation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027292" y="4224644"/>
            <a:ext cx="1162779" cy="588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Scheduler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1926" y="4230925"/>
            <a:ext cx="1162779" cy="58891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profiler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3"/>
            <a:endCxn id="17" idx="1"/>
          </p:cNvCxnSpPr>
          <p:nvPr/>
        </p:nvCxnSpPr>
        <p:spPr>
          <a:xfrm flipV="1">
            <a:off x="1794705" y="4519104"/>
            <a:ext cx="1232587" cy="6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184438" y="4233378"/>
            <a:ext cx="1423207" cy="588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Placement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scheme</a:t>
            </a:r>
            <a:endParaRPr lang="en-US" altLang="ko-KR" b="1" i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7348" y="3270823"/>
            <a:ext cx="126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/>
              <a:t>Policy</a:t>
            </a:r>
            <a:endParaRPr lang="ko-KR" altLang="en-US" sz="1600" b="1" i="1" dirty="0"/>
          </a:p>
        </p:txBody>
      </p:sp>
      <p:cxnSp>
        <p:nvCxnSpPr>
          <p:cNvPr id="31" name="직선 화살표 연결선 30"/>
          <p:cNvCxnSpPr>
            <a:stCxn id="30" idx="2"/>
            <a:endCxn id="17" idx="0"/>
          </p:cNvCxnSpPr>
          <p:nvPr/>
        </p:nvCxnSpPr>
        <p:spPr>
          <a:xfrm>
            <a:off x="3608681" y="3609377"/>
            <a:ext cx="1" cy="615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7" idx="3"/>
            <a:endCxn id="29" idx="1"/>
          </p:cNvCxnSpPr>
          <p:nvPr/>
        </p:nvCxnSpPr>
        <p:spPr>
          <a:xfrm>
            <a:off x="4190071" y="4519104"/>
            <a:ext cx="1994367" cy="8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4521" y="3833863"/>
            <a:ext cx="2498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③ </a:t>
            </a:r>
            <a:r>
              <a:rPr lang="en-US" altLang="ko-KR" sz="1600" b="1" i="1" dirty="0"/>
              <a:t>Placement decision</a:t>
            </a:r>
            <a:endParaRPr lang="ko-KR" altLang="en-US" sz="1600" b="1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4368040" y="4176634"/>
            <a:ext cx="148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② </a:t>
            </a:r>
            <a:r>
              <a:rPr lang="en-US" altLang="ko-KR" sz="1600" b="1" i="1" dirty="0"/>
              <a:t>Allocation</a:t>
            </a:r>
            <a:endParaRPr lang="ko-KR" altLang="en-US" sz="1600" b="1" i="1" dirty="0"/>
          </a:p>
        </p:txBody>
      </p:sp>
      <p:sp>
        <p:nvSpPr>
          <p:cNvPr id="45" name="직사각형 44"/>
          <p:cNvSpPr/>
          <p:nvPr/>
        </p:nvSpPr>
        <p:spPr>
          <a:xfrm>
            <a:off x="9163663" y="3134330"/>
            <a:ext cx="2737757" cy="27870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265294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445294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265294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445294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261999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441999" y="547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261999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9441999" y="565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700785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880785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700785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880785" y="520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697490" y="547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877490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697490" y="565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877490" y="565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136276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0316276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0136276" y="520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16276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0132981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312981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132981" y="565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0312981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571767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0751767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0571767" y="520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751767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568472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748472" y="547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68472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0748472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1007258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1187258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1007258" y="520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1187258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1003963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1183963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1003963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1183963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1442749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1622749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1442749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1622749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1439454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1619454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1439454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11619454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9271986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9451986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9271986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9451986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9268691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9448691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9268691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9448691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9707477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9887477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707477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9887477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704182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9884182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9704182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9884182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0142968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10322968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10142968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10322968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10139673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10319673" y="456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0139673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10319673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0578459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10758459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10578459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10758459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10575164" y="456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0755164" y="456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0575164" y="474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0755164" y="474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1013950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193950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1013950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1193950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1010655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11190655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010655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190655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1449441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11629441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1449441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11629441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11446146" y="456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11626146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11446146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1626146" y="474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9268691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9448691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9268691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9448691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9265396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9445396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9265396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9445396" y="384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9704182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9884182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9704182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9884182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9700887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9880887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9700887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9880887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10139673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10319673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10139673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10319673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10136378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10316378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10136378" y="384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10316378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10575164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10755164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10575164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10755164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10571869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10751869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0571869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0751869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11010655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11190655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11010655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11190655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11007360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11187360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1007360" y="384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11187360" y="384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11446146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11626146" y="321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11446146" y="339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11626146" y="339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11442851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11622851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11442851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11622851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9565877" y="2782168"/>
            <a:ext cx="201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/>
              <a:t>Cluster</a:t>
            </a:r>
            <a:endParaRPr lang="ko-KR" altLang="en-US" sz="1600" b="1" i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-341962" y="3849645"/>
            <a:ext cx="321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① </a:t>
            </a:r>
            <a:r>
              <a:rPr lang="en-US" altLang="ko-KR" sz="1600" b="1" i="1" dirty="0"/>
              <a:t>Collect job’s GPU demand</a:t>
            </a:r>
            <a:endParaRPr lang="ko-KR" altLang="en-US" sz="1600" b="1" i="1" dirty="0"/>
          </a:p>
        </p:txBody>
      </p:sp>
      <p:sp>
        <p:nvSpPr>
          <p:cNvPr id="247" name="직사각형 246"/>
          <p:cNvSpPr/>
          <p:nvPr/>
        </p:nvSpPr>
        <p:spPr>
          <a:xfrm>
            <a:off x="9171999" y="6028480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9351999" y="6028480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9171999" y="6208480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9351999" y="6208480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9351219" y="6031758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4 GPU machine</a:t>
            </a:r>
            <a:endParaRPr lang="ko-KR" altLang="en-US" sz="1400" b="1" dirty="0"/>
          </a:p>
        </p:txBody>
      </p:sp>
      <p:sp>
        <p:nvSpPr>
          <p:cNvPr id="253" name="직사각형 252"/>
          <p:cNvSpPr/>
          <p:nvPr/>
        </p:nvSpPr>
        <p:spPr>
          <a:xfrm>
            <a:off x="10999382" y="6089398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>
            <a:off x="10755164" y="6025509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Occupied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123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smtClean="0">
                <a:solidFill>
                  <a:srgbClr val="000000"/>
                </a:solidFill>
                <a:cs typeface="lato"/>
              </a:rPr>
              <a:t>Placement scheme</a:t>
            </a:r>
            <a:r>
              <a:rPr lang="en-US" altLang="ko-KR" dirty="0" smtClean="0">
                <a:solidFill>
                  <a:srgbClr val="000000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packs selected jobs among available server in the cluster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Multi-resource packing of jobs is analogous to bin-packing problem </a:t>
            </a:r>
          </a:p>
          <a:p>
            <a:pPr lvl="1"/>
            <a:r>
              <a:rPr lang="en-US" altLang="ko-KR" dirty="0"/>
              <a:t>Bin packing assigns the balls to the fewest number of bins.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NP-problem, Require approximate solution, heuristic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Prior works solved problem by </a:t>
            </a:r>
            <a:r>
              <a:rPr lang="en-US" altLang="ko-KR" dirty="0">
                <a:solidFill>
                  <a:srgbClr val="FF0000"/>
                </a:solidFill>
                <a:cs typeface="lato"/>
              </a:rPr>
              <a:t>fixed resource demands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Motivation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70" name="직사각형 169"/>
          <p:cNvSpPr/>
          <p:nvPr/>
        </p:nvSpPr>
        <p:spPr>
          <a:xfrm>
            <a:off x="3028426" y="4530744"/>
            <a:ext cx="1162779" cy="588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Scheduler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33060" y="4537025"/>
            <a:ext cx="1162779" cy="58891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profiler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80" name="직선 화살표 연결선 179"/>
          <p:cNvCxnSpPr>
            <a:stCxn id="190" idx="3"/>
          </p:cNvCxnSpPr>
          <p:nvPr/>
        </p:nvCxnSpPr>
        <p:spPr>
          <a:xfrm>
            <a:off x="7608779" y="4833938"/>
            <a:ext cx="1556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75" idx="3"/>
            <a:endCxn id="170" idx="1"/>
          </p:cNvCxnSpPr>
          <p:nvPr/>
        </p:nvCxnSpPr>
        <p:spPr>
          <a:xfrm flipV="1">
            <a:off x="1795839" y="4825204"/>
            <a:ext cx="1232587" cy="6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6185572" y="4539478"/>
            <a:ext cx="1423207" cy="58891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Placement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scheme</a:t>
            </a:r>
            <a:endParaRPr lang="en-US" altLang="ko-KR" b="1" i="1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978482" y="3576923"/>
            <a:ext cx="126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/>
              <a:t>Policy</a:t>
            </a:r>
            <a:endParaRPr lang="ko-KR" altLang="en-US" sz="1600" b="1" i="1" dirty="0"/>
          </a:p>
        </p:txBody>
      </p:sp>
      <p:cxnSp>
        <p:nvCxnSpPr>
          <p:cNvPr id="200" name="직선 화살표 연결선 199"/>
          <p:cNvCxnSpPr>
            <a:stCxn id="195" idx="2"/>
            <a:endCxn id="170" idx="0"/>
          </p:cNvCxnSpPr>
          <p:nvPr/>
        </p:nvCxnSpPr>
        <p:spPr>
          <a:xfrm>
            <a:off x="3609815" y="3915477"/>
            <a:ext cx="1" cy="615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70" idx="3"/>
            <a:endCxn id="190" idx="1"/>
          </p:cNvCxnSpPr>
          <p:nvPr/>
        </p:nvCxnSpPr>
        <p:spPr>
          <a:xfrm>
            <a:off x="4191205" y="4825204"/>
            <a:ext cx="1994367" cy="8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615655" y="4139963"/>
            <a:ext cx="2498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③ </a:t>
            </a:r>
            <a:r>
              <a:rPr lang="en-US" altLang="ko-KR" sz="1600" b="1" i="1" dirty="0"/>
              <a:t>Placement decision</a:t>
            </a:r>
            <a:endParaRPr lang="ko-KR" altLang="en-US" sz="1600" b="1" i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369174" y="4482734"/>
            <a:ext cx="148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② </a:t>
            </a:r>
            <a:r>
              <a:rPr lang="en-US" altLang="ko-KR" sz="1600" b="1" i="1" dirty="0"/>
              <a:t>Allocation</a:t>
            </a:r>
            <a:endParaRPr lang="ko-KR" altLang="en-US" sz="1600" b="1" i="1" dirty="0"/>
          </a:p>
        </p:txBody>
      </p:sp>
      <p:sp>
        <p:nvSpPr>
          <p:cNvPr id="220" name="직사각형 219"/>
          <p:cNvSpPr/>
          <p:nvPr/>
        </p:nvSpPr>
        <p:spPr>
          <a:xfrm>
            <a:off x="9163663" y="3134330"/>
            <a:ext cx="2737757" cy="27870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9265294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9445294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9265294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9445294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9261999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9441999" y="547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9261999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9441999" y="565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9700785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9880785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9700785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9880785" y="520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9697490" y="547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9877490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9697490" y="565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9877490" y="565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10136276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10316276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10136276" y="520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10316276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10132981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10312981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10132981" y="565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10312981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10571767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10751767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>
            <a:off x="10571767" y="520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>
            <a:off x="10751767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10568472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10748472" y="547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10568472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10748472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11007258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11187258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11007258" y="520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11187258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11003963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11183963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/>
          <p:cNvSpPr/>
          <p:nvPr/>
        </p:nvSpPr>
        <p:spPr>
          <a:xfrm>
            <a:off x="11003963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11183963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11442749" y="502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/>
          <p:cNvSpPr/>
          <p:nvPr/>
        </p:nvSpPr>
        <p:spPr>
          <a:xfrm>
            <a:off x="11622749" y="502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11442749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11622749" y="520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/>
          <p:cNvSpPr/>
          <p:nvPr/>
        </p:nvSpPr>
        <p:spPr>
          <a:xfrm>
            <a:off x="11439454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11619454" y="547066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1439454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/>
          <p:cNvSpPr/>
          <p:nvPr/>
        </p:nvSpPr>
        <p:spPr>
          <a:xfrm>
            <a:off x="11619454" y="565066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9271986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>
            <a:off x="9451986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/>
          <p:cNvSpPr/>
          <p:nvPr/>
        </p:nvSpPr>
        <p:spPr>
          <a:xfrm>
            <a:off x="9271986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/>
          <p:cNvSpPr/>
          <p:nvPr/>
        </p:nvSpPr>
        <p:spPr>
          <a:xfrm>
            <a:off x="9451986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9268691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9448691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9268691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/>
          <p:cNvSpPr/>
          <p:nvPr/>
        </p:nvSpPr>
        <p:spPr>
          <a:xfrm>
            <a:off x="9448691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/>
          <p:cNvSpPr/>
          <p:nvPr/>
        </p:nvSpPr>
        <p:spPr>
          <a:xfrm>
            <a:off x="9707477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9887477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9707477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9887477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/>
          <p:cNvSpPr/>
          <p:nvPr/>
        </p:nvSpPr>
        <p:spPr>
          <a:xfrm>
            <a:off x="9704182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/>
          <p:cNvSpPr/>
          <p:nvPr/>
        </p:nvSpPr>
        <p:spPr>
          <a:xfrm>
            <a:off x="9884182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/>
          <p:cNvSpPr/>
          <p:nvPr/>
        </p:nvSpPr>
        <p:spPr>
          <a:xfrm>
            <a:off x="9704182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9884182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10142968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10322968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10142968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10322968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10139673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10319673" y="456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10139673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10319673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10578459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10758459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10578459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10758459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10575164" y="456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10755164" y="456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10575164" y="474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10755164" y="474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11013950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11193950" y="411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11013950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>
            <a:off x="11193950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>
            <a:off x="11010655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>
            <a:off x="11190655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11010655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11190655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11449441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11629441" y="411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11449441" y="429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11629441" y="429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11446146" y="456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11626146" y="456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11446146" y="474998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>
            <a:off x="11626146" y="474998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>
            <a:off x="9268691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/>
          <p:cNvSpPr/>
          <p:nvPr/>
        </p:nvSpPr>
        <p:spPr>
          <a:xfrm>
            <a:off x="9448691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/>
          <p:cNvSpPr/>
          <p:nvPr/>
        </p:nvSpPr>
        <p:spPr>
          <a:xfrm>
            <a:off x="9268691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/>
          <p:cNvSpPr/>
          <p:nvPr/>
        </p:nvSpPr>
        <p:spPr>
          <a:xfrm>
            <a:off x="9448691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>
            <a:off x="9265396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9445396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9265396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>
            <a:off x="9445396" y="384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>
            <a:off x="9704182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>
            <a:off x="9884182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>
            <a:off x="9704182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9884182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9700887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880887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9700887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9880887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139673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/>
          <p:cNvSpPr/>
          <p:nvPr/>
        </p:nvSpPr>
        <p:spPr>
          <a:xfrm>
            <a:off x="10319673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10139673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10319673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10136378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10316378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>
            <a:off x="10136378" y="384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/>
          <p:cNvSpPr/>
          <p:nvPr/>
        </p:nvSpPr>
        <p:spPr>
          <a:xfrm>
            <a:off x="10316378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/>
          <p:cNvSpPr/>
          <p:nvPr/>
        </p:nvSpPr>
        <p:spPr>
          <a:xfrm>
            <a:off x="10575164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10755164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10575164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10755164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/>
          <p:cNvSpPr/>
          <p:nvPr/>
        </p:nvSpPr>
        <p:spPr>
          <a:xfrm>
            <a:off x="10571869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/>
          <p:cNvSpPr/>
          <p:nvPr/>
        </p:nvSpPr>
        <p:spPr>
          <a:xfrm>
            <a:off x="10751869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직사각형 364"/>
          <p:cNvSpPr/>
          <p:nvPr/>
        </p:nvSpPr>
        <p:spPr>
          <a:xfrm>
            <a:off x="10571869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직사각형 365"/>
          <p:cNvSpPr/>
          <p:nvPr/>
        </p:nvSpPr>
        <p:spPr>
          <a:xfrm>
            <a:off x="10751869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/>
          <p:cNvSpPr/>
          <p:nvPr/>
        </p:nvSpPr>
        <p:spPr>
          <a:xfrm>
            <a:off x="11010655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/>
          <p:cNvSpPr/>
          <p:nvPr/>
        </p:nvSpPr>
        <p:spPr>
          <a:xfrm>
            <a:off x="11190655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/>
          <p:cNvSpPr/>
          <p:nvPr/>
        </p:nvSpPr>
        <p:spPr>
          <a:xfrm>
            <a:off x="11010655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/>
          <p:cNvSpPr/>
          <p:nvPr/>
        </p:nvSpPr>
        <p:spPr>
          <a:xfrm>
            <a:off x="11190655" y="339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/>
          <p:cNvSpPr/>
          <p:nvPr/>
        </p:nvSpPr>
        <p:spPr>
          <a:xfrm>
            <a:off x="11007360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11187360" y="366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11007360" y="384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11187360" y="384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11446146" y="3219645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11626146" y="321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11446146" y="339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11626146" y="339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11442851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11622851" y="366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11442851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11622851" y="384964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Box 382"/>
          <p:cNvSpPr txBox="1"/>
          <p:nvPr/>
        </p:nvSpPr>
        <p:spPr>
          <a:xfrm>
            <a:off x="9565877" y="2782168"/>
            <a:ext cx="201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/>
              <a:t>Cluster</a:t>
            </a:r>
            <a:endParaRPr lang="ko-KR" altLang="en-US" sz="1600" b="1" i="1" dirty="0"/>
          </a:p>
        </p:txBody>
      </p:sp>
      <p:sp>
        <p:nvSpPr>
          <p:cNvPr id="384" name="TextBox 383"/>
          <p:cNvSpPr txBox="1"/>
          <p:nvPr/>
        </p:nvSpPr>
        <p:spPr>
          <a:xfrm>
            <a:off x="-340828" y="4155745"/>
            <a:ext cx="321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① </a:t>
            </a:r>
            <a:r>
              <a:rPr lang="en-US" altLang="ko-KR" sz="1600" b="1" i="1" dirty="0"/>
              <a:t>Collect job’s GPU demand</a:t>
            </a:r>
            <a:endParaRPr lang="ko-KR" altLang="en-US" sz="1600" b="1" i="1" dirty="0"/>
          </a:p>
        </p:txBody>
      </p:sp>
      <p:sp>
        <p:nvSpPr>
          <p:cNvPr id="385" name="직사각형 384"/>
          <p:cNvSpPr/>
          <p:nvPr/>
        </p:nvSpPr>
        <p:spPr>
          <a:xfrm>
            <a:off x="9171999" y="6028480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9351999" y="6028480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9171999" y="6208480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9351999" y="6208480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TextBox 388"/>
          <p:cNvSpPr txBox="1"/>
          <p:nvPr/>
        </p:nvSpPr>
        <p:spPr>
          <a:xfrm>
            <a:off x="9351219" y="6031758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4 GPU machine</a:t>
            </a:r>
            <a:endParaRPr lang="ko-KR" altLang="en-US" sz="1400" b="1" dirty="0"/>
          </a:p>
        </p:txBody>
      </p:sp>
      <p:sp>
        <p:nvSpPr>
          <p:cNvPr id="390" name="직사각형 389"/>
          <p:cNvSpPr/>
          <p:nvPr/>
        </p:nvSpPr>
        <p:spPr>
          <a:xfrm>
            <a:off x="10999382" y="6089398"/>
            <a:ext cx="180000" cy="18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Box 390"/>
          <p:cNvSpPr txBox="1"/>
          <p:nvPr/>
        </p:nvSpPr>
        <p:spPr>
          <a:xfrm>
            <a:off x="10755164" y="6025509"/>
            <a:ext cx="17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: Occupied</a:t>
            </a:r>
            <a:endParaRPr lang="ko-KR" altLang="en-US" sz="1400" b="1" dirty="0"/>
          </a:p>
        </p:txBody>
      </p:sp>
      <p:pic>
        <p:nvPicPr>
          <p:cNvPr id="392" name="그림 3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23" y="2720465"/>
            <a:ext cx="1435280" cy="14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Microsoft Office PowerPoint</Application>
  <PresentationFormat>와이드스크린</PresentationFormat>
  <Paragraphs>345</Paragraphs>
  <Slides>34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Noto Sans</vt:lpstr>
      <vt:lpstr>roboto</vt:lpstr>
      <vt:lpstr>맑은 고딕</vt:lpstr>
      <vt:lpstr>lato</vt:lpstr>
      <vt:lpstr>Arial</vt:lpstr>
      <vt:lpstr>Wingdings</vt:lpstr>
      <vt:lpstr>Cambria Math</vt:lpstr>
      <vt:lpstr>Office 테마</vt:lpstr>
      <vt:lpstr>PowerPoint 프레젠테이션</vt:lpstr>
      <vt:lpstr>Introduction</vt:lpstr>
      <vt:lpstr>Introduction</vt:lpstr>
      <vt:lpstr>Introduction</vt:lpstr>
      <vt:lpstr>Introduction</vt:lpstr>
      <vt:lpstr>Motivation</vt:lpstr>
      <vt:lpstr>Motivation</vt:lpstr>
      <vt:lpstr>Motivation</vt:lpstr>
      <vt:lpstr>Motivation</vt:lpstr>
      <vt:lpstr>Motivation</vt:lpstr>
      <vt:lpstr>Synergy: Design </vt:lpstr>
      <vt:lpstr>Synergy: Design </vt:lpstr>
      <vt:lpstr>Optimistic Profiling </vt:lpstr>
      <vt:lpstr>Optimistic Profiling </vt:lpstr>
      <vt:lpstr>Optimistic Profiling </vt:lpstr>
      <vt:lpstr>Optimistic Profiling </vt:lpstr>
      <vt:lpstr>Placement mechanism </vt:lpstr>
      <vt:lpstr>Placement mechanism </vt:lpstr>
      <vt:lpstr>Synergy-TUNE</vt:lpstr>
      <vt:lpstr>Synergy-TUNE</vt:lpstr>
      <vt:lpstr>Synergy-TUNE</vt:lpstr>
      <vt:lpstr>Synergy-TUNE</vt:lpstr>
      <vt:lpstr>Implementation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1750</cp:revision>
  <dcterms:created xsi:type="dcterms:W3CDTF">2020-03-06T02:35:36Z</dcterms:created>
  <dcterms:modified xsi:type="dcterms:W3CDTF">2021-12-07T06:44:44Z</dcterms:modified>
</cp:coreProperties>
</file>