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4"/>
  </p:notesMasterIdLst>
  <p:sldIdLst>
    <p:sldId id="256" r:id="rId5"/>
    <p:sldId id="285" r:id="rId6"/>
    <p:sldId id="293" r:id="rId7"/>
    <p:sldId id="294" r:id="rId8"/>
    <p:sldId id="295" r:id="rId9"/>
    <p:sldId id="284" r:id="rId10"/>
    <p:sldId id="296" r:id="rId11"/>
    <p:sldId id="297" r:id="rId12"/>
    <p:sldId id="298" r:id="rId13"/>
    <p:sldId id="299" r:id="rId14"/>
    <p:sldId id="304" r:id="rId15"/>
    <p:sldId id="300" r:id="rId16"/>
    <p:sldId id="301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320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554"/>
    <a:srgbClr val="595959"/>
    <a:srgbClr val="F07E30"/>
    <a:srgbClr val="ED7D31"/>
    <a:srgbClr val="FFFFFF"/>
    <a:srgbClr val="990000"/>
    <a:srgbClr val="C00000"/>
    <a:srgbClr val="5B9BD5"/>
    <a:srgbClr val="FF9B9B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3811" autoAdjust="0"/>
  </p:normalViewPr>
  <p:slideViewPr>
    <p:cSldViewPr snapToGrid="0" showGuides="1">
      <p:cViewPr varScale="1">
        <p:scale>
          <a:sx n="104" d="100"/>
          <a:sy n="104" d="100"/>
        </p:scale>
        <p:origin x="492" y="114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3840" y="-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MoviePassClub/comments/8h3ty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7" y="1471595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+mn-ea"/>
              </a:rPr>
              <a:t>MobileSwap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: Cross-Device Memory Swapping for Mobile Devices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Changlong Li, Liang Shi, </a:t>
            </a:r>
            <a:br>
              <a:rPr lang="en-US" altLang="ko-K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Chun Jason </a:t>
            </a:r>
            <a:r>
              <a:rPr lang="en-US" altLang="ko-KR" sz="22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Xue</a:t>
            </a:r>
            <a:endParaRPr lang="en-US" altLang="ko-KR" sz="2200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App caching </a:t>
            </a:r>
          </a:p>
          <a:p>
            <a:pPr lvl="1"/>
            <a:r>
              <a:rPr lang="en-US" altLang="ko-KR" dirty="0">
                <a:cs typeface="lato"/>
              </a:rPr>
              <a:t>Android prefer to cache app in memory when switching them to the background for speed</a:t>
            </a:r>
            <a:endParaRPr lang="en-US" altLang="ko-KR" dirty="0"/>
          </a:p>
          <a:p>
            <a:pPr>
              <a:buFont typeface="Wingdings"/>
              <a:buChar char="§"/>
            </a:pPr>
            <a:r>
              <a:rPr lang="en-US" altLang="ko-KR" sz="2400" b="1" i="1" dirty="0">
                <a:cs typeface="lato"/>
              </a:rPr>
              <a:t>Cold launch: </a:t>
            </a:r>
            <a:r>
              <a:rPr lang="en-US" altLang="ko-KR" sz="2400" dirty="0">
                <a:cs typeface="lato"/>
              </a:rPr>
              <a:t>launching app without caching, system first creating process for app</a:t>
            </a:r>
          </a:p>
          <a:p>
            <a:pPr>
              <a:buFont typeface="Wingdings"/>
              <a:buChar char="§"/>
            </a:pPr>
            <a:r>
              <a:rPr lang="en-US" altLang="ko-KR" sz="2400" b="1" i="1" dirty="0">
                <a:cs typeface="lato"/>
              </a:rPr>
              <a:t>Warm launch: </a:t>
            </a:r>
            <a:r>
              <a:rPr lang="en-US" altLang="ko-KR" sz="2400" dirty="0">
                <a:cs typeface="lato"/>
              </a:rPr>
              <a:t>System switch the cached app to the foreground</a:t>
            </a:r>
            <a:endParaRPr lang="en-US" altLang="ko-KR" sz="2400" b="1" i="1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800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Background</a:t>
            </a:r>
            <a:endParaRPr lang="en-US" altLang="ko-KR" dirty="0" err="1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99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Cold launch</a:t>
            </a:r>
          </a:p>
          <a:p>
            <a:pPr>
              <a:buFont typeface="Wingdings"/>
              <a:buChar char="§"/>
            </a:pPr>
            <a:endParaRPr lang="en-US" altLang="ko-KR" sz="2800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800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Warm launch</a:t>
            </a:r>
          </a:p>
          <a:p>
            <a:pPr lvl="1">
              <a:buFont typeface="Wingdings"/>
              <a:buChar char="§"/>
            </a:pPr>
            <a:r>
              <a:rPr lang="en-US" altLang="ko-KR" sz="1800" dirty="0">
                <a:cs typeface="lato"/>
              </a:rPr>
              <a:t>Generally, warm launch is </a:t>
            </a:r>
            <a:r>
              <a:rPr lang="en-US" altLang="ko-KR" sz="1800" dirty="0">
                <a:solidFill>
                  <a:srgbClr val="FF0000"/>
                </a:solidFill>
                <a:cs typeface="lato"/>
              </a:rPr>
              <a:t>4-17x faster than cold launching </a:t>
            </a:r>
          </a:p>
          <a:p>
            <a:pPr lvl="1">
              <a:buFont typeface="Wingdings"/>
              <a:buChar char="§"/>
            </a:pPr>
            <a:endParaRPr lang="en-US" altLang="ko-KR" sz="2400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Background</a:t>
            </a:r>
            <a:endParaRPr lang="en-US" altLang="ko-KR" dirty="0" err="1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순서도: 추출 5">
            <a:extLst>
              <a:ext uri="{FF2B5EF4-FFF2-40B4-BE49-F238E27FC236}">
                <a16:creationId xmlns:a16="http://schemas.microsoft.com/office/drawing/2014/main" id="{FD38B109-C65F-4409-9F5B-2D6E0C036673}"/>
              </a:ext>
            </a:extLst>
          </p:cNvPr>
          <p:cNvSpPr/>
          <p:nvPr/>
        </p:nvSpPr>
        <p:spPr>
          <a:xfrm rot="5400000">
            <a:off x="743314" y="2285006"/>
            <a:ext cx="464382" cy="379535"/>
          </a:xfrm>
          <a:prstGeom prst="flowChartExtra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C9916D-6D1A-4831-9C2D-2531E56B8627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>
            <a:off x="1165273" y="2474774"/>
            <a:ext cx="1104021" cy="2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B7F880-98C3-4DAE-BA94-C3C3A34A8F64}"/>
              </a:ext>
            </a:extLst>
          </p:cNvPr>
          <p:cNvSpPr/>
          <p:nvPr/>
        </p:nvSpPr>
        <p:spPr>
          <a:xfrm>
            <a:off x="2269294" y="2166937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Launcher</a:t>
            </a: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ClickHandler.java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7A225-6C83-4B4A-A873-4D5879AE3FF2}"/>
              </a:ext>
            </a:extLst>
          </p:cNvPr>
          <p:cNvSpPr txBox="1"/>
          <p:nvPr/>
        </p:nvSpPr>
        <p:spPr>
          <a:xfrm>
            <a:off x="228600" y="182715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① </a:t>
            </a:r>
            <a:r>
              <a:rPr lang="en-US" altLang="ko-KR" sz="1600" b="1" i="1" dirty="0"/>
              <a:t>Touch Icon</a:t>
            </a:r>
            <a:endParaRPr lang="ko-KR" altLang="en-US" sz="1600" b="1" i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4FA65A-DED0-4DB0-B5AE-E18F4B6CD6DC}"/>
              </a:ext>
            </a:extLst>
          </p:cNvPr>
          <p:cNvSpPr/>
          <p:nvPr/>
        </p:nvSpPr>
        <p:spPr>
          <a:xfrm>
            <a:off x="4326742" y="2164782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System Server Activity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Manager.java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6DED3-C67F-495B-A303-C47E84E2F2FB}"/>
              </a:ext>
            </a:extLst>
          </p:cNvPr>
          <p:cNvSpPr txBox="1"/>
          <p:nvPr/>
        </p:nvSpPr>
        <p:spPr>
          <a:xfrm>
            <a:off x="2110593" y="180742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② </a:t>
            </a:r>
            <a:r>
              <a:rPr lang="en-US" altLang="ko-KR" sz="1600" b="1" i="1" dirty="0"/>
              <a:t>Intent for app</a:t>
            </a:r>
            <a:endParaRPr lang="ko-KR" altLang="en-US" sz="1600" b="1" i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F46BF5-0E3D-46DC-80E5-704B191E174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752850" y="2475243"/>
            <a:ext cx="573892" cy="2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D40B57A-9D0E-4EDA-AAC4-51526E089A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09988" y="1674609"/>
            <a:ext cx="1236200" cy="583533"/>
          </a:xfrm>
          <a:prstGeom prst="bentConnector3">
            <a:avLst>
              <a:gd name="adj1" fmla="val -11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93838C-FB6E-4A29-9B07-7EAC78D53A12}"/>
              </a:ext>
            </a:extLst>
          </p:cNvPr>
          <p:cNvSpPr/>
          <p:nvPr/>
        </p:nvSpPr>
        <p:spPr>
          <a:xfrm>
            <a:off x="5546188" y="1438922"/>
            <a:ext cx="1076764" cy="4713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Window manager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0E4E22-7150-46AD-A6D8-C4FB6B50E8EC}"/>
              </a:ext>
            </a:extLst>
          </p:cNvPr>
          <p:cNvSpPr txBox="1"/>
          <p:nvPr/>
        </p:nvSpPr>
        <p:spPr>
          <a:xfrm>
            <a:off x="5247831" y="1060367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Prepare UI window</a:t>
            </a:r>
            <a:endParaRPr lang="ko-KR" altLang="en-US" sz="1600" b="1" i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306E-34D3-4FF2-919A-848C9B765F2B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 flipV="1">
            <a:off x="5810298" y="2474223"/>
            <a:ext cx="1271125" cy="1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35248B5-FBAF-44EC-B2C8-26FDCF52F2BF}"/>
              </a:ext>
            </a:extLst>
          </p:cNvPr>
          <p:cNvSpPr/>
          <p:nvPr/>
        </p:nvSpPr>
        <p:spPr>
          <a:xfrm>
            <a:off x="7081423" y="2163762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tx1"/>
                </a:solidFill>
              </a:rPr>
              <a:t>Zygote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Zygoteinit.java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DA3E92-5282-48C6-93DF-7BADCEC2DA70}"/>
              </a:ext>
            </a:extLst>
          </p:cNvPr>
          <p:cNvSpPr/>
          <p:nvPr/>
        </p:nvSpPr>
        <p:spPr>
          <a:xfrm>
            <a:off x="10034855" y="2171699"/>
            <a:ext cx="1763544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tx1"/>
                </a:solidFill>
              </a:rPr>
              <a:t>App Process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Activity.java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BD1707E-B3BA-444B-A637-D641ED68178B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8564979" y="2474223"/>
            <a:ext cx="1469876" cy="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F5F376-C32D-4C88-A7F0-04994ED02443}"/>
              </a:ext>
            </a:extLst>
          </p:cNvPr>
          <p:cNvSpPr/>
          <p:nvPr/>
        </p:nvSpPr>
        <p:spPr>
          <a:xfrm>
            <a:off x="8620663" y="1438921"/>
            <a:ext cx="1076764" cy="4713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Kernel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B71B290-B76A-4EEE-8886-0B4A9C7479B1}"/>
              </a:ext>
            </a:extLst>
          </p:cNvPr>
          <p:cNvCxnSpPr>
            <a:cxnSpLocks/>
            <a:stCxn id="50" idx="0"/>
            <a:endCxn id="60" idx="1"/>
          </p:cNvCxnSpPr>
          <p:nvPr/>
        </p:nvCxnSpPr>
        <p:spPr>
          <a:xfrm rot="5400000" flipH="1" flipV="1">
            <a:off x="7977355" y="1520454"/>
            <a:ext cx="489154" cy="7974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CC11701-03DD-41A5-BA25-BAD2E9D8F248}"/>
              </a:ext>
            </a:extLst>
          </p:cNvPr>
          <p:cNvSpPr txBox="1"/>
          <p:nvPr/>
        </p:nvSpPr>
        <p:spPr>
          <a:xfrm>
            <a:off x="8561948" y="1085127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④</a:t>
            </a:r>
            <a:r>
              <a:rPr lang="en-US" altLang="ko-KR" sz="1600" b="1" i="1" dirty="0"/>
              <a:t>Process fork</a:t>
            </a:r>
            <a:endParaRPr lang="ko-KR" altLang="en-US" sz="1600" b="1" i="1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4E93407-0C27-4342-B130-B63442FB5B19}"/>
              </a:ext>
            </a:extLst>
          </p:cNvPr>
          <p:cNvCxnSpPr>
            <a:cxnSpLocks/>
            <a:stCxn id="17" idx="2"/>
            <a:endCxn id="54" idx="2"/>
          </p:cNvCxnSpPr>
          <p:nvPr/>
        </p:nvCxnSpPr>
        <p:spPr>
          <a:xfrm rot="16200000" flipH="1">
            <a:off x="7989115" y="-134892"/>
            <a:ext cx="6917" cy="5848107"/>
          </a:xfrm>
          <a:prstGeom prst="bentConnector3">
            <a:avLst>
              <a:gd name="adj1" fmla="val 54245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9CA11A8-8349-499F-B6B0-38A5AE8795F5}"/>
              </a:ext>
            </a:extLst>
          </p:cNvPr>
          <p:cNvSpPr txBox="1"/>
          <p:nvPr/>
        </p:nvSpPr>
        <p:spPr>
          <a:xfrm>
            <a:off x="5653014" y="190745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③ </a:t>
            </a:r>
            <a:r>
              <a:rPr lang="en-US" altLang="ko-KR" sz="1600" b="1" i="1" dirty="0"/>
              <a:t>Request fork</a:t>
            </a:r>
            <a:endParaRPr lang="ko-KR" altLang="en-US" sz="1600" b="1" i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5D0D2-57DF-46E5-8297-D462CCAB6D30}"/>
              </a:ext>
            </a:extLst>
          </p:cNvPr>
          <p:cNvSpPr txBox="1"/>
          <p:nvPr/>
        </p:nvSpPr>
        <p:spPr>
          <a:xfrm>
            <a:off x="8478227" y="193661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⑤ </a:t>
            </a:r>
            <a:r>
              <a:rPr lang="en-US" altLang="ko-KR" sz="1600" b="1" i="1" dirty="0"/>
              <a:t>Initialize app</a:t>
            </a:r>
            <a:endParaRPr lang="ko-KR" altLang="en-US" sz="1600" b="1" i="1" dirty="0"/>
          </a:p>
        </p:txBody>
      </p:sp>
      <p:sp>
        <p:nvSpPr>
          <p:cNvPr id="25" name="순서도: 추출 24">
            <a:extLst>
              <a:ext uri="{FF2B5EF4-FFF2-40B4-BE49-F238E27FC236}">
                <a16:creationId xmlns:a16="http://schemas.microsoft.com/office/drawing/2014/main" id="{E85CCE3E-5C92-41F2-BEC1-6A8C0E9CDCC8}"/>
              </a:ext>
            </a:extLst>
          </p:cNvPr>
          <p:cNvSpPr/>
          <p:nvPr/>
        </p:nvSpPr>
        <p:spPr>
          <a:xfrm rot="5400000">
            <a:off x="760068" y="5257109"/>
            <a:ext cx="464382" cy="379535"/>
          </a:xfrm>
          <a:prstGeom prst="flowChartExtra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D0CC53-6D9B-4CA9-992F-779E557C1775}"/>
              </a:ext>
            </a:extLst>
          </p:cNvPr>
          <p:cNvCxnSpPr>
            <a:cxnSpLocks/>
            <a:stCxn id="25" idx="0"/>
            <a:endCxn id="27" idx="1"/>
          </p:cNvCxnSpPr>
          <p:nvPr/>
        </p:nvCxnSpPr>
        <p:spPr>
          <a:xfrm>
            <a:off x="1182027" y="5446877"/>
            <a:ext cx="1104021" cy="2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A1EDCB1-0AEB-4013-B265-A265D4260E12}"/>
              </a:ext>
            </a:extLst>
          </p:cNvPr>
          <p:cNvSpPr/>
          <p:nvPr/>
        </p:nvSpPr>
        <p:spPr>
          <a:xfrm>
            <a:off x="2286048" y="5139040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Launcher</a:t>
            </a: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ClickHandler.java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0BDE2-EA7D-4F0F-B510-08ACFD54E6F3}"/>
              </a:ext>
            </a:extLst>
          </p:cNvPr>
          <p:cNvSpPr txBox="1"/>
          <p:nvPr/>
        </p:nvSpPr>
        <p:spPr>
          <a:xfrm>
            <a:off x="245354" y="479925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① </a:t>
            </a:r>
            <a:r>
              <a:rPr lang="en-US" altLang="ko-KR" sz="1600" b="1" i="1" dirty="0"/>
              <a:t>Touch Icon</a:t>
            </a:r>
            <a:endParaRPr lang="ko-KR" altLang="en-US" sz="1600" b="1" i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20AFAFE-46C5-48E9-B7B7-81C8C05898A2}"/>
              </a:ext>
            </a:extLst>
          </p:cNvPr>
          <p:cNvSpPr/>
          <p:nvPr/>
        </p:nvSpPr>
        <p:spPr>
          <a:xfrm>
            <a:off x="4349602" y="5148565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chemeClr val="tx1"/>
                </a:solidFill>
              </a:rPr>
              <a:t>System Server Activity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Manager.java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7D1E86-220B-4D21-B23C-970EE56DAA5B}"/>
              </a:ext>
            </a:extLst>
          </p:cNvPr>
          <p:cNvSpPr txBox="1"/>
          <p:nvPr/>
        </p:nvSpPr>
        <p:spPr>
          <a:xfrm>
            <a:off x="2127347" y="477953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② </a:t>
            </a:r>
            <a:r>
              <a:rPr lang="en-US" altLang="ko-KR" sz="1600" b="1" i="1" dirty="0"/>
              <a:t>Intent for app</a:t>
            </a:r>
            <a:endParaRPr lang="ko-KR" altLang="en-US" sz="1600" b="1" i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0DEAA2-ED93-4D1D-B757-7785ED113C59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769604" y="5449501"/>
            <a:ext cx="579998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AD6B1EC-DE52-44DF-8A8D-60469386D3C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326742" y="4626712"/>
            <a:ext cx="1236200" cy="603534"/>
          </a:xfrm>
          <a:prstGeom prst="bentConnector3">
            <a:avLst>
              <a:gd name="adj1" fmla="val -11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F3FF0E-D790-4458-A2BF-C9C62246EF61}"/>
              </a:ext>
            </a:extLst>
          </p:cNvPr>
          <p:cNvSpPr/>
          <p:nvPr/>
        </p:nvSpPr>
        <p:spPr>
          <a:xfrm>
            <a:off x="5562942" y="4371025"/>
            <a:ext cx="1076764" cy="5113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Window manager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93FFB-8374-4A23-913B-8AA4E2EBE578}"/>
              </a:ext>
            </a:extLst>
          </p:cNvPr>
          <p:cNvSpPr txBox="1"/>
          <p:nvPr/>
        </p:nvSpPr>
        <p:spPr>
          <a:xfrm>
            <a:off x="5264585" y="403247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Prepare UI window</a:t>
            </a:r>
            <a:endParaRPr lang="ko-KR" altLang="en-US" sz="1600" b="1" i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1D2A79-F29A-4CA5-8E87-CE5BCE60841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5833158" y="5459026"/>
            <a:ext cx="1265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0EDA16E-7155-49A1-AC75-998F93CB5882}"/>
              </a:ext>
            </a:extLst>
          </p:cNvPr>
          <p:cNvSpPr/>
          <p:nvPr/>
        </p:nvSpPr>
        <p:spPr>
          <a:xfrm>
            <a:off x="7098177" y="5148565"/>
            <a:ext cx="1483556" cy="6209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tx1"/>
                </a:solidFill>
              </a:rPr>
              <a:t>Background process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C7DE01F-BFEC-4E8F-AF17-4CC35617BB5C}"/>
              </a:ext>
            </a:extLst>
          </p:cNvPr>
          <p:cNvSpPr/>
          <p:nvPr/>
        </p:nvSpPr>
        <p:spPr>
          <a:xfrm>
            <a:off x="10027964" y="5021200"/>
            <a:ext cx="1763544" cy="88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tx1"/>
                </a:solidFill>
              </a:rPr>
              <a:t>App Process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(foreground)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Activity.java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B024574-B5B9-4741-8583-C970659935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581733" y="5459026"/>
            <a:ext cx="1446231" cy="3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B0EA419-B540-4BDF-819D-CD1B58DB0EFB}"/>
              </a:ext>
            </a:extLst>
          </p:cNvPr>
          <p:cNvCxnSpPr>
            <a:cxnSpLocks/>
            <a:stCxn id="31" idx="2"/>
            <a:endCxn id="39" idx="2"/>
          </p:cNvCxnSpPr>
          <p:nvPr/>
        </p:nvCxnSpPr>
        <p:spPr>
          <a:xfrm rot="16200000" flipH="1">
            <a:off x="7933539" y="2927328"/>
            <a:ext cx="134039" cy="5818356"/>
          </a:xfrm>
          <a:prstGeom prst="bentConnector3">
            <a:avLst>
              <a:gd name="adj1" fmla="val 2705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358749-7259-417E-B3F1-8B256B5CE56D}"/>
              </a:ext>
            </a:extLst>
          </p:cNvPr>
          <p:cNvSpPr txBox="1"/>
          <p:nvPr/>
        </p:nvSpPr>
        <p:spPr>
          <a:xfrm>
            <a:off x="5591662" y="4851923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/>
              <a:t>③ </a:t>
            </a:r>
            <a:r>
              <a:rPr lang="en-US" altLang="ko-KR" sz="1600" b="1" i="1" dirty="0"/>
              <a:t>Request resume</a:t>
            </a:r>
            <a:endParaRPr lang="ko-KR" altLang="en-US" sz="1600" b="1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823E38-C9E3-4BA0-8347-AFBFEFFAE9CC}"/>
              </a:ext>
            </a:extLst>
          </p:cNvPr>
          <p:cNvSpPr txBox="1"/>
          <p:nvPr/>
        </p:nvSpPr>
        <p:spPr>
          <a:xfrm>
            <a:off x="6872214" y="574982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>
                <a:solidFill>
                  <a:srgbClr val="FF0000"/>
                </a:solidFill>
              </a:rPr>
              <a:t>Data already </a:t>
            </a:r>
            <a:r>
              <a:rPr lang="en-US" altLang="ko-KR" sz="1600" b="1" i="1" dirty="0">
                <a:solidFill>
                  <a:srgbClr val="FF0000"/>
                </a:solidFill>
              </a:rPr>
              <a:t>cached!</a:t>
            </a:r>
            <a:endParaRPr lang="ko-KR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4CBA6-EB22-4E69-B91A-A6994CB12FC8}"/>
              </a:ext>
            </a:extLst>
          </p:cNvPr>
          <p:cNvSpPr txBox="1"/>
          <p:nvPr/>
        </p:nvSpPr>
        <p:spPr>
          <a:xfrm>
            <a:off x="6764604" y="2801677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FF0000"/>
                </a:solidFill>
              </a:rPr>
              <a:t>Data load from storage</a:t>
            </a:r>
            <a:endParaRPr lang="ko-KR" alt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7" grpId="0" animBg="1"/>
      <p:bldP spid="18" grpId="0"/>
      <p:bldP spid="29" grpId="0" animBg="1"/>
      <p:bldP spid="41" grpId="0"/>
      <p:bldP spid="50" grpId="0" animBg="1"/>
      <p:bldP spid="54" grpId="0" animBg="1"/>
      <p:bldP spid="60" grpId="0" animBg="1"/>
      <p:bldP spid="65" grpId="0"/>
      <p:bldP spid="87" grpId="0"/>
      <p:bldP spid="88" grpId="0"/>
      <p:bldP spid="25" grpId="0" animBg="1"/>
      <p:bldP spid="27" grpId="0" animBg="1"/>
      <p:bldP spid="31" grpId="0" animBg="1"/>
      <p:bldP spid="32" grpId="0"/>
      <p:bldP spid="35" grpId="0" animBg="1"/>
      <p:bldP spid="36" grpId="0"/>
      <p:bldP spid="38" grpId="0" animBg="1"/>
      <p:bldP spid="39" grpId="0" animBg="1"/>
      <p:bldP spid="47" grpId="0"/>
      <p:bldP spid="53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Local swapping: evict pages from memory to local swap area(SA)</a:t>
            </a:r>
          </a:p>
          <a:p>
            <a:pPr marL="575945" lvl="1"/>
            <a:r>
              <a:rPr lang="en-US" altLang="ko-KR" dirty="0">
                <a:cs typeface="lato"/>
              </a:rPr>
              <a:t>MARS: Flash-aware swapping</a:t>
            </a:r>
          </a:p>
          <a:p>
            <a:pPr marL="575945" lvl="1"/>
            <a:r>
              <a:rPr lang="en-US" altLang="ko-KR" dirty="0">
                <a:cs typeface="lato"/>
              </a:rPr>
              <a:t>ZRAM: Compresses pages to a RAM disk based swap area in DRAM</a:t>
            </a:r>
          </a:p>
          <a:p>
            <a:pPr marL="575945" lvl="1"/>
            <a:r>
              <a:rPr lang="en-US" altLang="ko-KR" dirty="0">
                <a:cs typeface="lato"/>
              </a:rPr>
              <a:t>Two level swapping frameworks for UX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Remote swapping: maintaining SA in remote device memory</a:t>
            </a:r>
          </a:p>
          <a:p>
            <a:pPr marL="575945" lvl="1">
              <a:buFont typeface="Arial"/>
              <a:buChar char="•"/>
            </a:pPr>
            <a:r>
              <a:rPr lang="en-US" altLang="ko-KR" dirty="0" err="1">
                <a:cs typeface="lato"/>
              </a:rPr>
              <a:t>InfiniSwap</a:t>
            </a:r>
          </a:p>
          <a:p>
            <a:pPr marL="575945" lvl="1">
              <a:buFont typeface="Arial"/>
              <a:buChar char="•"/>
            </a:pPr>
            <a:r>
              <a:rPr lang="en-US" altLang="ko-KR" dirty="0" err="1">
                <a:cs typeface="lato"/>
              </a:rPr>
              <a:t>CloudSwap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Related work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580E997-2DA7-4F41-98D2-1FB17329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79" y="4100441"/>
            <a:ext cx="5121036" cy="21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Key idea</a:t>
            </a:r>
          </a:p>
          <a:p>
            <a:pPr lvl="1"/>
            <a:r>
              <a:rPr lang="en-US" altLang="ko-KR" dirty="0">
                <a:cs typeface="lato"/>
              </a:rPr>
              <a:t>enhancing capability of busy device by swapping memory pages to remote idle devices </a:t>
            </a:r>
            <a:endParaRPr lang="ko-KR" dirty="0"/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4 mobile devices with unbalanced resource utilization 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Device A detect idle device (B,C)</a:t>
            </a:r>
          </a:p>
          <a:p>
            <a:pPr marL="575945" lvl="1">
              <a:buFont typeface="Arial"/>
              <a:buChar char="•"/>
            </a:pPr>
            <a:r>
              <a:rPr lang="en-US" altLang="ko-KR" dirty="0" err="1">
                <a:cs typeface="lato"/>
              </a:rPr>
              <a:t>swappin</a:t>
            </a:r>
            <a:r>
              <a:rPr lang="en-US" altLang="ko-KR" dirty="0">
                <a:cs typeface="lato"/>
              </a:rPr>
              <a:t> process constitute a fast channel between A and Idle remote device </a:t>
            </a:r>
            <a:endParaRPr lang="en-US" dirty="0"/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A's data move to B, C</a:t>
            </a: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3ECB1B70-9752-40D9-9611-B5A98708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76" y="3500114"/>
            <a:ext cx="4464284" cy="28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Swap stack throughput relies on the host system performance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Network stack throughput relies on network bandwidth 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Cross-Device Swapping combined above stacks</a:t>
            </a:r>
          </a:p>
          <a:p>
            <a:pPr marL="575945" lvl="1"/>
            <a:r>
              <a:rPr lang="en-US" altLang="ko-KR" dirty="0">
                <a:cs typeface="lato"/>
              </a:rPr>
              <a:t>Context switching overhead is high(several processes are used)</a:t>
            </a:r>
          </a:p>
          <a:p>
            <a:pPr marL="575945" lvl="1"/>
            <a:r>
              <a:rPr lang="en-US" altLang="ko-KR" dirty="0">
                <a:cs typeface="lato"/>
              </a:rPr>
              <a:t>The swapped data is not in the right size, Linux kernel memory is managed at page granularity</a:t>
            </a:r>
          </a:p>
          <a:p>
            <a:pPr marL="575945" lvl="1"/>
            <a:r>
              <a:rPr lang="en-US" altLang="ko-KR" dirty="0">
                <a:cs typeface="lato"/>
              </a:rPr>
              <a:t>Not efficient approach to networking </a:t>
            </a: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15BCDA90-3BFB-4B82-8678-9B67C478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51" y="4442365"/>
            <a:ext cx="4841309" cy="18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RDS(Resource Dedicated Swapping)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Key design:</a:t>
            </a:r>
            <a:r>
              <a:rPr lang="en-US" altLang="ko-KR" b="1" i="1" dirty="0">
                <a:cs typeface="lato"/>
              </a:rPr>
              <a:t> fast channel, page batching</a:t>
            </a: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RDS channel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Allocating  dedicated resources for swapping </a:t>
            </a:r>
            <a:r>
              <a:rPr lang="ko-KR" altLang="en-US" dirty="0">
                <a:cs typeface="lato"/>
              </a:rPr>
              <a:t>→ </a:t>
            </a:r>
            <a:r>
              <a:rPr lang="en-US" altLang="ko-KR" dirty="0">
                <a:cs typeface="lato"/>
              </a:rPr>
              <a:t>avoids redundant context switching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Three set of dedicated resources for build channel: </a:t>
            </a:r>
            <a:r>
              <a:rPr lang="en-US" altLang="ko-KR" b="1" i="1" dirty="0">
                <a:cs typeface="lato"/>
              </a:rPr>
              <a:t>network link, swap queue, computing unit</a:t>
            </a:r>
          </a:p>
          <a:p>
            <a:pPr lvl="1">
              <a:buFont typeface="Wingdings"/>
              <a:buChar char="§"/>
            </a:pPr>
            <a:r>
              <a:rPr lang="en-US" altLang="ko-KR" b="1" i="1" dirty="0">
                <a:cs typeface="lato"/>
              </a:rPr>
              <a:t>Network link: </a:t>
            </a:r>
            <a:r>
              <a:rPr lang="en-US" altLang="ko-KR" dirty="0">
                <a:cs typeface="lato"/>
              </a:rPr>
              <a:t>dedicated  to each remote device using TCP socket </a:t>
            </a:r>
          </a:p>
          <a:p>
            <a:pPr lvl="1" algn="just">
              <a:buFont typeface="Wingdings"/>
              <a:buChar char="§"/>
            </a:pPr>
            <a:r>
              <a:rPr lang="en-US" altLang="ko-KR" b="1" i="1" dirty="0">
                <a:cs typeface="lato"/>
              </a:rPr>
              <a:t>Swap queue:</a:t>
            </a:r>
            <a:r>
              <a:rPr lang="en-US" altLang="ko-KR" dirty="0">
                <a:cs typeface="lato"/>
              </a:rPr>
              <a:t> dedicated to the swap pages</a:t>
            </a:r>
            <a:r>
              <a:rPr lang="ko-KR" altLang="en-US" dirty="0">
                <a:cs typeface="lato"/>
              </a:rPr>
              <a:t> → </a:t>
            </a:r>
            <a:r>
              <a:rPr lang="en-US" altLang="ko-KR" dirty="0">
                <a:cs typeface="lato"/>
              </a:rPr>
              <a:t>all pages swapping to the same destination are inserted into same queue</a:t>
            </a:r>
          </a:p>
          <a:p>
            <a:pPr lvl="1" algn="just">
              <a:buFont typeface="Wingdings"/>
              <a:buChar char="§"/>
            </a:pPr>
            <a:r>
              <a:rPr lang="en-US" altLang="ko-KR" b="1" i="1" dirty="0">
                <a:cs typeface="lato"/>
              </a:rPr>
              <a:t>Computing unit: </a:t>
            </a:r>
            <a:r>
              <a:rPr lang="en-US" altLang="ko-KR" dirty="0">
                <a:cs typeface="lato"/>
              </a:rPr>
              <a:t> per-core worker thread is dedicated to moving swapped pages</a:t>
            </a:r>
          </a:p>
          <a:p>
            <a:pPr lvl="1">
              <a:buFont typeface="Wingdings"/>
              <a:buChar char="§"/>
            </a:pPr>
            <a:endParaRPr lang="en-US" altLang="ko-KR" b="1" i="1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Device A build channel with Device B, C and D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Worker threads preempts per-core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Run without context switching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But, not core-channel one-to-one mapped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Two channel can be maintain by one core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If Ch. A1 to B on running by using Core1, </a:t>
            </a:r>
          </a:p>
          <a:p>
            <a:pPr lvl="1">
              <a:buFont typeface="Wingdings"/>
              <a:buChar char="§"/>
            </a:pPr>
            <a:r>
              <a:rPr lang="en-US" altLang="ko-KR" sz="1800" dirty="0">
                <a:solidFill>
                  <a:schemeClr val="accent5"/>
                </a:solidFill>
                <a:cs typeface="lato"/>
              </a:rPr>
              <a:t>Only one of other two channel allowed to run using Core2</a:t>
            </a: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39240-0A36-4E15-88E9-5473B114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234" y="2262581"/>
            <a:ext cx="5191760" cy="4102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F63B4C-80B4-4191-B07A-A6C81D7F8F02}"/>
              </a:ext>
            </a:extLst>
          </p:cNvPr>
          <p:cNvSpPr/>
          <p:nvPr/>
        </p:nvSpPr>
        <p:spPr>
          <a:xfrm>
            <a:off x="7825621" y="2492751"/>
            <a:ext cx="445067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C73EF-A03F-44F1-AC9E-CDCDA2BFA459}"/>
              </a:ext>
            </a:extLst>
          </p:cNvPr>
          <p:cNvSpPr txBox="1"/>
          <p:nvPr/>
        </p:nvSpPr>
        <p:spPr>
          <a:xfrm>
            <a:off x="7229474" y="20491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Ch. A1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4D2B78-8CA7-485D-A7B0-99704433C6A4}"/>
              </a:ext>
            </a:extLst>
          </p:cNvPr>
          <p:cNvSpPr/>
          <p:nvPr/>
        </p:nvSpPr>
        <p:spPr>
          <a:xfrm>
            <a:off x="7263647" y="3190421"/>
            <a:ext cx="493628" cy="17759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5F478-897B-4D70-9674-1B102A2695EE}"/>
              </a:ext>
            </a:extLst>
          </p:cNvPr>
          <p:cNvSpPr txBox="1"/>
          <p:nvPr/>
        </p:nvSpPr>
        <p:spPr>
          <a:xfrm>
            <a:off x="6028955" y="3192717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chemeClr val="accent6"/>
                </a:solidFill>
              </a:rPr>
              <a:t>worker thread</a:t>
            </a:r>
            <a:endParaRPr lang="ko-KR" altLang="en-US" sz="1400" b="1" i="1" dirty="0">
              <a:solidFill>
                <a:schemeClr val="accent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D078-F061-4205-8503-331D038E2B7C}"/>
              </a:ext>
            </a:extLst>
          </p:cNvPr>
          <p:cNvSpPr/>
          <p:nvPr/>
        </p:nvSpPr>
        <p:spPr>
          <a:xfrm>
            <a:off x="9235080" y="2492751"/>
            <a:ext cx="594719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B9DDC3-1094-4183-8946-18D844D05464}"/>
              </a:ext>
            </a:extLst>
          </p:cNvPr>
          <p:cNvSpPr/>
          <p:nvPr/>
        </p:nvSpPr>
        <p:spPr>
          <a:xfrm>
            <a:off x="7229474" y="2492751"/>
            <a:ext cx="561975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B8D90-D7FF-48BE-A4C3-B10BE98D0C7B}"/>
              </a:ext>
            </a:extLst>
          </p:cNvPr>
          <p:cNvSpPr txBox="1"/>
          <p:nvPr/>
        </p:nvSpPr>
        <p:spPr>
          <a:xfrm>
            <a:off x="9085445" y="204534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Channel B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34FC8-89F4-465D-A6BC-761B286D5E63}"/>
              </a:ext>
            </a:extLst>
          </p:cNvPr>
          <p:cNvSpPr txBox="1"/>
          <p:nvPr/>
        </p:nvSpPr>
        <p:spPr>
          <a:xfrm>
            <a:off x="7740277" y="204534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Ch. A2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6F2DC3-1484-4B09-9570-F21F1738DA87}"/>
              </a:ext>
            </a:extLst>
          </p:cNvPr>
          <p:cNvSpPr/>
          <p:nvPr/>
        </p:nvSpPr>
        <p:spPr>
          <a:xfrm>
            <a:off x="8310774" y="2492751"/>
            <a:ext cx="509376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D006B-54DD-4EEB-9F16-9BC1B6843A1B}"/>
              </a:ext>
            </a:extLst>
          </p:cNvPr>
          <p:cNvSpPr txBox="1"/>
          <p:nvPr/>
        </p:nvSpPr>
        <p:spPr>
          <a:xfrm>
            <a:off x="8251080" y="204534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95959"/>
                </a:solidFill>
              </a:rPr>
              <a:t>Ch. A3</a:t>
            </a:r>
            <a:endParaRPr lang="ko-KR" altLang="en-US" sz="1200" b="1" i="1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1AD9C-78B3-4896-8E0F-93FAE9CD2501}"/>
              </a:ext>
            </a:extLst>
          </p:cNvPr>
          <p:cNvSpPr txBox="1"/>
          <p:nvPr/>
        </p:nvSpPr>
        <p:spPr>
          <a:xfrm>
            <a:off x="10087961" y="204534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Channel C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EC9AC5-0AA8-4C80-99C3-D597248DFD06}"/>
              </a:ext>
            </a:extLst>
          </p:cNvPr>
          <p:cNvSpPr/>
          <p:nvPr/>
        </p:nvSpPr>
        <p:spPr>
          <a:xfrm>
            <a:off x="10181412" y="2492751"/>
            <a:ext cx="594719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B77741-4D9C-430B-AC81-42AB1FC4E141}"/>
              </a:ext>
            </a:extLst>
          </p:cNvPr>
          <p:cNvSpPr/>
          <p:nvPr/>
        </p:nvSpPr>
        <p:spPr>
          <a:xfrm>
            <a:off x="11132949" y="2492751"/>
            <a:ext cx="565060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9AF9D-32C4-4DA9-B3EF-89D626881328}"/>
              </a:ext>
            </a:extLst>
          </p:cNvPr>
          <p:cNvSpPr txBox="1"/>
          <p:nvPr/>
        </p:nvSpPr>
        <p:spPr>
          <a:xfrm>
            <a:off x="10941529" y="204534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65554"/>
                </a:solidFill>
              </a:rPr>
              <a:t>Channel D</a:t>
            </a:r>
            <a:endParaRPr lang="ko-KR" altLang="en-US" sz="1200" b="1" i="1" dirty="0">
              <a:solidFill>
                <a:srgbClr val="565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4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Resource efficiency  &amp; power saving</a:t>
            </a:r>
          </a:p>
          <a:p>
            <a:pPr lvl="1"/>
            <a:r>
              <a:rPr lang="en-US" altLang="ko-KR" dirty="0">
                <a:cs typeface="lato"/>
              </a:rPr>
              <a:t>Unused channel can be hibernate &amp; release dedicated resource(network link, Etc.)</a:t>
            </a:r>
          </a:p>
          <a:p>
            <a:pPr lvl="1"/>
            <a:r>
              <a:rPr lang="en-US" altLang="ko-KR" dirty="0">
                <a:cs typeface="lato"/>
              </a:rPr>
              <a:t>If one swapping cycle finished </a:t>
            </a:r>
          </a:p>
          <a:p>
            <a:pPr lvl="1"/>
            <a:r>
              <a:rPr lang="en-US" altLang="ko-KR" dirty="0">
                <a:cs typeface="lato"/>
              </a:rPr>
              <a:t>Sleep until a new swapping start </a:t>
            </a: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chemeClr val="accent6"/>
              </a:solidFill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39240-0A36-4E15-88E9-5473B114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234" y="2262581"/>
            <a:ext cx="5191760" cy="4102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F63B4C-80B4-4191-B07A-A6C81D7F8F02}"/>
              </a:ext>
            </a:extLst>
          </p:cNvPr>
          <p:cNvSpPr/>
          <p:nvPr/>
        </p:nvSpPr>
        <p:spPr>
          <a:xfrm>
            <a:off x="7825621" y="2492751"/>
            <a:ext cx="445067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C73EF-A03F-44F1-AC9E-CDCDA2BFA459}"/>
              </a:ext>
            </a:extLst>
          </p:cNvPr>
          <p:cNvSpPr txBox="1"/>
          <p:nvPr/>
        </p:nvSpPr>
        <p:spPr>
          <a:xfrm>
            <a:off x="7229474" y="20491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Ch. A1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ED078-F061-4205-8503-331D038E2B7C}"/>
              </a:ext>
            </a:extLst>
          </p:cNvPr>
          <p:cNvSpPr/>
          <p:nvPr/>
        </p:nvSpPr>
        <p:spPr>
          <a:xfrm>
            <a:off x="9235080" y="2492751"/>
            <a:ext cx="594719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B9DDC3-1094-4183-8946-18D844D05464}"/>
              </a:ext>
            </a:extLst>
          </p:cNvPr>
          <p:cNvSpPr/>
          <p:nvPr/>
        </p:nvSpPr>
        <p:spPr>
          <a:xfrm>
            <a:off x="7229474" y="2492751"/>
            <a:ext cx="561975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B8D90-D7FF-48BE-A4C3-B10BE98D0C7B}"/>
              </a:ext>
            </a:extLst>
          </p:cNvPr>
          <p:cNvSpPr txBox="1"/>
          <p:nvPr/>
        </p:nvSpPr>
        <p:spPr>
          <a:xfrm>
            <a:off x="9085445" y="204534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Channel B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34FC8-89F4-465D-A6BC-761B286D5E63}"/>
              </a:ext>
            </a:extLst>
          </p:cNvPr>
          <p:cNvSpPr txBox="1"/>
          <p:nvPr/>
        </p:nvSpPr>
        <p:spPr>
          <a:xfrm>
            <a:off x="7740277" y="204534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Ch. A2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6F2DC3-1484-4B09-9570-F21F1738DA87}"/>
              </a:ext>
            </a:extLst>
          </p:cNvPr>
          <p:cNvSpPr/>
          <p:nvPr/>
        </p:nvSpPr>
        <p:spPr>
          <a:xfrm>
            <a:off x="8310774" y="2492751"/>
            <a:ext cx="509376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D006B-54DD-4EEB-9F16-9BC1B6843A1B}"/>
              </a:ext>
            </a:extLst>
          </p:cNvPr>
          <p:cNvSpPr txBox="1"/>
          <p:nvPr/>
        </p:nvSpPr>
        <p:spPr>
          <a:xfrm>
            <a:off x="8251080" y="204534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95959"/>
                </a:solidFill>
              </a:rPr>
              <a:t>Ch. A3</a:t>
            </a:r>
            <a:endParaRPr lang="ko-KR" altLang="en-US" sz="1200" b="1" i="1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1AD9C-78B3-4896-8E0F-93FAE9CD2501}"/>
              </a:ext>
            </a:extLst>
          </p:cNvPr>
          <p:cNvSpPr txBox="1"/>
          <p:nvPr/>
        </p:nvSpPr>
        <p:spPr>
          <a:xfrm>
            <a:off x="10087961" y="204534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Channel C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EC9AC5-0AA8-4C80-99C3-D597248DFD06}"/>
              </a:ext>
            </a:extLst>
          </p:cNvPr>
          <p:cNvSpPr/>
          <p:nvPr/>
        </p:nvSpPr>
        <p:spPr>
          <a:xfrm>
            <a:off x="10181412" y="2492751"/>
            <a:ext cx="594719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B77741-4D9C-430B-AC81-42AB1FC4E141}"/>
              </a:ext>
            </a:extLst>
          </p:cNvPr>
          <p:cNvSpPr/>
          <p:nvPr/>
        </p:nvSpPr>
        <p:spPr>
          <a:xfrm>
            <a:off x="11132949" y="2492751"/>
            <a:ext cx="565060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9AF9D-32C4-4DA9-B3EF-89D626881328}"/>
              </a:ext>
            </a:extLst>
          </p:cNvPr>
          <p:cNvSpPr txBox="1"/>
          <p:nvPr/>
        </p:nvSpPr>
        <p:spPr>
          <a:xfrm>
            <a:off x="10941529" y="204534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65554"/>
                </a:solidFill>
              </a:rPr>
              <a:t>Channel D</a:t>
            </a:r>
            <a:endParaRPr lang="ko-KR" altLang="en-US" sz="1200" b="1" i="1" dirty="0">
              <a:solidFill>
                <a:srgbClr val="565554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60D82-1E44-4031-987E-098E414A5FC0}"/>
              </a:ext>
            </a:extLst>
          </p:cNvPr>
          <p:cNvSpPr/>
          <p:nvPr/>
        </p:nvSpPr>
        <p:spPr>
          <a:xfrm>
            <a:off x="8318831" y="2286000"/>
            <a:ext cx="510843" cy="206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41720F-960C-47C5-A9E9-99362CA76123}"/>
              </a:ext>
            </a:extLst>
          </p:cNvPr>
          <p:cNvSpPr/>
          <p:nvPr/>
        </p:nvSpPr>
        <p:spPr>
          <a:xfrm>
            <a:off x="11119078" y="2286000"/>
            <a:ext cx="601295" cy="187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Page batching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Same queue, same destination </a:t>
            </a:r>
            <a:r>
              <a:rPr lang="ko-KR" altLang="en-US" dirty="0">
                <a:cs typeface="lato"/>
              </a:rPr>
              <a:t>→ </a:t>
            </a:r>
            <a:r>
              <a:rPr lang="en-US" altLang="ko-KR" dirty="0">
                <a:cs typeface="lato"/>
              </a:rPr>
              <a:t>Possible to batching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Worker thread merges the pages to huge page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Chunk size : 64KB</a:t>
            </a:r>
            <a:r>
              <a:rPr lang="ko-KR" altLang="en-US" dirty="0">
                <a:cs typeface="lato"/>
              </a:rPr>
              <a:t> → </a:t>
            </a:r>
            <a:r>
              <a:rPr lang="en-US" altLang="ko-KR" dirty="0">
                <a:cs typeface="lato"/>
              </a:rPr>
              <a:t>maximum packet size supported common protocol</a:t>
            </a:r>
            <a:r>
              <a:rPr lang="en-US" altLang="ko-KR" sz="1600" dirty="0">
                <a:cs typeface="lato"/>
              </a:rPr>
              <a:t>(TCP Segmentation Offload)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Chunks send to TCP buffer for transmission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PTE information not update before swapping process</a:t>
            </a:r>
          </a:p>
          <a:p>
            <a:pPr marL="347400" lvl="1" indent="0">
              <a:buNone/>
            </a:pPr>
            <a:r>
              <a:rPr lang="en-US" altLang="ko-KR" dirty="0">
                <a:cs typeface="lato"/>
              </a:rPr>
              <a:t>   complete </a:t>
            </a: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chemeClr val="accent6"/>
              </a:solidFill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3556DF3-7D38-4E2C-BDED-3B559AEEC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10"/>
          <a:stretch/>
        </p:blipFill>
        <p:spPr>
          <a:xfrm>
            <a:off x="7000240" y="3089438"/>
            <a:ext cx="5191760" cy="337621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18DF82-FDE9-4E4B-9EE4-98737537C4CD}"/>
              </a:ext>
            </a:extLst>
          </p:cNvPr>
          <p:cNvSpPr/>
          <p:nvPr/>
        </p:nvSpPr>
        <p:spPr>
          <a:xfrm>
            <a:off x="8075627" y="3319608"/>
            <a:ext cx="445067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059AC3-7A0B-4221-96CF-1F35DB0AA95A}"/>
              </a:ext>
            </a:extLst>
          </p:cNvPr>
          <p:cNvSpPr txBox="1"/>
          <p:nvPr/>
        </p:nvSpPr>
        <p:spPr>
          <a:xfrm>
            <a:off x="7479480" y="287601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Ch. A1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6344DB-1504-486A-98CA-A2D8A233A767}"/>
              </a:ext>
            </a:extLst>
          </p:cNvPr>
          <p:cNvSpPr/>
          <p:nvPr/>
        </p:nvSpPr>
        <p:spPr>
          <a:xfrm>
            <a:off x="9485086" y="3319608"/>
            <a:ext cx="594719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30688B-A03F-4D28-8106-DEF90992A656}"/>
              </a:ext>
            </a:extLst>
          </p:cNvPr>
          <p:cNvSpPr/>
          <p:nvPr/>
        </p:nvSpPr>
        <p:spPr>
          <a:xfrm>
            <a:off x="7479480" y="3319608"/>
            <a:ext cx="561975" cy="28888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D0E730-897E-4FF5-9F73-EBF63AE167B3}"/>
              </a:ext>
            </a:extLst>
          </p:cNvPr>
          <p:cNvSpPr txBox="1"/>
          <p:nvPr/>
        </p:nvSpPr>
        <p:spPr>
          <a:xfrm>
            <a:off x="9335451" y="287220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accent5"/>
                </a:solidFill>
              </a:rPr>
              <a:t>Channel B</a:t>
            </a:r>
            <a:endParaRPr lang="ko-KR" alt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735975-C402-42C1-9336-40A1052860E1}"/>
              </a:ext>
            </a:extLst>
          </p:cNvPr>
          <p:cNvSpPr txBox="1"/>
          <p:nvPr/>
        </p:nvSpPr>
        <p:spPr>
          <a:xfrm>
            <a:off x="7990283" y="287220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Ch. A2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D4DA51-AB5F-40A8-B399-6E9A75D57D83}"/>
              </a:ext>
            </a:extLst>
          </p:cNvPr>
          <p:cNvSpPr/>
          <p:nvPr/>
        </p:nvSpPr>
        <p:spPr>
          <a:xfrm>
            <a:off x="8560780" y="3319608"/>
            <a:ext cx="509376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30C55-7059-4E8E-BBF1-932FE69963DD}"/>
              </a:ext>
            </a:extLst>
          </p:cNvPr>
          <p:cNvSpPr txBox="1"/>
          <p:nvPr/>
        </p:nvSpPr>
        <p:spPr>
          <a:xfrm>
            <a:off x="8501086" y="287220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95959"/>
                </a:solidFill>
              </a:rPr>
              <a:t>Ch. A3</a:t>
            </a:r>
            <a:endParaRPr lang="ko-KR" altLang="en-US" sz="1200" b="1" i="1" dirty="0">
              <a:solidFill>
                <a:srgbClr val="59595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A22767-152B-46F1-92FE-33A66E2E0570}"/>
              </a:ext>
            </a:extLst>
          </p:cNvPr>
          <p:cNvSpPr txBox="1"/>
          <p:nvPr/>
        </p:nvSpPr>
        <p:spPr>
          <a:xfrm>
            <a:off x="10337967" y="287220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07E30"/>
                </a:solidFill>
              </a:rPr>
              <a:t>Channel C</a:t>
            </a:r>
            <a:endParaRPr lang="ko-KR" altLang="en-US" sz="1200" b="1" i="1" dirty="0">
              <a:solidFill>
                <a:srgbClr val="F07E3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DBF4F7-6EFA-4241-82D3-AB514585BD44}"/>
              </a:ext>
            </a:extLst>
          </p:cNvPr>
          <p:cNvSpPr/>
          <p:nvPr/>
        </p:nvSpPr>
        <p:spPr>
          <a:xfrm>
            <a:off x="10431418" y="3319608"/>
            <a:ext cx="594719" cy="288887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A78646-2204-41D4-833F-F4895F5097D5}"/>
              </a:ext>
            </a:extLst>
          </p:cNvPr>
          <p:cNvSpPr/>
          <p:nvPr/>
        </p:nvSpPr>
        <p:spPr>
          <a:xfrm>
            <a:off x="11382955" y="3319608"/>
            <a:ext cx="565060" cy="288887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0036F1-EBCD-4FFE-A346-31C4AD0087A3}"/>
              </a:ext>
            </a:extLst>
          </p:cNvPr>
          <p:cNvSpPr txBox="1"/>
          <p:nvPr/>
        </p:nvSpPr>
        <p:spPr>
          <a:xfrm>
            <a:off x="11191535" y="287220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565554"/>
                </a:solidFill>
              </a:rPr>
              <a:t>Channel D</a:t>
            </a:r>
            <a:endParaRPr lang="ko-KR" altLang="en-US" sz="1200" b="1" i="1" dirty="0">
              <a:solidFill>
                <a:srgbClr val="565554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4D109D-E0AD-4245-8D5A-3594870D31BC}"/>
              </a:ext>
            </a:extLst>
          </p:cNvPr>
          <p:cNvSpPr/>
          <p:nvPr/>
        </p:nvSpPr>
        <p:spPr>
          <a:xfrm>
            <a:off x="7505045" y="4977584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4836FE-E3B1-49F4-8BC0-06A6D254DDD1}"/>
              </a:ext>
            </a:extLst>
          </p:cNvPr>
          <p:cNvSpPr/>
          <p:nvPr/>
        </p:nvSpPr>
        <p:spPr>
          <a:xfrm>
            <a:off x="8029894" y="4977584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B2CDB6-A111-49F8-8ECC-C53A91B5AED0}"/>
              </a:ext>
            </a:extLst>
          </p:cNvPr>
          <p:cNvSpPr/>
          <p:nvPr/>
        </p:nvSpPr>
        <p:spPr>
          <a:xfrm>
            <a:off x="8533791" y="4989826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FFBC2B-3059-4D20-9749-FC996F82E63B}"/>
              </a:ext>
            </a:extLst>
          </p:cNvPr>
          <p:cNvSpPr/>
          <p:nvPr/>
        </p:nvSpPr>
        <p:spPr>
          <a:xfrm>
            <a:off x="9505786" y="4977584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EFB8B9-AAE7-4B41-BA9D-4916F95344BE}"/>
              </a:ext>
            </a:extLst>
          </p:cNvPr>
          <p:cNvSpPr/>
          <p:nvPr/>
        </p:nvSpPr>
        <p:spPr>
          <a:xfrm>
            <a:off x="10446806" y="4977584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43D250-61D4-4A4A-ADE4-19084D31AFB6}"/>
              </a:ext>
            </a:extLst>
          </p:cNvPr>
          <p:cNvSpPr/>
          <p:nvPr/>
        </p:nvSpPr>
        <p:spPr>
          <a:xfrm>
            <a:off x="11407730" y="4977584"/>
            <a:ext cx="510843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3FA2CD-FFE0-4215-83F5-F6978BF19497}"/>
              </a:ext>
            </a:extLst>
          </p:cNvPr>
          <p:cNvSpPr/>
          <p:nvPr/>
        </p:nvSpPr>
        <p:spPr>
          <a:xfrm>
            <a:off x="7519051" y="5765995"/>
            <a:ext cx="1551105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3ACAEA-99C2-4CA9-A91C-F9567CF9E9F4}"/>
              </a:ext>
            </a:extLst>
          </p:cNvPr>
          <p:cNvSpPr/>
          <p:nvPr/>
        </p:nvSpPr>
        <p:spPr>
          <a:xfrm>
            <a:off x="7479481" y="5379638"/>
            <a:ext cx="550414" cy="32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665F5C-9F29-49E7-A32C-3C58F10066B3}"/>
              </a:ext>
            </a:extLst>
          </p:cNvPr>
          <p:cNvSpPr txBox="1"/>
          <p:nvPr/>
        </p:nvSpPr>
        <p:spPr>
          <a:xfrm>
            <a:off x="5743231" y="581857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Network Interface Card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B4813-81A4-4919-9823-E4F305C74C1E}"/>
              </a:ext>
            </a:extLst>
          </p:cNvPr>
          <p:cNvSpPr txBox="1"/>
          <p:nvPr/>
        </p:nvSpPr>
        <p:spPr>
          <a:xfrm>
            <a:off x="6490340" y="5432472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>
                <a:solidFill>
                  <a:srgbClr val="FF0000"/>
                </a:solidFill>
              </a:rPr>
              <a:t>TCP buffer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9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What if page is demanded during the process?</a:t>
            </a:r>
          </a:p>
          <a:p>
            <a:pPr marL="575945" lvl="1"/>
            <a:r>
              <a:rPr lang="en-US" altLang="ko-KR" dirty="0">
                <a:cs typeface="lato"/>
              </a:rPr>
              <a:t>Required pages can be directly obtained in the local memory </a:t>
            </a:r>
          </a:p>
          <a:p>
            <a:pPr marL="575945" lvl="1"/>
            <a:r>
              <a:rPr lang="en-US" altLang="ko-KR" dirty="0">
                <a:cs typeface="lato"/>
              </a:rPr>
              <a:t>Interrupted swapping Ops will be withdrawn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How about disconnected during the process?</a:t>
            </a: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EF73BD4-07C7-407E-BE07-2636444147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6" b="21813"/>
          <a:stretch/>
        </p:blipFill>
        <p:spPr>
          <a:xfrm>
            <a:off x="8664753" y="1018527"/>
            <a:ext cx="2602754" cy="235998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EEF045-DD8C-4183-9F2B-F6155A8C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3" y="3781425"/>
            <a:ext cx="3055620" cy="2291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FDD98-F010-4604-822C-B07320AE741C}"/>
              </a:ext>
            </a:extLst>
          </p:cNvPr>
          <p:cNvSpPr txBox="1"/>
          <p:nvPr/>
        </p:nvSpPr>
        <p:spPr>
          <a:xfrm>
            <a:off x="8615036" y="6094735"/>
            <a:ext cx="2568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App crash meme, https://imgflip.com/i/17iqaw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4C2CB-B23B-4B8F-8F47-4F743B42D20D}"/>
              </a:ext>
            </a:extLst>
          </p:cNvPr>
          <p:cNvSpPr txBox="1"/>
          <p:nvPr/>
        </p:nvSpPr>
        <p:spPr>
          <a:xfrm>
            <a:off x="8615036" y="3398547"/>
            <a:ext cx="296908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700" dirty="0">
                <a:solidFill>
                  <a:schemeClr val="accent5"/>
                </a:solidFill>
              </a:rPr>
              <a:t>Reddit, </a:t>
            </a:r>
            <a:r>
              <a:rPr lang="en-US" altLang="ko-KR" sz="7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https://www.reddit.com/r/MoviePassClub/comments/8h3tyg/</a:t>
            </a:r>
            <a:endParaRPr lang="ko-KR" altLang="en-US" sz="700" dirty="0">
              <a:solidFill>
                <a:schemeClr val="accent5"/>
              </a:solidFill>
            </a:endParaRPr>
          </a:p>
          <a:p>
            <a:r>
              <a:rPr lang="en-US" altLang="ko-KR" sz="700" dirty="0">
                <a:solidFill>
                  <a:schemeClr val="accent5"/>
                </a:solidFill>
              </a:rPr>
              <a:t>app_crashed_during_ticket_verification_what/</a:t>
            </a:r>
            <a:endParaRPr lang="ko-KR" altLang="en-US" sz="700">
              <a:solidFill>
                <a:schemeClr val="accent5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54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The mobile device performance is rising rapidly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Many apps are installed and used by user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Enabling fast switching and state-restoration is critical for UX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B48CDF0A-0C04-46BB-87AA-5A1A2C22A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3" y="5600022"/>
            <a:ext cx="1195966" cy="323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59723-6229-4CAA-9661-CE1079519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94" y="4720292"/>
            <a:ext cx="1085171" cy="456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F1B27C-5176-48C9-8D43-3007F146F5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66" y="4634030"/>
            <a:ext cx="1517918" cy="455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DB4F22-69CA-43E9-99BB-279AD3917F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40" y="3650552"/>
            <a:ext cx="1094644" cy="8209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E13BE7-A2F4-48EC-9F14-D26C3CC8C9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27" y="5540367"/>
            <a:ext cx="975860" cy="4426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B1AE9B-C8D2-4ECA-8DC5-0456A0B47FA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t="2843" r="35972" b="2782"/>
          <a:stretch/>
        </p:blipFill>
        <p:spPr>
          <a:xfrm>
            <a:off x="9034794" y="3869099"/>
            <a:ext cx="1049138" cy="2400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10698F-59E4-4B85-B69D-2904AF517BB9}"/>
              </a:ext>
            </a:extLst>
          </p:cNvPr>
          <p:cNvSpPr txBox="1"/>
          <p:nvPr/>
        </p:nvSpPr>
        <p:spPr>
          <a:xfrm>
            <a:off x="7777894" y="6225634"/>
            <a:ext cx="54866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5"/>
                </a:solidFill>
              </a:rPr>
              <a:t>Samsung Galaxy S 21, https://www.samsungmobilepress.com/mediaresources/galaxy_s21_plus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0FDF0DB-D818-47F5-999B-AAC882812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1072" y="4641811"/>
            <a:ext cx="4098632" cy="15150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70F7616-F1BC-4CF1-9443-C962E9EEFC7B}"/>
              </a:ext>
            </a:extLst>
          </p:cNvPr>
          <p:cNvSpPr txBox="1"/>
          <p:nvPr/>
        </p:nvSpPr>
        <p:spPr>
          <a:xfrm>
            <a:off x="3046789" y="6188961"/>
            <a:ext cx="4458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5"/>
                </a:solidFill>
              </a:rPr>
              <a:t>Samsung Galaxy S 21-Ultra spec, https://www.phonearena.com/phones/Samsung-Galaxy-S21-Ultra_id11510</a:t>
            </a:r>
            <a:endParaRPr lang="ko-KR" altLang="en-US" sz="700" dirty="0">
              <a:solidFill>
                <a:schemeClr val="accent5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D36E4C6-8FB3-420F-89B6-BB79BD333B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80" y="3869099"/>
            <a:ext cx="507987" cy="50798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BE494-1C86-4201-8799-39D33F4D6A46}"/>
              </a:ext>
            </a:extLst>
          </p:cNvPr>
          <p:cNvSpPr/>
          <p:nvPr/>
        </p:nvSpPr>
        <p:spPr>
          <a:xfrm>
            <a:off x="3091072" y="4851400"/>
            <a:ext cx="4062932" cy="23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FA03FA-6EA5-41FC-AEFC-2EE7A3F83244}"/>
              </a:ext>
            </a:extLst>
          </p:cNvPr>
          <p:cNvSpPr/>
          <p:nvPr/>
        </p:nvSpPr>
        <p:spPr>
          <a:xfrm>
            <a:off x="3091072" y="5283200"/>
            <a:ext cx="1557128" cy="23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222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AAS(App Aware Swapping) minimizes app crash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Swap the pages owned by one app to the same destination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chemeClr val="accent5"/>
                </a:solidFill>
                <a:cs typeface="lato"/>
              </a:rPr>
              <a:t>Indexing these pages based on the process VA space and corresponding VMAs</a:t>
            </a:r>
            <a:r>
              <a:rPr lang="ko-KR" altLang="en-US" b="1" dirty="0">
                <a:solidFill>
                  <a:schemeClr val="accent5"/>
                </a:solidFill>
                <a:cs typeface="lato"/>
              </a:rPr>
              <a:t>*</a:t>
            </a:r>
            <a:endParaRPr lang="en-US" altLang="ko-KR" b="1" dirty="0">
              <a:solidFill>
                <a:schemeClr val="accent5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 prefers to swap the app to the device which has the most memory available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If a remote device disconnected,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kill the impacted apps</a:t>
            </a:r>
            <a:r>
              <a:rPr lang="en-US" altLang="ko-KR" sz="2000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ko-KR" altLang="en-US" sz="2000" b="1" i="1" dirty="0">
                <a:cs typeface="lato"/>
              </a:rPr>
              <a:t>→ </a:t>
            </a:r>
            <a:r>
              <a:rPr lang="en-US" altLang="ko-KR" sz="2000" b="1" i="1" dirty="0">
                <a:cs typeface="lato"/>
              </a:rPr>
              <a:t>then, can be cold launch without crash</a:t>
            </a:r>
          </a:p>
          <a:p>
            <a:pPr lvl="1">
              <a:buFont typeface="Wingdings"/>
              <a:buChar char="§"/>
            </a:pPr>
            <a:r>
              <a:rPr lang="en-US" altLang="ko-KR" b="1" i="1" dirty="0">
                <a:cs typeface="lato"/>
              </a:rPr>
              <a:t>Sacrifice app caching benefit, minimize disconnection induced app crash</a:t>
            </a: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chemeClr val="accent6"/>
              </a:solidFill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9EF0F-255B-4E55-B5A5-E52B5C4C49E5}"/>
              </a:ext>
            </a:extLst>
          </p:cNvPr>
          <p:cNvSpPr txBox="1"/>
          <p:nvPr/>
        </p:nvSpPr>
        <p:spPr>
          <a:xfrm>
            <a:off x="8749665" y="1717239"/>
            <a:ext cx="524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* </a:t>
            </a:r>
            <a:r>
              <a:rPr lang="en-US" altLang="ko-KR" sz="1400" b="1" dirty="0">
                <a:solidFill>
                  <a:schemeClr val="accent5"/>
                </a:solidFill>
              </a:rPr>
              <a:t>Virtual Memory Area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8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If device disconnection occurs on running foreground?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Kill the foreground app and cold launch? </a:t>
            </a:r>
            <a:r>
              <a:rPr lang="ko-KR" altLang="en-US" dirty="0">
                <a:cs typeface="lato"/>
              </a:rPr>
              <a:t>→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b="1" i="1" dirty="0">
                <a:cs typeface="lato"/>
              </a:rPr>
              <a:t>unacceptable!</a:t>
            </a:r>
          </a:p>
          <a:p>
            <a:pPr lvl="1">
              <a:buFont typeface="Wingdings"/>
              <a:buChar char="§"/>
            </a:pP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Swaps all pages if that app back when it is launched</a:t>
            </a:r>
          </a:p>
          <a:p>
            <a:pPr lvl="1">
              <a:buFont typeface="Wingdings"/>
              <a:buChar char="§"/>
            </a:pPr>
            <a:r>
              <a:rPr lang="en-US" altLang="ko-KR" b="1" i="1" dirty="0" err="1">
                <a:cs typeface="lato"/>
              </a:rPr>
              <a:t>MobileSwap</a:t>
            </a:r>
            <a:r>
              <a:rPr lang="en-US" altLang="ko-KR" b="1" i="1" dirty="0">
                <a:cs typeface="lato"/>
              </a:rPr>
              <a:t> maintain Least-Recently-Used to determine which app to swap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cs typeface="lato"/>
              </a:rPr>
              <a:t>Thanks to RDS(fast channel, batching), 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app swap back takes 7% ~ 16%  longer than warm launch</a:t>
            </a:r>
          </a:p>
          <a:p>
            <a:pPr lvl="1">
              <a:buFont typeface="Wingdings"/>
              <a:buChar char="§"/>
            </a:pP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App caching benefit + Faster than cold launch(x9 faster)</a:t>
            </a: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chemeClr val="accent6"/>
              </a:solidFill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Design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57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 has security issue</a:t>
            </a:r>
            <a:endParaRPr lang="ko-KR" altLang="en-US" dirty="0">
              <a:cs typeface="lato"/>
            </a:endParaRP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Designed for multiple device of the same owner, also deployed on shared devices of multiple owners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 provides a security interface: </a:t>
            </a:r>
            <a:r>
              <a:rPr lang="en-US" altLang="ko-KR" b="1" i="1" dirty="0" err="1">
                <a:cs typeface="lato"/>
              </a:rPr>
              <a:t>ls_encrypt_fn</a:t>
            </a:r>
            <a:r>
              <a:rPr lang="en-US" altLang="ko-KR" b="1" i="1" dirty="0">
                <a:cs typeface="lato"/>
              </a:rPr>
              <a:t>()</a:t>
            </a:r>
            <a:endParaRPr lang="en-US" altLang="ko-KR" dirty="0">
              <a:cs typeface="lato"/>
            </a:endParaRP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Protect user privacy, data encrypted before swapping out</a:t>
            </a: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Private key is stored locally</a:t>
            </a: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Encryption algorithm: RSA, AES </a:t>
            </a: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Security module can be disable </a:t>
            </a: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Implementation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726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sz="2800" dirty="0">
                <a:cs typeface="lato"/>
              </a:rPr>
              <a:t>Experimental platforms and workloads </a:t>
            </a:r>
          </a:p>
          <a:p>
            <a:pPr marL="575945" lvl="1">
              <a:buFont typeface="Arial"/>
            </a:pPr>
            <a:r>
              <a:rPr lang="en-US" altLang="ko-KR" sz="2400" dirty="0">
                <a:cs typeface="lato"/>
              </a:rPr>
              <a:t>1 client 4 server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>
                <a:cs typeface="lato"/>
              </a:rPr>
              <a:t>Client: obtain swapping service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>
                <a:cs typeface="lato"/>
              </a:rPr>
              <a:t>Server: provide swapping service </a:t>
            </a: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1C1032D-6544-4012-B28F-509AE442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71" y="2612397"/>
            <a:ext cx="5378737" cy="1332599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A76424D-10D8-4788-A018-5027ED84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84" y="4006316"/>
            <a:ext cx="5394541" cy="21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sz="2800" dirty="0">
                <a:cs typeface="lato"/>
              </a:rPr>
              <a:t>5 scheme for comparison 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NoSwap</a:t>
            </a:r>
            <a:r>
              <a:rPr lang="en-US" altLang="ko-KR" sz="2400" dirty="0">
                <a:cs typeface="lato"/>
              </a:rPr>
              <a:t>: disable swap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LocalSwap</a:t>
            </a:r>
            <a:r>
              <a:rPr lang="en-US" altLang="ko-KR" sz="2400" dirty="0">
                <a:cs typeface="lato"/>
              </a:rPr>
              <a:t>: swap only local flash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RemoteSwap</a:t>
            </a:r>
            <a:r>
              <a:rPr lang="en-US" altLang="ko-KR" sz="2400" dirty="0">
                <a:cs typeface="lato"/>
              </a:rPr>
              <a:t>: swap remote device 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CloudSwap</a:t>
            </a:r>
            <a:r>
              <a:rPr lang="en-US" altLang="ko-KR" sz="2400" dirty="0">
                <a:cs typeface="lato"/>
              </a:rPr>
              <a:t>: swap to the cloud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MoblieSwap</a:t>
            </a:r>
            <a:r>
              <a:rPr lang="en-US" altLang="ko-KR" sz="2400" dirty="0">
                <a:cs typeface="lato"/>
              </a:rPr>
              <a:t>: proposed scheme, RDS+AAS </a:t>
            </a: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5138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sz="2800" dirty="0">
                <a:cs typeface="lato"/>
              </a:rPr>
              <a:t>User experience  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>
                <a:cs typeface="lato"/>
              </a:rPr>
              <a:t>Comparison read latency of each app 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 err="1">
                <a:cs typeface="lato"/>
              </a:rPr>
              <a:t>MobileSwap</a:t>
            </a:r>
            <a:r>
              <a:rPr lang="en-US" altLang="ko-KR" sz="2400" dirty="0">
                <a:cs typeface="lato"/>
              </a:rPr>
              <a:t> reduced by 53.7% average compared to </a:t>
            </a:r>
            <a:r>
              <a:rPr lang="en-US" altLang="ko-KR" sz="2400" dirty="0" err="1">
                <a:cs typeface="lato"/>
              </a:rPr>
              <a:t>LocalSwap</a:t>
            </a:r>
            <a:r>
              <a:rPr lang="en-US" altLang="ko-KR" sz="2400" dirty="0">
                <a:cs typeface="lato"/>
              </a:rPr>
              <a:t> 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>
                <a:cs typeface="lato"/>
              </a:rPr>
              <a:t>Higher 1.1x compared to </a:t>
            </a:r>
            <a:r>
              <a:rPr lang="en-US" altLang="ko-KR" sz="2400" dirty="0" err="1">
                <a:cs typeface="lato"/>
              </a:rPr>
              <a:t>NoSwap</a:t>
            </a:r>
          </a:p>
          <a:p>
            <a:pPr marL="575945" lvl="1">
              <a:buFont typeface="Arial"/>
              <a:buChar char="•"/>
            </a:pPr>
            <a:r>
              <a:rPr lang="en-US" altLang="ko-KR" sz="2400" dirty="0">
                <a:cs typeface="lato"/>
              </a:rPr>
              <a:t>Batch paging + low context-switching can cover cross-device overhead</a:t>
            </a:r>
          </a:p>
          <a:p>
            <a:pPr marL="575945" lvl="1">
              <a:buFont typeface="Arial"/>
              <a:buChar char="•"/>
            </a:pPr>
            <a:endParaRPr lang="en-US" altLang="ko-KR" sz="24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5" name="그림 5" descr="텍스트, 필기구, 문구, 연필이(가) 표시된 사진&#10;&#10;자동 생성된 설명">
            <a:extLst>
              <a:ext uri="{FF2B5EF4-FFF2-40B4-BE49-F238E27FC236}">
                <a16:creationId xmlns:a16="http://schemas.microsoft.com/office/drawing/2014/main" id="{6E92788A-CBD0-44E2-A31A-F0E4D7E1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26" y="3796113"/>
            <a:ext cx="5902092" cy="26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sz="2800" dirty="0">
                <a:cs typeface="lato"/>
              </a:rPr>
              <a:t>Efficiency and stability improvement</a:t>
            </a:r>
            <a:endParaRPr lang="en-US" altLang="ko-KR" sz="2800">
              <a:cs typeface="lato"/>
            </a:endParaRP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Pre-installed apps are repeated launched for 10 rounds to create memory pressure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Upper bound of swap is set to 2GB</a:t>
            </a:r>
          </a:p>
          <a:p>
            <a:pPr marL="575945" lvl="1">
              <a:buFont typeface="Arial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 has 1.4x, 1.7x of capacity compared to RS and CS</a:t>
            </a: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Many pages are not swapped efficiently</a:t>
            </a:r>
          </a:p>
          <a:p>
            <a:pPr marL="575945" lvl="1">
              <a:buFont typeface="Arial"/>
            </a:pPr>
            <a:r>
              <a:rPr lang="en-US" altLang="ko-KR" dirty="0">
                <a:cs typeface="lato"/>
              </a:rPr>
              <a:t>Memory reclaiming slower than memory-&gt;memory pressure increasing-&gt; system kill the app </a:t>
            </a:r>
          </a:p>
          <a:p>
            <a:pPr marL="575945" lvl="1">
              <a:buFont typeface="Arial"/>
              <a:buChar char="•"/>
            </a:pPr>
            <a:endParaRPr lang="en-US" altLang="ko-KR" sz="24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sz="24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BFA5C5C-344F-4723-AEF4-4FEEACA7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87" y="4192337"/>
            <a:ext cx="6375745" cy="22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4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8"/>
            <a:ext cx="12148185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sz="2800" dirty="0">
                <a:cs typeface="lato"/>
              </a:rPr>
              <a:t>Sensitive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Number of cached apps when enabling </a:t>
            </a: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 with the change of partition size and number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Many partition </a:t>
            </a:r>
            <a:r>
              <a:rPr lang="ko-KR" altLang="en-US" sz="2000" dirty="0">
                <a:cs typeface="lato"/>
              </a:rPr>
              <a:t>→</a:t>
            </a:r>
            <a:r>
              <a:rPr lang="en-US" altLang="ko-KR" dirty="0">
                <a:cs typeface="lato"/>
              </a:rPr>
              <a:t> unstable</a:t>
            </a:r>
            <a:r>
              <a:rPr lang="en-US" altLang="ko-KR" sz="1800" dirty="0">
                <a:cs typeface="lato"/>
              </a:rPr>
              <a:t>(disconnection probability </a:t>
            </a:r>
            <a:r>
              <a:rPr lang="ko-KR" altLang="en-US" sz="1800" dirty="0">
                <a:cs typeface="lato"/>
              </a:rPr>
              <a:t>↑</a:t>
            </a:r>
            <a:r>
              <a:rPr lang="en-US" altLang="ko-KR" sz="1800" dirty="0">
                <a:cs typeface="lato"/>
              </a:rPr>
              <a:t>) </a:t>
            </a:r>
            <a:r>
              <a:rPr lang="en-US" altLang="ko-KR" dirty="0">
                <a:cs typeface="lato"/>
              </a:rPr>
              <a:t>, network overhead </a:t>
            </a:r>
            <a:r>
              <a:rPr lang="ko-KR" altLang="en-US" sz="1800" dirty="0">
                <a:cs typeface="lato"/>
              </a:rPr>
              <a:t>↑</a:t>
            </a:r>
            <a:endParaRPr lang="en-US" altLang="ko-KR" sz="18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sz="24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358140" y="1079488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426F2BB7-9CC7-40A8-ADC1-E1F8C5B4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520" y="3648904"/>
            <a:ext cx="7398704" cy="27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2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DBFE05-562B-4399-AF9E-26DFE47FA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39" y="857179"/>
                <a:ext cx="12148185" cy="514605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Wingdings"/>
                  <a:buChar char="§"/>
                </a:pPr>
                <a:r>
                  <a:rPr lang="en-US" altLang="ko-KR" dirty="0">
                    <a:cs typeface="lato"/>
                  </a:rPr>
                  <a:t>Parameter tunning</a:t>
                </a:r>
              </a:p>
              <a:p>
                <a:pPr marL="57594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  <a:cs typeface="lato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cs typeface="lato"/>
                          </a:rPr>
                          <m:t>𝑪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cs typeface="lato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200" dirty="0">
                    <a:cs typeface="lato"/>
                  </a:rPr>
                  <a:t>: RDS chunk size affect the efficiency</a:t>
                </a:r>
              </a:p>
              <a:p>
                <a:pPr marL="57594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  <a:cs typeface="lato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cs typeface="lato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  <a:cs typeface="lato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ko-KR" sz="2200" dirty="0">
                    <a:cs typeface="lato"/>
                  </a:rPr>
                  <a:t>: allowed peak size of each swap app that affect # of disconnection impacted app</a:t>
                </a:r>
              </a:p>
              <a:p>
                <a:pPr marL="575945" lvl="1"/>
                <a:r>
                  <a:rPr lang="en-US" altLang="ko-KR" sz="2200" dirty="0">
                    <a:cs typeface="lato"/>
                  </a:rPr>
                  <a:t>High chunk size </a:t>
                </a:r>
                <a:r>
                  <a:rPr lang="ko-KR" altLang="en-US" sz="2200" dirty="0">
                    <a:cs typeface="lato"/>
                  </a:rPr>
                  <a:t>→ </a:t>
                </a:r>
                <a:r>
                  <a:rPr lang="en-US" altLang="ko-KR" sz="2200" dirty="0">
                    <a:cs typeface="lato"/>
                  </a:rPr>
                  <a:t>high throughput, low latency(batching), </a:t>
                </a:r>
              </a:p>
              <a:p>
                <a:pPr marL="575945" lvl="1"/>
                <a:r>
                  <a:rPr lang="en-US" altLang="ko-KR" sz="2200" dirty="0">
                    <a:cs typeface="lato"/>
                  </a:rPr>
                  <a:t>Low peak size </a:t>
                </a:r>
                <a:r>
                  <a:rPr lang="ko-KR" altLang="en-US" sz="2200" dirty="0">
                    <a:cs typeface="lato"/>
                  </a:rPr>
                  <a:t>→</a:t>
                </a:r>
                <a:r>
                  <a:rPr lang="en-US" altLang="ko-KR" sz="2200" dirty="0">
                    <a:cs typeface="lato"/>
                  </a:rPr>
                  <a:t>  more app can be swap out, Low latency(small size), </a:t>
                </a:r>
                <a:r>
                  <a:rPr lang="en-US" altLang="ko-KR" sz="2200" b="1" dirty="0">
                    <a:solidFill>
                      <a:srgbClr val="FF0000"/>
                    </a:solidFill>
                    <a:cs typeface="lato"/>
                  </a:rPr>
                  <a:t>unstable</a:t>
                </a:r>
              </a:p>
              <a:p>
                <a:pPr marL="575945" lvl="1"/>
                <a:r>
                  <a:rPr lang="en-US" altLang="ko-KR" sz="2200" b="1" dirty="0">
                    <a:solidFill>
                      <a:schemeClr val="tx2"/>
                    </a:solidFill>
                    <a:cs typeface="lato"/>
                  </a:rPr>
                  <a:t>Default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  <m:t>𝑪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2"/>
                    </a:solidFill>
                    <a:cs typeface="lato"/>
                  </a:rPr>
                  <a:t>: </a:t>
                </a:r>
                <a:r>
                  <a:rPr lang="en-US" altLang="ko-KR" sz="2200" b="1" i="1" dirty="0">
                    <a:solidFill>
                      <a:schemeClr val="tx2"/>
                    </a:solidFill>
                    <a:cs typeface="lato"/>
                  </a:rPr>
                  <a:t>64KB</a:t>
                </a:r>
                <a:r>
                  <a:rPr lang="en-US" altLang="ko-KR" sz="2200" dirty="0">
                    <a:solidFill>
                      <a:schemeClr val="tx2"/>
                    </a:solidFill>
                    <a:cs typeface="lato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  <m:t>𝑷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lato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2"/>
                    </a:solidFill>
                    <a:cs typeface="lato"/>
                  </a:rPr>
                  <a:t>:</a:t>
                </a:r>
                <a:r>
                  <a:rPr lang="en-US" altLang="ko-KR" sz="2200" b="1" i="1" dirty="0">
                    <a:solidFill>
                      <a:schemeClr val="tx2"/>
                    </a:solidFill>
                    <a:cs typeface="lato"/>
                  </a:rPr>
                  <a:t> 128MB</a:t>
                </a:r>
              </a:p>
              <a:p>
                <a:pPr marL="575945" lvl="1">
                  <a:buFont typeface="Arial"/>
                  <a:buChar char="•"/>
                </a:pPr>
                <a:endParaRPr lang="en-US" altLang="ko-KR" dirty="0">
                  <a:cs typeface="lato"/>
                </a:endParaRPr>
              </a:p>
              <a:p>
                <a:pPr marL="575945" lvl="1">
                  <a:buFont typeface="Arial"/>
                  <a:buChar char="•"/>
                </a:pPr>
                <a:endParaRPr lang="en-US" dirty="0">
                  <a:cs typeface="lato"/>
                </a:endParaRPr>
              </a:p>
              <a:p>
                <a:pPr marL="575945" lvl="1">
                  <a:buFont typeface="Arial"/>
                  <a:buChar char="•"/>
                </a:pPr>
                <a:endParaRPr lang="en-US" altLang="ko-KR" sz="2400" dirty="0">
                  <a:cs typeface="lato"/>
                </a:endParaRPr>
              </a:p>
              <a:p>
                <a:pPr marL="575945" lvl="1">
                  <a:buFont typeface="Arial"/>
                  <a:buChar char="•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marL="575945" lvl="1">
                  <a:buFont typeface="Arial"/>
                  <a:buChar char="•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marL="575945" lvl="1">
                  <a:buFont typeface="Arial"/>
                  <a:buChar char="•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marL="575945" lvl="1"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lvl="2"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marL="575945" lvl="1">
                  <a:buFont typeface="Wingdings"/>
                  <a:buChar char="§"/>
                </a:pPr>
                <a:endParaRPr lang="en-US" altLang="ko-KR" dirty="0">
                  <a:solidFill>
                    <a:srgbClr val="3B3B3B"/>
                  </a:solidFill>
                  <a:cs typeface="lato"/>
                </a:endParaRPr>
              </a:p>
              <a:p>
                <a:pPr marL="575945" lvl="1"/>
                <a:endParaRPr lang="en-US" altLang="ko-KR" sz="1400" b="1" i="1" dirty="0">
                  <a:solidFill>
                    <a:srgbClr val="70AD47"/>
                  </a:solidFill>
                  <a:cs typeface="lato"/>
                </a:endParaRPr>
              </a:p>
              <a:p>
                <a:pPr marL="575945" lvl="1">
                  <a:buFont typeface="Arial"/>
                </a:pPr>
                <a:endParaRPr lang="en-US" altLang="ko-KR" dirty="0">
                  <a:cs typeface="lato"/>
                </a:endParaRPr>
              </a:p>
              <a:p>
                <a:pPr marL="575945" lvl="1"/>
                <a:endParaRPr lang="en-US" altLang="ko-KR" dirty="0">
                  <a:cs typeface="lato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DBFE05-562B-4399-AF9E-26DFE47FA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39" y="857179"/>
                <a:ext cx="12148185" cy="5146052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Experiments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7801607-38F9-402A-900A-16DEE7B9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200" y="3868201"/>
            <a:ext cx="4401415" cy="25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57179"/>
            <a:ext cx="11589882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: cross-device memory swapping scheme of mobile device </a:t>
            </a:r>
            <a:endParaRPr lang="ko-KR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The memory pressure can be relieved without interfering at local I/O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cs typeface="lato"/>
              </a:rPr>
              <a:t>MobileSwap</a:t>
            </a:r>
            <a:r>
              <a:rPr lang="en-US" altLang="ko-KR" dirty="0">
                <a:cs typeface="lato"/>
              </a:rPr>
              <a:t> demonstrates significant performance gain compares with state-of-art techniques(</a:t>
            </a:r>
            <a:r>
              <a:rPr lang="en-US" altLang="ko-KR" dirty="0" err="1">
                <a:cs typeface="lato"/>
              </a:rPr>
              <a:t>CloudSwap</a:t>
            </a:r>
            <a:r>
              <a:rPr lang="en-US" altLang="ko-KR" dirty="0">
                <a:cs typeface="lato"/>
              </a:rPr>
              <a:t>, </a:t>
            </a:r>
            <a:r>
              <a:rPr lang="en-US" altLang="ko-KR" dirty="0" err="1">
                <a:cs typeface="lato"/>
              </a:rPr>
              <a:t>RemoteSwap</a:t>
            </a:r>
            <a:r>
              <a:rPr lang="en-US" altLang="ko-KR" dirty="0">
                <a:cs typeface="lato"/>
              </a:rPr>
              <a:t>)</a:t>
            </a: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sz="2400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2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marL="575945" lvl="1"/>
            <a:endParaRPr lang="en-US" altLang="ko-KR" sz="1400" b="1" i="1" dirty="0">
              <a:solidFill>
                <a:srgbClr val="70AD47"/>
              </a:solidFill>
              <a:cs typeface="lato"/>
            </a:endParaRPr>
          </a:p>
          <a:p>
            <a:pPr marL="575945" lvl="1">
              <a:buFont typeface="Arial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Conclusion 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BDBA9A1-B4B6-4E54-9569-6223681A6A0D}"/>
              </a:ext>
            </a:extLst>
          </p:cNvPr>
          <p:cNvSpPr txBox="1">
            <a:spLocks/>
          </p:cNvSpPr>
          <p:nvPr/>
        </p:nvSpPr>
        <p:spPr>
          <a:xfrm>
            <a:off x="889443" y="939671"/>
            <a:ext cx="11589881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5" lvl="1"/>
            <a:endParaRPr lang="en-US" altLang="ko-KR" dirty="0">
              <a:cs typeface="lato"/>
            </a:endParaRPr>
          </a:p>
          <a:p>
            <a:pPr marL="575945" lvl="1">
              <a:buFont typeface="Arial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en-US" altLang="ko-KR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33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b="1" dirty="0">
                <a:solidFill>
                  <a:srgbClr val="000000"/>
                </a:solidFill>
                <a:cs typeface="lato"/>
              </a:rPr>
              <a:t>App caching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 is an important method for app switching</a:t>
            </a:r>
          </a:p>
          <a:p>
            <a:pPr marL="575945" lvl="1"/>
            <a:r>
              <a:rPr lang="en-US" altLang="ko-KR" dirty="0">
                <a:solidFill>
                  <a:schemeClr val="tx2"/>
                </a:solidFill>
              </a:rPr>
              <a:t>Caches the entire pages of apps in the main memory</a:t>
            </a:r>
            <a:endParaRPr lang="en-US" altLang="ko-KR" dirty="0">
              <a:solidFill>
                <a:srgbClr val="000000"/>
              </a:solidFill>
              <a:cs typeface="lato"/>
            </a:endParaRPr>
          </a:p>
          <a:p>
            <a:pPr marL="575945" lvl="1"/>
            <a:r>
              <a:rPr lang="en-US" altLang="ko-KR" dirty="0">
                <a:solidFill>
                  <a:srgbClr val="000000"/>
                </a:solidFill>
                <a:cs typeface="lato"/>
              </a:rPr>
              <a:t>This approach requires a large number of memory resources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Modern solution for app caching try to evicting memory page to local storage</a:t>
            </a:r>
          </a:p>
          <a:p>
            <a:pPr marL="575945" lvl="1">
              <a:buFont typeface="Arial"/>
              <a:buChar char="•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Memory swap 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32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000000"/>
                </a:solidFill>
                <a:cs typeface="lato"/>
              </a:rPr>
              <a:t>However, swapping induces </a:t>
            </a:r>
            <a:r>
              <a:rPr lang="en-US" altLang="ko-KR" dirty="0"/>
              <a:t>a large number of write requests to Flash storage</a:t>
            </a:r>
          </a:p>
          <a:p>
            <a:pPr>
              <a:buFont typeface="Wingdings"/>
              <a:buChar char="§"/>
            </a:pPr>
            <a:r>
              <a:rPr lang="en-US" altLang="ko-KR" b="1" dirty="0">
                <a:solidFill>
                  <a:srgbClr val="000000"/>
                </a:solidFill>
                <a:cs typeface="lato"/>
              </a:rPr>
              <a:t>Read-write conflict</a:t>
            </a:r>
            <a:r>
              <a:rPr lang="en-US" altLang="ko-KR" b="1" baseline="30000" dirty="0">
                <a:solidFill>
                  <a:srgbClr val="000000"/>
                </a:solidFill>
                <a:cs typeface="lato"/>
              </a:rPr>
              <a:t>*</a:t>
            </a:r>
            <a:r>
              <a:rPr lang="en-US" altLang="ko-KR" b="1" dirty="0">
                <a:solidFill>
                  <a:srgbClr val="000000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000000"/>
                </a:solidFill>
                <a:cs typeface="lato"/>
              </a:rPr>
              <a:t>→ </a:t>
            </a:r>
            <a:r>
              <a:rPr lang="en-US" altLang="ko-KR" dirty="0">
                <a:solidFill>
                  <a:srgbClr val="000000"/>
                </a:solidFill>
                <a:cs typeface="lato"/>
              </a:rPr>
              <a:t>performance degradation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90E78-F722-481B-A85A-6A5E0543F63A}"/>
              </a:ext>
            </a:extLst>
          </p:cNvPr>
          <p:cNvSpPr txBox="1"/>
          <p:nvPr/>
        </p:nvSpPr>
        <p:spPr>
          <a:xfrm>
            <a:off x="245418" y="6100619"/>
            <a:ext cx="1222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</a:rPr>
              <a:t>* 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Renping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sz="10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SSDKeeper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 Self-adapting channel allocation to improve the performance of SSD devices." </a:t>
            </a:r>
            <a:r>
              <a:rPr lang="en-US" altLang="ko-KR" sz="10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2020 IEEE International Parallel and Distributed Processing Symposium (IPDPS)</a:t>
            </a:r>
            <a:r>
              <a:rPr lang="en-US" altLang="ko-KR" sz="1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94DAF-E4A3-4BF5-A1F9-45D09570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18" y="3772084"/>
            <a:ext cx="7610289" cy="2416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09A9B-79E7-4C9C-8B59-E676BA8E68F7}"/>
              </a:ext>
            </a:extLst>
          </p:cNvPr>
          <p:cNvSpPr txBox="1"/>
          <p:nvPr/>
        </p:nvSpPr>
        <p:spPr>
          <a:xfrm>
            <a:off x="9677730" y="2828781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WOW: Write Oriented Workload</a:t>
            </a:r>
          </a:p>
          <a:p>
            <a:r>
              <a:rPr lang="en-US" altLang="ko-KR" sz="1200" b="1" i="1" dirty="0">
                <a:solidFill>
                  <a:srgbClr val="FF0000"/>
                </a:solidFill>
              </a:rPr>
              <a:t>ROW: Read Oriented Workload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1BF8CA-89A0-43DE-A13E-2FB3E63E8888}"/>
              </a:ext>
            </a:extLst>
          </p:cNvPr>
          <p:cNvSpPr/>
          <p:nvPr/>
        </p:nvSpPr>
        <p:spPr>
          <a:xfrm>
            <a:off x="7374380" y="3840480"/>
            <a:ext cx="529721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2EF590-A0F2-43DB-9867-9DD91350ECD2}"/>
              </a:ext>
            </a:extLst>
          </p:cNvPr>
          <p:cNvSpPr/>
          <p:nvPr/>
        </p:nvSpPr>
        <p:spPr>
          <a:xfrm>
            <a:off x="9837683" y="3840480"/>
            <a:ext cx="470134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B47AF-F3D6-484F-9EB2-0AC23E58FDA1}"/>
              </a:ext>
            </a:extLst>
          </p:cNvPr>
          <p:cNvSpPr txBox="1"/>
          <p:nvPr/>
        </p:nvSpPr>
        <p:spPr>
          <a:xfrm>
            <a:off x="9677730" y="3405964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Channel allocation </a:t>
            </a:r>
          </a:p>
          <a:p>
            <a:r>
              <a:rPr lang="en-US" altLang="ko-KR" sz="1200" b="1" i="1" dirty="0">
                <a:solidFill>
                  <a:srgbClr val="FF0000"/>
                </a:solidFill>
              </a:rPr>
              <a:t>WOW:ROW = 1: 7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9153F-A3C2-4D15-B9FE-B9B558D528AE}"/>
              </a:ext>
            </a:extLst>
          </p:cNvPr>
          <p:cNvSpPr txBox="1"/>
          <p:nvPr/>
        </p:nvSpPr>
        <p:spPr>
          <a:xfrm>
            <a:off x="7265649" y="3382790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Channel allocation </a:t>
            </a:r>
          </a:p>
          <a:p>
            <a:r>
              <a:rPr lang="en-US" altLang="ko-KR" sz="1200" b="1" i="1" dirty="0">
                <a:solidFill>
                  <a:srgbClr val="FF0000"/>
                </a:solidFill>
              </a:rPr>
              <a:t>WOW:ROW = 7: 1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BE187D-771A-4168-B6FB-251D0179C5C9}"/>
              </a:ext>
            </a:extLst>
          </p:cNvPr>
          <p:cNvCxnSpPr/>
          <p:nvPr/>
        </p:nvCxnSpPr>
        <p:spPr>
          <a:xfrm flipV="1">
            <a:off x="5606218" y="4231465"/>
            <a:ext cx="403597" cy="580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6726E6-2ADA-4735-AD3E-BE3F4C1370AF}"/>
              </a:ext>
            </a:extLst>
          </p:cNvPr>
          <p:cNvCxnSpPr>
            <a:cxnSpLocks/>
          </p:cNvCxnSpPr>
          <p:nvPr/>
        </p:nvCxnSpPr>
        <p:spPr>
          <a:xfrm flipV="1">
            <a:off x="6250502" y="4476075"/>
            <a:ext cx="497139" cy="580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2241D7-824F-48EA-AAC9-7F50FE0BB678}"/>
              </a:ext>
            </a:extLst>
          </p:cNvPr>
          <p:cNvSpPr txBox="1"/>
          <p:nvPr/>
        </p:nvSpPr>
        <p:spPr>
          <a:xfrm>
            <a:off x="3516624" y="3758208"/>
            <a:ext cx="24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Latency increasing by write conflict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62287A-0B27-4F25-9DB9-929090E22AF3}"/>
              </a:ext>
            </a:extLst>
          </p:cNvPr>
          <p:cNvSpPr/>
          <p:nvPr/>
        </p:nvSpPr>
        <p:spPr>
          <a:xfrm>
            <a:off x="9357772" y="3840480"/>
            <a:ext cx="470134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9862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I/O latency of mobile apps 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Increased by 2.4x on average</a:t>
            </a:r>
            <a:r>
              <a:rPr lang="en-US" altLang="ko-KR" dirty="0"/>
              <a:t> when read operations are interfered by the swapping induced writes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lato"/>
              </a:rPr>
              <a:t>Additional writes generated by swapping are </a:t>
            </a:r>
            <a:r>
              <a:rPr lang="en-US" altLang="ko-KR" dirty="0"/>
              <a:t>detrimental to Flash storage’s limited endurance</a:t>
            </a:r>
          </a:p>
          <a:p>
            <a:pPr lvl="1"/>
            <a:endParaRPr lang="en-US" altLang="ko-KR" dirty="0">
              <a:solidFill>
                <a:srgbClr val="00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Introduction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74B17-AD8E-4E2D-9807-5CF1B7B0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17" y="2825681"/>
            <a:ext cx="6856598" cy="363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3410E1-0BEF-411A-9909-34115A79A838}"/>
              </a:ext>
            </a:extLst>
          </p:cNvPr>
          <p:cNvSpPr txBox="1"/>
          <p:nvPr/>
        </p:nvSpPr>
        <p:spPr>
          <a:xfrm>
            <a:off x="711200" y="3708400"/>
            <a:ext cx="472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i="1" dirty="0"/>
              <a:t>''Using storage for swapping is like </a:t>
            </a:r>
          </a:p>
          <a:p>
            <a:r>
              <a:rPr lang="en-US" altLang="ko-KR" sz="2000" i="1" dirty="0"/>
              <a:t>tail wagging the dog'' 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282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000000"/>
                </a:solidFill>
                <a:cs typeface="lato"/>
              </a:rPr>
              <a:t>InfiniSwap</a:t>
            </a:r>
            <a:r>
              <a:rPr lang="en-US" altLang="ko-KR" sz="1400" i="1" dirty="0">
                <a:solidFill>
                  <a:srgbClr val="000000"/>
                </a:solidFill>
                <a:cs typeface="lato"/>
              </a:rPr>
              <a:t>(</a:t>
            </a:r>
            <a:r>
              <a:rPr lang="en-US" altLang="ko-KR" sz="1400" b="0" i="1" dirty="0">
                <a:solidFill>
                  <a:srgbClr val="222222"/>
                </a:solidFill>
                <a:effectLst/>
              </a:rPr>
              <a:t>Gu, 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</a:rPr>
              <a:t>Juncheng</a:t>
            </a:r>
            <a:r>
              <a:rPr lang="en-US" altLang="ko-KR" sz="1400" b="0" i="1" dirty="0">
                <a:solidFill>
                  <a:srgbClr val="222222"/>
                </a:solidFill>
                <a:effectLst/>
              </a:rPr>
              <a:t>, et al. "Efficient memory disaggregation with 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</a:rPr>
              <a:t>infiniswap</a:t>
            </a:r>
            <a:r>
              <a:rPr lang="en-US" altLang="ko-KR" sz="1400" b="0" i="1" dirty="0">
                <a:solidFill>
                  <a:srgbClr val="222222"/>
                </a:solidFill>
                <a:effectLst/>
              </a:rPr>
              <a:t>." NSDI USENIX, 2017)</a:t>
            </a:r>
          </a:p>
          <a:p>
            <a:pPr lvl="1"/>
            <a:r>
              <a:rPr lang="en-US" altLang="ko-KR" dirty="0"/>
              <a:t>Harvests unused memory by dividing the swap space of each machine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Distribute across </a:t>
            </a:r>
            <a:r>
              <a:rPr lang="en-US" altLang="ko-KR" dirty="0" err="1">
                <a:solidFill>
                  <a:srgbClr val="FF0000"/>
                </a:solidFill>
              </a:rPr>
              <a:t>machines’s</a:t>
            </a:r>
            <a:r>
              <a:rPr lang="en-US" altLang="ko-KR" dirty="0">
                <a:solidFill>
                  <a:srgbClr val="FF0000"/>
                </a:solidFill>
              </a:rPr>
              <a:t> remote memory. </a:t>
            </a:r>
          </a:p>
          <a:p>
            <a:pPr lvl="1"/>
            <a:r>
              <a:rPr lang="en-US" altLang="ko-KR" dirty="0"/>
              <a:t>To improve performance, the network stack is moved to the hardware.</a:t>
            </a:r>
            <a:endParaRPr lang="en-US" altLang="ko-KR" b="0" i="1" dirty="0">
              <a:solidFill>
                <a:srgbClr val="222222"/>
              </a:solidFill>
              <a:effectLst/>
            </a:endParaRP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222222"/>
                </a:solidFill>
                <a:cs typeface="lato"/>
              </a:rPr>
              <a:t>CloudSwap</a:t>
            </a:r>
            <a:r>
              <a:rPr lang="en-US" altLang="ko-KR" sz="1400" dirty="0">
                <a:solidFill>
                  <a:srgbClr val="222222"/>
                </a:solidFill>
                <a:cs typeface="lato"/>
              </a:rPr>
              <a:t>(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Chae,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Dongju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CloudSwap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cloud-assisted swap mechanism for mobile devices."</a:t>
            </a:r>
            <a:r>
              <a:rPr lang="en-US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CCGrid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en-US" altLang="ko-KR" sz="2400" dirty="0"/>
              <a:t>Selectively </a:t>
            </a:r>
            <a:r>
              <a:rPr lang="en-US" altLang="ko-KR" sz="2400" dirty="0">
                <a:solidFill>
                  <a:srgbClr val="FF0000"/>
                </a:solidFill>
              </a:rPr>
              <a:t>swap data to the cloud.</a:t>
            </a:r>
            <a:endParaRPr lang="en-US" altLang="ko-KR" sz="6000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2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The development of wireless communication technologies are significantly improved</a:t>
            </a:r>
          </a:p>
          <a:p>
            <a:pPr lvl="1"/>
            <a:r>
              <a:rPr lang="en-US" altLang="ko-KR" dirty="0"/>
              <a:t> Such as 5G and </a:t>
            </a:r>
            <a:r>
              <a:rPr lang="en-US" altLang="ko-KR" dirty="0" err="1"/>
              <a:t>WiFi</a:t>
            </a:r>
            <a:r>
              <a:rPr lang="en-US" altLang="ko-KR" dirty="0"/>
              <a:t>-Direct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Memory resource utilization is often unbalanced</a:t>
            </a:r>
          </a:p>
          <a:p>
            <a:pPr lvl="1">
              <a:buFont typeface="Wingdings"/>
              <a:buChar char="§"/>
            </a:pPr>
            <a:r>
              <a:rPr lang="en-US" altLang="ko-KR" dirty="0"/>
              <a:t>Smart devices are relatively unused compared with smartphone</a:t>
            </a:r>
          </a:p>
          <a:p>
            <a:pPr lvl="1">
              <a:buFont typeface="Wingdings"/>
              <a:buChar char="§"/>
            </a:pPr>
            <a:r>
              <a:rPr lang="en-US" altLang="ko-KR" dirty="0"/>
              <a:t>TV, laptop, tablet, …Etc.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Motivation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BAF61-71F6-4C55-BF0C-9A1FDA9ED34B}"/>
              </a:ext>
            </a:extLst>
          </p:cNvPr>
          <p:cNvSpPr txBox="1"/>
          <p:nvPr/>
        </p:nvSpPr>
        <p:spPr>
          <a:xfrm>
            <a:off x="429952" y="4070824"/>
            <a:ext cx="896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idea: </a:t>
            </a:r>
            <a:r>
              <a:rPr lang="en-US" altLang="ko-KR" sz="2400" b="1" i="1" dirty="0">
                <a:solidFill>
                  <a:srgbClr val="FF0000"/>
                </a:solidFill>
              </a:rPr>
              <a:t>cross-device swapping among mobile devices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, 전자기기, 스피커이(가) 표시된 사진&#10;&#10;자동 생성된 설명">
            <a:extLst>
              <a:ext uri="{FF2B5EF4-FFF2-40B4-BE49-F238E27FC236}">
                <a16:creationId xmlns:a16="http://schemas.microsoft.com/office/drawing/2014/main" id="{0671127D-9020-46B9-A720-835B91642D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240" r="22011" b="-240"/>
          <a:stretch/>
        </p:blipFill>
        <p:spPr>
          <a:xfrm>
            <a:off x="9073294" y="2852811"/>
            <a:ext cx="1337867" cy="1208284"/>
          </a:xfrm>
          <a:prstGeom prst="rect">
            <a:avLst/>
          </a:prstGeom>
        </p:spPr>
      </p:pic>
      <p:pic>
        <p:nvPicPr>
          <p:cNvPr id="10" name="그림 9" descr="텍스트, 전자기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73A5277D-E2BA-47B6-B49B-6FB49601A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41" y="5177863"/>
            <a:ext cx="1005238" cy="9065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E9D13-A293-42AA-A3FD-05ABD29D1C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8" t="2843" r="35972" b="2782"/>
          <a:stretch/>
        </p:blipFill>
        <p:spPr>
          <a:xfrm>
            <a:off x="9503320" y="4684060"/>
            <a:ext cx="466723" cy="1051072"/>
          </a:xfrm>
          <a:prstGeom prst="rect">
            <a:avLst/>
          </a:prstGeom>
        </p:spPr>
      </p:pic>
      <p:pic>
        <p:nvPicPr>
          <p:cNvPr id="15" name="그림 1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5BF0083-B536-40F1-AFD5-BF77671564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0" r="28125" b="1790"/>
          <a:stretch/>
        </p:blipFill>
        <p:spPr>
          <a:xfrm>
            <a:off x="11094261" y="5177863"/>
            <a:ext cx="705688" cy="10915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F04ACC-6E07-4393-81C5-3E63C8C036A3}"/>
              </a:ext>
            </a:extLst>
          </p:cNvPr>
          <p:cNvSpPr/>
          <p:nvPr/>
        </p:nvSpPr>
        <p:spPr>
          <a:xfrm>
            <a:off x="6248400" y="5184975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8514E7-BF09-47C8-B438-A393FBD1939C}"/>
              </a:ext>
            </a:extLst>
          </p:cNvPr>
          <p:cNvSpPr/>
          <p:nvPr/>
        </p:nvSpPr>
        <p:spPr>
          <a:xfrm>
            <a:off x="6398743" y="5184975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B6810F-8C93-46C3-8EFA-1C71C777F157}"/>
              </a:ext>
            </a:extLst>
          </p:cNvPr>
          <p:cNvSpPr/>
          <p:nvPr/>
        </p:nvSpPr>
        <p:spPr>
          <a:xfrm>
            <a:off x="6549086" y="5184975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4F97CE-250B-47CC-B11F-F19F77AC12E3}"/>
              </a:ext>
            </a:extLst>
          </p:cNvPr>
          <p:cNvSpPr/>
          <p:nvPr/>
        </p:nvSpPr>
        <p:spPr>
          <a:xfrm>
            <a:off x="6699429" y="5184975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6FF033-4768-47FF-B459-1B8175744082}"/>
              </a:ext>
            </a:extLst>
          </p:cNvPr>
          <p:cNvSpPr/>
          <p:nvPr/>
        </p:nvSpPr>
        <p:spPr>
          <a:xfrm>
            <a:off x="6849772" y="5184975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9041D6-AFA9-40C8-A754-55C09D096FB3}"/>
              </a:ext>
            </a:extLst>
          </p:cNvPr>
          <p:cNvSpPr/>
          <p:nvPr/>
        </p:nvSpPr>
        <p:spPr>
          <a:xfrm>
            <a:off x="7000115" y="5184975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8A46C-9AF8-4B90-A322-47F8F87EA067}"/>
              </a:ext>
            </a:extLst>
          </p:cNvPr>
          <p:cNvSpPr/>
          <p:nvPr/>
        </p:nvSpPr>
        <p:spPr>
          <a:xfrm>
            <a:off x="7150459" y="5184975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7B787-BFF3-4D9A-BE54-25D186E92410}"/>
              </a:ext>
            </a:extLst>
          </p:cNvPr>
          <p:cNvSpPr/>
          <p:nvPr/>
        </p:nvSpPr>
        <p:spPr>
          <a:xfrm>
            <a:off x="7300802" y="5184975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99A67-EEFC-4394-8C37-745EC7A18631}"/>
              </a:ext>
            </a:extLst>
          </p:cNvPr>
          <p:cNvSpPr/>
          <p:nvPr/>
        </p:nvSpPr>
        <p:spPr>
          <a:xfrm>
            <a:off x="7451145" y="5184975"/>
            <a:ext cx="150343" cy="1479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29E5DE-47C1-4E35-B11D-5CAD9BB0FC6A}"/>
              </a:ext>
            </a:extLst>
          </p:cNvPr>
          <p:cNvSpPr/>
          <p:nvPr/>
        </p:nvSpPr>
        <p:spPr>
          <a:xfrm>
            <a:off x="7601488" y="5184975"/>
            <a:ext cx="150343" cy="1479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E2023A-9497-40D5-86D4-07BE1C24631D}"/>
              </a:ext>
            </a:extLst>
          </p:cNvPr>
          <p:cNvSpPr/>
          <p:nvPr/>
        </p:nvSpPr>
        <p:spPr>
          <a:xfrm>
            <a:off x="8563241" y="4738901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19ACC0-FF79-4C7D-8452-21CFE2A3404F}"/>
              </a:ext>
            </a:extLst>
          </p:cNvPr>
          <p:cNvSpPr/>
          <p:nvPr/>
        </p:nvSpPr>
        <p:spPr>
          <a:xfrm>
            <a:off x="8713584" y="4738901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B7A57C-8FC5-4E0D-9D80-E1546EA1107B}"/>
              </a:ext>
            </a:extLst>
          </p:cNvPr>
          <p:cNvSpPr/>
          <p:nvPr/>
        </p:nvSpPr>
        <p:spPr>
          <a:xfrm>
            <a:off x="8863927" y="4738901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BF9E8E-D331-4D9B-A376-62A23FC11B0E}"/>
              </a:ext>
            </a:extLst>
          </p:cNvPr>
          <p:cNvSpPr/>
          <p:nvPr/>
        </p:nvSpPr>
        <p:spPr>
          <a:xfrm>
            <a:off x="9014270" y="4738901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B30323-8CC1-4E31-ADB7-B124F2471FD5}"/>
              </a:ext>
            </a:extLst>
          </p:cNvPr>
          <p:cNvSpPr/>
          <p:nvPr/>
        </p:nvSpPr>
        <p:spPr>
          <a:xfrm>
            <a:off x="9180387" y="4738901"/>
            <a:ext cx="150343" cy="147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EB59FA-79BA-47CD-9D5C-0A3CA749643E}"/>
              </a:ext>
            </a:extLst>
          </p:cNvPr>
          <p:cNvSpPr/>
          <p:nvPr/>
        </p:nvSpPr>
        <p:spPr>
          <a:xfrm>
            <a:off x="9320981" y="4738901"/>
            <a:ext cx="150343" cy="147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D2D03E9-36D3-4EE0-A3B7-538A308B38B2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rot="5400000" flipH="1" flipV="1">
            <a:off x="8241893" y="4171311"/>
            <a:ext cx="298087" cy="172924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8CC69F-BE88-4661-81F1-BDE6AAC74037}"/>
              </a:ext>
            </a:extLst>
          </p:cNvPr>
          <p:cNvSpPr/>
          <p:nvPr/>
        </p:nvSpPr>
        <p:spPr>
          <a:xfrm>
            <a:off x="8249093" y="3275964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B68995-2D80-42DB-810F-3F8B1B7044C4}"/>
              </a:ext>
            </a:extLst>
          </p:cNvPr>
          <p:cNvSpPr/>
          <p:nvPr/>
        </p:nvSpPr>
        <p:spPr>
          <a:xfrm>
            <a:off x="8399436" y="3275964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328537-9A26-458B-81B6-447883442A4B}"/>
              </a:ext>
            </a:extLst>
          </p:cNvPr>
          <p:cNvSpPr/>
          <p:nvPr/>
        </p:nvSpPr>
        <p:spPr>
          <a:xfrm>
            <a:off x="8549779" y="3275964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186D66-58FE-47ED-8157-5BF819776015}"/>
              </a:ext>
            </a:extLst>
          </p:cNvPr>
          <p:cNvSpPr/>
          <p:nvPr/>
        </p:nvSpPr>
        <p:spPr>
          <a:xfrm>
            <a:off x="8700122" y="3275964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CD5545-8812-49B5-B797-0A0F6431F79A}"/>
              </a:ext>
            </a:extLst>
          </p:cNvPr>
          <p:cNvSpPr/>
          <p:nvPr/>
        </p:nvSpPr>
        <p:spPr>
          <a:xfrm>
            <a:off x="8850466" y="3275964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305C79-7266-465B-B1C3-F92A5F8F0FF3}"/>
              </a:ext>
            </a:extLst>
          </p:cNvPr>
          <p:cNvSpPr/>
          <p:nvPr/>
        </p:nvSpPr>
        <p:spPr>
          <a:xfrm>
            <a:off x="9000809" y="3275964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45F673C-DF87-4568-93DB-E57D24B497F7}"/>
              </a:ext>
            </a:extLst>
          </p:cNvPr>
          <p:cNvSpPr/>
          <p:nvPr/>
        </p:nvSpPr>
        <p:spPr>
          <a:xfrm>
            <a:off x="10492888" y="5023527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FC8E876-9BD9-4D0B-9C2F-D71B4894375F}"/>
              </a:ext>
            </a:extLst>
          </p:cNvPr>
          <p:cNvSpPr/>
          <p:nvPr/>
        </p:nvSpPr>
        <p:spPr>
          <a:xfrm>
            <a:off x="10643231" y="5023527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A86549-4B93-4177-922A-9E62EA8C913F}"/>
              </a:ext>
            </a:extLst>
          </p:cNvPr>
          <p:cNvSpPr/>
          <p:nvPr/>
        </p:nvSpPr>
        <p:spPr>
          <a:xfrm>
            <a:off x="10793574" y="5023527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64C7B3-27DB-41C9-A7D8-37E17889DFCA}"/>
              </a:ext>
            </a:extLst>
          </p:cNvPr>
          <p:cNvSpPr/>
          <p:nvPr/>
        </p:nvSpPr>
        <p:spPr>
          <a:xfrm>
            <a:off x="10943917" y="5023527"/>
            <a:ext cx="150343" cy="14798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7E72C8-8247-4CCE-8250-C34C551698B8}"/>
              </a:ext>
            </a:extLst>
          </p:cNvPr>
          <p:cNvSpPr/>
          <p:nvPr/>
        </p:nvSpPr>
        <p:spPr>
          <a:xfrm>
            <a:off x="11094261" y="5023527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B12A2D-AFBD-429C-8A4F-2CC0CD4B8693}"/>
              </a:ext>
            </a:extLst>
          </p:cNvPr>
          <p:cNvSpPr/>
          <p:nvPr/>
        </p:nvSpPr>
        <p:spPr>
          <a:xfrm>
            <a:off x="11244604" y="5023527"/>
            <a:ext cx="150343" cy="1479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B85401-46B8-4E5E-B158-C6FF7FAB428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8549779" y="5209596"/>
            <a:ext cx="953541" cy="421565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A9D20CC-F994-44A7-A380-335EF15B093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9970043" y="5209596"/>
            <a:ext cx="1124218" cy="514035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875633B-C448-4763-BF65-F20EF714F19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9736682" y="4061095"/>
            <a:ext cx="5546" cy="622965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051584-5180-44A1-B65C-FA993D740057}"/>
              </a:ext>
            </a:extLst>
          </p:cNvPr>
          <p:cNvSpPr txBox="1"/>
          <p:nvPr/>
        </p:nvSpPr>
        <p:spPr>
          <a:xfrm>
            <a:off x="7375973" y="4693789"/>
            <a:ext cx="2215913" cy="25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Remote swap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Challenges for this idea: </a:t>
            </a:r>
            <a:r>
              <a:rPr lang="en-US" altLang="ko-KR" b="1" dirty="0" err="1"/>
              <a:t>MobileSwap</a:t>
            </a:r>
            <a:endParaRPr lang="en-US" altLang="ko-KR" dirty="0" err="1">
              <a:cs typeface="lato"/>
            </a:endParaRPr>
          </a:p>
          <a:p>
            <a:pPr marL="575945" lvl="1"/>
            <a:r>
              <a:rPr lang="en-US" altLang="ko-KR" dirty="0"/>
              <a:t>Networking</a:t>
            </a:r>
            <a:r>
              <a:rPr lang="en-US" altLang="ko-KR" dirty="0">
                <a:cs typeface="lato"/>
              </a:rPr>
              <a:t> is not designed for swapping </a:t>
            </a:r>
          </a:p>
          <a:p>
            <a:pPr marL="575945" lvl="1"/>
            <a:r>
              <a:rPr lang="en-US" altLang="ko-KR" dirty="0">
                <a:cs typeface="lato"/>
              </a:rPr>
              <a:t>Network disconnecting issue</a:t>
            </a:r>
            <a:endParaRPr lang="en-US" dirty="0"/>
          </a:p>
          <a:p>
            <a:pPr marL="575945" lvl="1"/>
            <a:r>
              <a:rPr lang="en-US" altLang="ko-KR" dirty="0">
                <a:cs typeface="lato"/>
              </a:rPr>
              <a:t>Remote swap overhead control</a:t>
            </a: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Contribution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7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RDS: Resource Dedicated Swapping</a:t>
            </a:r>
            <a:endParaRPr lang="en-US" altLang="ko-KR" sz="2800" dirty="0"/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To avoid performance degradation caused by swapping-networking overhead</a:t>
            </a:r>
            <a:endParaRPr lang="en-US" dirty="0">
              <a:cs typeface="lato"/>
            </a:endParaRPr>
          </a:p>
          <a:p>
            <a:pPr marL="575945" lvl="1">
              <a:buFont typeface="Arial"/>
              <a:buChar char="•"/>
            </a:pPr>
            <a:r>
              <a:rPr lang="en-US" altLang="ko-KR" dirty="0">
                <a:cs typeface="lato"/>
              </a:rPr>
              <a:t>Required resource dedicated and organize in the 'Right-size'</a:t>
            </a:r>
          </a:p>
          <a:p>
            <a:r>
              <a:rPr lang="en-US" altLang="ko-KR" dirty="0">
                <a:cs typeface="lato"/>
              </a:rPr>
              <a:t>AAS: App Aware Swapping</a:t>
            </a:r>
          </a:p>
          <a:p>
            <a:pPr marL="575945" lvl="1">
              <a:buFont typeface="Arial" panose="05000000000000000000" pitchFamily="2" charset="2"/>
            </a:pPr>
            <a:r>
              <a:rPr lang="en-US" altLang="ko-KR" dirty="0">
                <a:cs typeface="lato"/>
              </a:rPr>
              <a:t>Different from conventional page granularity memory reclaiming </a:t>
            </a:r>
          </a:p>
          <a:p>
            <a:pPr marL="575945" lvl="1">
              <a:buFont typeface="Arial" panose="05000000000000000000" pitchFamily="2" charset="2"/>
            </a:pPr>
            <a:r>
              <a:rPr lang="en-US" altLang="ko-KR" dirty="0">
                <a:cs typeface="lato"/>
              </a:rPr>
              <a:t>App is treated as the basic unit of </a:t>
            </a:r>
            <a:r>
              <a:rPr lang="en-US" altLang="ko-KR" dirty="0" err="1">
                <a:cs typeface="lato"/>
              </a:rPr>
              <a:t>MobileSwap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Pages belonging to one app are swapped to the same remote device</a:t>
            </a:r>
          </a:p>
          <a:p>
            <a:pPr marL="575945" lvl="1"/>
            <a:r>
              <a:rPr lang="en-US" altLang="ko-KR" dirty="0">
                <a:cs typeface="lato"/>
              </a:rPr>
              <a:t>Minimize impact of I/O disconnection  </a:t>
            </a:r>
          </a:p>
          <a:p>
            <a:r>
              <a:rPr lang="en-US" altLang="ko-KR" dirty="0">
                <a:cs typeface="lato"/>
              </a:rPr>
              <a:t>Implemented and deployed on real-world mobile device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Contribution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99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BFBAD1-2FE2-4FAB-B52D-B5A323F3B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D188C2-4A81-4905-85F7-7A7D62A22EBB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a279a19e-b71b-4b9f-be5c-b95113f40ee8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BC4E62-E629-4E52-8DC3-AAE17DC8E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Office PowerPoint</Application>
  <PresentationFormat>와이드스크린</PresentationFormat>
  <Paragraphs>420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lato</vt:lpstr>
      <vt:lpstr>Arial</vt:lpstr>
      <vt:lpstr>Wingdings</vt:lpstr>
      <vt:lpstr>Cambria Math</vt:lpstr>
      <vt:lpstr>roboto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Motivation</vt:lpstr>
      <vt:lpstr>Motivation</vt:lpstr>
      <vt:lpstr>Contribution</vt:lpstr>
      <vt:lpstr>Contribution</vt:lpstr>
      <vt:lpstr>Background</vt:lpstr>
      <vt:lpstr>Background</vt:lpstr>
      <vt:lpstr>Related work</vt:lpstr>
      <vt:lpstr>Design </vt:lpstr>
      <vt:lpstr>Design </vt:lpstr>
      <vt:lpstr>Design </vt:lpstr>
      <vt:lpstr>Design </vt:lpstr>
      <vt:lpstr>Design </vt:lpstr>
      <vt:lpstr>Design </vt:lpstr>
      <vt:lpstr>Design </vt:lpstr>
      <vt:lpstr>Design </vt:lpstr>
      <vt:lpstr>Design </vt:lpstr>
      <vt:lpstr>Implementation </vt:lpstr>
      <vt:lpstr>Experiments </vt:lpstr>
      <vt:lpstr>Experiments </vt:lpstr>
      <vt:lpstr>Experiments </vt:lpstr>
      <vt:lpstr>Experiments </vt:lpstr>
      <vt:lpstr>Experiments </vt:lpstr>
      <vt:lpstr>Experiments 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2269</cp:revision>
  <dcterms:created xsi:type="dcterms:W3CDTF">2020-03-06T02:35:36Z</dcterms:created>
  <dcterms:modified xsi:type="dcterms:W3CDTF">2022-01-19T07:50:10Z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