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5"/>
  </p:notes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embeddedFontLst>
    <p:embeddedFont>
      <p:font typeface="맑은 고딕" panose="020B0503020000020004" pitchFamily="34" charset="-127"/>
      <p:regular r:id="rId36"/>
      <p:bold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FBB9F-4091-B000-EE28-68D9D8396176}" v="247" dt="2021-04-06T06:32:31.588"/>
    <p1510:client id="{C230400B-B903-4D49-9363-47F26C4D8D4F}" v="5934" dt="2022-01-18T10:43:12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File Fragmentation in Mobile Devices: Measurement, Evaluation, and Treatment</a:t>
            </a:r>
            <a:endParaRPr lang="en-US" altLang="ko-KR" sz="3600" b="1" dirty="0">
              <a:solidFill>
                <a:schemeClr val="accent5"/>
              </a:solidFill>
              <a:latin typeface="Roboto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Cheng Ji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Li-Pin Chang,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Sangwook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Shane Hahn, Sungjin Lee,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Riwei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Pan, Liang Shi,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Jihong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Kim, Chun Jason Xue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009551" y="517375"/>
            <a:ext cx="4172937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latinLnBrk="0"/>
            <a:r>
              <a:rPr lang="en-US" altLang="ko-KR" dirty="0">
                <a:latin typeface="lato"/>
                <a:ea typeface="lato"/>
                <a:cs typeface="lato"/>
              </a:rPr>
              <a:t>IEEE Transaction on Mobile Computing</a:t>
            </a:r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F5DB-9F46-4D3F-B0D4-326EE61B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Empirical</a:t>
            </a:r>
            <a:r>
              <a:rPr lang="ko-KR" altLang="en-US" dirty="0"/>
              <a:t> </a:t>
            </a:r>
            <a:r>
              <a:rPr lang="ko-KR" altLang="en-US" dirty="0" err="1"/>
              <a:t>Study</a:t>
            </a:r>
            <a:r>
              <a:rPr lang="ko-KR" altLang="en-US" dirty="0"/>
              <a:t> of </a:t>
            </a:r>
            <a:r>
              <a:rPr lang="ko-KR" altLang="en-US" dirty="0" err="1"/>
              <a:t>Real</a:t>
            </a:r>
            <a:r>
              <a:rPr lang="ko-KR" altLang="en-US" dirty="0"/>
              <a:t> </a:t>
            </a:r>
            <a:r>
              <a:rPr lang="ko-KR" altLang="en-US" dirty="0" err="1"/>
              <a:t>Smartphones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440A7-7631-46A8-8677-64F09E84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snapshot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analysis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Whether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correlated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file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types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45%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</a:p>
          <a:p>
            <a:pPr marL="575945" lvl="1"/>
            <a:r>
              <a:rPr lang="ko-KR" altLang="en-US" dirty="0" err="1">
                <a:cs typeface="lato"/>
              </a:rPr>
              <a:t>Non-SQLite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aged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systems</a:t>
            </a:r>
            <a:endParaRPr lang="ko-KR" altLang="en-US">
              <a:cs typeface="lato"/>
            </a:endParaRPr>
          </a:p>
          <a:p>
            <a:pPr marL="575945" lvl="1"/>
            <a:endParaRPr lang="ko-KR" altLang="en-US" b="1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2D8FB-3EB3-4030-938B-E93A8367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B4BE562E-815B-42AB-8BC1-6F405A94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13" y="3308464"/>
            <a:ext cx="4643377" cy="29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2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Reproduction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Scenario-driven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application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replay</a:t>
            </a:r>
          </a:p>
          <a:p>
            <a:pPr marL="575945" lvl="1"/>
            <a:r>
              <a:rPr lang="ko-KR" altLang="en-US" dirty="0" err="1">
                <a:cs typeface="lato"/>
              </a:rPr>
              <a:t>Developed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UI </a:t>
            </a:r>
            <a:r>
              <a:rPr lang="ko-KR" altLang="en-US" dirty="0" err="1">
                <a:cs typeface="lato"/>
              </a:rPr>
              <a:t>testing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tool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AutoAge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UIAutomator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framework</a:t>
            </a:r>
          </a:p>
          <a:p>
            <a:pPr marL="575945" lvl="1"/>
            <a:r>
              <a:rPr lang="ko-KR" altLang="en-US" dirty="0" err="1">
                <a:cs typeface="lato"/>
              </a:rPr>
              <a:t>Applications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installing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updating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running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F7371DD2-2842-4DD0-B194-0256E55C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67" y="2865725"/>
            <a:ext cx="5222111" cy="29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3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Reproduction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Scenario-driven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application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replay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b="1" dirty="0" err="1">
                <a:cs typeface="lato"/>
              </a:rPr>
              <a:t>space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fullness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was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not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high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first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day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but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b="1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already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high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3</a:t>
            </a:r>
          </a:p>
          <a:p>
            <a:pPr marL="575945" lvl="1"/>
            <a:r>
              <a:rPr lang="ko-KR" altLang="en-US" dirty="0" err="1">
                <a:cs typeface="lato"/>
              </a:rPr>
              <a:t>From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11th </a:t>
            </a:r>
            <a:r>
              <a:rPr lang="ko-KR" altLang="en-US" dirty="0" err="1">
                <a:cs typeface="lato"/>
              </a:rPr>
              <a:t>day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b="1" dirty="0" err="1">
                <a:cs typeface="lato"/>
              </a:rPr>
              <a:t>the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fragmentation</a:t>
            </a:r>
            <a:r>
              <a:rPr lang="ko-KR" altLang="en-US" b="1" dirty="0">
                <a:cs typeface="lato"/>
              </a:rPr>
              <a:t> of </a:t>
            </a:r>
            <a:r>
              <a:rPr lang="ko-KR" altLang="en-US" b="1" dirty="0" err="1">
                <a:cs typeface="lato"/>
              </a:rPr>
              <a:t>SQLite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progressively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developed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File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aging</a:t>
            </a:r>
            <a:endParaRPr lang="ko-KR" altLang="en-US" b="1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5FACC69-B50A-415D-8705-50651941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2" y="3326675"/>
            <a:ext cx="9938793" cy="29729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117425-24BF-408B-B75A-A4EB0997AF59}"/>
              </a:ext>
            </a:extLst>
          </p:cNvPr>
          <p:cNvSpPr/>
          <p:nvPr/>
        </p:nvSpPr>
        <p:spPr>
          <a:xfrm>
            <a:off x="2486268" y="4710540"/>
            <a:ext cx="157678" cy="228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BC9E74-2649-4EF1-9542-3C8639EAC179}"/>
              </a:ext>
            </a:extLst>
          </p:cNvPr>
          <p:cNvSpPr/>
          <p:nvPr/>
        </p:nvSpPr>
        <p:spPr>
          <a:xfrm>
            <a:off x="3672673" y="4623729"/>
            <a:ext cx="157678" cy="228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14BA7E-F5CB-465C-9CB2-C50A8B01A496}"/>
              </a:ext>
            </a:extLst>
          </p:cNvPr>
          <p:cNvSpPr/>
          <p:nvPr/>
        </p:nvSpPr>
        <p:spPr>
          <a:xfrm>
            <a:off x="3556926" y="3466260"/>
            <a:ext cx="524209" cy="199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Reproduction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Scenario-driven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application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replay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of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Multimedia</a:t>
            </a:r>
            <a:r>
              <a:rPr lang="ko-KR" altLang="en-US" b="1" dirty="0">
                <a:cs typeface="lato"/>
              </a:rPr>
              <a:t> and </a:t>
            </a:r>
            <a:r>
              <a:rPr lang="ko-KR" altLang="en-US" b="1" dirty="0" err="1">
                <a:cs typeface="lato"/>
              </a:rPr>
              <a:t>Executable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files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noticeably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increased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11th </a:t>
            </a:r>
            <a:r>
              <a:rPr lang="ko-KR" altLang="en-US" dirty="0" err="1">
                <a:cs typeface="lato"/>
              </a:rPr>
              <a:t>day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onward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cs typeface="lato"/>
              </a:rPr>
              <a:t>because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nearly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full</a:t>
            </a:r>
            <a:endParaRPr lang="ko-KR" altLang="en-US" b="1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5FACC69-B50A-415D-8705-50651941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2" y="3326675"/>
            <a:ext cx="9938793" cy="29729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2180CA-9D9C-43CD-978A-5715B728222E}"/>
              </a:ext>
            </a:extLst>
          </p:cNvPr>
          <p:cNvSpPr/>
          <p:nvPr/>
        </p:nvSpPr>
        <p:spPr>
          <a:xfrm>
            <a:off x="3537636" y="4633375"/>
            <a:ext cx="292715" cy="595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F64769-69EF-4CC1-8042-A3591020F0D4}"/>
              </a:ext>
            </a:extLst>
          </p:cNvPr>
          <p:cNvSpPr/>
          <p:nvPr/>
        </p:nvSpPr>
        <p:spPr>
          <a:xfrm>
            <a:off x="4058497" y="3466261"/>
            <a:ext cx="1662385" cy="180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3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Reproduction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Scenario-driven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application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replay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number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fragments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smallest</a:t>
            </a:r>
            <a:r>
              <a:rPr lang="ko-KR" altLang="en-US" dirty="0">
                <a:cs typeface="lato"/>
              </a:rPr>
              <a:t> FS </a:t>
            </a:r>
            <a:r>
              <a:rPr lang="ko-KR" altLang="en-US" dirty="0" err="1">
                <a:cs typeface="lato"/>
              </a:rPr>
              <a:t>level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significantly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increased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11th </a:t>
            </a:r>
            <a:r>
              <a:rPr lang="ko-KR" altLang="en-US" dirty="0" err="1">
                <a:cs typeface="lato"/>
              </a:rPr>
              <a:t>day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b="1" dirty="0" err="1">
                <a:cs typeface="lato"/>
              </a:rPr>
              <a:t>Free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space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was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severly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small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holes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nearly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full</a:t>
            </a:r>
            <a:endParaRPr lang="ko-KR" altLang="en-US" b="1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5FACC69-B50A-415D-8705-50651941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2" y="3326675"/>
            <a:ext cx="9938793" cy="29729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2180CA-9D9C-43CD-978A-5715B728222E}"/>
              </a:ext>
            </a:extLst>
          </p:cNvPr>
          <p:cNvSpPr/>
          <p:nvPr/>
        </p:nvSpPr>
        <p:spPr>
          <a:xfrm>
            <a:off x="8128927" y="4218615"/>
            <a:ext cx="331297" cy="40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F64769-69EF-4CC1-8042-A3591020F0D4}"/>
              </a:ext>
            </a:extLst>
          </p:cNvPr>
          <p:cNvSpPr/>
          <p:nvPr/>
        </p:nvSpPr>
        <p:spPr>
          <a:xfrm>
            <a:off x="6884649" y="3456616"/>
            <a:ext cx="582082" cy="190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4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Reproduction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Multi-Threaded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Operations</a:t>
            </a:r>
          </a:p>
          <a:p>
            <a:pPr marL="575945" lvl="1"/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total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number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concurrent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threads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small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from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different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severely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interleaved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another</a:t>
            </a:r>
          </a:p>
          <a:p>
            <a:pPr marL="575945" lvl="1"/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also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sever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problem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IOS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8A69586A-C1F4-4365-AC06-83600E9F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15" y="2946261"/>
            <a:ext cx="8028972" cy="33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Reproduction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Causes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fragmentation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Impact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high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utilizations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of Google </a:t>
            </a:r>
            <a:r>
              <a:rPr lang="ko-KR" altLang="en-US" dirty="0" err="1">
                <a:cs typeface="lato"/>
              </a:rPr>
              <a:t>Earth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much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those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Facebook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C5BF1D1-35E8-4B06-8B80-D1DAC07B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81" y="3252860"/>
            <a:ext cx="5935883" cy="29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5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Reproduction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Causes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fragmentation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Impact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behaviors</a:t>
            </a:r>
          </a:p>
          <a:p>
            <a:pPr marL="575945" lvl="1"/>
            <a:r>
              <a:rPr lang="ko-KR" altLang="en-US" dirty="0" err="1">
                <a:cs typeface="lato"/>
              </a:rPr>
              <a:t>Even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Low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high</a:t>
            </a:r>
          </a:p>
          <a:p>
            <a:pPr marL="575945" lvl="1"/>
            <a:r>
              <a:rPr lang="ko-KR" altLang="en-US" dirty="0" err="1">
                <a:cs typeface="lato"/>
              </a:rPr>
              <a:t>This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result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closely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related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frequent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deletion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journal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&amp; </a:t>
            </a:r>
            <a:r>
              <a:rPr lang="ko-KR" altLang="en-US" dirty="0" err="1">
                <a:cs typeface="lato"/>
              </a:rPr>
              <a:t>concurrent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DB </a:t>
            </a:r>
            <a:r>
              <a:rPr lang="ko-KR" altLang="en-US" dirty="0" err="1">
                <a:cs typeface="lato"/>
              </a:rPr>
              <a:t>files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C5BF1D1-35E8-4B06-8B80-D1DAC07B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81" y="3252860"/>
            <a:ext cx="5935883" cy="29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Reproduction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Causes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fragmentation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Impact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storage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capacity</a:t>
            </a:r>
          </a:p>
          <a:p>
            <a:pPr marL="575945" lvl="1"/>
            <a:r>
              <a:rPr lang="ko-KR" altLang="en-US" dirty="0" err="1">
                <a:cs typeface="lato"/>
              </a:rPr>
              <a:t>No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matter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device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still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badly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</a:p>
          <a:p>
            <a:pPr marL="575945" lvl="1"/>
            <a:r>
              <a:rPr lang="ko-KR" altLang="en-US" dirty="0" err="1">
                <a:cs typeface="lato"/>
              </a:rPr>
              <a:t>Using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device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decreasing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effectively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avoids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non-SQLite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but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effect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6A9E0416-F55E-40F7-BEC5-2DD03D19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36" y="3424548"/>
            <a:ext cx="4615969" cy="293927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8B91F744-4BE5-48FB-88C5-82CA4320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88" y="3426512"/>
            <a:ext cx="4499517" cy="27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Performance</a:t>
            </a:r>
            <a:r>
              <a:rPr lang="ko-KR" altLang="en-US" dirty="0"/>
              <a:t> </a:t>
            </a:r>
            <a:r>
              <a:rPr lang="ko-KR" altLang="en-US" dirty="0" err="1"/>
              <a:t>Impact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basic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performance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model</a:t>
            </a: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correlation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between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time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overhead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accessing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latency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linearly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increased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value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latency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slightly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dropped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increased</a:t>
            </a:r>
            <a:r>
              <a:rPr lang="ko-KR" altLang="en-US" dirty="0">
                <a:cs typeface="lato"/>
              </a:rPr>
              <a:t> 1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400</a:t>
            </a:r>
            <a:br>
              <a:rPr lang="ko-KR" altLang="en-US" dirty="0">
                <a:cs typeface="lato"/>
              </a:rPr>
            </a:br>
            <a:r>
              <a:rPr lang="ko-KR" altLang="en-US" i="1" dirty="0" err="1">
                <a:cs typeface="lato"/>
              </a:rPr>
              <a:t>related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to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the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internal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data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placement</a:t>
            </a:r>
            <a:r>
              <a:rPr lang="ko-KR" altLang="en-US" i="1" dirty="0">
                <a:cs typeface="lato"/>
              </a:rPr>
              <a:t> of </a:t>
            </a:r>
            <a:r>
              <a:rPr lang="ko-KR" altLang="en-US" i="1" dirty="0" err="1">
                <a:cs typeface="lato"/>
              </a:rPr>
              <a:t>the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eMMC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device</a:t>
            </a:r>
            <a:endParaRPr lang="ko-KR" altLang="en-US" i="1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578F2F69-E424-403C-97ED-B5129869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97" y="3701434"/>
            <a:ext cx="3969834" cy="26982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21F0459-17A8-4294-8324-4AD611813D45}"/>
              </a:ext>
            </a:extLst>
          </p:cNvPr>
          <p:cNvSpPr/>
          <p:nvPr/>
        </p:nvSpPr>
        <p:spPr>
          <a:xfrm>
            <a:off x="4672049" y="4850517"/>
            <a:ext cx="331297" cy="40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87C38-4A93-4C82-B6E7-BE611A7B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973F1-90E4-4394-8D6C-F3DB3A88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efficiency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among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factors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affect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overall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responsiveness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devices</a:t>
            </a:r>
          </a:p>
          <a:p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progressive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response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degradation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devices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goals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study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understand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Android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devices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</a:p>
          <a:p>
            <a:pPr marL="575945" lvl="1"/>
            <a:r>
              <a:rPr lang="ko-KR" altLang="en-US" dirty="0" err="1">
                <a:cs typeface="lato"/>
              </a:rPr>
              <a:t>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produced</a:t>
            </a:r>
          </a:p>
          <a:p>
            <a:pPr marL="575945" lvl="1"/>
            <a:r>
              <a:rPr lang="ko-KR" altLang="en-US" dirty="0" err="1">
                <a:cs typeface="lato"/>
              </a:rPr>
              <a:t>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impacts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user-perceived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latencies</a:t>
            </a: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dfficacy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limitation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existing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methods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management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5150F-3D4B-4024-BDDE-077142C86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97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Performance</a:t>
            </a:r>
            <a:r>
              <a:rPr lang="ko-KR" altLang="en-US" dirty="0"/>
              <a:t> </a:t>
            </a:r>
            <a:r>
              <a:rPr lang="ko-KR" altLang="en-US" dirty="0" err="1"/>
              <a:t>Impact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User-perceived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latencies</a:t>
            </a:r>
            <a:endParaRPr lang="ko-KR" dirty="0" err="1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Application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launching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contributes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user-perceived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latencies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application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launching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17E059A-3ED4-4CD4-A513-C0B30754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85" y="3651923"/>
            <a:ext cx="9842338" cy="24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0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Performance</a:t>
            </a:r>
            <a:r>
              <a:rPr lang="ko-KR" altLang="en-US" dirty="0"/>
              <a:t> </a:t>
            </a:r>
            <a:r>
              <a:rPr lang="ko-KR" altLang="en-US" dirty="0" err="1"/>
              <a:t>Impact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User-perceived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latencies</a:t>
            </a:r>
            <a:endParaRPr lang="ko-KR" dirty="0" err="1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Application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installing</a:t>
            </a:r>
          </a:p>
          <a:p>
            <a:pPr marL="575945" lvl="1"/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contributes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user-perceived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latencies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application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installing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486C3990-B542-48A7-9A5D-F2B993FA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84" y="3580616"/>
            <a:ext cx="9842338" cy="245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1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3026-4163-49F1-B981-8EDEF2D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Performance</a:t>
            </a:r>
            <a:r>
              <a:rPr lang="ko-KR" altLang="en-US" dirty="0"/>
              <a:t> </a:t>
            </a:r>
            <a:r>
              <a:rPr lang="ko-KR" altLang="en-US" dirty="0" err="1"/>
              <a:t>Impact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703C4-D328-46DB-99EC-3B566446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User-perceived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latencies</a:t>
            </a:r>
            <a:endParaRPr lang="ko-KR" dirty="0" err="1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query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processing</a:t>
            </a:r>
          </a:p>
          <a:p>
            <a:pPr marL="575945" lvl="1"/>
            <a:r>
              <a:rPr lang="ko-KR" dirty="0" err="1">
                <a:ea typeface="+mn-lt"/>
                <a:cs typeface="+mn-lt"/>
              </a:rPr>
              <a:t>File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fragmentation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contributes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user-perceived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latencies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application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installing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F6A3F-683D-4AD9-BCAA-A82C6231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D2362DA0-90C3-4A40-B2F1-95CE3F1C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98" y="2801490"/>
            <a:ext cx="4701250" cy="34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4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E7695-EACC-4F38-8DBC-EED07B6C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Causes</a:t>
            </a:r>
            <a:r>
              <a:rPr lang="ko-KR" altLang="en-US" dirty="0"/>
              <a:t> of </a:t>
            </a:r>
            <a:r>
              <a:rPr lang="ko-KR" altLang="en-US" dirty="0" err="1"/>
              <a:t>Performace</a:t>
            </a:r>
            <a:r>
              <a:rPr lang="ko-KR" altLang="en-US" dirty="0"/>
              <a:t> </a:t>
            </a:r>
            <a:r>
              <a:rPr lang="ko-KR" altLang="en-US" dirty="0" err="1"/>
              <a:t>Impact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7BC38-C71E-4BB7-B8BF-F1ADAEAF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Increased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frequency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Accessing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would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result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increased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frequency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Blktrace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block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count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significatly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higher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without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(47,570 </a:t>
            </a:r>
            <a:r>
              <a:rPr lang="ko-KR" altLang="en-US" dirty="0" err="1">
                <a:cs typeface="lato"/>
              </a:rPr>
              <a:t>vs</a:t>
            </a:r>
            <a:r>
              <a:rPr lang="ko-KR" altLang="en-US" dirty="0">
                <a:cs typeface="lato"/>
              </a:rPr>
              <a:t> 812)</a:t>
            </a:r>
          </a:p>
          <a:p>
            <a:pPr marL="575945" lvl="1"/>
            <a:r>
              <a:rPr lang="ko-KR" altLang="en-US" dirty="0" err="1">
                <a:cs typeface="lato"/>
              </a:rPr>
              <a:t>This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amplified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frequency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increased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total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reading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by</a:t>
            </a:r>
            <a:r>
              <a:rPr lang="ko-KR" altLang="en-US" dirty="0">
                <a:cs typeface="lato"/>
              </a:rPr>
              <a:t> 1.6 </a:t>
            </a:r>
            <a:r>
              <a:rPr lang="ko-KR" altLang="en-US" dirty="0" err="1">
                <a:cs typeface="lato"/>
              </a:rPr>
              <a:t>seconds</a:t>
            </a:r>
            <a:endParaRPr lang="ko-KR" dirty="0" err="1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354E2-3477-41AD-826C-16724D1CB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509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E7695-EACC-4F38-8DBC-EED07B6C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Causes</a:t>
            </a:r>
            <a:r>
              <a:rPr lang="ko-KR" altLang="en-US" dirty="0"/>
              <a:t> of </a:t>
            </a:r>
            <a:r>
              <a:rPr lang="ko-KR" altLang="en-US" dirty="0" err="1"/>
              <a:t>Performace</a:t>
            </a:r>
            <a:r>
              <a:rPr lang="ko-KR" altLang="en-US" dirty="0"/>
              <a:t> </a:t>
            </a:r>
            <a:r>
              <a:rPr lang="ko-KR" altLang="en-US" dirty="0" err="1"/>
              <a:t>Impact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7BC38-C71E-4BB7-B8BF-F1ADAEAF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Dispersed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pattern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The </a:t>
            </a:r>
            <a:r>
              <a:rPr lang="ko-KR" altLang="en-US" b="1" dirty="0" err="1">
                <a:cs typeface="lato"/>
              </a:rPr>
              <a:t>larger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region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more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dispersed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operations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total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P7 &amp; S3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largest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region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slow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N5, N6,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total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less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sensitive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region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size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354E2-3477-41AD-826C-16724D1CB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F5EE73CB-1C0B-4317-9F2F-5D872ABA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83" y="3608917"/>
            <a:ext cx="10266743" cy="2562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451F0C-2C2C-48D1-B733-15139649227F}"/>
              </a:ext>
            </a:extLst>
          </p:cNvPr>
          <p:cNvSpPr/>
          <p:nvPr/>
        </p:nvSpPr>
        <p:spPr>
          <a:xfrm>
            <a:off x="1247872" y="3664112"/>
            <a:ext cx="6417651" cy="1839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7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E7695-EACC-4F38-8DBC-EED07B6C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Causes</a:t>
            </a:r>
            <a:r>
              <a:rPr lang="ko-KR" altLang="en-US" dirty="0"/>
              <a:t> of </a:t>
            </a:r>
            <a:r>
              <a:rPr lang="ko-KR" altLang="en-US" dirty="0" err="1"/>
              <a:t>Performace</a:t>
            </a:r>
            <a:r>
              <a:rPr lang="ko-KR" altLang="en-US" dirty="0"/>
              <a:t> </a:t>
            </a:r>
            <a:r>
              <a:rPr lang="ko-KR" altLang="en-US" dirty="0" err="1"/>
              <a:t>Impact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7BC38-C71E-4BB7-B8BF-F1ADAEAF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Pattern-induced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pattern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Closely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related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logical-to-physical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caching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mechanism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inside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flash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cache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size</a:t>
            </a:r>
            <a:r>
              <a:rPr lang="ko-KR" altLang="en-US" dirty="0">
                <a:cs typeface="lato"/>
              </a:rPr>
              <a:t> (128 KB),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small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cache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size</a:t>
            </a:r>
            <a:r>
              <a:rPr lang="ko-KR" altLang="en-US" dirty="0">
                <a:cs typeface="lato"/>
              </a:rPr>
              <a:t> (16 KB)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region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enlarged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both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read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increased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GC </a:t>
            </a:r>
            <a:r>
              <a:rPr lang="ko-KR" altLang="en-US" dirty="0" err="1">
                <a:cs typeface="lato"/>
              </a:rPr>
              <a:t>amplified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overhead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cache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miss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management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354E2-3477-41AD-826C-16724D1CB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id="{1FAAE09C-AEA3-4587-B1C5-CD808698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83" y="3608917"/>
            <a:ext cx="10266743" cy="25627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F0AA2C-38D8-4E17-8861-89A2CD3EBE17}"/>
              </a:ext>
            </a:extLst>
          </p:cNvPr>
          <p:cNvSpPr/>
          <p:nvPr/>
        </p:nvSpPr>
        <p:spPr>
          <a:xfrm>
            <a:off x="7652529" y="3664112"/>
            <a:ext cx="3253905" cy="1810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35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4263F-2190-411F-AD85-901D9DDD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Treatment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34936-8714-4DAE-886E-28FA3FA3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preallocation</a:t>
            </a:r>
          </a:p>
          <a:p>
            <a:pPr marL="575945" lvl="1"/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number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threads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level</a:t>
            </a:r>
            <a:r>
              <a:rPr lang="ko-KR" altLang="en-US" dirty="0">
                <a:cs typeface="lato"/>
              </a:rPr>
              <a:t>,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completely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eliminated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preallocation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units</a:t>
            </a:r>
            <a:r>
              <a:rPr lang="ko-KR" altLang="en-US" dirty="0">
                <a:cs typeface="lato"/>
              </a:rPr>
              <a:t> of 512 KB</a:t>
            </a:r>
          </a:p>
          <a:p>
            <a:pPr marL="575945" lvl="1"/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values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under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high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higher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those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under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7496F-A577-4B33-B972-8EB7A054B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462A266-B03C-405D-8EDB-03014D2B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63" y="3716555"/>
            <a:ext cx="7863468" cy="25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6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4263F-2190-411F-AD85-901D9DDD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Treatment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34936-8714-4DAE-886E-28FA3FA3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preallocation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Attempt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find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proper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preallocation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size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real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applications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preallocation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size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128 KB, </a:t>
            </a:r>
            <a:r>
              <a:rPr lang="ko-KR" altLang="en-US" dirty="0" err="1">
                <a:cs typeface="lato"/>
              </a:rPr>
              <a:t>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least</a:t>
            </a:r>
            <a:r>
              <a:rPr lang="ko-KR" altLang="en-US" dirty="0">
                <a:cs typeface="lato"/>
              </a:rPr>
              <a:t> 83% of </a:t>
            </a:r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7496F-A577-4B33-B972-8EB7A054B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2DEEC0B2-5241-423A-8E4C-47B34CD9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48" y="2759278"/>
            <a:ext cx="4874870" cy="35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0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4263F-2190-411F-AD85-901D9DDD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Treatment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34936-8714-4DAE-886E-28FA3FA3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Persistent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journal</a:t>
            </a:r>
            <a:endParaRPr lang="ko-KR" dirty="0" err="1"/>
          </a:p>
          <a:p>
            <a:pPr marL="575945" lvl="1"/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PERSIST </a:t>
            </a:r>
            <a:r>
              <a:rPr lang="ko-KR" altLang="en-US" dirty="0" err="1">
                <a:cs typeface="lato"/>
              </a:rPr>
              <a:t>mode</a:t>
            </a:r>
            <a:r>
              <a:rPr lang="ko-KR" altLang="en-US" dirty="0">
                <a:cs typeface="lato"/>
              </a:rPr>
              <a:t>,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cs typeface="lato"/>
              </a:rPr>
              <a:t>journal</a:t>
            </a:r>
            <a:r>
              <a:rPr lang="ko-KR" altLang="en-US" dirty="0">
                <a:cs typeface="lato"/>
              </a:rPr>
              <a:t>(.</a:t>
            </a:r>
            <a:r>
              <a:rPr lang="ko-KR" altLang="en-US" dirty="0" err="1">
                <a:cs typeface="lato"/>
              </a:rPr>
              <a:t>db-journal</a:t>
            </a:r>
            <a:r>
              <a:rPr lang="ko-KR" altLang="en-US" dirty="0">
                <a:cs typeface="lato"/>
              </a:rPr>
              <a:t>)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lightly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because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written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whole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barely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grew</a:t>
            </a:r>
            <a:br>
              <a:rPr lang="ko-KR" altLang="en-US" dirty="0">
                <a:cs typeface="lato"/>
              </a:rPr>
            </a:br>
            <a:r>
              <a:rPr lang="ko-KR" altLang="en-US" dirty="0">
                <a:cs typeface="lato"/>
              </a:rPr>
              <a:t>DB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badly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because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concurrent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frequent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growth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multiple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db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WAL </a:t>
            </a:r>
            <a:r>
              <a:rPr lang="ko-KR" altLang="en-US" dirty="0" err="1">
                <a:cs typeface="lato"/>
              </a:rPr>
              <a:t>mode</a:t>
            </a:r>
            <a:r>
              <a:rPr lang="ko-KR" altLang="en-US" dirty="0">
                <a:cs typeface="lato"/>
              </a:rPr>
              <a:t>,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cs typeface="lato"/>
              </a:rPr>
              <a:t>journal</a:t>
            </a:r>
            <a:r>
              <a:rPr lang="ko-KR" altLang="en-US" dirty="0">
                <a:cs typeface="lato"/>
              </a:rPr>
              <a:t>(.</a:t>
            </a:r>
            <a:r>
              <a:rPr lang="ko-KR" altLang="en-US" dirty="0" err="1">
                <a:cs typeface="lato"/>
              </a:rPr>
              <a:t>db-wal</a:t>
            </a:r>
            <a:r>
              <a:rPr lang="ko-KR" altLang="en-US" dirty="0">
                <a:cs typeface="lato"/>
              </a:rPr>
              <a:t>)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badly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because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same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reason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above</a:t>
            </a:r>
            <a:br>
              <a:rPr lang="ko-KR" altLang="en-US" dirty="0">
                <a:cs typeface="lato"/>
              </a:rPr>
            </a:br>
            <a:r>
              <a:rPr lang="ko-KR" altLang="en-US" dirty="0">
                <a:cs typeface="lato"/>
              </a:rPr>
              <a:t>DB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lightly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because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batch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writes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7496F-A577-4B33-B972-8EB7A054B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817CF3E-B125-498F-AC16-FC5E1A95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57" y="4213229"/>
            <a:ext cx="7151224" cy="23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5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0AE8C-1AEB-4736-9B0B-B8208CEA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Defragmentation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9F71C-0B9E-4EC4-A475-176B12C8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Conventional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defragmentation</a:t>
            </a:r>
            <a:r>
              <a:rPr lang="ko-KR" altLang="en-US" dirty="0">
                <a:cs typeface="lato"/>
              </a:rPr>
              <a:t> (e4defrag)</a:t>
            </a:r>
          </a:p>
          <a:p>
            <a:pPr marL="575945" lvl="1"/>
            <a:r>
              <a:rPr lang="ko-KR" altLang="en-US" dirty="0" err="1">
                <a:cs typeface="lato"/>
              </a:rPr>
              <a:t>Copy-based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Find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extents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possible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re-locate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extents</a:t>
            </a:r>
          </a:p>
          <a:p>
            <a:pPr marL="575945" lvl="1"/>
            <a:r>
              <a:rPr lang="ko-KR" altLang="en-US" dirty="0" err="1">
                <a:cs typeface="lato"/>
              </a:rPr>
              <a:t>Ideal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DoF</a:t>
            </a:r>
          </a:p>
          <a:p>
            <a:pPr marL="575945" lvl="1"/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still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value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than</a:t>
            </a:r>
            <a:r>
              <a:rPr lang="ko-KR" altLang="en-US" dirty="0">
                <a:cs typeface="lato"/>
              </a:rPr>
              <a:t> 1 </a:t>
            </a:r>
            <a:r>
              <a:rPr lang="ko-KR" altLang="en-US" dirty="0" err="1">
                <a:cs typeface="lato"/>
              </a:rPr>
              <a:t>after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e4defrag </a:t>
            </a:r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e4defrag </a:t>
            </a:r>
            <a:r>
              <a:rPr lang="ko-KR" altLang="en-US" dirty="0" err="1">
                <a:cs typeface="lato"/>
              </a:rPr>
              <a:t>cannot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find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sufficiently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extent</a:t>
            </a:r>
          </a:p>
          <a:p>
            <a:pPr marL="347345" lvl="1" indent="0">
              <a:buNone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DED35-08A3-41F6-B171-61BE4BD9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26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7DA9E-E17F-4FFF-9D2E-1C192976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494A4-46E1-434F-A189-A758465B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measurement</a:t>
            </a:r>
            <a:endParaRPr lang="ko-KR"/>
          </a:p>
          <a:p>
            <a:pPr marL="575945" lvl="1"/>
            <a:r>
              <a:rPr lang="ko-KR" altLang="en-US" dirty="0" err="1">
                <a:cs typeface="lato"/>
              </a:rPr>
              <a:t>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smartphones</a:t>
            </a:r>
          </a:p>
          <a:p>
            <a:pPr marL="575945" lvl="1"/>
            <a:r>
              <a:rPr lang="ko-KR" altLang="en-US" dirty="0" err="1">
                <a:cs typeface="lato"/>
              </a:rPr>
              <a:t>Identified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closely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related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access</a:t>
            </a:r>
            <a:r>
              <a:rPr lang="ko-KR" altLang="en-US" dirty="0">
                <a:cs typeface="lato"/>
              </a:rPr>
              <a:t> &amp; </a:t>
            </a:r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behaviors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Designed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AutoAge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tool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systematically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ages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reproducible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manner</a:t>
            </a:r>
            <a:endParaRPr lang="ko-KR"/>
          </a:p>
          <a:p>
            <a:r>
              <a:rPr lang="ko-KR" altLang="en-US" dirty="0" err="1">
                <a:cs typeface="lato"/>
              </a:rPr>
              <a:t>Evaluation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performance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impact</a:t>
            </a:r>
            <a:endParaRPr lang="ko-KR"/>
          </a:p>
          <a:p>
            <a:pPr marL="575945" lvl="1"/>
            <a:r>
              <a:rPr lang="ko-KR" altLang="en-US" dirty="0" err="1">
                <a:cs typeface="lato"/>
              </a:rPr>
              <a:t>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impacts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user-perceive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latencies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Launching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installing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query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processing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dirty="0" err="1">
                <a:ea typeface="+mn-lt"/>
                <a:cs typeface="+mn-lt"/>
              </a:rPr>
              <a:t>Fragmentation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treatment</a:t>
            </a:r>
          </a:p>
          <a:p>
            <a:pPr marL="575945" lvl="1">
              <a:buFont typeface="Arial,Sans-Serif" panose="020B0604020202020204" pitchFamily="34" charset="0"/>
            </a:pPr>
            <a:r>
              <a:rPr lang="ko-KR" dirty="0">
                <a:ea typeface="+mn-lt"/>
                <a:cs typeface="+mn-lt"/>
              </a:rPr>
              <a:t>The </a:t>
            </a:r>
            <a:r>
              <a:rPr lang="ko-KR" dirty="0" err="1">
                <a:ea typeface="+mn-lt"/>
                <a:cs typeface="+mn-lt"/>
              </a:rPr>
              <a:t>efficacy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limitation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existing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methods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fragmentation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treatment</a:t>
            </a:r>
            <a:endParaRPr lang="en-US" altLang="ko-KR" dirty="0" err="1">
              <a:ea typeface="+mn-lt"/>
              <a:cs typeface="+mn-lt"/>
            </a:endParaRPr>
          </a:p>
          <a:p>
            <a:pPr marL="575945" lvl="1">
              <a:buFont typeface="Arial,Sans-Serif" panose="020B0604020202020204" pitchFamily="34" charset="0"/>
            </a:pPr>
            <a:r>
              <a:rPr lang="ko-KR" dirty="0" err="1">
                <a:ea typeface="+mn-lt"/>
                <a:cs typeface="+mn-lt"/>
              </a:rPr>
              <a:t>Space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allocation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persistent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journal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file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defragmentation</a:t>
            </a:r>
            <a:endParaRPr lang="ko-KR" dirty="0" err="1"/>
          </a:p>
          <a:p>
            <a:pPr marL="0" indent="0">
              <a:buNone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3A311-A69A-415F-BE00-F96EAA29B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74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0AE8C-1AEB-4736-9B0B-B8208CEA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Defragmentation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9F71C-0B9E-4EC4-A475-176B12C8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Conventional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defragmentation</a:t>
            </a:r>
            <a:r>
              <a:rPr lang="ko-KR" altLang="en-US" dirty="0">
                <a:cs typeface="lato"/>
              </a:rPr>
              <a:t> (e4defrag)</a:t>
            </a:r>
          </a:p>
          <a:p>
            <a:pPr marL="575945" lvl="1"/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low</a:t>
            </a:r>
            <a:r>
              <a:rPr lang="ko-KR" altLang="en-US" dirty="0">
                <a:cs typeface="lato"/>
              </a:rPr>
              <a:t>, e4defrag </a:t>
            </a:r>
            <a:r>
              <a:rPr lang="ko-KR" altLang="en-US" dirty="0" err="1">
                <a:cs typeface="lato"/>
              </a:rPr>
              <a:t>eliminated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E4defrag </a:t>
            </a:r>
            <a:r>
              <a:rPr lang="ko-KR" altLang="en-US" dirty="0" err="1">
                <a:cs typeface="lato"/>
              </a:rPr>
              <a:t>decreased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average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by</a:t>
            </a:r>
            <a:r>
              <a:rPr lang="ko-KR" altLang="en-US" dirty="0">
                <a:cs typeface="lato"/>
              </a:rPr>
              <a:t> ½ </a:t>
            </a:r>
            <a:r>
              <a:rPr lang="ko-KR" altLang="en-US" dirty="0" err="1">
                <a:cs typeface="lato"/>
              </a:rPr>
              <a:t>compared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10 </a:t>
            </a:r>
            <a:r>
              <a:rPr lang="ko-KR" altLang="en-US" dirty="0" err="1">
                <a:cs typeface="lato"/>
              </a:rPr>
              <a:t>threads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347345" lvl="1" indent="0">
              <a:buNone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DED35-08A3-41F6-B171-61BE4BD9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96739A05-4973-47DF-B523-669B18AD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4" y="3431372"/>
            <a:ext cx="8202592" cy="26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9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0AE8C-1AEB-4736-9B0B-B8208CEA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Defragmentation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9F71C-0B9E-4EC4-A475-176B12C8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Copyless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defragmentation</a:t>
            </a:r>
            <a:endParaRPr lang="ko-KR" dirty="0" err="1"/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copying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introduces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extra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stress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Janusd</a:t>
            </a:r>
          </a:p>
          <a:p>
            <a:pPr marL="575945" lvl="1"/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flash-based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</a:p>
          <a:p>
            <a:pPr marL="575945" lvl="1"/>
            <a:r>
              <a:rPr lang="ko-KR" altLang="en-US" dirty="0" err="1">
                <a:cs typeface="lato"/>
              </a:rPr>
              <a:t>Exploit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existing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logical-to-physical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mapping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firmware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layer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inside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</a:p>
          <a:p>
            <a:pPr marL="575945" lvl="1"/>
            <a:r>
              <a:rPr lang="ko-KR" altLang="en-US" dirty="0" err="1">
                <a:cs typeface="lato"/>
              </a:rPr>
              <a:t>Remap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existing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flash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memory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from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logical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addresses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continuous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ones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Modifies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mapping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information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inside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</a:p>
          <a:p>
            <a:pPr marL="575945" lvl="1"/>
            <a:r>
              <a:rPr lang="ko-KR" altLang="en-US" dirty="0" err="1">
                <a:cs typeface="lato"/>
              </a:rPr>
              <a:t>No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copying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347345" lvl="1" indent="0">
              <a:buNone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DED35-08A3-41F6-B171-61BE4BD9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436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8BC45-CDB7-4610-A598-09AF8877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Defragmentation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BE550-7A65-476B-A081-B6D46A3E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Janusd</a:t>
            </a: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same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average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values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e4defrag</a:t>
            </a:r>
          </a:p>
          <a:p>
            <a:pPr marL="575945" lvl="1"/>
            <a:r>
              <a:rPr lang="ko-KR" altLang="en-US" dirty="0" err="1">
                <a:cs typeface="lato"/>
              </a:rPr>
              <a:t>Janusd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same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logic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of e4defrag</a:t>
            </a:r>
          </a:p>
          <a:p>
            <a:pPr marL="575945" lvl="1"/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stress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reduction</a:t>
            </a:r>
            <a:r>
              <a:rPr lang="ko-KR" altLang="en-US" dirty="0">
                <a:cs typeface="lato"/>
              </a:rPr>
              <a:t>: 98% </a:t>
            </a:r>
            <a:r>
              <a:rPr lang="ko-KR" altLang="en-US" dirty="0" err="1">
                <a:cs typeface="lato"/>
              </a:rPr>
              <a:t>fewer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flash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than</a:t>
            </a:r>
            <a:r>
              <a:rPr lang="ko-KR" altLang="en-US" dirty="0">
                <a:cs typeface="lato"/>
              </a:rPr>
              <a:t> e4defrag </a:t>
            </a:r>
            <a:r>
              <a:rPr lang="ko-KR" altLang="en-US" dirty="0" err="1">
                <a:cs typeface="lato"/>
              </a:rPr>
              <a:t>did</a:t>
            </a:r>
            <a:r>
              <a:rPr lang="ko-KR" altLang="en-US" dirty="0">
                <a:cs typeface="lato"/>
              </a:rPr>
              <a:t>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4759F-6402-4BAC-AA43-9B95B0B07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EBC071-F807-4351-8E43-C77CD448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4" y="3431372"/>
            <a:ext cx="8202592" cy="26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95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C121C-F126-4930-A993-183AC3D1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3630E-D976-4F44-B95D-D21B24A2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Examined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severe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devices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negatively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impacted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user-perceived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latencies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increased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frequency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defraded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device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mapping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cache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efficiency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Evaluated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existing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methods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treatment</a:t>
            </a:r>
          </a:p>
          <a:p>
            <a:pPr marL="575945" lvl="1"/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defragmentation</a:t>
            </a:r>
            <a:r>
              <a:rPr lang="ko-KR" altLang="en-US" dirty="0">
                <a:cs typeface="lato"/>
              </a:rPr>
              <a:t> (</a:t>
            </a:r>
            <a:r>
              <a:rPr lang="ko-KR" altLang="en-US" dirty="0" err="1">
                <a:cs typeface="lato"/>
              </a:rPr>
              <a:t>conventional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copyless</a:t>
            </a:r>
            <a:r>
              <a:rPr lang="ko-KR" altLang="en-US" dirty="0">
                <a:cs typeface="lato"/>
              </a:rPr>
              <a:t>)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useful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write-once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</a:p>
          <a:p>
            <a:pPr marL="575945" lvl="1"/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allocation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effective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SQLite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83DA6-0A66-460E-A3AF-300815217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82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9961F-CB17-47FF-8B2B-B7A0D2D5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 Systems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4B25-FBDB-4718-9BB6-F148B858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contents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entirely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contiguously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Amplifies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disk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seek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frequency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Degrades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performance</a:t>
            </a:r>
            <a:r>
              <a:rPr lang="ko-KR" altLang="en-US" dirty="0">
                <a:cs typeface="lato"/>
              </a:rPr>
              <a:t> of HDD </a:t>
            </a:r>
            <a:r>
              <a:rPr lang="ko-KR" altLang="en-US" dirty="0" err="1">
                <a:cs typeface="lato"/>
              </a:rPr>
              <a:t>storage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systems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deletion</a:t>
            </a:r>
          </a:p>
          <a:p>
            <a:pPr marL="575945" lvl="1"/>
            <a:r>
              <a:rPr lang="ko-KR" altLang="en-US" dirty="0" err="1">
                <a:cs typeface="lato"/>
              </a:rPr>
              <a:t>Leaves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non-contiguous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A5A4-F01C-4FCD-9F78-92DEE5FBB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5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9961F-CB17-47FF-8B2B-B7A0D2D5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Fragmentation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 Systems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4B25-FBDB-4718-9BB6-F148B858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SSDs</a:t>
            </a:r>
          </a:p>
          <a:p>
            <a:pPr marL="575945" lvl="1"/>
            <a:r>
              <a:rPr lang="ko-KR" altLang="en-US" b="1" dirty="0" err="1">
                <a:cs typeface="lato"/>
              </a:rPr>
              <a:t>Common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belief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little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effect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SSDs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but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harmful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SSD </a:t>
            </a:r>
            <a:r>
              <a:rPr lang="ko-KR" altLang="en-US" dirty="0" err="1">
                <a:cs typeface="lato"/>
              </a:rPr>
              <a:t>lifespan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Conway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al</a:t>
            </a:r>
            <a:r>
              <a:rPr lang="ko-KR" altLang="en-US" dirty="0">
                <a:cs typeface="lato"/>
              </a:rPr>
              <a:t>. </a:t>
            </a:r>
            <a:r>
              <a:rPr lang="ko-KR" altLang="en-US" dirty="0" err="1">
                <a:cs typeface="lato"/>
              </a:rPr>
              <a:t>Observed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read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performance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servers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could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severly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degrade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due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poor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layouts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hard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disks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SSDs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study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they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found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serious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problem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smartphones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A5A4-F01C-4FCD-9F78-92DEE5FBB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5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C1ABA-277D-40B8-8686-3DF0969A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Defragmentation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444EA-938C-4D28-AA3F-2B5FA2D0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E4defrag</a:t>
            </a:r>
          </a:p>
          <a:p>
            <a:pPr marL="575945" lvl="1"/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tool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Ext4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</a:p>
          <a:p>
            <a:pPr marL="575945" lvl="1"/>
            <a:r>
              <a:rPr lang="ko-KR" altLang="en-US" dirty="0" err="1">
                <a:cs typeface="lato"/>
              </a:rPr>
              <a:t>Creates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sequential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donor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copies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from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donor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Based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data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copying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b="1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077B1-7F70-4F20-8A06-84B54F9CC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3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F5DB-9F46-4D3F-B0D4-326EE61B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Empirical</a:t>
            </a:r>
            <a:r>
              <a:rPr lang="ko-KR" altLang="en-US" dirty="0"/>
              <a:t> </a:t>
            </a:r>
            <a:r>
              <a:rPr lang="ko-KR" altLang="en-US" dirty="0" err="1"/>
              <a:t>Study</a:t>
            </a:r>
            <a:r>
              <a:rPr lang="ko-KR" altLang="en-US" dirty="0"/>
              <a:t> of </a:t>
            </a:r>
            <a:r>
              <a:rPr lang="ko-KR" altLang="en-US" dirty="0" err="1"/>
              <a:t>Real</a:t>
            </a:r>
            <a:r>
              <a:rPr lang="ko-KR" altLang="en-US" dirty="0"/>
              <a:t> </a:t>
            </a:r>
            <a:r>
              <a:rPr lang="ko-KR" altLang="en-US" dirty="0" err="1"/>
              <a:t>Smartphones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440A7-7631-46A8-8677-64F09E84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Setup</a:t>
            </a:r>
          </a:p>
          <a:p>
            <a:pPr marL="575945" lvl="1"/>
            <a:r>
              <a:rPr lang="ko-KR" altLang="en-US" dirty="0" err="1">
                <a:cs typeface="lato"/>
              </a:rPr>
              <a:t>Daily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</a:t>
            </a:r>
            <a:r>
              <a:rPr lang="ko-KR" altLang="en-US" dirty="0">
                <a:cs typeface="lato"/>
              </a:rPr>
              <a:t> – </a:t>
            </a:r>
            <a:r>
              <a:rPr lang="ko-KR" altLang="en-US" dirty="0" err="1">
                <a:cs typeface="lato"/>
              </a:rPr>
              <a:t>including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Facebook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Twitter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Chrome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Gmail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Camera</a:t>
            </a:r>
            <a:r>
              <a:rPr lang="ko-KR" altLang="en-US" dirty="0">
                <a:cs typeface="lato"/>
              </a:rPr>
              <a:t>, Google </a:t>
            </a:r>
            <a:r>
              <a:rPr lang="ko-KR" altLang="en-US" dirty="0" err="1">
                <a:cs typeface="lato"/>
              </a:rPr>
              <a:t>Earth</a:t>
            </a:r>
            <a:endParaRPr lang="ko-KR" altLang="en-US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2D8FB-3EB3-4030-938B-E93A8367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54ADDA0-31AA-4C06-BF8D-1FEEA706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9" y="2702115"/>
            <a:ext cx="10160643" cy="32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9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F5DB-9F46-4D3F-B0D4-326EE61B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Empirical</a:t>
            </a:r>
            <a:r>
              <a:rPr lang="ko-KR" altLang="en-US" dirty="0"/>
              <a:t> </a:t>
            </a:r>
            <a:r>
              <a:rPr lang="ko-KR" altLang="en-US" dirty="0" err="1"/>
              <a:t>Study</a:t>
            </a:r>
            <a:r>
              <a:rPr lang="ko-KR" altLang="en-US" dirty="0"/>
              <a:t> of </a:t>
            </a:r>
            <a:r>
              <a:rPr lang="ko-KR" altLang="en-US" dirty="0" err="1"/>
              <a:t>Real</a:t>
            </a:r>
            <a:r>
              <a:rPr lang="ko-KR" altLang="en-US" dirty="0"/>
              <a:t> </a:t>
            </a:r>
            <a:r>
              <a:rPr lang="ko-KR" altLang="en-US" dirty="0" err="1"/>
              <a:t>Smartphones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440A7-7631-46A8-8677-64F09E84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Degree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(</a:t>
            </a:r>
            <a:r>
              <a:rPr lang="ko-KR" altLang="en-US" dirty="0" err="1">
                <a:cs typeface="lato"/>
              </a:rPr>
              <a:t>DoF</a:t>
            </a:r>
            <a:r>
              <a:rPr lang="ko-KR" altLang="en-US" dirty="0">
                <a:cs typeface="lato"/>
              </a:rPr>
              <a:t>)</a:t>
            </a:r>
          </a:p>
          <a:p>
            <a:pPr marL="575945" lvl="1"/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major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evaluation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metric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i="1" dirty="0">
                <a:cs typeface="lato"/>
              </a:rPr>
              <a:t>{The </a:t>
            </a:r>
            <a:r>
              <a:rPr lang="ko-KR" altLang="en-US" b="1" i="1" dirty="0" err="1">
                <a:cs typeface="lato"/>
              </a:rPr>
              <a:t>number</a:t>
            </a:r>
            <a:r>
              <a:rPr lang="ko-KR" altLang="en-US" i="1" dirty="0">
                <a:cs typeface="lato"/>
              </a:rPr>
              <a:t> of </a:t>
            </a:r>
            <a:r>
              <a:rPr lang="ko-KR" altLang="en-US" i="1" dirty="0" err="1">
                <a:cs typeface="lato"/>
              </a:rPr>
              <a:t>extents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allocated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to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the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file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b="1" i="1" dirty="0" err="1">
                <a:cs typeface="lato"/>
              </a:rPr>
              <a:t>x</a:t>
            </a:r>
            <a:r>
              <a:rPr lang="ko-KR" altLang="en-US" i="1" dirty="0">
                <a:cs typeface="lato"/>
              </a:rPr>
              <a:t>} / {The </a:t>
            </a:r>
            <a:r>
              <a:rPr lang="ko-KR" altLang="en-US" b="1" i="1" dirty="0" err="1">
                <a:cs typeface="lato"/>
              </a:rPr>
              <a:t>ideal</a:t>
            </a:r>
            <a:r>
              <a:rPr lang="ko-KR" altLang="en-US" b="1" i="1" dirty="0">
                <a:cs typeface="lato"/>
              </a:rPr>
              <a:t> </a:t>
            </a:r>
            <a:r>
              <a:rPr lang="ko-KR" altLang="en-US" b="1" i="1" dirty="0" err="1">
                <a:cs typeface="lato"/>
              </a:rPr>
              <a:t>number</a:t>
            </a:r>
            <a:r>
              <a:rPr lang="ko-KR" altLang="en-US" i="1" dirty="0">
                <a:cs typeface="lato"/>
              </a:rPr>
              <a:t> of </a:t>
            </a:r>
            <a:r>
              <a:rPr lang="ko-KR" altLang="en-US" i="1" dirty="0" err="1">
                <a:cs typeface="lato"/>
              </a:rPr>
              <a:t>extents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necessary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for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the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file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b="1" i="1" dirty="0" err="1">
                <a:cs typeface="lato"/>
              </a:rPr>
              <a:t>x</a:t>
            </a:r>
            <a:r>
              <a:rPr lang="ko-KR" altLang="en-US" i="1" dirty="0">
                <a:cs typeface="lato"/>
              </a:rPr>
              <a:t>}</a:t>
            </a:r>
          </a:p>
          <a:p>
            <a:pPr marL="575945" lvl="1"/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single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extent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cover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>
                <a:cs typeface="lato"/>
              </a:rPr>
              <a:t>128MB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Ext4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Fragment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Size</a:t>
            </a:r>
            <a:r>
              <a:rPr lang="ko-KR" altLang="en-US" dirty="0">
                <a:cs typeface="lato"/>
              </a:rPr>
              <a:t> (FS)</a:t>
            </a:r>
          </a:p>
          <a:p>
            <a:pPr marL="575945" lvl="1"/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performance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cs typeface="lato"/>
              </a:rPr>
              <a:t>impact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small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ones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2D8FB-3EB3-4030-938B-E93A8367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8A33365-B258-4165-A9E5-129A75DD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501" y="2998023"/>
            <a:ext cx="3977832" cy="29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6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F5DB-9F46-4D3F-B0D4-326EE61B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Empirical</a:t>
            </a:r>
            <a:r>
              <a:rPr lang="ko-KR" altLang="en-US" dirty="0"/>
              <a:t> </a:t>
            </a:r>
            <a:r>
              <a:rPr lang="ko-KR" altLang="en-US" dirty="0" err="1"/>
              <a:t>Study</a:t>
            </a:r>
            <a:r>
              <a:rPr lang="ko-KR" altLang="en-US" dirty="0"/>
              <a:t> of </a:t>
            </a:r>
            <a:r>
              <a:rPr lang="ko-KR" altLang="en-US" dirty="0" err="1"/>
              <a:t>Real</a:t>
            </a:r>
            <a:r>
              <a:rPr lang="ko-KR" altLang="en-US" dirty="0"/>
              <a:t> </a:t>
            </a:r>
            <a:r>
              <a:rPr lang="ko-KR" altLang="en-US" dirty="0" err="1"/>
              <a:t>Smartphones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440A7-7631-46A8-8677-64F09E84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snapshot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analysis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b="1" dirty="0" err="1">
                <a:cs typeface="lato"/>
              </a:rPr>
              <a:t>higher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the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file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system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space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utilization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was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br>
              <a:rPr lang="ko-KR" altLang="en-US" dirty="0">
                <a:cs typeface="lato"/>
              </a:rPr>
            </a:br>
            <a:r>
              <a:rPr lang="ko-KR" altLang="en-US" i="1" dirty="0">
                <a:cs typeface="lato"/>
              </a:rPr>
              <a:t>N5 (</a:t>
            </a:r>
            <a:r>
              <a:rPr lang="ko-KR" altLang="en-US" i="1" dirty="0" err="1">
                <a:cs typeface="lato"/>
              </a:rPr>
              <a:t>high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space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utilization</a:t>
            </a:r>
            <a:r>
              <a:rPr lang="ko-KR" altLang="en-US" i="1" dirty="0">
                <a:cs typeface="lato"/>
              </a:rPr>
              <a:t>: 93%)</a:t>
            </a:r>
          </a:p>
          <a:p>
            <a:pPr marL="575945" lvl="1"/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older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smartphones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tend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fragmented</a:t>
            </a:r>
            <a:br>
              <a:rPr lang="ko-KR" altLang="en-US" dirty="0">
                <a:cs typeface="lato"/>
              </a:rPr>
            </a:br>
            <a:r>
              <a:rPr lang="ko-KR" altLang="en-US" i="1" dirty="0">
                <a:cs typeface="lato"/>
              </a:rPr>
              <a:t>S3 (2 </a:t>
            </a:r>
            <a:r>
              <a:rPr lang="ko-KR" altLang="en-US" i="1" dirty="0" err="1">
                <a:cs typeface="lato"/>
              </a:rPr>
              <a:t>years</a:t>
            </a:r>
            <a:r>
              <a:rPr lang="ko-KR" altLang="en-US" i="1" dirty="0">
                <a:cs typeface="lato"/>
              </a:rPr>
              <a:t>), N6 and P7 (</a:t>
            </a:r>
            <a:r>
              <a:rPr lang="ko-KR" altLang="en-US" i="1" dirty="0" err="1">
                <a:cs typeface="lato"/>
              </a:rPr>
              <a:t>no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more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than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one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year</a:t>
            </a:r>
            <a:r>
              <a:rPr lang="ko-KR" altLang="en-US" i="1" dirty="0">
                <a:cs typeface="lato"/>
              </a:rPr>
              <a:t>)</a:t>
            </a:r>
          </a:p>
          <a:p>
            <a:pPr marL="575945" lvl="1"/>
            <a:endParaRPr lang="ko-KR" altLang="en-US" b="1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2D8FB-3EB3-4030-938B-E93A8367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47C0E48-DA68-49DF-B109-4716EC07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54" y="3499336"/>
            <a:ext cx="8868136" cy="29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와이드스크린</PresentationFormat>
  <Paragraphs>21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Introduction</vt:lpstr>
      <vt:lpstr>Introduction</vt:lpstr>
      <vt:lpstr>Fragmentation in File Systems</vt:lpstr>
      <vt:lpstr>Fragmentation in File Systems</vt:lpstr>
      <vt:lpstr>File Defragmentation</vt:lpstr>
      <vt:lpstr>A Empirical Study of Real Smartphones</vt:lpstr>
      <vt:lpstr>A Empirical Study of Real Smartphones</vt:lpstr>
      <vt:lpstr>A Empirical Study of Real Smartphones</vt:lpstr>
      <vt:lpstr>A Empirical Study of Real Smartphones</vt:lpstr>
      <vt:lpstr>File Fragmentation Reproduction</vt:lpstr>
      <vt:lpstr>File Fragmentation Reproduction</vt:lpstr>
      <vt:lpstr>File Fragmentation Reproduction</vt:lpstr>
      <vt:lpstr>File Fragmentation Reproduction</vt:lpstr>
      <vt:lpstr>File Fragmentation Reproduction</vt:lpstr>
      <vt:lpstr>File Fragmentation Reproduction</vt:lpstr>
      <vt:lpstr>File Fragmentation Reproduction</vt:lpstr>
      <vt:lpstr>File Fragmentation Reproduction</vt:lpstr>
      <vt:lpstr>Performance Impact</vt:lpstr>
      <vt:lpstr>Performance Impact</vt:lpstr>
      <vt:lpstr>Performance Impact</vt:lpstr>
      <vt:lpstr>Performance Impact</vt:lpstr>
      <vt:lpstr>Causes of Performace Impact</vt:lpstr>
      <vt:lpstr>Causes of Performace Impact</vt:lpstr>
      <vt:lpstr>Causes of Performace Impact</vt:lpstr>
      <vt:lpstr>Fragmentation Treatment</vt:lpstr>
      <vt:lpstr>Fragmentation Treatment</vt:lpstr>
      <vt:lpstr>Fragmentation Treatment</vt:lpstr>
      <vt:lpstr>File Defragmentation</vt:lpstr>
      <vt:lpstr>File Defragmentation</vt:lpstr>
      <vt:lpstr>File Defragmentation</vt:lpstr>
      <vt:lpstr>File Defragmentation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946</cp:revision>
  <dcterms:created xsi:type="dcterms:W3CDTF">2020-03-06T02:35:36Z</dcterms:created>
  <dcterms:modified xsi:type="dcterms:W3CDTF">2022-01-19T03:31:20Z</dcterms:modified>
</cp:coreProperties>
</file>