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33"/>
  </p:notesMasterIdLst>
  <p:sldIdLst>
    <p:sldId id="259" r:id="rId2"/>
    <p:sldId id="298" r:id="rId3"/>
    <p:sldId id="295" r:id="rId4"/>
    <p:sldId id="296" r:id="rId5"/>
    <p:sldId id="299" r:id="rId6"/>
    <p:sldId id="297" r:id="rId7"/>
    <p:sldId id="303" r:id="rId8"/>
    <p:sldId id="304" r:id="rId9"/>
    <p:sldId id="325" r:id="rId10"/>
    <p:sldId id="300" r:id="rId11"/>
    <p:sldId id="305" r:id="rId12"/>
    <p:sldId id="306" r:id="rId13"/>
    <p:sldId id="307" r:id="rId14"/>
    <p:sldId id="308" r:id="rId15"/>
    <p:sldId id="309" r:id="rId16"/>
    <p:sldId id="310" r:id="rId17"/>
    <p:sldId id="301" r:id="rId18"/>
    <p:sldId id="311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02" r:id="rId31"/>
    <p:sldId id="324" r:id="rId32"/>
  </p:sldIdLst>
  <p:sldSz cx="12192000" cy="6858000"/>
  <p:notesSz cx="6858000" cy="9144000"/>
  <p:embeddedFontLst>
    <p:embeddedFont>
      <p:font typeface="lato" panose="020F0502020204030203" pitchFamily="34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  <p:embeddedFont>
      <p:font typeface="맑은 고딕" panose="020B0503020000020004" pitchFamily="50" charset="-127"/>
      <p:regular r:id="rId42"/>
      <p:bold r:id="rId43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990000"/>
    <a:srgbClr val="C00000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FBB9F-4091-B000-EE28-68D9D8396176}" v="247" dt="2021-04-06T06:32:31.588"/>
    <p1510:client id="{C230400B-B903-4D49-9363-47F26C4D8D4F}" v="5934" dt="2022-01-18T10:43:12.1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3946" autoAdjust="0"/>
  </p:normalViewPr>
  <p:slideViewPr>
    <p:cSldViewPr snapToGrid="0" showGuides="1">
      <p:cViewPr varScale="1">
        <p:scale>
          <a:sx n="97" d="100"/>
          <a:sy n="97" d="100"/>
        </p:scale>
        <p:origin x="108" y="306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108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Cheolhyeon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Kwon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/>
                <a:cs typeface="lato"/>
              </a:rPr>
              <a:t>Device-Specific Linux Kernel Optimization</a:t>
            </a:r>
          </a:p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/>
                <a:cs typeface="lato"/>
              </a:rPr>
              <a:t>for Android Smartphones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400" dirty="0" err="1"/>
              <a:t>Pengfei</a:t>
            </a:r>
            <a:r>
              <a:rPr lang="en-US" altLang="ko-KR" sz="2400" dirty="0"/>
              <a:t> Yuan, Yao Guo, </a:t>
            </a:r>
            <a:r>
              <a:rPr lang="en-US" altLang="ko-KR" sz="2400" dirty="0" err="1"/>
              <a:t>Xiangqun</a:t>
            </a:r>
            <a:r>
              <a:rPr lang="en-US" altLang="ko-KR" sz="2400" dirty="0"/>
              <a:t> Chen, and Hong Mei</a:t>
            </a:r>
            <a:endParaRPr lang="en-US" sz="2200" dirty="0">
              <a:ea typeface="+mn-lt"/>
              <a:cs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162617" y="517375"/>
            <a:ext cx="9866804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latinLnBrk="0"/>
            <a:r>
              <a:rPr lang="en-US" altLang="ko-KR" dirty="0"/>
              <a:t>2018 6th IEEE International Conference on Mobile Cloud Computing, Services, and </a:t>
            </a:r>
            <a:r>
              <a:rPr lang="en-US" altLang="ko-KR" dirty="0" err="1"/>
              <a:t>Engineerin</a:t>
            </a:r>
            <a:endParaRPr lang="en-US" altLang="ko-K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3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85093-AE59-4D2C-9ACB-E9D46F43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5F579-D627-42FF-9152-617AD599E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ko-KR" dirty="0"/>
              <a:t>Design and Implementation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84BF54-E6BF-4501-A8D0-0903D2E4F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07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90A17-D9D4-4DD3-AFD6-2B8F02C3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Challenges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3BE071-FCD0-464A-B72B-E1986BDDB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PGO</a:t>
            </a:r>
            <a:r>
              <a:rPr lang="ko-KR" altLang="en-US" dirty="0"/>
              <a:t>를 사용해서 </a:t>
            </a:r>
            <a:r>
              <a:rPr lang="en-US" altLang="ko-KR" dirty="0"/>
              <a:t>Android</a:t>
            </a:r>
            <a:r>
              <a:rPr lang="ko-KR" altLang="en-US" dirty="0"/>
              <a:t> 장치별로 최적화된 </a:t>
            </a:r>
            <a:r>
              <a:rPr lang="en-US" altLang="ko-KR" dirty="0"/>
              <a:t>kernel</a:t>
            </a:r>
            <a:r>
              <a:rPr lang="ko-KR" altLang="en-US" dirty="0"/>
              <a:t>을 구현하기 위해 다음과 같은 기술적 과제가 존재한다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5B9BD5"/>
                </a:solidFill>
              </a:rPr>
              <a:t>Kernel instrumentation</a:t>
            </a:r>
            <a:r>
              <a:rPr lang="en-US" altLang="ko-KR" dirty="0"/>
              <a:t>: Android</a:t>
            </a:r>
            <a:r>
              <a:rPr lang="ko-KR" altLang="en-US" dirty="0"/>
              <a:t> 스마트폰은 일반적으로 레거시 </a:t>
            </a:r>
            <a:r>
              <a:rPr lang="en-US" altLang="ko-KR" dirty="0"/>
              <a:t>Linux</a:t>
            </a:r>
            <a:r>
              <a:rPr lang="ko-KR" altLang="en-US" dirty="0"/>
              <a:t> 버전을 사용한다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kernel</a:t>
            </a:r>
            <a:r>
              <a:rPr lang="ko-KR" altLang="en-US" dirty="0"/>
              <a:t> </a:t>
            </a:r>
            <a:r>
              <a:rPr lang="en-US" altLang="ko-KR" dirty="0"/>
              <a:t>instrumentation support</a:t>
            </a:r>
            <a:r>
              <a:rPr lang="ko-KR" altLang="en-US" dirty="0"/>
              <a:t>를 </a:t>
            </a:r>
            <a:r>
              <a:rPr lang="en-US" altLang="ko-KR" dirty="0"/>
              <a:t>backport </a:t>
            </a:r>
            <a:r>
              <a:rPr lang="ko-KR" altLang="en-US" dirty="0"/>
              <a:t>해야 한다</a:t>
            </a:r>
            <a:r>
              <a:rPr lang="en-US" altLang="ko-KR" dirty="0"/>
              <a:t>. Android</a:t>
            </a:r>
            <a:r>
              <a:rPr lang="ko-KR" altLang="en-US" dirty="0"/>
              <a:t>에서 사용되는</a:t>
            </a:r>
            <a:r>
              <a:rPr lang="en-US" altLang="ko-KR" dirty="0"/>
              <a:t> ARM </a:t>
            </a:r>
            <a:r>
              <a:rPr lang="ko-KR" altLang="en-US" dirty="0"/>
              <a:t>프로세서에서 이를 동작하게 할 필요가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rgbClr val="5B9BD5"/>
                </a:solidFill>
              </a:rPr>
              <a:t>Booting</a:t>
            </a:r>
            <a:r>
              <a:rPr lang="ko-KR" altLang="en-US" dirty="0">
                <a:solidFill>
                  <a:srgbClr val="5B9BD5"/>
                </a:solidFill>
              </a:rPr>
              <a:t> </a:t>
            </a:r>
            <a:r>
              <a:rPr lang="en-US" altLang="ko-KR" dirty="0">
                <a:solidFill>
                  <a:srgbClr val="5B9BD5"/>
                </a:solidFill>
              </a:rPr>
              <a:t>the</a:t>
            </a:r>
            <a:r>
              <a:rPr lang="ko-KR" altLang="en-US" dirty="0">
                <a:solidFill>
                  <a:srgbClr val="5B9BD5"/>
                </a:solidFill>
              </a:rPr>
              <a:t> </a:t>
            </a:r>
            <a:r>
              <a:rPr lang="en-US" altLang="ko-KR" dirty="0">
                <a:solidFill>
                  <a:srgbClr val="5B9BD5"/>
                </a:solidFill>
              </a:rPr>
              <a:t>instrument</a:t>
            </a:r>
            <a:r>
              <a:rPr lang="ko-KR" altLang="en-US" dirty="0">
                <a:solidFill>
                  <a:srgbClr val="5B9BD5"/>
                </a:solidFill>
              </a:rPr>
              <a:t> </a:t>
            </a:r>
            <a:r>
              <a:rPr lang="en-US" altLang="ko-KR" dirty="0">
                <a:solidFill>
                  <a:srgbClr val="5B9BD5"/>
                </a:solidFill>
              </a:rPr>
              <a:t>kernel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Android </a:t>
            </a:r>
            <a:r>
              <a:rPr lang="ko-KR" altLang="en-US" dirty="0"/>
              <a:t>의 부팅</a:t>
            </a:r>
            <a:r>
              <a:rPr lang="en-US" altLang="ko-KR" dirty="0"/>
              <a:t> </a:t>
            </a:r>
            <a:r>
              <a:rPr lang="ko-KR" altLang="en-US" dirty="0"/>
              <a:t>절차는 복잡하고 </a:t>
            </a:r>
            <a:r>
              <a:rPr lang="en-US" altLang="ko-KR" dirty="0"/>
              <a:t>Android bootloader</a:t>
            </a:r>
            <a:r>
              <a:rPr lang="ko-KR" altLang="en-US" dirty="0"/>
              <a:t>는 사유권이 있다</a:t>
            </a:r>
            <a:r>
              <a:rPr lang="en-US" altLang="ko-KR" dirty="0"/>
              <a:t>. </a:t>
            </a:r>
            <a:r>
              <a:rPr lang="ko-KR" altLang="en-US" dirty="0"/>
              <a:t>따라서 부팅 문제를 해결하기 위해 리버스 엔지니어링을 수행해야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rgbClr val="5B9BD5"/>
                </a:solidFill>
              </a:rPr>
              <a:t>Device-specific optimization</a:t>
            </a:r>
            <a:r>
              <a:rPr lang="en-US" altLang="ko-KR" dirty="0"/>
              <a:t>: </a:t>
            </a:r>
            <a:r>
              <a:rPr lang="ko-KR" altLang="en-US" dirty="0"/>
              <a:t>장치별로 </a:t>
            </a:r>
            <a:r>
              <a:rPr lang="en-US" altLang="ko-KR" dirty="0"/>
              <a:t>kernel</a:t>
            </a:r>
            <a:r>
              <a:rPr lang="ko-KR" altLang="en-US" dirty="0"/>
              <a:t>을 최적화 하기 위해 장치별로 </a:t>
            </a:r>
            <a:r>
              <a:rPr lang="en-US" altLang="ko-KR" dirty="0"/>
              <a:t>kernel</a:t>
            </a:r>
            <a:r>
              <a:rPr lang="ko-KR" altLang="en-US" dirty="0"/>
              <a:t> </a:t>
            </a:r>
            <a:r>
              <a:rPr lang="en-US" altLang="ko-KR" dirty="0"/>
              <a:t>feedback </a:t>
            </a:r>
            <a:r>
              <a:rPr lang="ko-KR" altLang="en-US" dirty="0"/>
              <a:t>정보를 수집해야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CE76CD-1A52-4CE7-9C93-F8D9B3CB7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69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B5A00-A8B9-49E1-9EB9-CC81D8A1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 Instrumentation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8A9B5-F345-4493-B0C4-8BF4A2B56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kernel</a:t>
            </a:r>
            <a:r>
              <a:rPr lang="ko-KR" altLang="en-US" dirty="0"/>
              <a:t> </a:t>
            </a:r>
            <a:r>
              <a:rPr lang="en-US" altLang="ko-KR" dirty="0"/>
              <a:t>instrumentation support </a:t>
            </a:r>
            <a:r>
              <a:rPr lang="ko-KR" altLang="en-US" dirty="0"/>
              <a:t>를 </a:t>
            </a:r>
            <a:r>
              <a:rPr lang="en-US" altLang="ko-KR" dirty="0"/>
              <a:t>Linux </a:t>
            </a:r>
            <a:r>
              <a:rPr lang="ko-KR" altLang="en-US" dirty="0"/>
              <a:t>버전에 맞게 </a:t>
            </a:r>
            <a:r>
              <a:rPr lang="en-US" altLang="ko-KR" dirty="0"/>
              <a:t>Backport </a:t>
            </a:r>
            <a:r>
              <a:rPr lang="ko-KR" altLang="en-US" dirty="0"/>
              <a:t>하는 것은 다음과 같이 구성된다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Update of the Linux </a:t>
            </a:r>
            <a:r>
              <a:rPr lang="en-US" altLang="ko-KR" dirty="0" err="1"/>
              <a:t>gcov</a:t>
            </a:r>
            <a:r>
              <a:rPr lang="en-US" altLang="ko-KR" dirty="0"/>
              <a:t> subsystem</a:t>
            </a:r>
          </a:p>
          <a:p>
            <a:pPr lvl="1"/>
            <a:r>
              <a:rPr lang="en-US" altLang="ko-KR" dirty="0" err="1"/>
              <a:t>gcov</a:t>
            </a:r>
            <a:r>
              <a:rPr lang="ko-KR" altLang="en-US" dirty="0"/>
              <a:t>는 </a:t>
            </a:r>
            <a:r>
              <a:rPr lang="en-US" altLang="ko-KR" dirty="0"/>
              <a:t>PGO </a:t>
            </a:r>
            <a:r>
              <a:rPr lang="ko-KR" altLang="en-US" dirty="0"/>
              <a:t>기술에서 요구하는 제어 흐름 계측을 제공한다</a:t>
            </a:r>
            <a:r>
              <a:rPr lang="en-US" altLang="ko-KR" dirty="0"/>
              <a:t>. </a:t>
            </a:r>
            <a:r>
              <a:rPr lang="ko-KR" altLang="en-US" dirty="0"/>
              <a:t>레거시 </a:t>
            </a:r>
            <a:r>
              <a:rPr lang="en-US" altLang="ko-KR" dirty="0"/>
              <a:t>Linux</a:t>
            </a:r>
            <a:r>
              <a:rPr lang="ko-KR" altLang="en-US" dirty="0"/>
              <a:t> 버전은 오직 </a:t>
            </a:r>
            <a:r>
              <a:rPr lang="en-US" altLang="ko-KR" dirty="0"/>
              <a:t>GCC 4.6</a:t>
            </a:r>
            <a:r>
              <a:rPr lang="ko-KR" altLang="en-US" dirty="0"/>
              <a:t>과 이전 버전만 지원하기 때문에 관련된 </a:t>
            </a:r>
            <a:r>
              <a:rPr lang="en-US" altLang="ko-KR" dirty="0"/>
              <a:t>kernel</a:t>
            </a:r>
            <a:r>
              <a:rPr lang="ko-KR" altLang="en-US" dirty="0"/>
              <a:t>을 </a:t>
            </a:r>
            <a:r>
              <a:rPr lang="en-US" altLang="ko-KR" dirty="0"/>
              <a:t>backport </a:t>
            </a:r>
            <a:r>
              <a:rPr lang="ko-KR" altLang="en-US" dirty="0"/>
              <a:t>하고 최신 </a:t>
            </a:r>
            <a:r>
              <a:rPr lang="en-US" altLang="ko-KR" dirty="0"/>
              <a:t>GCC</a:t>
            </a:r>
            <a:r>
              <a:rPr lang="ko-KR" altLang="en-US" dirty="0"/>
              <a:t>를 지원하도록 </a:t>
            </a:r>
            <a:r>
              <a:rPr lang="en-US" altLang="ko-KR" dirty="0" err="1"/>
              <a:t>gocv</a:t>
            </a:r>
            <a:r>
              <a:rPr lang="en-US" altLang="ko-KR" dirty="0"/>
              <a:t> </a:t>
            </a:r>
            <a:r>
              <a:rPr lang="ko-KR" altLang="en-US" dirty="0"/>
              <a:t>시스템을 업데이트한다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 err="1"/>
              <a:t>gcov</a:t>
            </a:r>
            <a:r>
              <a:rPr lang="ko-KR" altLang="en-US" dirty="0"/>
              <a:t>는 </a:t>
            </a:r>
            <a:r>
              <a:rPr lang="ko-KR" altLang="en-US" dirty="0" err="1"/>
              <a:t>범위별</a:t>
            </a:r>
            <a:r>
              <a:rPr lang="ko-KR" altLang="en-US" dirty="0"/>
              <a:t> 소스코드 분석 및 </a:t>
            </a:r>
            <a:r>
              <a:rPr lang="en-US" altLang="ko-KR" dirty="0"/>
              <a:t>profile</a:t>
            </a:r>
            <a:r>
              <a:rPr lang="ko-KR" altLang="en-US" dirty="0"/>
              <a:t> 도구이다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Support  of ARM and ARM64 architecture</a:t>
            </a:r>
          </a:p>
          <a:p>
            <a:pPr lvl="1"/>
            <a:r>
              <a:rPr lang="en-US" altLang="ko-KR" dirty="0"/>
              <a:t>Android</a:t>
            </a:r>
            <a:r>
              <a:rPr lang="ko-KR" altLang="en-US" dirty="0"/>
              <a:t>에서 주로 사용되는 </a:t>
            </a:r>
            <a:r>
              <a:rPr lang="en-US" altLang="ko-KR" dirty="0"/>
              <a:t>ARM </a:t>
            </a:r>
            <a:r>
              <a:rPr lang="ko-KR" altLang="en-US" dirty="0"/>
              <a:t>아키텍처에서 </a:t>
            </a:r>
            <a:r>
              <a:rPr lang="en-US" altLang="ko-KR" dirty="0"/>
              <a:t>kernel</a:t>
            </a:r>
            <a:r>
              <a:rPr lang="ko-KR" altLang="en-US" dirty="0"/>
              <a:t>이 </a:t>
            </a:r>
            <a:r>
              <a:rPr lang="en-US" altLang="ko-KR" dirty="0"/>
              <a:t>instrumenting </a:t>
            </a:r>
            <a:r>
              <a:rPr lang="ko-KR" altLang="en-US" dirty="0"/>
              <a:t>을 지원하도록 </a:t>
            </a:r>
            <a:r>
              <a:rPr lang="en-US" altLang="ko-KR" dirty="0"/>
              <a:t>kernel</a:t>
            </a:r>
            <a:r>
              <a:rPr lang="ko-KR" altLang="en-US" dirty="0"/>
              <a:t> 빌드 시스템을 수정한다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1253A0-CCE2-4128-BEC4-9D2188C53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84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B5A00-A8B9-49E1-9EB9-CC81D8A1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 Instrumentation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8A9B5-F345-4493-B0C4-8BF4A2B56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Support of data flow instrumentation</a:t>
            </a:r>
          </a:p>
          <a:p>
            <a:pPr lvl="1"/>
            <a:r>
              <a:rPr lang="ko-KR" altLang="en-US" dirty="0"/>
              <a:t>제어 흐름 계측 외에도</a:t>
            </a:r>
            <a:r>
              <a:rPr lang="en-US" altLang="ko-KR" dirty="0"/>
              <a:t>, PGO </a:t>
            </a:r>
            <a:r>
              <a:rPr lang="ko-KR" altLang="en-US" dirty="0"/>
              <a:t>기술은 데이터 흐름 </a:t>
            </a:r>
            <a:r>
              <a:rPr lang="en-US" altLang="ko-KR" dirty="0"/>
              <a:t>instrumentation</a:t>
            </a:r>
            <a:r>
              <a:rPr lang="ko-KR" altLang="en-US" dirty="0"/>
              <a:t>을 필요로 하고</a:t>
            </a:r>
            <a:r>
              <a:rPr lang="en-US" altLang="ko-KR" dirty="0"/>
              <a:t>, </a:t>
            </a:r>
            <a:r>
              <a:rPr lang="ko-KR" altLang="en-US" dirty="0"/>
              <a:t>이 부분은 이전 연구에서 진행했다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Fixing compilation errors</a:t>
            </a:r>
          </a:p>
          <a:p>
            <a:pPr lvl="1"/>
            <a:r>
              <a:rPr lang="ko-KR" altLang="en-US" dirty="0"/>
              <a:t>일반적으로 </a:t>
            </a:r>
            <a:r>
              <a:rPr lang="en-US" altLang="ko-KR" dirty="0"/>
              <a:t>Android</a:t>
            </a:r>
            <a:r>
              <a:rPr lang="ko-KR" altLang="en-US" dirty="0"/>
              <a:t>의 </a:t>
            </a:r>
            <a:r>
              <a:rPr lang="en-US" altLang="ko-KR" dirty="0"/>
              <a:t>Linux</a:t>
            </a:r>
            <a:r>
              <a:rPr lang="ko-KR" altLang="en-US" dirty="0"/>
              <a:t> 버전이 일반적으로 오래되었기 때문에 컴파일 에러가 발생한다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이러한 에러를 해결하기 위해 </a:t>
            </a:r>
            <a:r>
              <a:rPr lang="en-US" altLang="ko-KR" dirty="0"/>
              <a:t>kernel</a:t>
            </a:r>
            <a:r>
              <a:rPr lang="ko-KR" altLang="en-US" dirty="0"/>
              <a:t> 소스코드를 수정한다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수정한 소스코드의 라인 수를 나타낸 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1253A0-CCE2-4128-BEC4-9D2188C53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7B5B53-CDAE-4B08-9069-11570B65C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40" y="4636859"/>
            <a:ext cx="4719484" cy="17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43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F0DD2-0FF5-430C-9644-07901DDE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Booting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Instrument</a:t>
            </a:r>
            <a:r>
              <a:rPr lang="ko-KR" altLang="en-US" dirty="0"/>
              <a:t> </a:t>
            </a:r>
            <a:r>
              <a:rPr lang="en-US" altLang="ko-KR" dirty="0"/>
              <a:t>Kernel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Profile</a:t>
            </a:r>
            <a:r>
              <a:rPr lang="ko-KR" altLang="en-US" dirty="0"/>
              <a:t> </a:t>
            </a:r>
            <a:r>
              <a:rPr lang="en-US" altLang="ko-KR" dirty="0"/>
              <a:t>Collection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57C3D5-5295-4550-9B3D-DE1A01726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kernel</a:t>
            </a:r>
            <a:r>
              <a:rPr lang="ko-KR" altLang="en-US" dirty="0"/>
              <a:t>의 </a:t>
            </a:r>
            <a:r>
              <a:rPr lang="en-US" altLang="ko-KR" dirty="0"/>
              <a:t>feedback </a:t>
            </a:r>
            <a:r>
              <a:rPr lang="ko-KR" altLang="en-US" dirty="0"/>
              <a:t>정보를 얻기 위해 </a:t>
            </a:r>
            <a:r>
              <a:rPr lang="en-US" altLang="ko-KR" dirty="0"/>
              <a:t>instrumented kernel</a:t>
            </a:r>
            <a:r>
              <a:rPr lang="ko-KR" altLang="en-US" dirty="0"/>
              <a:t>을 부팅해야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Instrumented kernel</a:t>
            </a:r>
            <a:r>
              <a:rPr lang="ko-KR" altLang="en-US" dirty="0"/>
              <a:t>은 </a:t>
            </a:r>
            <a:r>
              <a:rPr lang="en-US" altLang="ko-KR" dirty="0"/>
              <a:t>`-O2` </a:t>
            </a:r>
            <a:r>
              <a:rPr lang="ko-KR" altLang="en-US" dirty="0"/>
              <a:t>혹은 </a:t>
            </a:r>
            <a:r>
              <a:rPr lang="en-US" altLang="ko-KR" dirty="0"/>
              <a:t>`-Os`</a:t>
            </a:r>
            <a:r>
              <a:rPr lang="ko-KR" altLang="en-US" dirty="0"/>
              <a:t>로 컴파일 된 일반적인 </a:t>
            </a:r>
            <a:r>
              <a:rPr lang="en-US" altLang="ko-KR" dirty="0"/>
              <a:t>kernel</a:t>
            </a:r>
            <a:r>
              <a:rPr lang="ko-KR" altLang="en-US" dirty="0"/>
              <a:t> 이미지보다 너무 크기 때문에 부팅을 실패한다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Linux</a:t>
            </a:r>
            <a:r>
              <a:rPr lang="ko-KR" altLang="en-US" dirty="0"/>
              <a:t> </a:t>
            </a:r>
            <a:r>
              <a:rPr lang="en-US" altLang="ko-KR" dirty="0"/>
              <a:t>kernel</a:t>
            </a:r>
            <a:r>
              <a:rPr lang="ko-KR" altLang="en-US" dirty="0"/>
              <a:t>의 핵심 요소만 </a:t>
            </a:r>
            <a:r>
              <a:rPr lang="en-US" altLang="ko-KR" dirty="0"/>
              <a:t>instrumenting </a:t>
            </a:r>
            <a:r>
              <a:rPr lang="ko-KR" altLang="en-US" dirty="0"/>
              <a:t>함으로써 이미지 크기를 줄일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0965F7-6029-460C-98E8-6F0A88EBF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311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F0DD2-0FF5-430C-9644-07901DDE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Booting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Instrument</a:t>
            </a:r>
            <a:r>
              <a:rPr lang="ko-KR" altLang="en-US" dirty="0"/>
              <a:t> </a:t>
            </a:r>
            <a:r>
              <a:rPr lang="en-US" altLang="ko-KR" dirty="0"/>
              <a:t>Kernel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Profile</a:t>
            </a:r>
            <a:r>
              <a:rPr lang="ko-KR" altLang="en-US" dirty="0"/>
              <a:t> </a:t>
            </a:r>
            <a:r>
              <a:rPr lang="en-US" altLang="ko-KR" dirty="0"/>
              <a:t>Collection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57C3D5-5295-4550-9B3D-DE1A01726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Instrumented </a:t>
            </a:r>
            <a:r>
              <a:rPr lang="ko-KR" altLang="en-US" dirty="0"/>
              <a:t>된 </a:t>
            </a:r>
            <a:r>
              <a:rPr lang="en-US" altLang="ko-KR" dirty="0"/>
              <a:t>kernel</a:t>
            </a:r>
            <a:r>
              <a:rPr lang="ko-KR" altLang="en-US" dirty="0"/>
              <a:t>을 부팅한 후</a:t>
            </a:r>
            <a:r>
              <a:rPr lang="en-US" altLang="ko-KR" dirty="0"/>
              <a:t>, profile</a:t>
            </a:r>
            <a:r>
              <a:rPr lang="ko-KR" altLang="en-US" dirty="0"/>
              <a:t>을 수집했다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Profile </a:t>
            </a:r>
            <a:r>
              <a:rPr lang="ko-KR" altLang="en-US" dirty="0"/>
              <a:t>수집 도구는 쉘 스크립트로 구성되어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스마트폰에서 실행하기 위해 </a:t>
            </a:r>
            <a:r>
              <a:rPr lang="en-US" altLang="ko-KR" dirty="0"/>
              <a:t>Debian</a:t>
            </a:r>
            <a:r>
              <a:rPr lang="ko-KR" altLang="en-US" dirty="0"/>
              <a:t>의 </a:t>
            </a:r>
            <a:r>
              <a:rPr lang="en-US" altLang="ko-KR" dirty="0"/>
              <a:t>‘</a:t>
            </a:r>
            <a:r>
              <a:rPr lang="en-US" altLang="ko-KR" dirty="0" err="1"/>
              <a:t>busybox-statc</a:t>
            </a:r>
            <a:r>
              <a:rPr lang="en-US" altLang="ko-KR" dirty="0"/>
              <a:t>’ </a:t>
            </a:r>
            <a:r>
              <a:rPr lang="ko-KR" altLang="en-US" dirty="0"/>
              <a:t>패키지를 사용했다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Profile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수집하기 위해</a:t>
            </a:r>
            <a:r>
              <a:rPr lang="en-US" altLang="ko-KR" dirty="0"/>
              <a:t>, instrumented </a:t>
            </a:r>
            <a:r>
              <a:rPr lang="ko-KR" altLang="en-US" dirty="0"/>
              <a:t>된 </a:t>
            </a:r>
            <a:r>
              <a:rPr lang="en-US" altLang="ko-KR" dirty="0"/>
              <a:t>kernel</a:t>
            </a:r>
            <a:r>
              <a:rPr lang="ko-KR" altLang="en-US" dirty="0"/>
              <a:t> 위에서</a:t>
            </a:r>
            <a:r>
              <a:rPr lang="en-US" altLang="ko-KR" dirty="0"/>
              <a:t> </a:t>
            </a:r>
            <a:r>
              <a:rPr lang="ko-KR" altLang="en-US" dirty="0"/>
              <a:t>어플리케이션들을 실행했다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0965F7-6029-460C-98E8-6F0A88EBF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3837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A962A-10EA-4548-9C36-05E83DB0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Device-Specific Optimization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9D826F-7FCE-4CBF-BD93-383B1AF94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kernel</a:t>
            </a:r>
            <a:r>
              <a:rPr lang="ko-KR" altLang="en-US" dirty="0"/>
              <a:t> 최적화의 컴파일러 기반 접근은 장치별로 다음과 같은 측면을 따른다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다른 장치는 다른 </a:t>
            </a:r>
            <a:r>
              <a:rPr lang="en-US" altLang="ko-KR" dirty="0"/>
              <a:t>Linux</a:t>
            </a:r>
            <a:r>
              <a:rPr lang="ko-KR" altLang="en-US" dirty="0"/>
              <a:t> 버전과 빌드 구성을 가진다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다른 장치는 </a:t>
            </a:r>
            <a:r>
              <a:rPr lang="en-US" altLang="ko-KR" dirty="0"/>
              <a:t>kernel</a:t>
            </a:r>
            <a:r>
              <a:rPr lang="ko-KR" altLang="en-US" dirty="0"/>
              <a:t> 최적화를 위해 다른 </a:t>
            </a:r>
            <a:r>
              <a:rPr lang="en-US" altLang="ko-KR" dirty="0"/>
              <a:t>GCC </a:t>
            </a:r>
            <a:r>
              <a:rPr lang="ko-KR" altLang="en-US" dirty="0"/>
              <a:t>버전을 사용한다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Profiling </a:t>
            </a:r>
            <a:r>
              <a:rPr lang="ko-KR" altLang="en-US" dirty="0"/>
              <a:t>중에 얻은 정보는 장치별로 다르다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profile-guided </a:t>
            </a:r>
            <a:r>
              <a:rPr lang="ko-KR" altLang="en-US" dirty="0"/>
              <a:t>최적화에 사용된다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kernel</a:t>
            </a:r>
            <a:r>
              <a:rPr lang="ko-KR" altLang="en-US" dirty="0"/>
              <a:t> 최적화에 사용된 상세 컴파일러 옵션은 장치별로 다르다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E5FFB3-4641-4E95-BEDD-2294B47EB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5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85093-AE59-4D2C-9ACB-E9D46F43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5F579-D627-42FF-9152-617AD599E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Design and Implementation</a:t>
            </a:r>
          </a:p>
          <a:p>
            <a:r>
              <a:rPr lang="en-US" altLang="ko-KR" dirty="0"/>
              <a:t>Evaluation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84BF54-E6BF-4501-A8D0-0903D2E4F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928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3A0B3-879B-4388-B7FC-593536D3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Benchmark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4F57D5-7F62-46D8-AA88-62EE5B59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성능을 검증하기 위해 </a:t>
            </a:r>
            <a:r>
              <a:rPr lang="en-US" altLang="ko-KR" dirty="0"/>
              <a:t>OS </a:t>
            </a:r>
            <a:r>
              <a:rPr lang="ko-KR" altLang="en-US" dirty="0"/>
              <a:t>기능을 집중적으로 호출하는 시스템 집약적 벤치마크를 사용해야 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GeekBench</a:t>
            </a:r>
            <a:r>
              <a:rPr lang="en-US" altLang="ko-KR" dirty="0"/>
              <a:t>, AnTuTu </a:t>
            </a:r>
            <a:r>
              <a:rPr lang="ko-KR" altLang="en-US" dirty="0"/>
              <a:t>같은 인기있는 벤치마크는 연산 집약적이다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ko-KR" altLang="en-US" dirty="0" err="1"/>
              <a:t>멀티쓰레딩</a:t>
            </a:r>
            <a:r>
              <a:rPr lang="en-US" altLang="ko-KR" dirty="0"/>
              <a:t>, </a:t>
            </a:r>
            <a:r>
              <a:rPr lang="ko-KR" altLang="en-US" dirty="0"/>
              <a:t>스케줄링</a:t>
            </a:r>
            <a:r>
              <a:rPr lang="en-US" altLang="ko-KR" dirty="0"/>
              <a:t>, </a:t>
            </a:r>
            <a:r>
              <a:rPr lang="ko-KR" altLang="en-US" dirty="0"/>
              <a:t>바인더</a:t>
            </a:r>
            <a:r>
              <a:rPr lang="en-US" altLang="ko-KR" dirty="0"/>
              <a:t>, </a:t>
            </a:r>
            <a:r>
              <a:rPr lang="ko-KR" altLang="en-US" dirty="0"/>
              <a:t>스토리지와 파일 시스템과 같은 핵심 시스템 컴포넌트의 성능을 측정하기 위해 벤치마크를 구현했다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1BC601-9754-41BC-8035-4AB86537A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252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DAFA1-3709-49CA-98A3-219D98384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Multithreading and Task Scheduling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BA381-4D43-4505-881A-14D05EC3D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멀티 </a:t>
            </a:r>
            <a:r>
              <a:rPr lang="ko-KR" altLang="en-US" dirty="0" err="1"/>
              <a:t>쓰레딩과</a:t>
            </a:r>
            <a:r>
              <a:rPr lang="ko-KR" altLang="en-US" dirty="0"/>
              <a:t> 스케줄링의 퍼포먼스를 확인하기 위해 아래의 명령을 반복 수행</a:t>
            </a:r>
            <a:endParaRPr lang="en-US" altLang="ko-KR" dirty="0"/>
          </a:p>
          <a:p>
            <a:pPr lvl="1"/>
            <a:r>
              <a:rPr lang="en-US" altLang="ko-KR" dirty="0"/>
              <a:t>1. ‘</a:t>
            </a:r>
            <a:r>
              <a:rPr lang="en-US" altLang="ko-KR" dirty="0" err="1"/>
              <a:t>java.lang.Thread</a:t>
            </a:r>
            <a:r>
              <a:rPr lang="en-US" altLang="ko-KR" dirty="0"/>
              <a:t>’ </a:t>
            </a:r>
            <a:r>
              <a:rPr lang="ko-KR" altLang="en-US" dirty="0"/>
              <a:t>인스턴스 집합 생성</a:t>
            </a:r>
            <a:endParaRPr lang="en-US" altLang="ko-KR" dirty="0"/>
          </a:p>
          <a:p>
            <a:pPr lvl="1"/>
            <a:r>
              <a:rPr lang="en-US" altLang="ko-KR" dirty="0"/>
              <a:t>2. ‘Thread’</a:t>
            </a:r>
            <a:r>
              <a:rPr lang="ko-KR" altLang="en-US" dirty="0"/>
              <a:t>의 </a:t>
            </a:r>
            <a:r>
              <a:rPr lang="en-US" altLang="ko-KR" dirty="0"/>
              <a:t>‘start’ </a:t>
            </a:r>
            <a:r>
              <a:rPr lang="ko-KR" altLang="en-US" dirty="0"/>
              <a:t>메소드 호출</a:t>
            </a:r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완료를</a:t>
            </a:r>
            <a:r>
              <a:rPr lang="en-US" altLang="ko-KR" dirty="0"/>
              <a:t> </a:t>
            </a:r>
            <a:r>
              <a:rPr lang="ko-KR" altLang="en-US" dirty="0"/>
              <a:t>기다리기 위해 </a:t>
            </a:r>
            <a:r>
              <a:rPr lang="en-US" altLang="ko-KR" dirty="0"/>
              <a:t>‘Thread’</a:t>
            </a:r>
            <a:r>
              <a:rPr lang="ko-KR" altLang="en-US" dirty="0"/>
              <a:t>의 </a:t>
            </a:r>
            <a:r>
              <a:rPr lang="en-US" altLang="ko-KR" dirty="0"/>
              <a:t>join </a:t>
            </a:r>
            <a:r>
              <a:rPr lang="ko-KR" altLang="en-US" dirty="0"/>
              <a:t>메소드 호출 </a:t>
            </a:r>
            <a:endParaRPr lang="en-US" altLang="ko-KR" dirty="0"/>
          </a:p>
          <a:p>
            <a:r>
              <a:rPr lang="ko-KR" altLang="en-US" dirty="0"/>
              <a:t>각 쓰레드는 아래 명령을 반복 수행</a:t>
            </a:r>
            <a:endParaRPr lang="en-US" altLang="ko-KR" dirty="0"/>
          </a:p>
          <a:p>
            <a:pPr lvl="1"/>
            <a:r>
              <a:rPr lang="ko-KR" altLang="en-US" dirty="0"/>
              <a:t>현재 쓰레드의 우선순위를 백그라운드 레벨로 설정하기 위해 </a:t>
            </a:r>
            <a:r>
              <a:rPr lang="en-US" altLang="ko-KR" dirty="0"/>
              <a:t>‘</a:t>
            </a:r>
            <a:r>
              <a:rPr lang="en-US" altLang="ko-KR" dirty="0" err="1"/>
              <a:t>android.os.Process</a:t>
            </a:r>
            <a:r>
              <a:rPr lang="en-US" altLang="ko-KR" dirty="0"/>
              <a:t>’</a:t>
            </a:r>
            <a:r>
              <a:rPr lang="ko-KR" altLang="en-US" dirty="0"/>
              <a:t>의 </a:t>
            </a:r>
            <a:r>
              <a:rPr lang="en-US" altLang="ko-KR" dirty="0"/>
              <a:t>‘</a:t>
            </a:r>
            <a:r>
              <a:rPr lang="en-US" altLang="ko-KR" dirty="0" err="1"/>
              <a:t>setThreadPriority</a:t>
            </a:r>
            <a:r>
              <a:rPr lang="en-US" altLang="ko-KR" dirty="0"/>
              <a:t>’ </a:t>
            </a:r>
            <a:r>
              <a:rPr lang="ko-KR" altLang="en-US" dirty="0"/>
              <a:t>호출</a:t>
            </a:r>
            <a:endParaRPr lang="en-US" altLang="ko-KR" dirty="0"/>
          </a:p>
          <a:p>
            <a:pPr lvl="1"/>
            <a:r>
              <a:rPr lang="en-US" altLang="ko-KR" dirty="0"/>
              <a:t>CPU </a:t>
            </a:r>
            <a:r>
              <a:rPr lang="ko-KR" altLang="en-US" dirty="0"/>
              <a:t>명시적으로 </a:t>
            </a:r>
            <a:r>
              <a:rPr lang="en-US" altLang="ko-KR" dirty="0" err="1"/>
              <a:t>releas</a:t>
            </a:r>
            <a:r>
              <a:rPr lang="ko-KR" altLang="en-US" dirty="0"/>
              <a:t>하고 스케줄링을 발생시키기 위해 </a:t>
            </a:r>
            <a:r>
              <a:rPr lang="en-US" altLang="ko-KR" dirty="0"/>
              <a:t>‘</a:t>
            </a:r>
            <a:r>
              <a:rPr lang="en-US" altLang="ko-KR" dirty="0" err="1"/>
              <a:t>Thread.yield</a:t>
            </a:r>
            <a:r>
              <a:rPr lang="en-US" altLang="ko-KR" dirty="0"/>
              <a:t>’ </a:t>
            </a:r>
            <a:r>
              <a:rPr lang="ko-KR" altLang="en-US" dirty="0"/>
              <a:t>호출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A92594-A0ED-4DB4-A685-63F7A9A4E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23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85093-AE59-4D2C-9ACB-E9D46F43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5F579-D627-42FF-9152-617AD599E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Design and Implementation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84BF54-E6BF-4501-A8D0-0903D2E4F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07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61820-F863-4D06-A899-FC1BCEB2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Binder</a:t>
            </a:r>
            <a:r>
              <a:rPr lang="ko-KR" altLang="en-US" dirty="0"/>
              <a:t> </a:t>
            </a:r>
            <a:r>
              <a:rPr lang="en-US" altLang="ko-KR" dirty="0"/>
              <a:t>IPC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46B41-A641-48F3-834E-4AC1B1DCB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Binder </a:t>
            </a:r>
            <a:r>
              <a:rPr lang="ko-KR" altLang="en-US" dirty="0"/>
              <a:t>는 </a:t>
            </a:r>
            <a:r>
              <a:rPr lang="en-US" altLang="ko-KR" dirty="0"/>
              <a:t>Android</a:t>
            </a:r>
            <a:r>
              <a:rPr lang="ko-KR" altLang="en-US" dirty="0"/>
              <a:t> 시스템의 핵심 컴포넌트이다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시스템 내부 통신에 사용되고</a:t>
            </a:r>
            <a:r>
              <a:rPr lang="en-US" altLang="ko-KR" dirty="0"/>
              <a:t>, </a:t>
            </a:r>
            <a:r>
              <a:rPr lang="ko-KR" altLang="en-US" dirty="0"/>
              <a:t>주로 다른 프로세스에 있는 함수를 사용할 수 있게 해 주는데 이용된다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435AC3-A52A-455F-AF4C-86336742F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EE0E2-60F4-4303-B7D6-EEBAAD8F741A}"/>
              </a:ext>
            </a:extLst>
          </p:cNvPr>
          <p:cNvSpPr txBox="1"/>
          <p:nvPr/>
        </p:nvSpPr>
        <p:spPr>
          <a:xfrm>
            <a:off x="2548218" y="5841178"/>
            <a:ext cx="612289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출처</a:t>
            </a:r>
            <a:r>
              <a:rPr lang="en-US" altLang="ko-KR" sz="900" dirty="0"/>
              <a:t>: </a:t>
            </a:r>
            <a:r>
              <a:rPr lang="ko-KR" altLang="en-US" sz="900" dirty="0"/>
              <a:t>https://alnova2.tistory.com/1107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D1BCBD-2DCF-4EB7-8CC2-B6A5A1A2F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218" y="3429000"/>
            <a:ext cx="5715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683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61820-F863-4D06-A899-FC1BCEB2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Binder</a:t>
            </a:r>
            <a:r>
              <a:rPr lang="ko-KR" altLang="en-US" dirty="0"/>
              <a:t> </a:t>
            </a:r>
            <a:r>
              <a:rPr lang="en-US" altLang="ko-KR" dirty="0"/>
              <a:t>IPC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46B41-A641-48F3-834E-4AC1B1DCB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Binder </a:t>
            </a:r>
            <a:r>
              <a:rPr lang="ko-KR" altLang="en-US" dirty="0"/>
              <a:t>의 성능을 검증하기 위해 두 개의 벤치마크 어플리케이션을 구현했다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하나는 백그라운드 서비스를 실행한다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하나는 포그라운드에서 벤치마크 결과를 보여준다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어플리케이션은 </a:t>
            </a:r>
            <a:r>
              <a:rPr lang="en-US" altLang="ko-KR" dirty="0"/>
              <a:t>Binder IPC</a:t>
            </a:r>
            <a:r>
              <a:rPr lang="ko-KR" altLang="en-US" dirty="0"/>
              <a:t>를 통해 </a:t>
            </a:r>
            <a:r>
              <a:rPr lang="ko-KR" altLang="en-US" dirty="0" err="1"/>
              <a:t>의사소통한다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435AC3-A52A-455F-AF4C-86336742F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1063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F44A9-CA77-49A1-88BB-DFAB605B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B7945-CF1D-4748-87D1-15A517D30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스토리지와 파일시스템 성능을 측정하기 위해 </a:t>
            </a:r>
            <a:r>
              <a:rPr lang="en-US" altLang="ko-KR" dirty="0"/>
              <a:t>SQLite</a:t>
            </a:r>
            <a:r>
              <a:rPr lang="ko-KR" altLang="en-US" dirty="0"/>
              <a:t>를 선택</a:t>
            </a:r>
            <a:endParaRPr lang="en-US" altLang="ko-KR" dirty="0"/>
          </a:p>
          <a:p>
            <a:r>
              <a:rPr lang="en-US" altLang="ko-KR" dirty="0"/>
              <a:t>SQLite </a:t>
            </a:r>
            <a:r>
              <a:rPr lang="ko-KR" altLang="en-US" dirty="0"/>
              <a:t>공식 벤치마크 어플리케이션 </a:t>
            </a:r>
            <a:r>
              <a:rPr lang="en-US" altLang="ko-KR" dirty="0"/>
              <a:t>Speedtest1</a:t>
            </a:r>
            <a:r>
              <a:rPr lang="ko-KR" altLang="en-US" dirty="0"/>
              <a:t>을 사용</a:t>
            </a:r>
            <a:endParaRPr lang="en-US" altLang="ko-KR" dirty="0"/>
          </a:p>
          <a:p>
            <a:r>
              <a:rPr lang="ko-KR" altLang="en-US" dirty="0"/>
              <a:t>테스트 파라미터 </a:t>
            </a:r>
            <a:r>
              <a:rPr lang="en-US" altLang="ko-KR" dirty="0"/>
              <a:t>‘--size＇</a:t>
            </a:r>
            <a:r>
              <a:rPr lang="ko-KR" altLang="en-US" dirty="0"/>
              <a:t>는 </a:t>
            </a:r>
            <a:r>
              <a:rPr lang="en-US" altLang="ko-KR" dirty="0"/>
              <a:t>20</a:t>
            </a:r>
            <a:r>
              <a:rPr lang="ko-KR" altLang="en-US" dirty="0"/>
              <a:t>으로 설정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D0DE09-9D10-4778-8F3A-91035F747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889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1D110-EE66-478A-BCF9-8E5E32DC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Devices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67AC8B-969D-4425-A991-90CE9A7CB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실험 기기로는 </a:t>
            </a:r>
            <a:r>
              <a:rPr lang="en-US" altLang="ko-KR" dirty="0"/>
              <a:t>Nexus 5X, Nexus 6, Nexus 5</a:t>
            </a:r>
            <a:r>
              <a:rPr lang="ko-KR" altLang="en-US" dirty="0"/>
              <a:t>를 사용했다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0756A-165A-4C8D-84EF-D31DA4828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FAA3D8-94A1-42EB-B772-FADCE90CF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37" y="1733333"/>
            <a:ext cx="10708066" cy="339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35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15625-0AAC-4EB6-96DC-BEDB60C4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1EC42-8181-4F56-8E6D-D5F6B0D3E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GCC </a:t>
            </a:r>
            <a:r>
              <a:rPr lang="ko-KR" altLang="en-US" dirty="0"/>
              <a:t>옵션 </a:t>
            </a:r>
            <a:r>
              <a:rPr lang="en-US" altLang="ko-KR" dirty="0"/>
              <a:t>–O2, -</a:t>
            </a:r>
            <a:r>
              <a:rPr lang="en-US" altLang="ko-KR" dirty="0" err="1"/>
              <a:t>Os</a:t>
            </a:r>
            <a:r>
              <a:rPr lang="en-US" altLang="ko-KR" dirty="0"/>
              <a:t>, -O3</a:t>
            </a:r>
            <a:r>
              <a:rPr lang="ko-KR" altLang="en-US" dirty="0"/>
              <a:t> 및 </a:t>
            </a:r>
            <a:r>
              <a:rPr lang="en-US" altLang="ko-KR" dirty="0"/>
              <a:t>PDO</a:t>
            </a:r>
            <a:r>
              <a:rPr lang="ko-KR" altLang="en-US" dirty="0"/>
              <a:t>를 포함한 다양한 최적화 구성으로 </a:t>
            </a:r>
            <a:r>
              <a:rPr lang="en-US" altLang="ko-KR" dirty="0"/>
              <a:t>kernel</a:t>
            </a:r>
            <a:r>
              <a:rPr lang="ko-KR" altLang="en-US" dirty="0"/>
              <a:t> 컴파일</a:t>
            </a:r>
            <a:endParaRPr lang="en-US" altLang="ko-KR" dirty="0"/>
          </a:p>
          <a:p>
            <a:r>
              <a:rPr lang="en-US" altLang="ko-KR" dirty="0"/>
              <a:t>-O2</a:t>
            </a:r>
            <a:r>
              <a:rPr lang="ko-KR" altLang="en-US" dirty="0"/>
              <a:t>가 기본 최적화 구성으로 사용</a:t>
            </a:r>
            <a:r>
              <a:rPr lang="en-US" altLang="ko-KR" dirty="0"/>
              <a:t>, </a:t>
            </a:r>
            <a:r>
              <a:rPr lang="ko-KR" altLang="en-US" dirty="0"/>
              <a:t>따라서 </a:t>
            </a:r>
            <a:r>
              <a:rPr lang="en-US" altLang="ko-KR" dirty="0"/>
              <a:t>–O2 </a:t>
            </a:r>
            <a:r>
              <a:rPr lang="ko-KR" altLang="en-US" dirty="0"/>
              <a:t>결과에 </a:t>
            </a:r>
            <a:r>
              <a:rPr lang="ko-KR" altLang="en-US" dirty="0" err="1"/>
              <a:t>정규화된</a:t>
            </a:r>
            <a:r>
              <a:rPr lang="ko-KR" altLang="en-US" dirty="0"/>
              <a:t> 수치를 나타냄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모든 평균값은 기하평균이다</a:t>
            </a:r>
            <a:r>
              <a:rPr lang="en-US" altLang="ko-KR" dirty="0"/>
              <a:t>. (n</a:t>
            </a:r>
            <a:r>
              <a:rPr lang="ko-KR" altLang="en-US" dirty="0"/>
              <a:t>개의 수를 모두 곱한 것의 </a:t>
            </a:r>
            <a:r>
              <a:rPr lang="en-US" altLang="ko-KR" dirty="0"/>
              <a:t>n</a:t>
            </a:r>
            <a:r>
              <a:rPr lang="ko-KR" altLang="en-US" dirty="0"/>
              <a:t>제곱근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53CE89-F6E1-4998-AE08-7B6081D2D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87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DF419-20C5-461C-8228-4ED637D3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– Nexus 5X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2DC793-DD90-4AAD-9A3F-B87DEB4B5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1, 4</a:t>
            </a:r>
            <a:r>
              <a:rPr lang="ko-KR" altLang="en-US" dirty="0"/>
              <a:t>는 각각 동시에 동작하는 쓰레드의 수</a:t>
            </a:r>
            <a:endParaRPr lang="en-US" altLang="ko-KR" dirty="0"/>
          </a:p>
          <a:p>
            <a:r>
              <a:rPr lang="ko-KR" altLang="en-US" dirty="0"/>
              <a:t>평균적으로 </a:t>
            </a:r>
            <a:r>
              <a:rPr lang="en-US" altLang="ko-KR" dirty="0"/>
              <a:t>PGO</a:t>
            </a:r>
            <a:r>
              <a:rPr lang="ko-KR" altLang="en-US" dirty="0"/>
              <a:t>는 </a:t>
            </a:r>
            <a:r>
              <a:rPr lang="en-US" altLang="ko-KR" dirty="0"/>
              <a:t>11.1%, -O3</a:t>
            </a:r>
            <a:r>
              <a:rPr lang="ko-KR" altLang="en-US" dirty="0"/>
              <a:t>는 </a:t>
            </a:r>
            <a:r>
              <a:rPr lang="en-US" altLang="ko-KR" dirty="0"/>
              <a:t>2.5%</a:t>
            </a:r>
            <a:r>
              <a:rPr lang="ko-KR" altLang="en-US" dirty="0"/>
              <a:t> 성능 향상</a:t>
            </a:r>
            <a:r>
              <a:rPr lang="en-US" altLang="ko-KR" dirty="0"/>
              <a:t>, -</a:t>
            </a:r>
            <a:r>
              <a:rPr lang="en-US" altLang="ko-KR" dirty="0" err="1"/>
              <a:t>Os</a:t>
            </a:r>
            <a:r>
              <a:rPr lang="ko-KR" altLang="en-US" dirty="0"/>
              <a:t>는 </a:t>
            </a:r>
            <a:r>
              <a:rPr lang="en-US" altLang="ko-KR" dirty="0"/>
              <a:t>5%</a:t>
            </a:r>
            <a:r>
              <a:rPr lang="ko-KR" altLang="en-US" dirty="0"/>
              <a:t>성능 하락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1971D-93ED-4C50-B085-28FFF6178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E7B354-C242-4C84-9356-A4AD7164E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429" y="2269156"/>
            <a:ext cx="6623183" cy="415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40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DF419-20C5-461C-8228-4ED637D3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– Nexus 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2DC793-DD90-4AAD-9A3F-B87DEB4B5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평균적으로 </a:t>
            </a:r>
            <a:r>
              <a:rPr lang="en-US" altLang="ko-KR" dirty="0"/>
              <a:t>PGO</a:t>
            </a:r>
            <a:r>
              <a:rPr lang="ko-KR" altLang="en-US" dirty="0"/>
              <a:t>는 </a:t>
            </a:r>
            <a:r>
              <a:rPr lang="en-US" altLang="ko-KR" dirty="0"/>
              <a:t>4.1% </a:t>
            </a:r>
            <a:r>
              <a:rPr lang="ko-KR" altLang="en-US" dirty="0"/>
              <a:t>성능 향상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-O3, -</a:t>
            </a:r>
            <a:r>
              <a:rPr lang="en-US" altLang="ko-KR" dirty="0" err="1"/>
              <a:t>Os</a:t>
            </a:r>
            <a:r>
              <a:rPr lang="ko-KR" altLang="en-US" dirty="0"/>
              <a:t>는 일부 성능 상승</a:t>
            </a:r>
            <a:r>
              <a:rPr lang="en-US" altLang="ko-KR" dirty="0"/>
              <a:t>, </a:t>
            </a:r>
            <a:r>
              <a:rPr lang="ko-KR" altLang="en-US" dirty="0"/>
              <a:t>다른 일부는 성능 하락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1971D-93ED-4C50-B085-28FFF6178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754267-47AC-4C77-8CAB-F8DB68051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684" y="2126472"/>
            <a:ext cx="7038631" cy="432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01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1EC39-72C6-4C71-ACC8-19781A11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–Nexus 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E49F03-7074-43ED-8DAC-3D993AADA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평균적으로  </a:t>
            </a:r>
            <a:r>
              <a:rPr lang="en-US" altLang="ko-KR" dirty="0"/>
              <a:t>PGO</a:t>
            </a:r>
            <a:r>
              <a:rPr lang="ko-KR" altLang="en-US" dirty="0"/>
              <a:t>는 </a:t>
            </a:r>
            <a:r>
              <a:rPr lang="en-US" altLang="ko-KR" dirty="0"/>
              <a:t>9.3%, -O3</a:t>
            </a:r>
            <a:r>
              <a:rPr lang="ko-KR" altLang="en-US" dirty="0"/>
              <a:t>는 </a:t>
            </a:r>
            <a:r>
              <a:rPr lang="en-US" altLang="ko-KR" dirty="0"/>
              <a:t>0.8% </a:t>
            </a:r>
            <a:r>
              <a:rPr lang="ko-KR" altLang="en-US" dirty="0"/>
              <a:t>성능 향상</a:t>
            </a:r>
            <a:r>
              <a:rPr lang="en-US" altLang="ko-KR" dirty="0"/>
              <a:t>, -</a:t>
            </a:r>
            <a:r>
              <a:rPr lang="en-US" altLang="ko-KR" dirty="0" err="1"/>
              <a:t>Os</a:t>
            </a:r>
            <a:r>
              <a:rPr lang="ko-KR" altLang="en-US" dirty="0"/>
              <a:t>는 </a:t>
            </a:r>
            <a:r>
              <a:rPr lang="en-US" altLang="ko-KR" dirty="0"/>
              <a:t>1.5% </a:t>
            </a:r>
            <a:r>
              <a:rPr lang="ko-KR" altLang="en-US" dirty="0"/>
              <a:t>성능 하락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8EA3FF-46B7-4C1F-AAC1-1BA99EEBA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C8837B4-AEC8-4CF8-93A4-730BE9390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464" y="2437085"/>
            <a:ext cx="6612211" cy="400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71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78B81-6F57-49F0-8B40-DCF33833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A4E972-809A-46AC-A175-8138E568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제안된 기법은 다음과 같은 이점을 가진다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장치별로 </a:t>
            </a:r>
            <a:r>
              <a:rPr lang="en-US" altLang="ko-KR" dirty="0"/>
              <a:t>instrumentation </a:t>
            </a:r>
            <a:r>
              <a:rPr lang="ko-KR" altLang="en-US" dirty="0"/>
              <a:t>기반의 </a:t>
            </a:r>
            <a:r>
              <a:rPr lang="en-US" altLang="ko-KR" dirty="0"/>
              <a:t>profile</a:t>
            </a:r>
            <a:r>
              <a:rPr lang="ko-KR" altLang="en-US" dirty="0"/>
              <a:t>을 통해 정보를 수집하기 때문에 장치별로 최적화를 수행할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최적화 자체는 </a:t>
            </a:r>
            <a:r>
              <a:rPr lang="en-US" altLang="ko-KR" dirty="0"/>
              <a:t>generic </a:t>
            </a:r>
            <a:r>
              <a:rPr lang="ko-KR" altLang="en-US" dirty="0"/>
              <a:t>한데</a:t>
            </a:r>
            <a:r>
              <a:rPr lang="en-US" altLang="ko-KR" dirty="0"/>
              <a:t>, PGO</a:t>
            </a:r>
            <a:r>
              <a:rPr lang="ko-KR" altLang="en-US" dirty="0"/>
              <a:t>는</a:t>
            </a:r>
            <a:r>
              <a:rPr lang="en-US" altLang="ko-KR" dirty="0"/>
              <a:t> Generic </a:t>
            </a:r>
            <a:r>
              <a:rPr lang="ko-KR" altLang="en-US" dirty="0"/>
              <a:t>한 최적화 기법이기 때문이다</a:t>
            </a:r>
            <a:r>
              <a:rPr lang="en-US" altLang="ko-KR" dirty="0"/>
              <a:t>. </a:t>
            </a:r>
            <a:r>
              <a:rPr lang="ko-KR" altLang="en-US" dirty="0"/>
              <a:t>어플리케이션 별 </a:t>
            </a:r>
            <a:r>
              <a:rPr lang="en-US" altLang="ko-KR" dirty="0"/>
              <a:t>profile</a:t>
            </a:r>
            <a:r>
              <a:rPr lang="ko-KR" altLang="en-US" dirty="0"/>
              <a:t>을 진행했더라면</a:t>
            </a:r>
            <a:r>
              <a:rPr lang="en-US" altLang="ko-KR" dirty="0"/>
              <a:t>, </a:t>
            </a:r>
            <a:r>
              <a:rPr lang="ko-KR" altLang="en-US" dirty="0"/>
              <a:t>어플리케이션 별로 최적화된 </a:t>
            </a:r>
            <a:r>
              <a:rPr lang="en-US" altLang="ko-KR" dirty="0"/>
              <a:t>kernel</a:t>
            </a:r>
            <a:r>
              <a:rPr lang="ko-KR" altLang="en-US" dirty="0"/>
              <a:t>을 생성할 수 있다</a:t>
            </a:r>
            <a:r>
              <a:rPr lang="en-US" altLang="ko-KR" dirty="0"/>
              <a:t>.  </a:t>
            </a:r>
          </a:p>
          <a:p>
            <a:pPr lvl="1"/>
            <a:r>
              <a:rPr lang="ko-KR" altLang="en-US" dirty="0"/>
              <a:t>최적화 기법은 반 자동화 할 수 있다</a:t>
            </a:r>
            <a:r>
              <a:rPr lang="en-US" altLang="ko-KR" dirty="0"/>
              <a:t>. GCC </a:t>
            </a:r>
            <a:r>
              <a:rPr lang="ko-KR" altLang="en-US" dirty="0"/>
              <a:t>최적화와 </a:t>
            </a:r>
            <a:r>
              <a:rPr lang="en-US" altLang="ko-KR" dirty="0"/>
              <a:t>profile </a:t>
            </a:r>
            <a:r>
              <a:rPr lang="ko-KR" altLang="en-US" dirty="0"/>
              <a:t>모두 자동화 할 수 있도록 구성했다</a:t>
            </a:r>
            <a:r>
              <a:rPr lang="en-US" altLang="ko-KR" dirty="0"/>
              <a:t>. Profile collection </a:t>
            </a:r>
            <a:r>
              <a:rPr lang="ko-KR" altLang="en-US" dirty="0"/>
              <a:t>단계를 제외하면 사람이 개입하지 않아도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511778-A98E-4C75-B095-41CB8847F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0992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78B81-6F57-49F0-8B40-DCF33833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A4E972-809A-46AC-A175-8138E568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제안된 기법은 다음과 같은 단점을 가진다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r>
              <a:rPr lang="ko-KR" altLang="en-US" dirty="0" err="1"/>
              <a:t>장치별</a:t>
            </a:r>
            <a:r>
              <a:rPr lang="ko-KR" altLang="en-US" dirty="0"/>
              <a:t> 최적화를 위해 </a:t>
            </a:r>
            <a:r>
              <a:rPr lang="en-US" altLang="ko-KR" dirty="0"/>
              <a:t>profile </a:t>
            </a:r>
            <a:r>
              <a:rPr lang="ko-KR" altLang="en-US" dirty="0"/>
              <a:t>수집 과정에서 적절한 벤치마크가 필요하다</a:t>
            </a:r>
            <a:endParaRPr lang="en-US" altLang="ko-KR" dirty="0"/>
          </a:p>
          <a:p>
            <a:pPr lvl="1"/>
            <a:r>
              <a:rPr lang="ko-KR" altLang="en-US" dirty="0"/>
              <a:t>현재는 적당한 벤치마크가 존재하지 않아 직접 만들어야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현재 사용된 벤치마크가 최적임을 장담할 수 없다 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PGO</a:t>
            </a:r>
            <a:r>
              <a:rPr lang="ko-KR" altLang="en-US" dirty="0"/>
              <a:t>를 수행하기 위해 </a:t>
            </a:r>
            <a:r>
              <a:rPr lang="en-US" altLang="ko-KR" dirty="0"/>
              <a:t>Linux</a:t>
            </a:r>
            <a:r>
              <a:rPr lang="ko-KR" altLang="en-US" dirty="0"/>
              <a:t> </a:t>
            </a:r>
            <a:r>
              <a:rPr lang="en-US" altLang="ko-KR" dirty="0"/>
              <a:t>kernel</a:t>
            </a:r>
            <a:r>
              <a:rPr lang="ko-KR" altLang="en-US" dirty="0"/>
              <a:t>의 패치를 선행해야 한다</a:t>
            </a:r>
            <a:r>
              <a:rPr lang="en-US" altLang="ko-KR" dirty="0"/>
              <a:t>.	</a:t>
            </a:r>
          </a:p>
          <a:p>
            <a:r>
              <a:rPr lang="en-US" altLang="ko-KR" dirty="0"/>
              <a:t>Linux</a:t>
            </a:r>
            <a:r>
              <a:rPr lang="ko-KR" altLang="en-US" dirty="0"/>
              <a:t> </a:t>
            </a:r>
            <a:r>
              <a:rPr lang="en-US" altLang="ko-KR" dirty="0"/>
              <a:t>kernel</a:t>
            </a:r>
            <a:r>
              <a:rPr lang="ko-KR" altLang="en-US" dirty="0"/>
              <a:t>은 주로 </a:t>
            </a:r>
            <a:r>
              <a:rPr lang="en-US" altLang="ko-KR" dirty="0"/>
              <a:t>–O2,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en-US" altLang="ko-KR" dirty="0" err="1"/>
              <a:t>Os</a:t>
            </a:r>
            <a:r>
              <a:rPr lang="ko-KR" altLang="en-US" dirty="0"/>
              <a:t>로 컴파일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-O3</a:t>
            </a:r>
            <a:r>
              <a:rPr lang="ko-KR" altLang="en-US" dirty="0"/>
              <a:t>을 통해 더 공격적으로 최적화 할 수 있음을 보여주었지만</a:t>
            </a:r>
            <a:r>
              <a:rPr lang="en-US" altLang="ko-KR" dirty="0"/>
              <a:t>, </a:t>
            </a:r>
            <a:r>
              <a:rPr lang="ko-KR" altLang="en-US" dirty="0"/>
              <a:t>실제로는 잘 사용되지 않는다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PGO</a:t>
            </a:r>
            <a:r>
              <a:rPr lang="ko-KR" altLang="en-US" dirty="0"/>
              <a:t>에 </a:t>
            </a:r>
            <a:r>
              <a:rPr lang="en-US" altLang="ko-KR" dirty="0"/>
              <a:t>–O3</a:t>
            </a:r>
            <a:r>
              <a:rPr lang="ko-KR" altLang="en-US" dirty="0"/>
              <a:t>의 최적화 기법 일부를 적용했다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511778-A98E-4C75-B095-41CB8847F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60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61B2B-9FFD-4D15-9E37-2B7978B2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4A18D-4F74-40E0-8D7B-1ABE7E204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는 </a:t>
            </a:r>
            <a:r>
              <a:rPr lang="en-US" altLang="ko-KR" dirty="0"/>
              <a:t>Linux kernel</a:t>
            </a:r>
            <a:r>
              <a:rPr lang="ko-KR" altLang="en-US" dirty="0"/>
              <a:t>에 기반을 두고있다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kernel</a:t>
            </a:r>
            <a:r>
              <a:rPr lang="ko-KR" altLang="en-US" dirty="0"/>
              <a:t> 성능을 최적화 하면 그 위에서 동작하는 </a:t>
            </a:r>
            <a:r>
              <a:rPr lang="en-US" altLang="ko-KR" dirty="0"/>
              <a:t>Android application</a:t>
            </a:r>
            <a:r>
              <a:rPr lang="ko-KR" altLang="en-US" dirty="0"/>
              <a:t>을 가속할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Profile-Guided Optimization (PGO) </a:t>
            </a:r>
            <a:r>
              <a:rPr lang="ko-KR" altLang="en-US" dirty="0"/>
              <a:t>를 사용해서 장치별로 </a:t>
            </a:r>
            <a:r>
              <a:rPr lang="en-US" altLang="ko-KR" dirty="0"/>
              <a:t>kernel </a:t>
            </a:r>
            <a:r>
              <a:rPr lang="ko-KR" altLang="en-US" dirty="0"/>
              <a:t>최적화를 진행한다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해당 기법으로 최적화된 </a:t>
            </a:r>
            <a:r>
              <a:rPr lang="en-US" altLang="ko-KR" dirty="0"/>
              <a:t>kernel</a:t>
            </a:r>
            <a:r>
              <a:rPr lang="ko-KR" altLang="en-US" dirty="0"/>
              <a:t>을 통해 멀티 쓰레드</a:t>
            </a:r>
            <a:r>
              <a:rPr lang="en-US" altLang="ko-KR" dirty="0"/>
              <a:t>, </a:t>
            </a:r>
            <a:r>
              <a:rPr lang="ko-KR" altLang="en-US" dirty="0"/>
              <a:t>스토리지</a:t>
            </a:r>
            <a:r>
              <a:rPr lang="en-US" altLang="ko-KR" dirty="0"/>
              <a:t>, </a:t>
            </a:r>
            <a:r>
              <a:rPr lang="ko-KR" altLang="en-US" dirty="0"/>
              <a:t>파일 입출력 등의</a:t>
            </a:r>
            <a:r>
              <a:rPr lang="en-US" altLang="ko-KR" dirty="0"/>
              <a:t> </a:t>
            </a:r>
            <a:r>
              <a:rPr lang="ko-KR" altLang="en-US" dirty="0"/>
              <a:t>시스템 컴포넌트의 성능을 향상시킬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Profile</a:t>
            </a:r>
            <a:r>
              <a:rPr lang="ko-KR" altLang="en-US" dirty="0"/>
              <a:t>로 수집한 정보를 통해 </a:t>
            </a:r>
            <a:r>
              <a:rPr lang="en-US" altLang="ko-KR" dirty="0"/>
              <a:t>GCC</a:t>
            </a:r>
            <a:r>
              <a:rPr lang="ko-KR" altLang="en-US" dirty="0"/>
              <a:t>가 최적화된 </a:t>
            </a:r>
            <a:r>
              <a:rPr lang="en-US" altLang="ko-KR" dirty="0"/>
              <a:t>kernel</a:t>
            </a:r>
            <a:r>
              <a:rPr lang="ko-KR" altLang="en-US" dirty="0"/>
              <a:t> 이미지를 생성하게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F896A6-748E-4B7B-B613-FCF168CC0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744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85093-AE59-4D2C-9ACB-E9D46F43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5F579-D627-42FF-9152-617AD599E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Design and Implementation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84BF54-E6BF-4501-A8D0-0903D2E4F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664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5B4CB-D1E0-4A6D-8247-201F231C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3A1B0-7A97-4909-B2BC-69E925527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ko-KR" altLang="en-US" dirty="0"/>
              <a:t>장치별로 최적화된 </a:t>
            </a:r>
            <a:r>
              <a:rPr lang="en-US" altLang="ko-KR" dirty="0"/>
              <a:t>Linux kernel</a:t>
            </a:r>
            <a:r>
              <a:rPr lang="ko-KR" altLang="en-US" dirty="0"/>
              <a:t>을 구현하기 위해 </a:t>
            </a:r>
            <a:r>
              <a:rPr lang="en-US" altLang="ko-KR" dirty="0"/>
              <a:t>PGO</a:t>
            </a:r>
            <a:r>
              <a:rPr lang="ko-KR" altLang="en-US" dirty="0"/>
              <a:t>의 이점을 가진 컴파일러 기반 접근법 제시</a:t>
            </a:r>
            <a:endParaRPr lang="en-US" altLang="ko-KR" dirty="0"/>
          </a:p>
          <a:p>
            <a:r>
              <a:rPr lang="en-US" altLang="ko-KR" dirty="0">
                <a:solidFill>
                  <a:srgbClr val="5B9BD5"/>
                </a:solidFill>
              </a:rPr>
              <a:t>kernel</a:t>
            </a:r>
            <a:r>
              <a:rPr lang="ko-KR" altLang="en-US" dirty="0">
                <a:solidFill>
                  <a:srgbClr val="5B9BD5"/>
                </a:solidFill>
              </a:rPr>
              <a:t> </a:t>
            </a:r>
            <a:r>
              <a:rPr lang="en-US" altLang="ko-KR" dirty="0">
                <a:solidFill>
                  <a:srgbClr val="5B9BD5"/>
                </a:solidFill>
              </a:rPr>
              <a:t>Instrumentation </a:t>
            </a:r>
            <a:r>
              <a:rPr lang="ko-KR" altLang="en-US" dirty="0"/>
              <a:t>및 </a:t>
            </a:r>
            <a:r>
              <a:rPr lang="en-US" altLang="ko-KR" dirty="0">
                <a:solidFill>
                  <a:srgbClr val="5B9BD5"/>
                </a:solidFill>
              </a:rPr>
              <a:t>Instrumented </a:t>
            </a:r>
            <a:r>
              <a:rPr lang="ko-KR" altLang="en-US" dirty="0">
                <a:solidFill>
                  <a:srgbClr val="5B9BD5"/>
                </a:solidFill>
              </a:rPr>
              <a:t>된 </a:t>
            </a:r>
            <a:r>
              <a:rPr lang="en-US" altLang="ko-KR" dirty="0">
                <a:solidFill>
                  <a:srgbClr val="5B9BD5"/>
                </a:solidFill>
              </a:rPr>
              <a:t>kernel</a:t>
            </a:r>
            <a:r>
              <a:rPr lang="ko-KR" altLang="en-US" dirty="0">
                <a:solidFill>
                  <a:srgbClr val="5B9BD5"/>
                </a:solidFill>
              </a:rPr>
              <a:t>의 부팅</a:t>
            </a:r>
            <a:r>
              <a:rPr lang="ko-KR" altLang="en-US" dirty="0"/>
              <a:t> 그리고 </a:t>
            </a:r>
            <a:r>
              <a:rPr lang="ko-KR" altLang="en-US" dirty="0" err="1">
                <a:solidFill>
                  <a:srgbClr val="5B9BD5"/>
                </a:solidFill>
              </a:rPr>
              <a:t>장치별</a:t>
            </a:r>
            <a:r>
              <a:rPr lang="ko-KR" altLang="en-US" dirty="0">
                <a:solidFill>
                  <a:srgbClr val="5B9BD5"/>
                </a:solidFill>
              </a:rPr>
              <a:t> </a:t>
            </a:r>
            <a:r>
              <a:rPr lang="en-US" altLang="ko-KR" dirty="0">
                <a:solidFill>
                  <a:srgbClr val="5B9BD5"/>
                </a:solidFill>
              </a:rPr>
              <a:t>kernel</a:t>
            </a:r>
            <a:r>
              <a:rPr lang="ko-KR" altLang="en-US" dirty="0">
                <a:solidFill>
                  <a:srgbClr val="5B9BD5"/>
                </a:solidFill>
              </a:rPr>
              <a:t> 최적화 문제</a:t>
            </a:r>
            <a:r>
              <a:rPr lang="ko-KR" altLang="en-US" dirty="0"/>
              <a:t>를 해결했다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성능 검증을 위해 벤치마크를 구현하고 수집했다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결과로 </a:t>
            </a:r>
            <a:r>
              <a:rPr lang="en-US" altLang="ko-KR" dirty="0"/>
              <a:t>Nexus 5X, Nexus 6, Nexus 5</a:t>
            </a:r>
            <a:r>
              <a:rPr lang="ko-KR" altLang="en-US" dirty="0"/>
              <a:t>에서 각각 </a:t>
            </a:r>
            <a:r>
              <a:rPr lang="en-US" altLang="ko-KR" dirty="0"/>
              <a:t>11.1%, 4.1%, 9.3%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성능 향상을 보여준다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AC1AA1-86BC-45E3-B5F7-A4116E956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57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6F280-432B-48FD-B655-5EBEC9A6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Contributions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75DB1-9C41-4278-BFC4-793FF36EE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컴파일러 기반 접근을 통해</a:t>
            </a:r>
            <a:r>
              <a:rPr lang="en-US" altLang="ko-KR" dirty="0"/>
              <a:t> </a:t>
            </a:r>
            <a:r>
              <a:rPr lang="ko-KR" altLang="en-US" dirty="0"/>
              <a:t>장치별로 </a:t>
            </a:r>
            <a:r>
              <a:rPr lang="en-US" altLang="ko-KR" dirty="0"/>
              <a:t> Linux kernel</a:t>
            </a:r>
            <a:r>
              <a:rPr lang="ko-KR" altLang="en-US" dirty="0"/>
              <a:t> 최적화를 제시했다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실제 최적화  과정에서</a:t>
            </a:r>
            <a:r>
              <a:rPr lang="en-US" altLang="ko-KR" dirty="0"/>
              <a:t>,</a:t>
            </a:r>
            <a:r>
              <a:rPr lang="ko-KR" altLang="en-US" dirty="0"/>
              <a:t> 유저는 </a:t>
            </a:r>
            <a:r>
              <a:rPr lang="en-US" altLang="ko-KR" dirty="0"/>
              <a:t>kernel</a:t>
            </a:r>
            <a:r>
              <a:rPr lang="ko-KR" altLang="en-US" dirty="0"/>
              <a:t>에 대한 어떠한 수동적 수정도 진행할 필요가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제안하는 최적화를 구현하고 성능을 측정했다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GCC –O2 </a:t>
            </a:r>
            <a:r>
              <a:rPr lang="ko-KR" altLang="en-US" dirty="0"/>
              <a:t>와 비교해서 </a:t>
            </a:r>
            <a:r>
              <a:rPr lang="en-US" altLang="ko-KR" dirty="0"/>
              <a:t>4.1% ~ 11.1%</a:t>
            </a:r>
            <a:r>
              <a:rPr lang="ko-KR" altLang="en-US" dirty="0"/>
              <a:t>의 성능을 향상시켰다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저자가 아는 한</a:t>
            </a:r>
            <a:r>
              <a:rPr lang="en-US" altLang="ko-KR" dirty="0"/>
              <a:t>, </a:t>
            </a:r>
            <a:r>
              <a:rPr lang="ko-KR" altLang="en-US" dirty="0"/>
              <a:t>최초로 </a:t>
            </a:r>
            <a:r>
              <a:rPr lang="en-US" altLang="ko-KR" dirty="0"/>
              <a:t>PGO </a:t>
            </a:r>
            <a:r>
              <a:rPr lang="ko-KR" altLang="en-US" dirty="0"/>
              <a:t>기술을 </a:t>
            </a:r>
            <a:r>
              <a:rPr lang="en-US" altLang="ko-KR" dirty="0"/>
              <a:t>Android</a:t>
            </a:r>
            <a:r>
              <a:rPr lang="ko-KR" altLang="en-US" dirty="0"/>
              <a:t>의 </a:t>
            </a:r>
            <a:r>
              <a:rPr lang="en-US" altLang="ko-KR" dirty="0"/>
              <a:t>Linux</a:t>
            </a:r>
            <a:r>
              <a:rPr lang="ko-KR" altLang="en-US" dirty="0"/>
              <a:t> </a:t>
            </a:r>
            <a:r>
              <a:rPr lang="en-US" altLang="ko-KR" dirty="0"/>
              <a:t>kernel</a:t>
            </a:r>
            <a:r>
              <a:rPr lang="ko-KR" altLang="en-US" dirty="0"/>
              <a:t>에 적용했다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컴파일러 기반의 접근이기 때문에</a:t>
            </a:r>
            <a:r>
              <a:rPr lang="en-US" altLang="ko-KR" dirty="0"/>
              <a:t>, </a:t>
            </a:r>
            <a:r>
              <a:rPr lang="ko-KR" altLang="en-US" dirty="0"/>
              <a:t>다른 성능 향상 기법을 함께 적용할 수 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222368-9B59-4C2A-8492-87C3BF8A4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594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85093-AE59-4D2C-9ACB-E9D46F43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5F579-D627-42FF-9152-617AD599E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/>
              <a:t>Background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Design and Implementation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84BF54-E6BF-4501-A8D0-0903D2E4F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68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BB29F-8867-4048-8915-5BAEB3AD9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Profile-Guided Optimization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379B1-AD3B-4CCD-9EED-033882884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 이상의 프로그램의 실행에서 </a:t>
            </a:r>
            <a:r>
              <a:rPr lang="en-US" altLang="ko-KR" dirty="0"/>
              <a:t>Profile </a:t>
            </a:r>
            <a:r>
              <a:rPr lang="ko-KR" altLang="en-US" dirty="0"/>
              <a:t>결과</a:t>
            </a:r>
            <a:r>
              <a:rPr lang="en-US" altLang="ko-KR" dirty="0"/>
              <a:t>, </a:t>
            </a:r>
            <a:r>
              <a:rPr lang="ko-KR" altLang="en-US" dirty="0"/>
              <a:t>제어 흐름 그래프 등을 수집</a:t>
            </a:r>
            <a:endParaRPr lang="en-US" altLang="ko-KR" dirty="0"/>
          </a:p>
          <a:p>
            <a:r>
              <a:rPr lang="ko-KR" altLang="en-US" dirty="0"/>
              <a:t>컴파일러는 위 정보들로 자주 실행되는 부분에 최적화를 집중한다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Profile:</a:t>
            </a:r>
            <a:r>
              <a:rPr lang="ko-KR" altLang="en-US" dirty="0"/>
              <a:t> 프로파일링</a:t>
            </a:r>
            <a:r>
              <a:rPr lang="en-US" altLang="ko-KR" dirty="0"/>
              <a:t>(profiling)</a:t>
            </a:r>
            <a:r>
              <a:rPr lang="ko-KR" altLang="en-US" dirty="0"/>
              <a:t>은 소프트웨어 공학에서 프로그램의 메모리</a:t>
            </a:r>
            <a:r>
              <a:rPr lang="en-US" altLang="ko-KR" dirty="0"/>
              <a:t>, </a:t>
            </a:r>
            <a:r>
              <a:rPr lang="ko-KR" altLang="en-US" dirty="0"/>
              <a:t>시간 복잡도</a:t>
            </a:r>
            <a:r>
              <a:rPr lang="en-US" altLang="ko-KR" dirty="0"/>
              <a:t>, </a:t>
            </a:r>
            <a:r>
              <a:rPr lang="ko-KR" altLang="en-US" dirty="0"/>
              <a:t>특정 명령의 사용</a:t>
            </a:r>
            <a:r>
              <a:rPr lang="en-US" altLang="ko-KR" dirty="0"/>
              <a:t>, </a:t>
            </a:r>
            <a:r>
              <a:rPr lang="ko-KR" altLang="en-US" dirty="0"/>
              <a:t>함수 호출의 빈도</a:t>
            </a:r>
            <a:r>
              <a:rPr lang="en-US" altLang="ko-KR" dirty="0"/>
              <a:t>, </a:t>
            </a:r>
            <a:r>
              <a:rPr lang="ko-KR" altLang="en-US" dirty="0"/>
              <a:t>지속시간 등을 측정하는 동적 프로그램 분석의 한 형태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18A5BC-1ABB-424F-BC1F-28D63BF24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344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BB29F-8867-4048-8915-5BAEB3AD9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Profile-Guided Optimization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379B1-AD3B-4CCD-9EED-033882884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일반적인 </a:t>
            </a:r>
            <a:r>
              <a:rPr lang="en-US" altLang="ko-KR" dirty="0"/>
              <a:t>PGO </a:t>
            </a:r>
            <a:r>
              <a:rPr lang="ko-KR" altLang="en-US" dirty="0"/>
              <a:t>프로세스</a:t>
            </a:r>
            <a:endParaRPr lang="en-US" altLang="ko-KR" dirty="0"/>
          </a:p>
          <a:p>
            <a:pPr lvl="1"/>
            <a:r>
              <a:rPr lang="en-US" altLang="ko-KR" dirty="0"/>
              <a:t>Instrumentation:</a:t>
            </a:r>
            <a:r>
              <a:rPr lang="ko-KR" altLang="en-US" dirty="0"/>
              <a:t> 컴파일러는 </a:t>
            </a:r>
            <a:r>
              <a:rPr lang="en-US" altLang="ko-KR" dirty="0"/>
              <a:t>profile </a:t>
            </a:r>
            <a:r>
              <a:rPr lang="ko-KR" altLang="en-US" dirty="0"/>
              <a:t>정보를 얻기 위해 컴파일 중에 목표 프로그램을 </a:t>
            </a:r>
            <a:r>
              <a:rPr lang="en-US" altLang="ko-KR" dirty="0"/>
              <a:t>instrumentation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Profile Collection: instrumentation </a:t>
            </a:r>
            <a:r>
              <a:rPr lang="ko-KR" altLang="en-US" dirty="0"/>
              <a:t>된 프로그램을 실행하여 </a:t>
            </a:r>
            <a:r>
              <a:rPr lang="en-US" altLang="ko-KR" dirty="0"/>
              <a:t>profile </a:t>
            </a:r>
            <a:r>
              <a:rPr lang="ko-KR" altLang="en-US" dirty="0"/>
              <a:t>정보를 모은다</a:t>
            </a:r>
            <a:r>
              <a:rPr lang="en-US" altLang="ko-KR" dirty="0"/>
              <a:t>. </a:t>
            </a:r>
            <a:r>
              <a:rPr lang="ko-KR" altLang="en-US" dirty="0"/>
              <a:t>실행 프로세스는 실제 실행 시나리오를 반영해야 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Optimization: </a:t>
            </a:r>
            <a:r>
              <a:rPr lang="ko-KR" altLang="en-US" dirty="0"/>
              <a:t>컴파일러는 이전 단계에서 수집한 </a:t>
            </a:r>
            <a:r>
              <a:rPr lang="en-US" altLang="ko-KR" dirty="0"/>
              <a:t>profile </a:t>
            </a:r>
            <a:r>
              <a:rPr lang="ko-KR" altLang="en-US" dirty="0"/>
              <a:t>정보로 프로그램을 최적화한다</a:t>
            </a:r>
            <a:r>
              <a:rPr lang="en-US" altLang="ko-KR" dirty="0"/>
              <a:t>. profile</a:t>
            </a:r>
            <a:r>
              <a:rPr lang="ko-KR" altLang="en-US" dirty="0"/>
              <a:t> 정보는 </a:t>
            </a:r>
            <a:r>
              <a:rPr lang="en-US" altLang="ko-KR" dirty="0"/>
              <a:t>branch prediction, function </a:t>
            </a:r>
            <a:r>
              <a:rPr lang="en-US" altLang="ko-KR" dirty="0" err="1"/>
              <a:t>inlining</a:t>
            </a:r>
            <a:r>
              <a:rPr lang="en-US" altLang="ko-KR" dirty="0"/>
              <a:t> </a:t>
            </a:r>
            <a:r>
              <a:rPr lang="ko-KR" altLang="en-US" dirty="0"/>
              <a:t>등에서 더 나은 선택을 하게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Instrumentation: </a:t>
            </a:r>
            <a:r>
              <a:rPr lang="ko-KR" altLang="en-US" dirty="0"/>
              <a:t>오류 진단</a:t>
            </a:r>
            <a:r>
              <a:rPr lang="en-US" altLang="ko-KR" dirty="0"/>
              <a:t>, trace</a:t>
            </a:r>
            <a:r>
              <a:rPr lang="ko-KR" altLang="en-US" dirty="0"/>
              <a:t>를 기록하기 위해 제품의 성능을 측정하거나 모니터하는 기능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18A5BC-1ABB-424F-BC1F-28D63BF24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266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F3881-CD51-4897-AD4B-65FB2C4E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PGO in</a:t>
            </a:r>
            <a:r>
              <a:rPr lang="ko-KR" altLang="en-US" dirty="0"/>
              <a:t> </a:t>
            </a:r>
            <a:r>
              <a:rPr lang="en-US" altLang="ko-KR" dirty="0"/>
              <a:t>Linux</a:t>
            </a:r>
            <a:r>
              <a:rPr lang="ko-KR" altLang="en-US" dirty="0"/>
              <a:t> </a:t>
            </a:r>
            <a:r>
              <a:rPr lang="en-US" altLang="ko-KR" dirty="0"/>
              <a:t>Kernel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1453DC-D931-4B18-985C-20CF809A5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이전 연구에서 </a:t>
            </a:r>
            <a:r>
              <a:rPr lang="en-US" altLang="ko-KR" dirty="0"/>
              <a:t>PGO</a:t>
            </a:r>
            <a:r>
              <a:rPr lang="ko-KR" altLang="en-US" dirty="0"/>
              <a:t>가 </a:t>
            </a:r>
            <a:r>
              <a:rPr lang="en-US" altLang="ko-KR" dirty="0"/>
              <a:t>x86 </a:t>
            </a:r>
            <a:r>
              <a:rPr lang="ko-KR" altLang="en-US" dirty="0"/>
              <a:t>기반의 장치의 </a:t>
            </a:r>
            <a:r>
              <a:rPr lang="en-US" altLang="ko-KR" dirty="0"/>
              <a:t>Linux kernel</a:t>
            </a:r>
            <a:r>
              <a:rPr lang="ko-KR" altLang="en-US" dirty="0"/>
              <a:t>에 적용할 수 있음을 보여주었다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이전 연구에서 아래와 같은 문제를 해결했다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rgbClr val="5B9BD5"/>
                </a:solidFill>
              </a:rPr>
              <a:t>Enable kernel instrumentation</a:t>
            </a:r>
            <a:r>
              <a:rPr lang="en-US" altLang="ko-KR" dirty="0"/>
              <a:t>: kernel</a:t>
            </a:r>
            <a:r>
              <a:rPr lang="ko-KR" altLang="en-US" dirty="0"/>
              <a:t> </a:t>
            </a:r>
            <a:r>
              <a:rPr lang="en-US" altLang="ko-KR" dirty="0"/>
              <a:t>instrumentation support</a:t>
            </a:r>
            <a:r>
              <a:rPr lang="ko-KR" altLang="en-US" dirty="0"/>
              <a:t>를 </a:t>
            </a:r>
            <a:r>
              <a:rPr lang="en-US" altLang="ko-KR" dirty="0"/>
              <a:t>kernel</a:t>
            </a:r>
            <a:r>
              <a:rPr lang="ko-KR" altLang="en-US" dirty="0"/>
              <a:t>과 </a:t>
            </a:r>
            <a:r>
              <a:rPr lang="en-US" altLang="ko-KR" dirty="0"/>
              <a:t>GCC</a:t>
            </a:r>
            <a:r>
              <a:rPr lang="ko-KR" altLang="en-US" dirty="0"/>
              <a:t>에 추가했고</a:t>
            </a:r>
            <a:r>
              <a:rPr lang="en-US" altLang="ko-KR" dirty="0"/>
              <a:t>, x86 </a:t>
            </a:r>
            <a:r>
              <a:rPr lang="ko-KR" altLang="en-US" dirty="0"/>
              <a:t>장치에서 </a:t>
            </a:r>
            <a:r>
              <a:rPr lang="en-US" altLang="ko-KR" dirty="0"/>
              <a:t>instrumentation </a:t>
            </a:r>
            <a:r>
              <a:rPr lang="ko-KR" altLang="en-US" dirty="0"/>
              <a:t>된 </a:t>
            </a:r>
            <a:r>
              <a:rPr lang="en-US" altLang="ko-KR" dirty="0"/>
              <a:t>kernel</a:t>
            </a:r>
            <a:r>
              <a:rPr lang="ko-KR" altLang="en-US" dirty="0"/>
              <a:t>이 동작하도록 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rgbClr val="5B9BD5"/>
                </a:solidFill>
              </a:rPr>
              <a:t>Collecting kernel profile feedback</a:t>
            </a:r>
            <a:r>
              <a:rPr lang="en-US" altLang="ko-KR" dirty="0"/>
              <a:t>: kernel</a:t>
            </a:r>
            <a:r>
              <a:rPr lang="ko-KR" altLang="en-US" dirty="0"/>
              <a:t> </a:t>
            </a:r>
            <a:r>
              <a:rPr lang="en-US" altLang="ko-KR" dirty="0"/>
              <a:t>profile</a:t>
            </a:r>
            <a:r>
              <a:rPr lang="ko-KR" altLang="en-US" dirty="0"/>
              <a:t>을 수집하기 위한 도구를 구현했다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>
                <a:solidFill>
                  <a:srgbClr val="5B9BD5"/>
                </a:solidFill>
              </a:rPr>
              <a:t>Choosing correct optimization</a:t>
            </a:r>
            <a:r>
              <a:rPr lang="en-US" altLang="ko-KR" dirty="0"/>
              <a:t>: </a:t>
            </a:r>
            <a:r>
              <a:rPr lang="ko-KR" altLang="en-US" dirty="0"/>
              <a:t>성능을 향상시키고 코드를 줄이기 위해 적합한 컴파일러 최적화 옵션을 선택했다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4BF470-6273-41FB-A91E-02E539ED3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7871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0A86E-D804-47F7-9FDC-3B87300B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GCC</a:t>
            </a:r>
            <a:r>
              <a:rPr lang="ko-KR" altLang="en-US" dirty="0"/>
              <a:t> </a:t>
            </a:r>
            <a:r>
              <a:rPr lang="en-US" altLang="ko-KR" dirty="0"/>
              <a:t>Optimization Option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9082A-20BB-45E2-AB7E-A3477D92A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GCC</a:t>
            </a:r>
            <a:r>
              <a:rPr lang="ko-KR" altLang="en-US" dirty="0"/>
              <a:t> 최적화 옵션 </a:t>
            </a:r>
            <a:endParaRPr lang="en-US" altLang="ko-KR" dirty="0"/>
          </a:p>
          <a:p>
            <a:pPr lvl="1"/>
            <a:r>
              <a:rPr lang="en-US" altLang="ko-KR" dirty="0"/>
              <a:t>-O2: </a:t>
            </a:r>
            <a:r>
              <a:rPr lang="ko-KR" altLang="en-US" dirty="0"/>
              <a:t>코드의 크기가 너무 커지지 않는 범위 내에서 최적화</a:t>
            </a:r>
            <a:endParaRPr lang="en-US" altLang="ko-KR" dirty="0"/>
          </a:p>
          <a:p>
            <a:pPr lvl="1"/>
            <a:r>
              <a:rPr lang="en-US" altLang="ko-KR" dirty="0"/>
              <a:t>-</a:t>
            </a:r>
            <a:r>
              <a:rPr lang="en-US" altLang="ko-KR" dirty="0" err="1"/>
              <a:t>Os</a:t>
            </a:r>
            <a:r>
              <a:rPr lang="en-US" altLang="ko-KR" dirty="0"/>
              <a:t>: </a:t>
            </a:r>
            <a:r>
              <a:rPr lang="ko-KR" altLang="en-US" dirty="0"/>
              <a:t>코드의 크기를 증가시키는 기법을 제외하고 최적화</a:t>
            </a:r>
            <a:endParaRPr lang="en-US" altLang="ko-KR" dirty="0"/>
          </a:p>
          <a:p>
            <a:pPr lvl="1"/>
            <a:r>
              <a:rPr lang="en-US" altLang="ko-KR" dirty="0"/>
              <a:t>-O3: </a:t>
            </a:r>
            <a:r>
              <a:rPr lang="ko-KR" altLang="en-US" dirty="0"/>
              <a:t>코드의 크기에 관계없이 최적화 </a:t>
            </a:r>
            <a:r>
              <a:rPr lang="en-US" altLang="ko-KR" dirty="0"/>
              <a:t>(</a:t>
            </a:r>
            <a:r>
              <a:rPr lang="ko-KR" altLang="en-US" dirty="0"/>
              <a:t>이 때 </a:t>
            </a:r>
            <a:r>
              <a:rPr lang="en-US" altLang="ko-KR" dirty="0"/>
              <a:t>–O2</a:t>
            </a:r>
            <a:r>
              <a:rPr lang="ko-KR" altLang="en-US" dirty="0"/>
              <a:t>보다 빠르다는 보장 </a:t>
            </a:r>
            <a:r>
              <a:rPr lang="en-US" altLang="ko-KR" dirty="0"/>
              <a:t>X)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B31D2-D9C6-44B6-948E-764C0598A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304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1491</Words>
  <Application>Microsoft Office PowerPoint</Application>
  <PresentationFormat>와이드스크린</PresentationFormat>
  <Paragraphs>197</Paragraphs>
  <Slides>31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Arial</vt:lpstr>
      <vt:lpstr>맑은 고딕</vt:lpstr>
      <vt:lpstr>lato</vt:lpstr>
      <vt:lpstr>roboto</vt:lpstr>
      <vt:lpstr>Wingdings</vt:lpstr>
      <vt:lpstr>roboto</vt:lpstr>
      <vt:lpstr>Office 테마</vt:lpstr>
      <vt:lpstr>PowerPoint 프레젠테이션</vt:lpstr>
      <vt:lpstr>Context</vt:lpstr>
      <vt:lpstr>Introduction</vt:lpstr>
      <vt:lpstr>Contributions </vt:lpstr>
      <vt:lpstr>Context</vt:lpstr>
      <vt:lpstr>Profile-Guided Optimization</vt:lpstr>
      <vt:lpstr>Profile-Guided Optimization</vt:lpstr>
      <vt:lpstr>PGO in Linux Kernel</vt:lpstr>
      <vt:lpstr>GCC Optimization Option</vt:lpstr>
      <vt:lpstr>Context</vt:lpstr>
      <vt:lpstr>Challenges</vt:lpstr>
      <vt:lpstr>Kernel Instrumentation</vt:lpstr>
      <vt:lpstr>Kernel Instrumentation</vt:lpstr>
      <vt:lpstr>Booting the Instrument Kernel for Profile Collection</vt:lpstr>
      <vt:lpstr>Booting the Instrument Kernel for Profile Collection</vt:lpstr>
      <vt:lpstr>Device-Specific Optimization</vt:lpstr>
      <vt:lpstr>Context</vt:lpstr>
      <vt:lpstr>Benchmark</vt:lpstr>
      <vt:lpstr>Multithreading and Task Scheduling</vt:lpstr>
      <vt:lpstr>Binder IPC</vt:lpstr>
      <vt:lpstr>Binder IPC</vt:lpstr>
      <vt:lpstr>Storage and File System</vt:lpstr>
      <vt:lpstr>Devices</vt:lpstr>
      <vt:lpstr>Result</vt:lpstr>
      <vt:lpstr>Results – Nexus 5X</vt:lpstr>
      <vt:lpstr>Results – Nexus 6</vt:lpstr>
      <vt:lpstr>Result –Nexus 5</vt:lpstr>
      <vt:lpstr>Discussion</vt:lpstr>
      <vt:lpstr>Discussion</vt:lpstr>
      <vt:lpstr>Context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946</cp:revision>
  <dcterms:created xsi:type="dcterms:W3CDTF">2020-03-06T02:35:36Z</dcterms:created>
  <dcterms:modified xsi:type="dcterms:W3CDTF">2022-02-14T06:58:21Z</dcterms:modified>
</cp:coreProperties>
</file>