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8"/>
  </p:notesMasterIdLst>
  <p:sldIdLst>
    <p:sldId id="265" r:id="rId5"/>
    <p:sldId id="266" r:id="rId6"/>
    <p:sldId id="306" r:id="rId7"/>
    <p:sldId id="308" r:id="rId8"/>
    <p:sldId id="316" r:id="rId9"/>
    <p:sldId id="319" r:id="rId10"/>
    <p:sldId id="318" r:id="rId11"/>
    <p:sldId id="320" r:id="rId12"/>
    <p:sldId id="310" r:id="rId13"/>
    <p:sldId id="321" r:id="rId14"/>
    <p:sldId id="323" r:id="rId15"/>
    <p:sldId id="322" r:id="rId16"/>
    <p:sldId id="311" r:id="rId17"/>
    <p:sldId id="324" r:id="rId18"/>
    <p:sldId id="325" r:id="rId19"/>
    <p:sldId id="312" r:id="rId20"/>
    <p:sldId id="326" r:id="rId21"/>
    <p:sldId id="327" r:id="rId22"/>
    <p:sldId id="313" r:id="rId23"/>
    <p:sldId id="328" r:id="rId24"/>
    <p:sldId id="330" r:id="rId25"/>
    <p:sldId id="314" r:id="rId26"/>
    <p:sldId id="329" r:id="rId27"/>
  </p:sldIdLst>
  <p:sldSz cx="12192000" cy="6858000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0175"/>
    <a:srgbClr val="C00000"/>
    <a:srgbClr val="FF9B9B"/>
    <a:srgbClr val="FF9797"/>
    <a:srgbClr val="9DC3E6"/>
    <a:srgbClr val="ABD38F"/>
    <a:srgbClr val="F4B183"/>
    <a:srgbClr val="4472C4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0DB4-3CB9-4102-97E4-44EBF939C8A6}" v="54" dt="2021-11-23T08:37:34.091"/>
    <p1510:client id="{EB8D17F1-98C4-5109-5177-A60BA1E1FA9C}" v="629" dt="2021-11-24T00:51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3875" autoAdjust="0"/>
  </p:normalViewPr>
  <p:slideViewPr>
    <p:cSldViewPr snapToGrid="0" showGuides="1">
      <p:cViewPr varScale="1">
        <p:scale>
          <a:sx n="69" d="100"/>
          <a:sy n="69" d="100"/>
        </p:scale>
        <p:origin x="744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6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8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5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Wan Oh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Intelligent Data Engineering for Migration to NoSQL Based Secure Environments</a:t>
            </a:r>
            <a:endParaRPr lang="en-US" altLang="ko-KR" sz="3600" b="1" dirty="0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SHARABA RAMZN,</a:t>
            </a:r>
            <a:r>
              <a:rPr lang="en-US" sz="2200" dirty="0">
                <a:latin typeface="lato"/>
                <a:ea typeface="+mn-lt"/>
                <a:cs typeface="+mn-lt"/>
              </a:rPr>
              <a:t> IMRAM SARWAR BARJWA, BUSHRA RAMZAN</a:t>
            </a:r>
          </a:p>
          <a:p>
            <a:pPr algn="ctr"/>
            <a:r>
              <a:rPr lang="en-US" sz="2200" dirty="0">
                <a:latin typeface="lato"/>
                <a:ea typeface="+mn-lt"/>
                <a:cs typeface="+mn-lt"/>
              </a:rPr>
              <a:t>AND WAHHED ANWAR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17375"/>
            <a:ext cx="15536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IEEE ACCESS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Background : RDB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Based on the relational model introduced by Edgar Frank Codd in 1969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Entity relationship in tables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One-to-one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One-to-many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Many-to-many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Many rows, but all the same type and different content in a table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Supporting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54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Background : Big data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Designed with the needs of ‘big data’ in mind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Own query mechanism (No standard language to be compared with SQL)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interoperability (=interaction) due to lack of standardization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concept of primary or foreign key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need of schemas or join operations to access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30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Background : </a:t>
            </a:r>
            <a:r>
              <a:rPr lang="en-US" altLang="ko-KR" dirty="0">
                <a:cs typeface="lato"/>
              </a:rPr>
              <a:t>Data cleansing</a:t>
            </a:r>
            <a:endParaRPr lang="en-US" altLang="ko-KR" b="1" dirty="0">
              <a:cs typeface="la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improve the quality of data by removing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Inaccurate (=incorrect)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Incomplete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Unreasonable data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Comprising of following steps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define and determine error types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search and identify error instances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make correct the errors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documentation error instances and error types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modify data entry instances and error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08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0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Methodology for 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Model Transformation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Transformation engine : </a:t>
            </a:r>
            <a:r>
              <a:rPr lang="en-US" altLang="ko-KR" dirty="0" err="1">
                <a:sym typeface="Wingdings" panose="05000000000000000000" pitchFamily="2" charset="2"/>
              </a:rPr>
              <a:t>SiTra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Input model : MySQL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Output model : Oracle NoSQL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9A71A3-C2D1-4C4A-ABA4-C037F0EC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3" y="3062975"/>
            <a:ext cx="4930567" cy="3071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5786CD-A399-45F5-B372-7CAB0736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75" y="1411860"/>
            <a:ext cx="5014395" cy="4519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D3805-91E9-49D5-BDC9-1C36BEC34807}"/>
              </a:ext>
            </a:extLst>
          </p:cNvPr>
          <p:cNvSpPr txBox="1"/>
          <p:nvPr/>
        </p:nvSpPr>
        <p:spPr>
          <a:xfrm>
            <a:off x="3508155" y="1841143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Simple Transformer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2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Methodology for 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Mapping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8CE18-1AB6-4D7C-929D-BE412835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49" y="1599087"/>
            <a:ext cx="3300511" cy="46703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D4C44E-F0E0-44FD-97F1-6FD29206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49" y="2446597"/>
            <a:ext cx="3802134" cy="29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Data cleansing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To detect and remove data inconsistencies and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25824-2EB3-44BB-9826-084D2A26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96" y="1609292"/>
            <a:ext cx="4696807" cy="45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Data cleansing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Data cleansing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BCCD1A-CDA0-49A3-9C2A-46C1779F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79696"/>
            <a:ext cx="6177653" cy="4351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3C1C1F-DEDA-4EE7-AD27-EFD48807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82" y="1900310"/>
            <a:ext cx="5382212" cy="39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8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cs typeface="lato"/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Results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Data cleansing evaluation metrics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CP (Correct Positive) : The correct detection of error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IP (Incorrect Positive) : No error but detected as an error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 (Incorrect Negative) : An error but not detected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Precision : A measure of correctly detected error to all declared errors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Recall : A measure of correctly detected error to all positive detected errors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F-measure : The harmonic mean of Recall and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3117C7-C5C4-4461-90D4-65970915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6" y="3429000"/>
            <a:ext cx="1211685" cy="5639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6AF2F9-418C-4A84-9632-19396A51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3" y="4496057"/>
            <a:ext cx="1249788" cy="5258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F8ABA8-7F13-45EF-9FD2-73A1E817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91" y="5452529"/>
            <a:ext cx="1836579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0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Results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Test case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5 Databases from MySQL to Oracle NoSQL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1ADC7-8EAF-46FE-BADC-38AB61FC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2" y="3062797"/>
            <a:ext cx="8191150" cy="2409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E29CB7-08BA-4F5A-ABE2-143F3A97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912" y="3477666"/>
            <a:ext cx="3375463" cy="19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cs typeface="lato"/>
              </a:rPr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The study proposed shows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Future direction how to approach to shift from RDBs to big data databases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Transformation module via </a:t>
            </a:r>
            <a:r>
              <a:rPr lang="en-US" altLang="ko-KR" dirty="0" err="1">
                <a:sym typeface="Wingdings" panose="05000000000000000000" pitchFamily="2" charset="2"/>
              </a:rPr>
              <a:t>SiTra</a:t>
            </a:r>
            <a:r>
              <a:rPr lang="en-US" altLang="ko-KR" dirty="0">
                <a:sym typeface="Wingdings" panose="05000000000000000000" pitchFamily="2" charset="2"/>
              </a:rPr>
              <a:t> &amp; what need to prepare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cleansing module &amp; how to clean transformed database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Required to enhance data cleansing techniques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Lack of test case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Opinion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Need to describe more example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8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Needs of the larger enterprises to shift NoSQL database from RDB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Proposal two modules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transformation module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cleansing module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The study shows :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Successful transformation the RDB to a big data database (Oracle NoSQL)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Improvement of transformed data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0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1480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Conventional databases - RDBs (Relational Databases)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Structural model and supporting SQL (Structured Query Language)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Unstructured model occurs  Convert into structured data by ETL tools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Big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3V : Volume, Velocity and Variety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Thousands of client who have a variety of data visit social network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Classification of big data into various categories [Fig 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7B4EF-7026-41DD-B989-B0656DCB53E5}"/>
              </a:ext>
            </a:extLst>
          </p:cNvPr>
          <p:cNvSpPr txBox="1"/>
          <p:nvPr/>
        </p:nvSpPr>
        <p:spPr>
          <a:xfrm>
            <a:off x="7772399" y="2315881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Extract, Transform, Load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EF824-12D6-4032-8B29-DB6CE282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891" y="2692370"/>
            <a:ext cx="2776297" cy="34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Cloud computing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stores for handling massive amount of data (Beyond the 1 TB)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Huge amount of data in petabyte range [Fig 2]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Creation an issue in terms of response time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7CBAF9-652F-473B-8219-C4E03B69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62" y="2899945"/>
            <a:ext cx="3751075" cy="3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 challenge to handle the big data by RDBMS in cloud computing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To overcome the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limitation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of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RDBs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handle all types of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Highly flexible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Distributable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Scalable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Lower cost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scale out on commodity clusters (Horizontal scalability)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allow the storage of massive amount of data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lesser maintenance and tuning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3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F2B-618A-4C9F-A1C8-530217DA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5C85-7046-4881-98DA-DAB1E193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Storage alternative : Big data database (NoSQL)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Research aims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 automated conversion of existing RDB to NoSQL database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cleansing to improve data quality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Test case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RDB : MySQL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NoSQL : Initial version of the Oracle NoSQL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D66E-49D2-402D-BD1B-4681E8C9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cs typeface="lato"/>
              </a:rPr>
              <a:t>Background : RDBs and big data databases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Methodology for proposed approach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Data cleansing module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Results and evaluations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 and Future works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a68e65e3-49b4-4ad0-b4f7-84dd94ef672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와이드스크린</PresentationFormat>
  <Paragraphs>199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lato</vt:lpstr>
      <vt:lpstr>roboto</vt:lpstr>
      <vt:lpstr>roboto</vt:lpstr>
      <vt:lpstr>Arial</vt:lpstr>
      <vt:lpstr>맑은 고딕</vt:lpstr>
      <vt:lpstr>Wingdings</vt:lpstr>
      <vt:lpstr>Office 테마</vt:lpstr>
      <vt:lpstr>PowerPoint 프레젠테이션</vt:lpstr>
      <vt:lpstr>Outline</vt:lpstr>
      <vt:lpstr>Abstract</vt:lpstr>
      <vt:lpstr>Outline</vt:lpstr>
      <vt:lpstr>Introduction</vt:lpstr>
      <vt:lpstr>Introduction</vt:lpstr>
      <vt:lpstr>Introduction</vt:lpstr>
      <vt:lpstr>Introduction</vt:lpstr>
      <vt:lpstr>Outline</vt:lpstr>
      <vt:lpstr>Background : RDB</vt:lpstr>
      <vt:lpstr>Background : Big data databases</vt:lpstr>
      <vt:lpstr>Background : Data cleansing</vt:lpstr>
      <vt:lpstr>Outline</vt:lpstr>
      <vt:lpstr>Methodology for proposed approach</vt:lpstr>
      <vt:lpstr>Methodology for proposed approach</vt:lpstr>
      <vt:lpstr>Outline</vt:lpstr>
      <vt:lpstr>Data cleansing module</vt:lpstr>
      <vt:lpstr>Data cleansing module</vt:lpstr>
      <vt:lpstr>Outline</vt:lpstr>
      <vt:lpstr>Results and evaluations</vt:lpstr>
      <vt:lpstr>Results and evaluations</vt:lpstr>
      <vt:lpstr>Outline</vt:lpstr>
      <vt:lpstr>Conclusion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1896</cp:revision>
  <dcterms:created xsi:type="dcterms:W3CDTF">2020-03-06T02:35:36Z</dcterms:created>
  <dcterms:modified xsi:type="dcterms:W3CDTF">2022-02-14T06:43:49Z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